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slides/slide344.xml" ContentType="application/vnd.openxmlformats-officedocument.presentationml.slide+xml"/>
  <Override PartName="/ppt/slides/slide345.xml" ContentType="application/vnd.openxmlformats-officedocument.presentationml.slide+xml"/>
  <Override PartName="/ppt/slides/slide346.xml" ContentType="application/vnd.openxmlformats-officedocument.presentationml.slide+xml"/>
  <Override PartName="/ppt/slides/slide347.xml" ContentType="application/vnd.openxmlformats-officedocument.presentationml.slide+xml"/>
  <Override PartName="/ppt/slides/slide348.xml" ContentType="application/vnd.openxmlformats-officedocument.presentationml.slide+xml"/>
  <Override PartName="/ppt/slides/slide349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slides/slide352.xml" ContentType="application/vnd.openxmlformats-officedocument.presentationml.slide+xml"/>
  <Override PartName="/ppt/slides/slide353.xml" ContentType="application/vnd.openxmlformats-officedocument.presentationml.slide+xml"/>
  <Override PartName="/ppt/slides/slide354.xml" ContentType="application/vnd.openxmlformats-officedocument.presentationml.slide+xml"/>
  <Override PartName="/ppt/slides/slide355.xml" ContentType="application/vnd.openxmlformats-officedocument.presentationml.slide+xml"/>
  <Override PartName="/ppt/slides/slide356.xml" ContentType="application/vnd.openxmlformats-officedocument.presentationml.slide+xml"/>
  <Override PartName="/ppt/slides/slide357.xml" ContentType="application/vnd.openxmlformats-officedocument.presentationml.slide+xml"/>
  <Override PartName="/ppt/slides/slide358.xml" ContentType="application/vnd.openxmlformats-officedocument.presentationml.slide+xml"/>
  <Override PartName="/ppt/slides/slide359.xml" ContentType="application/vnd.openxmlformats-officedocument.presentationml.slide+xml"/>
  <Override PartName="/ppt/slides/slide360.xml" ContentType="application/vnd.openxmlformats-officedocument.presentationml.slide+xml"/>
  <Override PartName="/ppt/slides/slide361.xml" ContentType="application/vnd.openxmlformats-officedocument.presentationml.slide+xml"/>
  <Override PartName="/ppt/slides/slide362.xml" ContentType="application/vnd.openxmlformats-officedocument.presentationml.slide+xml"/>
  <Override PartName="/ppt/slides/slide363.xml" ContentType="application/vnd.openxmlformats-officedocument.presentationml.slide+xml"/>
  <Override PartName="/ppt/slides/slide364.xml" ContentType="application/vnd.openxmlformats-officedocument.presentationml.slide+xml"/>
  <Override PartName="/ppt/slides/slide365.xml" ContentType="application/vnd.openxmlformats-officedocument.presentationml.slide+xml"/>
  <Override PartName="/ppt/slides/slide366.xml" ContentType="application/vnd.openxmlformats-officedocument.presentationml.slide+xml"/>
  <Override PartName="/ppt/slides/slide367.xml" ContentType="application/vnd.openxmlformats-officedocument.presentationml.slide+xml"/>
  <Override PartName="/ppt/slides/slide368.xml" ContentType="application/vnd.openxmlformats-officedocument.presentationml.slide+xml"/>
  <Override PartName="/ppt/slides/slide369.xml" ContentType="application/vnd.openxmlformats-officedocument.presentationml.slide+xml"/>
  <Override PartName="/ppt/slides/slide370.xml" ContentType="application/vnd.openxmlformats-officedocument.presentationml.slide+xml"/>
  <Override PartName="/ppt/slides/slide371.xml" ContentType="application/vnd.openxmlformats-officedocument.presentationml.slide+xml"/>
  <Override PartName="/ppt/slides/slide372.xml" ContentType="application/vnd.openxmlformats-officedocument.presentationml.slide+xml"/>
  <Override PartName="/ppt/slides/slide373.xml" ContentType="application/vnd.openxmlformats-officedocument.presentationml.slide+xml"/>
  <Override PartName="/ppt/slides/slide374.xml" ContentType="application/vnd.openxmlformats-officedocument.presentationml.slide+xml"/>
  <Override PartName="/ppt/slides/slide375.xml" ContentType="application/vnd.openxmlformats-officedocument.presentationml.slide+xml"/>
  <Override PartName="/ppt/slides/slide376.xml" ContentType="application/vnd.openxmlformats-officedocument.presentationml.slide+xml"/>
  <Override PartName="/ppt/slides/slide377.xml" ContentType="application/vnd.openxmlformats-officedocument.presentationml.slide+xml"/>
  <Override PartName="/ppt/slides/slide378.xml" ContentType="application/vnd.openxmlformats-officedocument.presentationml.slide+xml"/>
  <Override PartName="/ppt/slides/slide379.xml" ContentType="application/vnd.openxmlformats-officedocument.presentationml.slide+xml"/>
  <Override PartName="/ppt/slides/slide380.xml" ContentType="application/vnd.openxmlformats-officedocument.presentationml.slide+xml"/>
  <Override PartName="/ppt/slides/slide381.xml" ContentType="application/vnd.openxmlformats-officedocument.presentationml.slide+xml"/>
  <Override PartName="/ppt/slides/slide382.xml" ContentType="application/vnd.openxmlformats-officedocument.presentationml.slide+xml"/>
  <Override PartName="/ppt/slides/slide383.xml" ContentType="application/vnd.openxmlformats-officedocument.presentationml.slide+xml"/>
  <Override PartName="/ppt/slides/slide384.xml" ContentType="application/vnd.openxmlformats-officedocument.presentationml.slide+xml"/>
  <Override PartName="/ppt/slides/slide385.xml" ContentType="application/vnd.openxmlformats-officedocument.presentationml.slide+xml"/>
  <Override PartName="/ppt/slides/slide386.xml" ContentType="application/vnd.openxmlformats-officedocument.presentationml.slide+xml"/>
  <Override PartName="/ppt/slides/slide387.xml" ContentType="application/vnd.openxmlformats-officedocument.presentationml.slide+xml"/>
  <Override PartName="/ppt/slides/slide388.xml" ContentType="application/vnd.openxmlformats-officedocument.presentationml.slide+xml"/>
  <Override PartName="/ppt/slides/slide389.xml" ContentType="application/vnd.openxmlformats-officedocument.presentationml.slide+xml"/>
  <Override PartName="/ppt/slides/slide390.xml" ContentType="application/vnd.openxmlformats-officedocument.presentationml.slide+xml"/>
  <Override PartName="/ppt/slides/slide391.xml" ContentType="application/vnd.openxmlformats-officedocument.presentationml.slide+xml"/>
  <Override PartName="/ppt/slides/slide392.xml" ContentType="application/vnd.openxmlformats-officedocument.presentationml.slide+xml"/>
  <Override PartName="/ppt/slides/slide393.xml" ContentType="application/vnd.openxmlformats-officedocument.presentationml.slide+xml"/>
  <Override PartName="/ppt/slides/slide394.xml" ContentType="application/vnd.openxmlformats-officedocument.presentationml.slide+xml"/>
  <Override PartName="/ppt/slides/slide395.xml" ContentType="application/vnd.openxmlformats-officedocument.presentationml.slide+xml"/>
  <Override PartName="/ppt/slides/slide396.xml" ContentType="application/vnd.openxmlformats-officedocument.presentationml.slide+xml"/>
  <Override PartName="/ppt/slides/slide397.xml" ContentType="application/vnd.openxmlformats-officedocument.presentationml.slide+xml"/>
  <Override PartName="/ppt/slides/slide398.xml" ContentType="application/vnd.openxmlformats-officedocument.presentationml.slide+xml"/>
  <Override PartName="/ppt/slides/slide399.xml" ContentType="application/vnd.openxmlformats-officedocument.presentationml.slide+xml"/>
  <Override PartName="/ppt/slides/slide40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4" r:id="rId1"/>
  </p:sldMasterIdLst>
  <p:notesMasterIdLst>
    <p:notesMasterId r:id="rId402"/>
  </p:notesMasterIdLst>
  <p:sldIdLst>
    <p:sldId id="935" r:id="rId2"/>
    <p:sldId id="1112" r:id="rId3"/>
    <p:sldId id="1011" r:id="rId4"/>
    <p:sldId id="1017" r:id="rId5"/>
    <p:sldId id="959" r:id="rId6"/>
    <p:sldId id="973" r:id="rId7"/>
    <p:sldId id="984" r:id="rId8"/>
    <p:sldId id="1001" r:id="rId9"/>
    <p:sldId id="2868" r:id="rId10"/>
    <p:sldId id="2875" r:id="rId11"/>
    <p:sldId id="355" r:id="rId12"/>
    <p:sldId id="993" r:id="rId13"/>
    <p:sldId id="892" r:id="rId14"/>
    <p:sldId id="896" r:id="rId15"/>
    <p:sldId id="901" r:id="rId16"/>
    <p:sldId id="911" r:id="rId17"/>
    <p:sldId id="921" r:id="rId18"/>
    <p:sldId id="932" r:id="rId19"/>
    <p:sldId id="997" r:id="rId20"/>
    <p:sldId id="2347" r:id="rId21"/>
    <p:sldId id="1131" r:id="rId22"/>
    <p:sldId id="1137" r:id="rId23"/>
    <p:sldId id="1141" r:id="rId24"/>
    <p:sldId id="1022" r:id="rId25"/>
    <p:sldId id="1031" r:id="rId26"/>
    <p:sldId id="1043" r:id="rId27"/>
    <p:sldId id="1054" r:id="rId28"/>
    <p:sldId id="1064" r:id="rId29"/>
    <p:sldId id="1073" r:id="rId30"/>
    <p:sldId id="1084" r:id="rId31"/>
    <p:sldId id="1094" r:id="rId32"/>
    <p:sldId id="726" r:id="rId33"/>
    <p:sldId id="734" r:id="rId34"/>
    <p:sldId id="741" r:id="rId35"/>
    <p:sldId id="760" r:id="rId36"/>
    <p:sldId id="2251" r:id="rId37"/>
    <p:sldId id="2258" r:id="rId38"/>
    <p:sldId id="2265" r:id="rId39"/>
    <p:sldId id="2247" r:id="rId40"/>
    <p:sldId id="2246" r:id="rId41"/>
    <p:sldId id="2248" r:id="rId42"/>
    <p:sldId id="2249" r:id="rId43"/>
    <p:sldId id="887" r:id="rId44"/>
    <p:sldId id="888" r:id="rId45"/>
    <p:sldId id="2148" r:id="rId46"/>
    <p:sldId id="2156" r:id="rId47"/>
    <p:sldId id="2172" r:id="rId48"/>
    <p:sldId id="666" r:id="rId49"/>
    <p:sldId id="2060" r:id="rId50"/>
    <p:sldId id="654" r:id="rId51"/>
    <p:sldId id="617" r:id="rId52"/>
    <p:sldId id="2108" r:id="rId53"/>
    <p:sldId id="2117" r:id="rId54"/>
    <p:sldId id="2090" r:id="rId55"/>
    <p:sldId id="2100" r:id="rId56"/>
    <p:sldId id="696" r:id="rId57"/>
    <p:sldId id="599" r:id="rId58"/>
    <p:sldId id="1087" r:id="rId59"/>
    <p:sldId id="1092" r:id="rId60"/>
    <p:sldId id="1095" r:id="rId61"/>
    <p:sldId id="546" r:id="rId62"/>
    <p:sldId id="2348" r:id="rId63"/>
    <p:sldId id="1125" r:id="rId64"/>
    <p:sldId id="1108" r:id="rId65"/>
    <p:sldId id="1110" r:id="rId66"/>
    <p:sldId id="1119" r:id="rId67"/>
    <p:sldId id="1116" r:id="rId68"/>
    <p:sldId id="2350" r:id="rId69"/>
    <p:sldId id="1105" r:id="rId70"/>
    <p:sldId id="1239" r:id="rId71"/>
    <p:sldId id="1255" r:id="rId72"/>
    <p:sldId id="1643" r:id="rId73"/>
    <p:sldId id="1652" r:id="rId74"/>
    <p:sldId id="1655" r:id="rId75"/>
    <p:sldId id="1654" r:id="rId76"/>
    <p:sldId id="1634" r:id="rId77"/>
    <p:sldId id="1636" r:id="rId78"/>
    <p:sldId id="1639" r:id="rId79"/>
    <p:sldId id="1638" r:id="rId80"/>
    <p:sldId id="1709" r:id="rId81"/>
    <p:sldId id="1688" r:id="rId82"/>
    <p:sldId id="1693" r:id="rId83"/>
    <p:sldId id="1695" r:id="rId84"/>
    <p:sldId id="1692" r:id="rId85"/>
    <p:sldId id="1696" r:id="rId86"/>
    <p:sldId id="2197" r:id="rId87"/>
    <p:sldId id="2199" r:id="rId88"/>
    <p:sldId id="2189" r:id="rId89"/>
    <p:sldId id="2200" r:id="rId90"/>
    <p:sldId id="2202" r:id="rId91"/>
    <p:sldId id="2209" r:id="rId92"/>
    <p:sldId id="2215" r:id="rId93"/>
    <p:sldId id="2219" r:id="rId94"/>
    <p:sldId id="2242" r:id="rId95"/>
    <p:sldId id="2230" r:id="rId96"/>
    <p:sldId id="2232" r:id="rId97"/>
    <p:sldId id="2234" r:id="rId98"/>
    <p:sldId id="1899" r:id="rId99"/>
    <p:sldId id="1992" r:id="rId100"/>
    <p:sldId id="1741" r:id="rId101"/>
    <p:sldId id="1993" r:id="rId102"/>
    <p:sldId id="1931" r:id="rId103"/>
    <p:sldId id="2387" r:id="rId104"/>
    <p:sldId id="2386" r:id="rId105"/>
    <p:sldId id="2382" r:id="rId106"/>
    <p:sldId id="2380" r:id="rId107"/>
    <p:sldId id="2381" r:id="rId108"/>
    <p:sldId id="2408" r:id="rId109"/>
    <p:sldId id="2400" r:id="rId110"/>
    <p:sldId id="2392" r:id="rId111"/>
    <p:sldId id="2393" r:id="rId112"/>
    <p:sldId id="2397" r:id="rId113"/>
    <p:sldId id="2398" r:id="rId114"/>
    <p:sldId id="2409" r:id="rId115"/>
    <p:sldId id="2410" r:id="rId116"/>
    <p:sldId id="2233" r:id="rId117"/>
    <p:sldId id="2254" r:id="rId118"/>
    <p:sldId id="2275" r:id="rId119"/>
    <p:sldId id="2287" r:id="rId120"/>
    <p:sldId id="2295" r:id="rId121"/>
    <p:sldId id="714" r:id="rId122"/>
    <p:sldId id="2311" r:id="rId123"/>
    <p:sldId id="2829" r:id="rId124"/>
    <p:sldId id="2830" r:id="rId125"/>
    <p:sldId id="2831" r:id="rId126"/>
    <p:sldId id="2384" r:id="rId127"/>
    <p:sldId id="2843" r:id="rId128"/>
    <p:sldId id="2841" r:id="rId129"/>
    <p:sldId id="2845" r:id="rId130"/>
    <p:sldId id="2847" r:id="rId131"/>
    <p:sldId id="2789" r:id="rId132"/>
    <p:sldId id="2793" r:id="rId133"/>
    <p:sldId id="2795" r:id="rId134"/>
    <p:sldId id="2796" r:id="rId135"/>
    <p:sldId id="2813" r:id="rId136"/>
    <p:sldId id="2825" r:id="rId137"/>
    <p:sldId id="2827" r:id="rId138"/>
    <p:sldId id="2014" r:id="rId139"/>
    <p:sldId id="2031" r:id="rId140"/>
    <p:sldId id="2034" r:id="rId141"/>
    <p:sldId id="2037" r:id="rId142"/>
    <p:sldId id="2023" r:id="rId143"/>
    <p:sldId id="2039" r:id="rId144"/>
    <p:sldId id="2851" r:id="rId145"/>
    <p:sldId id="2044" r:id="rId146"/>
    <p:sldId id="1501" r:id="rId147"/>
    <p:sldId id="2852" r:id="rId148"/>
    <p:sldId id="2854" r:id="rId149"/>
    <p:sldId id="2461" r:id="rId150"/>
    <p:sldId id="2644" r:id="rId151"/>
    <p:sldId id="2649" r:id="rId152"/>
    <p:sldId id="2653" r:id="rId153"/>
    <p:sldId id="2657" r:id="rId154"/>
    <p:sldId id="2661" r:id="rId155"/>
    <p:sldId id="2667" r:id="rId156"/>
    <p:sldId id="2670" r:id="rId157"/>
    <p:sldId id="2576" r:id="rId158"/>
    <p:sldId id="2587" r:id="rId159"/>
    <p:sldId id="2594" r:id="rId160"/>
    <p:sldId id="2595" r:id="rId161"/>
    <p:sldId id="2064" r:id="rId162"/>
    <p:sldId id="2066" r:id="rId163"/>
    <p:sldId id="2065" r:id="rId164"/>
    <p:sldId id="2082" r:id="rId165"/>
    <p:sldId id="2083" r:id="rId166"/>
    <p:sldId id="2087" r:id="rId167"/>
    <p:sldId id="2860" r:id="rId168"/>
    <p:sldId id="2059" r:id="rId169"/>
    <p:sldId id="2052" r:id="rId170"/>
    <p:sldId id="2306" r:id="rId171"/>
    <p:sldId id="2317" r:id="rId172"/>
    <p:sldId id="2323" r:id="rId173"/>
    <p:sldId id="2326" r:id="rId174"/>
    <p:sldId id="2329" r:id="rId175"/>
    <p:sldId id="2332" r:id="rId176"/>
    <p:sldId id="2861" r:id="rId177"/>
    <p:sldId id="2336" r:id="rId178"/>
    <p:sldId id="2341" r:id="rId179"/>
    <p:sldId id="2862" r:id="rId180"/>
    <p:sldId id="1691" r:id="rId181"/>
    <p:sldId id="2864" r:id="rId182"/>
    <p:sldId id="2865" r:id="rId183"/>
    <p:sldId id="2305" r:id="rId184"/>
    <p:sldId id="2307" r:id="rId185"/>
    <p:sldId id="2866" r:id="rId186"/>
    <p:sldId id="2321" r:id="rId187"/>
    <p:sldId id="2340" r:id="rId188"/>
    <p:sldId id="2354" r:id="rId189"/>
    <p:sldId id="292" r:id="rId190"/>
    <p:sldId id="325" r:id="rId191"/>
    <p:sldId id="664" r:id="rId192"/>
    <p:sldId id="676" r:id="rId193"/>
    <p:sldId id="718" r:id="rId194"/>
    <p:sldId id="727" r:id="rId195"/>
    <p:sldId id="730" r:id="rId196"/>
    <p:sldId id="343" r:id="rId197"/>
    <p:sldId id="403" r:id="rId198"/>
    <p:sldId id="421" r:id="rId199"/>
    <p:sldId id="457" r:id="rId200"/>
    <p:sldId id="523" r:id="rId201"/>
    <p:sldId id="541" r:id="rId202"/>
    <p:sldId id="565" r:id="rId203"/>
    <p:sldId id="595" r:id="rId204"/>
    <p:sldId id="619" r:id="rId205"/>
    <p:sldId id="643" r:id="rId206"/>
    <p:sldId id="667" r:id="rId207"/>
    <p:sldId id="694" r:id="rId208"/>
    <p:sldId id="748" r:id="rId209"/>
    <p:sldId id="2876" r:id="rId210"/>
    <p:sldId id="781" r:id="rId211"/>
    <p:sldId id="813" r:id="rId212"/>
    <p:sldId id="835" r:id="rId213"/>
    <p:sldId id="859" r:id="rId214"/>
    <p:sldId id="883" r:id="rId215"/>
    <p:sldId id="907" r:id="rId216"/>
    <p:sldId id="928" r:id="rId217"/>
    <p:sldId id="961" r:id="rId218"/>
    <p:sldId id="2877" r:id="rId219"/>
    <p:sldId id="1000" r:id="rId220"/>
    <p:sldId id="1012" r:id="rId221"/>
    <p:sldId id="2878" r:id="rId222"/>
    <p:sldId id="1057" r:id="rId223"/>
    <p:sldId id="1060" r:id="rId224"/>
    <p:sldId id="1081" r:id="rId225"/>
    <p:sldId id="1096" r:id="rId226"/>
    <p:sldId id="1120" r:id="rId227"/>
    <p:sldId id="1138" r:id="rId228"/>
    <p:sldId id="1156" r:id="rId229"/>
    <p:sldId id="1186" r:id="rId230"/>
    <p:sldId id="1210" r:id="rId231"/>
    <p:sldId id="1234" r:id="rId232"/>
    <p:sldId id="1258" r:id="rId233"/>
    <p:sldId id="1279" r:id="rId234"/>
    <p:sldId id="1303" r:id="rId235"/>
    <p:sldId id="1327" r:id="rId236"/>
    <p:sldId id="1351" r:id="rId237"/>
    <p:sldId id="1375" r:id="rId238"/>
    <p:sldId id="1378" r:id="rId239"/>
    <p:sldId id="1381" r:id="rId240"/>
    <p:sldId id="1384" r:id="rId241"/>
    <p:sldId id="391" r:id="rId242"/>
    <p:sldId id="505" r:id="rId243"/>
    <p:sldId id="412" r:id="rId244"/>
    <p:sldId id="433" r:id="rId245"/>
    <p:sldId id="454" r:id="rId246"/>
    <p:sldId id="580" r:id="rId247"/>
    <p:sldId id="586" r:id="rId248"/>
    <p:sldId id="685" r:id="rId249"/>
    <p:sldId id="709" r:id="rId250"/>
    <p:sldId id="733" r:id="rId251"/>
    <p:sldId id="889" r:id="rId252"/>
    <p:sldId id="913" r:id="rId253"/>
    <p:sldId id="937" r:id="rId254"/>
    <p:sldId id="1006" r:id="rId255"/>
    <p:sldId id="1036" r:id="rId256"/>
    <p:sldId id="1066" r:id="rId257"/>
    <p:sldId id="1385" r:id="rId258"/>
    <p:sldId id="1126" r:id="rId259"/>
    <p:sldId id="1159" r:id="rId260"/>
    <p:sldId id="1386" r:id="rId261"/>
    <p:sldId id="1246" r:id="rId262"/>
    <p:sldId id="1288" r:id="rId263"/>
    <p:sldId id="1330" r:id="rId264"/>
    <p:sldId id="1342" r:id="rId265"/>
    <p:sldId id="1396" r:id="rId266"/>
    <p:sldId id="1453" r:id="rId267"/>
    <p:sldId id="310" r:id="rId268"/>
    <p:sldId id="313" r:id="rId269"/>
    <p:sldId id="316" r:id="rId270"/>
    <p:sldId id="319" r:id="rId271"/>
    <p:sldId id="322" r:id="rId272"/>
    <p:sldId id="1461" r:id="rId273"/>
    <p:sldId id="328" r:id="rId274"/>
    <p:sldId id="1462" r:id="rId275"/>
    <p:sldId id="1463" r:id="rId276"/>
    <p:sldId id="295" r:id="rId277"/>
    <p:sldId id="298" r:id="rId278"/>
    <p:sldId id="307" r:id="rId279"/>
    <p:sldId id="1467" r:id="rId280"/>
    <p:sldId id="1468" r:id="rId281"/>
    <p:sldId id="1469" r:id="rId282"/>
    <p:sldId id="1470" r:id="rId283"/>
    <p:sldId id="1471" r:id="rId284"/>
    <p:sldId id="1473" r:id="rId285"/>
    <p:sldId id="1474" r:id="rId286"/>
    <p:sldId id="589" r:id="rId287"/>
    <p:sldId id="1486" r:id="rId288"/>
    <p:sldId id="1487" r:id="rId289"/>
    <p:sldId id="1488" r:id="rId290"/>
    <p:sldId id="1489" r:id="rId291"/>
    <p:sldId id="724" r:id="rId292"/>
    <p:sldId id="1490" r:id="rId293"/>
    <p:sldId id="1491" r:id="rId294"/>
    <p:sldId id="1492" r:id="rId295"/>
    <p:sldId id="1493" r:id="rId296"/>
    <p:sldId id="898" r:id="rId297"/>
    <p:sldId id="919" r:id="rId298"/>
    <p:sldId id="940" r:id="rId299"/>
    <p:sldId id="1345" r:id="rId300"/>
    <p:sldId id="1495" r:id="rId301"/>
    <p:sldId id="1399" r:id="rId302"/>
    <p:sldId id="1420" r:id="rId303"/>
    <p:sldId id="1496" r:id="rId304"/>
    <p:sldId id="1498" r:id="rId305"/>
    <p:sldId id="1507" r:id="rId306"/>
    <p:sldId id="1531" r:id="rId307"/>
    <p:sldId id="1615" r:id="rId308"/>
    <p:sldId id="1618" r:id="rId309"/>
    <p:sldId id="1645" r:id="rId310"/>
    <p:sldId id="1672" r:id="rId311"/>
    <p:sldId id="2041" r:id="rId312"/>
    <p:sldId id="2062" r:id="rId313"/>
    <p:sldId id="2879" r:id="rId314"/>
    <p:sldId id="2243" r:id="rId315"/>
    <p:sldId id="2244" r:id="rId316"/>
    <p:sldId id="2273" r:id="rId317"/>
    <p:sldId id="2264" r:id="rId318"/>
    <p:sldId id="2880" r:id="rId319"/>
    <p:sldId id="2288" r:id="rId320"/>
    <p:sldId id="2280" r:id="rId321"/>
    <p:sldId id="2279" r:id="rId322"/>
    <p:sldId id="337" r:id="rId323"/>
    <p:sldId id="349" r:id="rId324"/>
    <p:sldId id="369" r:id="rId325"/>
    <p:sldId id="379" r:id="rId326"/>
    <p:sldId id="390" r:id="rId327"/>
    <p:sldId id="2881" r:id="rId328"/>
    <p:sldId id="2882" r:id="rId329"/>
    <p:sldId id="414" r:id="rId330"/>
    <p:sldId id="416" r:id="rId331"/>
    <p:sldId id="425" r:id="rId332"/>
    <p:sldId id="428" r:id="rId333"/>
    <p:sldId id="430" r:id="rId334"/>
    <p:sldId id="432" r:id="rId335"/>
    <p:sldId id="2883" r:id="rId336"/>
    <p:sldId id="434" r:id="rId337"/>
    <p:sldId id="437" r:id="rId338"/>
    <p:sldId id="463" r:id="rId339"/>
    <p:sldId id="465" r:id="rId340"/>
    <p:sldId id="467" r:id="rId341"/>
    <p:sldId id="476" r:id="rId342"/>
    <p:sldId id="478" r:id="rId343"/>
    <p:sldId id="479" r:id="rId344"/>
    <p:sldId id="480" r:id="rId345"/>
    <p:sldId id="482" r:id="rId346"/>
    <p:sldId id="485" r:id="rId347"/>
    <p:sldId id="486" r:id="rId348"/>
    <p:sldId id="487" r:id="rId349"/>
    <p:sldId id="489" r:id="rId350"/>
    <p:sldId id="490" r:id="rId351"/>
    <p:sldId id="491" r:id="rId352"/>
    <p:sldId id="516" r:id="rId353"/>
    <p:sldId id="518" r:id="rId354"/>
    <p:sldId id="520" r:id="rId355"/>
    <p:sldId id="529" r:id="rId356"/>
    <p:sldId id="531" r:id="rId357"/>
    <p:sldId id="532" r:id="rId358"/>
    <p:sldId id="533" r:id="rId359"/>
    <p:sldId id="535" r:id="rId360"/>
    <p:sldId id="536" r:id="rId361"/>
    <p:sldId id="537" r:id="rId362"/>
    <p:sldId id="563" r:id="rId363"/>
    <p:sldId id="2884" r:id="rId364"/>
    <p:sldId id="567" r:id="rId365"/>
    <p:sldId id="575" r:id="rId366"/>
    <p:sldId id="578" r:id="rId367"/>
    <p:sldId id="2885" r:id="rId368"/>
    <p:sldId id="582" r:id="rId369"/>
    <p:sldId id="583" r:id="rId370"/>
    <p:sldId id="584" r:id="rId371"/>
    <p:sldId id="585" r:id="rId372"/>
    <p:sldId id="296" r:id="rId373"/>
    <p:sldId id="301" r:id="rId374"/>
    <p:sldId id="303" r:id="rId375"/>
    <p:sldId id="304" r:id="rId376"/>
    <p:sldId id="305" r:id="rId377"/>
    <p:sldId id="285" r:id="rId378"/>
    <p:sldId id="287" r:id="rId379"/>
    <p:sldId id="288" r:id="rId380"/>
    <p:sldId id="289" r:id="rId381"/>
    <p:sldId id="290" r:id="rId382"/>
    <p:sldId id="344" r:id="rId383"/>
    <p:sldId id="353" r:id="rId384"/>
    <p:sldId id="366" r:id="rId385"/>
    <p:sldId id="375" r:id="rId386"/>
    <p:sldId id="394" r:id="rId387"/>
    <p:sldId id="406" r:id="rId388"/>
    <p:sldId id="418" r:id="rId389"/>
    <p:sldId id="2886" r:id="rId390"/>
    <p:sldId id="456" r:id="rId391"/>
    <p:sldId id="464" r:id="rId392"/>
    <p:sldId id="474" r:id="rId393"/>
    <p:sldId id="2318" r:id="rId394"/>
    <p:sldId id="2319" r:id="rId395"/>
    <p:sldId id="2320" r:id="rId396"/>
    <p:sldId id="268" r:id="rId397"/>
    <p:sldId id="276" r:id="rId398"/>
    <p:sldId id="333" r:id="rId399"/>
    <p:sldId id="338" r:id="rId400"/>
    <p:sldId id="2228" r:id="rId40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3B47D33-E642-C440-BA31-8A26F4443349}">
          <p14:sldIdLst>
            <p14:sldId id="935"/>
            <p14:sldId id="1112"/>
            <p14:sldId id="1011"/>
            <p14:sldId id="1017"/>
            <p14:sldId id="959"/>
            <p14:sldId id="973"/>
            <p14:sldId id="984"/>
            <p14:sldId id="1001"/>
            <p14:sldId id="2868"/>
            <p14:sldId id="2875"/>
          </p14:sldIdLst>
        </p14:section>
        <p14:section name="Demand" id="{4F789543-0D07-47D5-9139-ADCA1D5F122B}">
          <p14:sldIdLst>
            <p14:sldId id="355"/>
            <p14:sldId id="993"/>
            <p14:sldId id="892"/>
            <p14:sldId id="896"/>
            <p14:sldId id="901"/>
            <p14:sldId id="911"/>
            <p14:sldId id="921"/>
            <p14:sldId id="932"/>
          </p14:sldIdLst>
        </p14:section>
        <p14:section name="Supply" id="{E3CE934F-4F3F-484E-88D9-47C6AA9BADA9}">
          <p14:sldIdLst>
            <p14:sldId id="997"/>
            <p14:sldId id="2347"/>
            <p14:sldId id="1131"/>
            <p14:sldId id="1137"/>
            <p14:sldId id="1141"/>
            <p14:sldId id="1022"/>
            <p14:sldId id="1031"/>
            <p14:sldId id="1043"/>
            <p14:sldId id="1054"/>
            <p14:sldId id="1064"/>
            <p14:sldId id="1073"/>
            <p14:sldId id="1084"/>
            <p14:sldId id="1094"/>
          </p14:sldIdLst>
        </p14:section>
        <p14:section name="Market Equilibrium" id="{3089FCD8-E41A-4BDC-8096-CF71894CE37B}">
          <p14:sldIdLst>
            <p14:sldId id="726"/>
            <p14:sldId id="734"/>
            <p14:sldId id="741"/>
            <p14:sldId id="760"/>
            <p14:sldId id="2251"/>
            <p14:sldId id="2258"/>
            <p14:sldId id="2265"/>
          </p14:sldIdLst>
        </p14:section>
        <p14:section name="The Price Mechanism &amp; Market Efficiency" id="{EE6E2229-1E84-4BAE-AB2D-3E0B9B67594E}">
          <p14:sldIdLst>
            <p14:sldId id="2247"/>
            <p14:sldId id="2246"/>
            <p14:sldId id="2248"/>
            <p14:sldId id="2249"/>
            <p14:sldId id="887"/>
            <p14:sldId id="888"/>
            <p14:sldId id="2148"/>
            <p14:sldId id="2156"/>
            <p14:sldId id="2172"/>
          </p14:sldIdLst>
        </p14:section>
        <p14:section name="Price Elasticity of Demand" id="{644EBABF-CE6B-4FE7-B434-D4EECF394843}">
          <p14:sldIdLst>
            <p14:sldId id="666"/>
            <p14:sldId id="2060"/>
            <p14:sldId id="654"/>
            <p14:sldId id="617"/>
            <p14:sldId id="2108"/>
            <p14:sldId id="2117"/>
            <p14:sldId id="2090"/>
            <p14:sldId id="2100"/>
            <p14:sldId id="696"/>
            <p14:sldId id="599"/>
          </p14:sldIdLst>
        </p14:section>
        <p14:section name="Income Elasticity of Demand" id="{07103141-FBC2-485D-BA09-0D9A8A171520}">
          <p14:sldIdLst>
            <p14:sldId id="1087"/>
            <p14:sldId id="1092"/>
            <p14:sldId id="1095"/>
            <p14:sldId id="546"/>
            <p14:sldId id="2348"/>
            <p14:sldId id="1125"/>
            <p14:sldId id="1108"/>
          </p14:sldIdLst>
        </p14:section>
        <p14:section name="Price Elasticity of Supply" id="{A65E5970-2F31-4BE7-9FF0-654E445ACC0C}">
          <p14:sldIdLst>
            <p14:sldId id="1110"/>
            <p14:sldId id="1119"/>
            <p14:sldId id="1116"/>
            <p14:sldId id="2350"/>
            <p14:sldId id="1105"/>
          </p14:sldIdLst>
        </p14:section>
        <p14:section name="Price Control" id="{03498A49-1E97-4CE6-85DB-65B9B0224816}">
          <p14:sldIdLst>
            <p14:sldId id="1239"/>
            <p14:sldId id="1255"/>
            <p14:sldId id="1643"/>
            <p14:sldId id="1652"/>
            <p14:sldId id="1655"/>
            <p14:sldId id="1654"/>
            <p14:sldId id="1634"/>
            <p14:sldId id="1636"/>
            <p14:sldId id="1639"/>
            <p14:sldId id="1638"/>
            <p14:sldId id="1709"/>
            <p14:sldId id="1688"/>
            <p14:sldId id="1693"/>
            <p14:sldId id="1695"/>
            <p14:sldId id="1692"/>
            <p14:sldId id="1696"/>
          </p14:sldIdLst>
        </p14:section>
        <p14:section name="Indirect Taxes" id="{4158A731-0CB2-4C51-AC96-813B6003FF53}">
          <p14:sldIdLst>
            <p14:sldId id="2197"/>
            <p14:sldId id="2199"/>
            <p14:sldId id="2189"/>
            <p14:sldId id="2200"/>
            <p14:sldId id="2202"/>
            <p14:sldId id="2209"/>
            <p14:sldId id="2215"/>
            <p14:sldId id="2219"/>
            <p14:sldId id="2242"/>
            <p14:sldId id="2230"/>
            <p14:sldId id="2232"/>
            <p14:sldId id="2234"/>
            <p14:sldId id="1899"/>
            <p14:sldId id="1992"/>
            <p14:sldId id="1741"/>
            <p14:sldId id="1993"/>
            <p14:sldId id="1931"/>
          </p14:sldIdLst>
        </p14:section>
        <p14:section name="Subsidies" id="{9A75B16E-AE4B-4038-BD24-3AB50E9979E5}">
          <p14:sldIdLst>
            <p14:sldId id="2387"/>
            <p14:sldId id="2386"/>
            <p14:sldId id="2382"/>
            <p14:sldId id="2380"/>
            <p14:sldId id="2381"/>
            <p14:sldId id="2408"/>
            <p14:sldId id="2400"/>
            <p14:sldId id="2392"/>
            <p14:sldId id="2393"/>
            <p14:sldId id="2397"/>
            <p14:sldId id="2398"/>
            <p14:sldId id="2409"/>
          </p14:sldIdLst>
        </p14:section>
        <p14:section name="Externalities" id="{5B2B7A3E-C3A4-4BFB-B6B7-0349143D6617}">
          <p14:sldIdLst>
            <p14:sldId id="2410"/>
            <p14:sldId id="2233"/>
            <p14:sldId id="2254"/>
            <p14:sldId id="2275"/>
            <p14:sldId id="2287"/>
            <p14:sldId id="2295"/>
            <p14:sldId id="714"/>
            <p14:sldId id="2311"/>
            <p14:sldId id="2829"/>
            <p14:sldId id="2830"/>
            <p14:sldId id="2831"/>
            <p14:sldId id="2384"/>
            <p14:sldId id="2843"/>
            <p14:sldId id="2841"/>
            <p14:sldId id="2845"/>
            <p14:sldId id="2847"/>
            <p14:sldId id="2789"/>
            <p14:sldId id="2793"/>
            <p14:sldId id="2795"/>
            <p14:sldId id="2796"/>
            <p14:sldId id="2813"/>
            <p14:sldId id="2825"/>
            <p14:sldId id="2827"/>
          </p14:sldIdLst>
        </p14:section>
        <p14:section name="Revenue Curves" id="{65E7DBB1-5B84-4DBD-9E39-1B3D6B35B001}">
          <p14:sldIdLst>
            <p14:sldId id="2014"/>
            <p14:sldId id="2031"/>
            <p14:sldId id="2034"/>
            <p14:sldId id="2037"/>
            <p14:sldId id="2023"/>
            <p14:sldId id="2039"/>
            <p14:sldId id="2851"/>
            <p14:sldId id="2044"/>
            <p14:sldId id="1501"/>
            <p14:sldId id="2852"/>
          </p14:sldIdLst>
        </p14:section>
        <p14:section name="Cost Curves" id="{08CA6814-FAC7-4FC7-A48F-CC72BE29E061}">
          <p14:sldIdLst>
            <p14:sldId id="2854"/>
            <p14:sldId id="2461"/>
            <p14:sldId id="2644"/>
          </p14:sldIdLst>
        </p14:section>
        <p14:section name="Profit Maximisation" id="{19067178-4CF8-49DA-B893-8EAAFD9FF87D}">
          <p14:sldIdLst>
            <p14:sldId id="2649"/>
            <p14:sldId id="2653"/>
            <p14:sldId id="2657"/>
            <p14:sldId id="2661"/>
            <p14:sldId id="2667"/>
            <p14:sldId id="2670"/>
            <p14:sldId id="2576"/>
            <p14:sldId id="2587"/>
            <p14:sldId id="2594"/>
            <p14:sldId id="2595"/>
          </p14:sldIdLst>
        </p14:section>
        <p14:section name="Perfect Competition" id="{6C058EB0-9CB4-462A-83D4-D73667838E4A}">
          <p14:sldIdLst>
            <p14:sldId id="2064"/>
            <p14:sldId id="2066"/>
            <p14:sldId id="2065"/>
            <p14:sldId id="2082"/>
            <p14:sldId id="2083"/>
            <p14:sldId id="2087"/>
          </p14:sldIdLst>
        </p14:section>
        <p14:section name="Monopoly" id="{34BD7761-6C9D-40ED-8629-3B4A2E18A342}">
          <p14:sldIdLst>
            <p14:sldId id="2860"/>
            <p14:sldId id="2059"/>
            <p14:sldId id="2052"/>
            <p14:sldId id="2306"/>
            <p14:sldId id="2317"/>
            <p14:sldId id="2323"/>
            <p14:sldId id="2326"/>
            <p14:sldId id="2329"/>
            <p14:sldId id="2332"/>
            <p14:sldId id="2861"/>
            <p14:sldId id="2336"/>
            <p14:sldId id="2341"/>
            <p14:sldId id="2862"/>
            <p14:sldId id="1691"/>
            <p14:sldId id="2864"/>
          </p14:sldIdLst>
        </p14:section>
        <p14:section name="Monopolistic Competition" id="{CC2C9DAA-6DDD-4B20-B4DE-9084AD794BAA}">
          <p14:sldIdLst>
            <p14:sldId id="2865"/>
            <p14:sldId id="2305"/>
            <p14:sldId id="2307"/>
            <p14:sldId id="2866"/>
            <p14:sldId id="2321"/>
            <p14:sldId id="2340"/>
          </p14:sldIdLst>
        </p14:section>
        <p14:section name="Oligopoly" id="{0628510E-E977-406D-9B80-ABEA8AB9A3DF}">
          <p14:sldIdLst>
            <p14:sldId id="2354"/>
          </p14:sldIdLst>
        </p14:section>
        <p14:section name="The Circular Flow of Income" id="{C6306B4F-D636-3E44-9116-6BC2537B4221}">
          <p14:sldIdLst>
            <p14:sldId id="292"/>
            <p14:sldId id="325"/>
          </p14:sldIdLst>
        </p14:section>
        <p14:section name="The Business Cycle" id="{AF8898F1-9A4E-A349-9820-25615B8FF993}">
          <p14:sldIdLst>
            <p14:sldId id="664"/>
            <p14:sldId id="676"/>
            <p14:sldId id="718"/>
            <p14:sldId id="727"/>
            <p14:sldId id="730"/>
          </p14:sldIdLst>
        </p14:section>
        <p14:section name="Aggregate Demand" id="{26A2A880-A6A4-3D43-9328-9DBBC6A7756A}">
          <p14:sldIdLst>
            <p14:sldId id="343"/>
            <p14:sldId id="403"/>
            <p14:sldId id="421"/>
          </p14:sldIdLst>
        </p14:section>
        <p14:section name="Short Run Aggregate Supply" id="{E125F682-20D6-7C48-A1CB-4A7807B55E00}">
          <p14:sldIdLst>
            <p14:sldId id="457"/>
            <p14:sldId id="523"/>
            <p14:sldId id="541"/>
          </p14:sldIdLst>
        </p14:section>
        <p14:section name="Short Run Macroeconomic Equilibrium" id="{DB6CED0E-72BB-7342-A3B0-227614D425F9}">
          <p14:sldIdLst>
            <p14:sldId id="565"/>
            <p14:sldId id="595"/>
            <p14:sldId id="619"/>
            <p14:sldId id="643"/>
            <p14:sldId id="667"/>
          </p14:sldIdLst>
        </p14:section>
        <p14:section name="Long Run Aggregate Supply" id="{3EFDC8A5-E746-F640-9C24-1AE4A3CA58B1}">
          <p14:sldIdLst>
            <p14:sldId id="694"/>
            <p14:sldId id="748"/>
            <p14:sldId id="2876"/>
          </p14:sldIdLst>
        </p14:section>
        <p14:section name="Long Run Macroeconomic Equilibrium" id="{4EEA78B1-E95A-7649-9016-CA5BED3DC5C0}">
          <p14:sldIdLst>
            <p14:sldId id="781"/>
            <p14:sldId id="813"/>
            <p14:sldId id="835"/>
            <p14:sldId id="859"/>
            <p14:sldId id="883"/>
            <p14:sldId id="907"/>
            <p14:sldId id="928"/>
            <p14:sldId id="961"/>
            <p14:sldId id="2877"/>
            <p14:sldId id="1000"/>
            <p14:sldId id="1012"/>
          </p14:sldIdLst>
        </p14:section>
        <p14:section name="Keynesian AS-AD Model" id="{877CCD5C-090C-A44F-A255-E0BFA56005BA}">
          <p14:sldIdLst>
            <p14:sldId id="2878"/>
            <p14:sldId id="1057"/>
            <p14:sldId id="1060"/>
            <p14:sldId id="1081"/>
            <p14:sldId id="1096"/>
            <p14:sldId id="1120"/>
            <p14:sldId id="1138"/>
            <p14:sldId id="1156"/>
            <p14:sldId id="1186"/>
            <p14:sldId id="1210"/>
            <p14:sldId id="1234"/>
            <p14:sldId id="1258"/>
            <p14:sldId id="1279"/>
            <p14:sldId id="1303"/>
            <p14:sldId id="1327"/>
            <p14:sldId id="1351"/>
            <p14:sldId id="1375"/>
            <p14:sldId id="1378"/>
            <p14:sldId id="1381"/>
            <p14:sldId id="1384"/>
          </p14:sldIdLst>
        </p14:section>
        <p14:section name="Unemployment" id="{D359750F-B5FB-9449-BDFF-F941E907D871}">
          <p14:sldIdLst>
            <p14:sldId id="391"/>
            <p14:sldId id="505"/>
            <p14:sldId id="412"/>
            <p14:sldId id="433"/>
            <p14:sldId id="454"/>
          </p14:sldIdLst>
        </p14:section>
        <p14:section name="Inflation &amp; Deflation" id="{47852A66-B5AC-9C44-9747-0C7289A5EB98}">
          <p14:sldIdLst>
            <p14:sldId id="580"/>
            <p14:sldId id="586"/>
            <p14:sldId id="685"/>
            <p14:sldId id="709"/>
            <p14:sldId id="733"/>
            <p14:sldId id="889"/>
            <p14:sldId id="913"/>
            <p14:sldId id="937"/>
          </p14:sldIdLst>
        </p14:section>
        <p14:section name="Inflation vs Unemplyment" id="{38E753A0-4C6B-4949-8338-958B62A0FED8}">
          <p14:sldIdLst>
            <p14:sldId id="1006"/>
            <p14:sldId id="1036"/>
            <p14:sldId id="1066"/>
            <p14:sldId id="1385"/>
            <p14:sldId id="1126"/>
            <p14:sldId id="1159"/>
            <p14:sldId id="1386"/>
            <p14:sldId id="1246"/>
            <p14:sldId id="1288"/>
            <p14:sldId id="1330"/>
            <p14:sldId id="1342"/>
            <p14:sldId id="1396"/>
            <p14:sldId id="1453"/>
          </p14:sldIdLst>
        </p14:section>
        <p14:section name="Economic Growth" id="{C769192E-C18E-9941-841B-6F60CD8323C1}">
          <p14:sldIdLst>
            <p14:sldId id="310"/>
            <p14:sldId id="313"/>
            <p14:sldId id="316"/>
            <p14:sldId id="319"/>
            <p14:sldId id="322"/>
            <p14:sldId id="1461"/>
            <p14:sldId id="328"/>
            <p14:sldId id="1462"/>
            <p14:sldId id="1463"/>
          </p14:sldIdLst>
        </p14:section>
        <p14:section name="Inequality" id="{C0F56C05-EEE8-9B4F-9F1C-710EAFEE9648}">
          <p14:sldIdLst>
            <p14:sldId id="295"/>
            <p14:sldId id="298"/>
            <p14:sldId id="307"/>
            <p14:sldId id="1467"/>
            <p14:sldId id="1468"/>
            <p14:sldId id="1469"/>
            <p14:sldId id="1470"/>
            <p14:sldId id="1471"/>
            <p14:sldId id="1473"/>
            <p14:sldId id="1474"/>
          </p14:sldIdLst>
        </p14:section>
        <p14:section name="Monetary Policy" id="{458800B3-6F91-614B-995A-DF994DC6E3BC}">
          <p14:sldIdLst>
            <p14:sldId id="589"/>
            <p14:sldId id="1486"/>
            <p14:sldId id="1487"/>
            <p14:sldId id="1488"/>
            <p14:sldId id="1489"/>
            <p14:sldId id="724"/>
            <p14:sldId id="1490"/>
            <p14:sldId id="1491"/>
            <p14:sldId id="1492"/>
            <p14:sldId id="1493"/>
            <p14:sldId id="898"/>
            <p14:sldId id="919"/>
            <p14:sldId id="940"/>
          </p14:sldIdLst>
        </p14:section>
        <p14:section name="Fiscal Policy" id="{01D05D39-8C14-F742-9089-DA03DEC77EE2}">
          <p14:sldIdLst>
            <p14:sldId id="1345"/>
            <p14:sldId id="1495"/>
            <p14:sldId id="1399"/>
            <p14:sldId id="1420"/>
            <p14:sldId id="1496"/>
            <p14:sldId id="1498"/>
            <p14:sldId id="1507"/>
            <p14:sldId id="1531"/>
            <p14:sldId id="1615"/>
            <p14:sldId id="1618"/>
            <p14:sldId id="1645"/>
            <p14:sldId id="1672"/>
          </p14:sldIdLst>
        </p14:section>
        <p14:section name="Supply Side Polciies" id="{E9C5DDDE-B83C-3248-A117-85D4106F42B8}">
          <p14:sldIdLst>
            <p14:sldId id="2041"/>
            <p14:sldId id="2062"/>
          </p14:sldIdLst>
        </p14:section>
        <p14:section name="Closed vs Open Economy" id="{332F2784-3A3B-8C41-ADFB-C5AF34D1EF7F}">
          <p14:sldIdLst>
            <p14:sldId id="2879"/>
            <p14:sldId id="2243"/>
            <p14:sldId id="2244"/>
            <p14:sldId id="2273"/>
            <p14:sldId id="2264"/>
            <p14:sldId id="2880"/>
            <p14:sldId id="2288"/>
            <p14:sldId id="2280"/>
            <p14:sldId id="2279"/>
          </p14:sldIdLst>
        </p14:section>
        <p14:section name="he Theory of Absolute and Comparative Advantage" id="{30A04CDA-A78C-4540-8348-E8294CBB8298}">
          <p14:sldIdLst>
            <p14:sldId id="337"/>
            <p14:sldId id="349"/>
            <p14:sldId id="369"/>
            <p14:sldId id="379"/>
            <p14:sldId id="390"/>
            <p14:sldId id="2881"/>
          </p14:sldIdLst>
        </p14:section>
        <p14:section name="Tariffs" id="{C39B6134-5460-FA48-87E4-8C27162D872A}">
          <p14:sldIdLst>
            <p14:sldId id="2882"/>
            <p14:sldId id="414"/>
            <p14:sldId id="416"/>
            <p14:sldId id="425"/>
            <p14:sldId id="428"/>
            <p14:sldId id="430"/>
            <p14:sldId id="432"/>
            <p14:sldId id="2883"/>
            <p14:sldId id="434"/>
            <p14:sldId id="437"/>
          </p14:sldIdLst>
        </p14:section>
        <p14:section name="Quotas" id="{4729AE7F-53AC-7A49-A0FD-C9CB4B8D8F2C}">
          <p14:sldIdLst>
            <p14:sldId id="463"/>
            <p14:sldId id="465"/>
            <p14:sldId id="467"/>
            <p14:sldId id="476"/>
            <p14:sldId id="478"/>
            <p14:sldId id="479"/>
            <p14:sldId id="480"/>
            <p14:sldId id="482"/>
            <p14:sldId id="485"/>
            <p14:sldId id="486"/>
            <p14:sldId id="487"/>
            <p14:sldId id="489"/>
            <p14:sldId id="490"/>
            <p14:sldId id="491"/>
          </p14:sldIdLst>
        </p14:section>
        <p14:section name="Production Subsidies" id="{8B0A39B4-D15D-E046-987D-87A91A61A690}">
          <p14:sldIdLst>
            <p14:sldId id="516"/>
            <p14:sldId id="518"/>
            <p14:sldId id="520"/>
            <p14:sldId id="529"/>
            <p14:sldId id="531"/>
            <p14:sldId id="532"/>
            <p14:sldId id="533"/>
            <p14:sldId id="535"/>
            <p14:sldId id="536"/>
            <p14:sldId id="537"/>
          </p14:sldIdLst>
        </p14:section>
        <p14:section name="Export Subsidies" id="{7B4D5813-B4AC-BF48-87D5-6D4CC0D958C2}">
          <p14:sldIdLst>
            <p14:sldId id="563"/>
            <p14:sldId id="2884"/>
            <p14:sldId id="567"/>
            <p14:sldId id="575"/>
            <p14:sldId id="578"/>
            <p14:sldId id="2885"/>
            <p14:sldId id="582"/>
            <p14:sldId id="583"/>
            <p14:sldId id="584"/>
            <p14:sldId id="585"/>
          </p14:sldIdLst>
        </p14:section>
        <p14:section name="Trade Creation &amp; Trade Diversion" id="{44E06FFF-89AA-1C4A-AAC2-C6A4DA9E4AF8}">
          <p14:sldIdLst>
            <p14:sldId id="296"/>
            <p14:sldId id="301"/>
            <p14:sldId id="303"/>
            <p14:sldId id="304"/>
            <p14:sldId id="305"/>
          </p14:sldIdLst>
        </p14:section>
        <p14:section name="The Foreign Exchange Market" id="{99B86F2F-86A0-D64E-9246-DFD3D84084F5}">
          <p14:sldIdLst>
            <p14:sldId id="285"/>
            <p14:sldId id="287"/>
            <p14:sldId id="288"/>
            <p14:sldId id="289"/>
            <p14:sldId id="290"/>
          </p14:sldIdLst>
        </p14:section>
        <p14:section name="Consequences of Changes in the XR" id="{0E17C6E3-FB84-6045-964E-0D869997E779}">
          <p14:sldIdLst>
            <p14:sldId id="344"/>
            <p14:sldId id="353"/>
            <p14:sldId id="366"/>
            <p14:sldId id="375"/>
          </p14:sldIdLst>
        </p14:section>
        <p14:section name="Intervention in Forex" id="{DAA1A08A-4757-CD45-ABE5-500C11A45462}">
          <p14:sldIdLst>
            <p14:sldId id="394"/>
            <p14:sldId id="406"/>
            <p14:sldId id="418"/>
            <p14:sldId id="2886"/>
            <p14:sldId id="456"/>
            <p14:sldId id="464"/>
            <p14:sldId id="474"/>
            <p14:sldId id="2318"/>
            <p14:sldId id="2319"/>
            <p14:sldId id="2320"/>
          </p14:sldIdLst>
        </p14:section>
        <p14:section name="Trade Balance &amp; Forex" id="{33160A71-063B-5D41-9874-F0F4D9C259A3}">
          <p14:sldIdLst>
            <p14:sldId id="268"/>
            <p14:sldId id="276"/>
          </p14:sldIdLst>
        </p14:section>
        <p14:section name="J-Curve Analysis" id="{3DFF89D1-CC5B-2A40-BD9C-C0FBAB5DDF2D}">
          <p14:sldIdLst>
            <p14:sldId id="333"/>
            <p14:sldId id="338"/>
          </p14:sldIdLst>
        </p14:section>
        <p14:section name="Poverty Cycles" id="{4F60E94A-2C54-A243-96F1-4DE801490011}">
          <p14:sldIdLst>
            <p14:sldId id="222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41DF"/>
    <a:srgbClr val="003399"/>
    <a:srgbClr val="0066CC"/>
    <a:srgbClr val="FF6600"/>
    <a:srgbClr val="FFFFFF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69" autoAdjust="0"/>
    <p:restoredTop sz="93979" autoAdjust="0"/>
  </p:normalViewPr>
  <p:slideViewPr>
    <p:cSldViewPr snapToGrid="0">
      <p:cViewPr varScale="1">
        <p:scale>
          <a:sx n="127" d="100"/>
          <a:sy n="127" d="100"/>
        </p:scale>
        <p:origin x="624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402" Type="http://schemas.openxmlformats.org/officeDocument/2006/relationships/notesMaster" Target="notesMasters/notesMaster1.xml"/><Relationship Id="rId279" Type="http://schemas.openxmlformats.org/officeDocument/2006/relationships/slide" Target="slides/slide278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46" Type="http://schemas.openxmlformats.org/officeDocument/2006/relationships/slide" Target="slides/slide345.xml"/><Relationship Id="rId388" Type="http://schemas.openxmlformats.org/officeDocument/2006/relationships/slide" Target="slides/slide387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48" Type="http://schemas.openxmlformats.org/officeDocument/2006/relationships/slide" Target="slides/slide247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399" Type="http://schemas.openxmlformats.org/officeDocument/2006/relationships/slide" Target="slides/slide398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326" Type="http://schemas.openxmlformats.org/officeDocument/2006/relationships/slide" Target="slides/slide325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368" Type="http://schemas.openxmlformats.org/officeDocument/2006/relationships/slide" Target="slides/slide367.xml"/><Relationship Id="rId172" Type="http://schemas.openxmlformats.org/officeDocument/2006/relationships/slide" Target="slides/slide171.xml"/><Relationship Id="rId228" Type="http://schemas.openxmlformats.org/officeDocument/2006/relationships/slide" Target="slides/slide227.xml"/><Relationship Id="rId281" Type="http://schemas.openxmlformats.org/officeDocument/2006/relationships/slide" Target="slides/slide280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76" Type="http://schemas.openxmlformats.org/officeDocument/2006/relationships/slide" Target="slides/slide75.xml"/><Relationship Id="rId141" Type="http://schemas.openxmlformats.org/officeDocument/2006/relationships/slide" Target="slides/slide140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83" Type="http://schemas.openxmlformats.org/officeDocument/2006/relationships/slide" Target="slides/slide182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viewProps" Target="viewProps.xml"/><Relationship Id="rId250" Type="http://schemas.openxmlformats.org/officeDocument/2006/relationships/slide" Target="slides/slide249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45" Type="http://schemas.openxmlformats.org/officeDocument/2006/relationships/slide" Target="slides/slide44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348" Type="http://schemas.openxmlformats.org/officeDocument/2006/relationships/slide" Target="slides/slide347.xml"/><Relationship Id="rId152" Type="http://schemas.openxmlformats.org/officeDocument/2006/relationships/slide" Target="slides/slide151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56" Type="http://schemas.openxmlformats.org/officeDocument/2006/relationships/slide" Target="slides/slide55.xml"/><Relationship Id="rId317" Type="http://schemas.openxmlformats.org/officeDocument/2006/relationships/slide" Target="slides/slide316.xml"/><Relationship Id="rId359" Type="http://schemas.openxmlformats.org/officeDocument/2006/relationships/slide" Target="slides/slide358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63" Type="http://schemas.openxmlformats.org/officeDocument/2006/relationships/slide" Target="slides/slide162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230" Type="http://schemas.openxmlformats.org/officeDocument/2006/relationships/slide" Target="slides/slide229.xml"/><Relationship Id="rId25" Type="http://schemas.openxmlformats.org/officeDocument/2006/relationships/slide" Target="slides/slide24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328" Type="http://schemas.openxmlformats.org/officeDocument/2006/relationships/slide" Target="slides/slide327.xml"/><Relationship Id="rId132" Type="http://schemas.openxmlformats.org/officeDocument/2006/relationships/slide" Target="slides/slide131.xml"/><Relationship Id="rId174" Type="http://schemas.openxmlformats.org/officeDocument/2006/relationships/slide" Target="slides/slide173.xml"/><Relationship Id="rId381" Type="http://schemas.openxmlformats.org/officeDocument/2006/relationships/slide" Target="slides/slide380.xml"/><Relationship Id="rId241" Type="http://schemas.openxmlformats.org/officeDocument/2006/relationships/slide" Target="slides/slide240.xml"/><Relationship Id="rId36" Type="http://schemas.openxmlformats.org/officeDocument/2006/relationships/slide" Target="slides/slide35.xml"/><Relationship Id="rId283" Type="http://schemas.openxmlformats.org/officeDocument/2006/relationships/slide" Target="slides/slide282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101" Type="http://schemas.openxmlformats.org/officeDocument/2006/relationships/slide" Target="slides/slide100.xml"/><Relationship Id="rId143" Type="http://schemas.openxmlformats.org/officeDocument/2006/relationships/slide" Target="slides/slide142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406" Type="http://schemas.openxmlformats.org/officeDocument/2006/relationships/tableStyles" Target="tableStyles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252" Type="http://schemas.openxmlformats.org/officeDocument/2006/relationships/slide" Target="slides/slide251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47" Type="http://schemas.openxmlformats.org/officeDocument/2006/relationships/slide" Target="slides/slide46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54" Type="http://schemas.openxmlformats.org/officeDocument/2006/relationships/slide" Target="slides/slide153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63" Type="http://schemas.openxmlformats.org/officeDocument/2006/relationships/slide" Target="slides/slide262.xml"/><Relationship Id="rId319" Type="http://schemas.openxmlformats.org/officeDocument/2006/relationships/slide" Target="slides/slide318.xml"/><Relationship Id="rId58" Type="http://schemas.openxmlformats.org/officeDocument/2006/relationships/slide" Target="slides/slide57.xml"/><Relationship Id="rId123" Type="http://schemas.openxmlformats.org/officeDocument/2006/relationships/slide" Target="slides/slide122.xml"/><Relationship Id="rId330" Type="http://schemas.openxmlformats.org/officeDocument/2006/relationships/slide" Target="slides/slide329.xml"/><Relationship Id="rId165" Type="http://schemas.openxmlformats.org/officeDocument/2006/relationships/slide" Target="slides/slide164.xml"/><Relationship Id="rId372" Type="http://schemas.openxmlformats.org/officeDocument/2006/relationships/slide" Target="slides/slide371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383" Type="http://schemas.openxmlformats.org/officeDocument/2006/relationships/slide" Target="slides/slide382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slide" Target="slides/slide372.xml"/><Relationship Id="rId394" Type="http://schemas.openxmlformats.org/officeDocument/2006/relationships/slide" Target="slides/slide393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384" Type="http://schemas.openxmlformats.org/officeDocument/2006/relationships/slide" Target="slides/slide383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395" Type="http://schemas.openxmlformats.org/officeDocument/2006/relationships/slide" Target="slides/slide394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96" Type="http://schemas.openxmlformats.org/officeDocument/2006/relationships/slide" Target="slides/slide395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400" Type="http://schemas.openxmlformats.org/officeDocument/2006/relationships/slide" Target="slides/slide399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367" Type="http://schemas.openxmlformats.org/officeDocument/2006/relationships/slide" Target="slides/slide366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36" Type="http://schemas.openxmlformats.org/officeDocument/2006/relationships/slide" Target="slides/slide335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378" Type="http://schemas.openxmlformats.org/officeDocument/2006/relationships/slide" Target="slides/slide377.xml"/><Relationship Id="rId403" Type="http://schemas.openxmlformats.org/officeDocument/2006/relationships/presProps" Target="presProps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Relationship Id="rId389" Type="http://schemas.openxmlformats.org/officeDocument/2006/relationships/slide" Target="slides/slide388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16" Type="http://schemas.openxmlformats.org/officeDocument/2006/relationships/slide" Target="slides/slide315.xml"/><Relationship Id="rId55" Type="http://schemas.openxmlformats.org/officeDocument/2006/relationships/slide" Target="slides/slide54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358" Type="http://schemas.openxmlformats.org/officeDocument/2006/relationships/slide" Target="slides/slide357.xml"/><Relationship Id="rId162" Type="http://schemas.openxmlformats.org/officeDocument/2006/relationships/slide" Target="slides/slide161.xml"/><Relationship Id="rId218" Type="http://schemas.openxmlformats.org/officeDocument/2006/relationships/slide" Target="slides/slide217.xml"/><Relationship Id="rId271" Type="http://schemas.openxmlformats.org/officeDocument/2006/relationships/slide" Target="slides/slide270.xml"/><Relationship Id="rId24" Type="http://schemas.openxmlformats.org/officeDocument/2006/relationships/slide" Target="slides/slide23.xml"/><Relationship Id="rId66" Type="http://schemas.openxmlformats.org/officeDocument/2006/relationships/slide" Target="slides/slide65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69" Type="http://schemas.openxmlformats.org/officeDocument/2006/relationships/slide" Target="slides/slide368.xml"/><Relationship Id="rId173" Type="http://schemas.openxmlformats.org/officeDocument/2006/relationships/slide" Target="slides/slide172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240" Type="http://schemas.openxmlformats.org/officeDocument/2006/relationships/slide" Target="slides/slide239.xml"/><Relationship Id="rId35" Type="http://schemas.openxmlformats.org/officeDocument/2006/relationships/slide" Target="slides/slide34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38" Type="http://schemas.openxmlformats.org/officeDocument/2006/relationships/slide" Target="slides/slide337.xml"/><Relationship Id="rId8" Type="http://schemas.openxmlformats.org/officeDocument/2006/relationships/slide" Target="slides/slide7.xml"/><Relationship Id="rId142" Type="http://schemas.openxmlformats.org/officeDocument/2006/relationships/slide" Target="slides/slide141.xml"/><Relationship Id="rId184" Type="http://schemas.openxmlformats.org/officeDocument/2006/relationships/slide" Target="slides/slide183.xml"/><Relationship Id="rId391" Type="http://schemas.openxmlformats.org/officeDocument/2006/relationships/slide" Target="slides/slide390.xml"/><Relationship Id="rId405" Type="http://schemas.openxmlformats.org/officeDocument/2006/relationships/theme" Target="theme/theme1.xml"/><Relationship Id="rId251" Type="http://schemas.openxmlformats.org/officeDocument/2006/relationships/slide" Target="slides/slide250.xml"/><Relationship Id="rId46" Type="http://schemas.openxmlformats.org/officeDocument/2006/relationships/slide" Target="slides/slide45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3" Type="http://schemas.openxmlformats.org/officeDocument/2006/relationships/slide" Target="slides/slide152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220" Type="http://schemas.openxmlformats.org/officeDocument/2006/relationships/slide" Target="slides/slide219.xml"/><Relationship Id="rId15" Type="http://schemas.openxmlformats.org/officeDocument/2006/relationships/slide" Target="slides/slide14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318" Type="http://schemas.openxmlformats.org/officeDocument/2006/relationships/slide" Target="slides/slide317.xml"/><Relationship Id="rId99" Type="http://schemas.openxmlformats.org/officeDocument/2006/relationships/slide" Target="slides/slide98.xml"/><Relationship Id="rId122" Type="http://schemas.openxmlformats.org/officeDocument/2006/relationships/slide" Target="slides/slide121.xml"/><Relationship Id="rId164" Type="http://schemas.openxmlformats.org/officeDocument/2006/relationships/slide" Target="slides/slide163.xml"/><Relationship Id="rId371" Type="http://schemas.openxmlformats.org/officeDocument/2006/relationships/slide" Target="slides/slide370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73" Type="http://schemas.openxmlformats.org/officeDocument/2006/relationships/slide" Target="slides/slide272.xml"/><Relationship Id="rId329" Type="http://schemas.openxmlformats.org/officeDocument/2006/relationships/slide" Target="slides/slide328.xml"/><Relationship Id="rId68" Type="http://schemas.openxmlformats.org/officeDocument/2006/relationships/slide" Target="slides/slide67.xml"/><Relationship Id="rId133" Type="http://schemas.openxmlformats.org/officeDocument/2006/relationships/slide" Target="slides/slide132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242" Type="http://schemas.openxmlformats.org/officeDocument/2006/relationships/slide" Target="slides/slide241.xml"/><Relationship Id="rId284" Type="http://schemas.openxmlformats.org/officeDocument/2006/relationships/slide" Target="slides/slide283.xml"/><Relationship Id="rId37" Type="http://schemas.openxmlformats.org/officeDocument/2006/relationships/slide" Target="slides/slide36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93" Type="http://schemas.openxmlformats.org/officeDocument/2006/relationships/slide" Target="slides/slide39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DDE61E-EEE1-4AF4-848A-81C8F1FEAE60}" type="datetimeFigureOut">
              <a:rPr lang="en-GB" smtClean="0"/>
              <a:t>23/04/2026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101465-38E5-485C-8485-BD1514D0AE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0559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52BB9-783D-4D46-A8C1-3E3A7836716F}" type="slidenum">
              <a:rPr lang="fr-FR"/>
              <a:t>322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1434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52BB9-783D-4D46-A8C1-3E3A7836716F}" type="slidenum">
              <a:rPr lang="fr-FR"/>
              <a:t>323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6370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52BB9-783D-4D46-A8C1-3E3A7836716F}" type="slidenum">
              <a:rPr lang="fr-FR"/>
              <a:t>324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4130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52BB9-783D-4D46-A8C1-3E3A7836716F}" type="slidenum">
              <a:rPr lang="fr-FR"/>
              <a:t>325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97840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52BB9-783D-4D46-A8C1-3E3A7836716F}" type="slidenum">
              <a:rPr lang="fr-FR"/>
              <a:t>326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03688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52BB9-783D-4D46-A8C1-3E3A7836716F}" type="slidenum">
              <a:rPr lang="fr-FR"/>
              <a:t>327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2872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C134-9E7D-47FA-926F-BE3E2D3507C3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C370-37AE-43FC-BC9E-222EC0218A5D}" type="slidenum">
              <a:rPr lang="fr-FR" smtClean="0"/>
              <a:t>‹#›</a:t>
            </a:fld>
            <a:endParaRPr lang="fr-FR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0AC7D6-6CD3-474C-AF08-87B139415B46}"/>
              </a:ext>
            </a:extLst>
          </p:cNvPr>
          <p:cNvSpPr txBox="1"/>
          <p:nvPr userDrawn="1"/>
        </p:nvSpPr>
        <p:spPr>
          <a:xfrm>
            <a:off x="10034038" y="6114099"/>
            <a:ext cx="180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b="1" i="0" dirty="0"/>
              <a:t>Dr. Sylvain Hours</a:t>
            </a:r>
          </a:p>
          <a:p>
            <a:pPr algn="ctr"/>
            <a:r>
              <a:rPr lang="en-US" sz="1600" b="1" i="0" dirty="0"/>
              <a:t>econdoctor.com</a:t>
            </a:r>
          </a:p>
        </p:txBody>
      </p:sp>
      <p:pic>
        <p:nvPicPr>
          <p:cNvPr id="22" name="Picture 8" descr="Logo, icon&#10;&#10;Description automatically generated">
            <a:extLst>
              <a:ext uri="{FF2B5EF4-FFF2-40B4-BE49-F238E27FC236}">
                <a16:creationId xmlns:a16="http://schemas.microsoft.com/office/drawing/2014/main" id="{96648154-E164-06FB-53CC-C8336DB7C5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163" y="358351"/>
            <a:ext cx="1107503" cy="1105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430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C134-9E7D-47FA-926F-BE3E2D3507C3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C370-37AE-43FC-BC9E-222EC0218A5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3273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C134-9E7D-47FA-926F-BE3E2D3507C3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C370-37AE-43FC-BC9E-222EC0218A5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9407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C134-9E7D-47FA-926F-BE3E2D3507C3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C370-37AE-43FC-BC9E-222EC0218A5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267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C134-9E7D-47FA-926F-BE3E2D3507C3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C370-37AE-43FC-BC9E-222EC0218A5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9552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C134-9E7D-47FA-926F-BE3E2D3507C3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C370-37AE-43FC-BC9E-222EC0218A5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9509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C134-9E7D-47FA-926F-BE3E2D3507C3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C370-37AE-43FC-BC9E-222EC0218A5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4227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C134-9E7D-47FA-926F-BE3E2D3507C3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C370-37AE-43FC-BC9E-222EC0218A5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9790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C134-9E7D-47FA-926F-BE3E2D3507C3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C370-37AE-43FC-BC9E-222EC0218A5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391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C134-9E7D-47FA-926F-BE3E2D3507C3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C370-37AE-43FC-BC9E-222EC0218A5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1896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C134-9E7D-47FA-926F-BE3E2D3507C3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C370-37AE-43FC-BC9E-222EC0218A5D}" type="slidenum">
              <a:rPr lang="fr-FR" smtClean="0"/>
              <a:t>‹#›</a:t>
            </a:fld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94164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C134-9E7D-47FA-926F-BE3E2D3507C3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C370-37AE-43FC-BC9E-222EC0218A5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58554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C134-9E7D-47FA-926F-BE3E2D3507C3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C370-37AE-43FC-BC9E-222EC0218A5D}" type="slidenum">
              <a:rPr lang="fr-FR" smtClean="0"/>
              <a:t>‹#›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269718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C134-9E7D-47FA-926F-BE3E2D3507C3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C370-37AE-43FC-BC9E-222EC0218A5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71679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C134-9E7D-47FA-926F-BE3E2D3507C3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C370-37AE-43FC-BC9E-222EC0218A5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79389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C134-9E7D-47FA-926F-BE3E2D3507C3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C370-37AE-43FC-BC9E-222EC0218A5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712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6C134-9E7D-47FA-926F-BE3E2D3507C3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BFBC370-37AE-43FC-BC9E-222EC0218A5D}" type="slidenum">
              <a:rPr lang="fr-FR" smtClean="0"/>
              <a:t>‹#›</a:t>
            </a:fld>
            <a:endParaRPr lang="fr-FR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6E08EC-6D84-3302-5EDC-43BB2DA12276}"/>
              </a:ext>
            </a:extLst>
          </p:cNvPr>
          <p:cNvSpPr txBox="1"/>
          <p:nvPr userDrawn="1"/>
        </p:nvSpPr>
        <p:spPr>
          <a:xfrm>
            <a:off x="10034038" y="6114099"/>
            <a:ext cx="180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b="1" i="0" dirty="0"/>
              <a:t>Dr. Sylvain Hours</a:t>
            </a:r>
          </a:p>
          <a:p>
            <a:pPr algn="ctr"/>
            <a:r>
              <a:rPr lang="en-US" sz="1600" b="1" i="0" dirty="0"/>
              <a:t>econdoctor.com</a:t>
            </a:r>
          </a:p>
        </p:txBody>
      </p:sp>
      <p:pic>
        <p:nvPicPr>
          <p:cNvPr id="19" name="Picture 8" descr="Logo, icon&#10;&#10;Description automatically generated">
            <a:extLst>
              <a:ext uri="{FF2B5EF4-FFF2-40B4-BE49-F238E27FC236}">
                <a16:creationId xmlns:a16="http://schemas.microsoft.com/office/drawing/2014/main" id="{96648154-E164-06FB-53CC-C8336DB7C5EE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163" y="358351"/>
            <a:ext cx="1107503" cy="1105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269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  <p:sldLayoutId id="2147483868" r:id="rId14"/>
    <p:sldLayoutId id="2147483869" r:id="rId15"/>
    <p:sldLayoutId id="214748387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7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/Relationships>
</file>

<file path=ppt/slides/_rels/slide44.xml.rels><?xml version="1.0" encoding="UTF-8" standalone="yes"?>
<Relationships xmlns="http://schemas.openxmlformats.org/package/2006/relationships"><Relationship Id="rId7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11" Type="http://schemas.openxmlformats.org/officeDocument/2006/relationships/image" Target="NULL"/><Relationship Id="rId10" Type="http://schemas.openxmlformats.org/officeDocument/2006/relationships/image" Target="NUL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10.png"/><Relationship Id="rId4" Type="http://schemas.openxmlformats.org/officeDocument/2006/relationships/image" Target="../media/image100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10.png"/><Relationship Id="rId4" Type="http://schemas.openxmlformats.org/officeDocument/2006/relationships/image" Target="../media/image100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png"/><Relationship Id="rId2" Type="http://schemas.openxmlformats.org/officeDocument/2006/relationships/image" Target="../media/image5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1.png"/></Relationships>
</file>

<file path=ppt/slides/_rels/slide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0.png"/><Relationship Id="rId3" Type="http://schemas.openxmlformats.org/officeDocument/2006/relationships/image" Target="../media/image511.png"/><Relationship Id="rId7" Type="http://schemas.openxmlformats.org/officeDocument/2006/relationships/image" Target="../media/image1110.png"/><Relationship Id="rId2" Type="http://schemas.openxmlformats.org/officeDocument/2006/relationships/image" Target="../media/image7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0.png"/><Relationship Id="rId5" Type="http://schemas.openxmlformats.org/officeDocument/2006/relationships/image" Target="../media/image910.png"/><Relationship Id="rId10" Type="http://schemas.openxmlformats.org/officeDocument/2006/relationships/image" Target="../media/image13.png"/><Relationship Id="rId4" Type="http://schemas.openxmlformats.org/officeDocument/2006/relationships/image" Target="../media/image810.png"/><Relationship Id="rId9" Type="http://schemas.openxmlformats.org/officeDocument/2006/relationships/image" Target="../media/image611.png"/></Relationships>
</file>

<file path=ppt/slides/_rels/slide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611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1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1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0.png"/><Relationship Id="rId4" Type="http://schemas.openxmlformats.org/officeDocument/2006/relationships/image" Target="../media/image370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0.png"/><Relationship Id="rId2" Type="http://schemas.openxmlformats.org/officeDocument/2006/relationships/image" Target="../media/image9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.png"/><Relationship Id="rId4" Type="http://schemas.openxmlformats.org/officeDocument/2006/relationships/image" Target="../media/image1200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0.png"/><Relationship Id="rId4" Type="http://schemas.openxmlformats.org/officeDocument/2006/relationships/image" Target="../media/image33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0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png"/><Relationship Id="rId4" Type="http://schemas.openxmlformats.org/officeDocument/2006/relationships/image" Target="../media/image79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1.png"/><Relationship Id="rId7" Type="http://schemas.openxmlformats.org/officeDocument/2006/relationships/image" Target="../media/image61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1300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7" Type="http://schemas.openxmlformats.org/officeDocument/2006/relationships/image" Target="../media/image93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89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0.png"/><Relationship Id="rId3" Type="http://schemas.openxmlformats.org/officeDocument/2006/relationships/image" Target="../media/image610.png"/><Relationship Id="rId7" Type="http://schemas.openxmlformats.org/officeDocument/2006/relationships/image" Target="../media/image600.png"/><Relationship Id="rId2" Type="http://schemas.openxmlformats.org/officeDocument/2006/relationships/image" Target="../media/image5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0.png"/><Relationship Id="rId5" Type="http://schemas.openxmlformats.org/officeDocument/2006/relationships/image" Target="../media/image620.png"/><Relationship Id="rId4" Type="http://schemas.openxmlformats.org/officeDocument/2006/relationships/image" Target="../media/image580.png"/><Relationship Id="rId9" Type="http://schemas.openxmlformats.org/officeDocument/2006/relationships/image" Target="../media/image640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0.png"/><Relationship Id="rId2" Type="http://schemas.openxmlformats.org/officeDocument/2006/relationships/image" Target="../media/image6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0.png"/><Relationship Id="rId4" Type="http://schemas.openxmlformats.org/officeDocument/2006/relationships/image" Target="../media/image670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0.png"/><Relationship Id="rId2" Type="http://schemas.openxmlformats.org/officeDocument/2006/relationships/image" Target="../media/image690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0.png"/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1.png"/><Relationship Id="rId2" Type="http://schemas.openxmlformats.org/officeDocument/2006/relationships/image" Target="../media/image7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1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9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2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2.png"/><Relationship Id="rId2" Type="http://schemas.openxmlformats.org/officeDocument/2006/relationships/image" Target="../media/image5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2.png"/><Relationship Id="rId5" Type="http://schemas.openxmlformats.org/officeDocument/2006/relationships/image" Target="../media/image911.png"/><Relationship Id="rId4" Type="http://schemas.openxmlformats.org/officeDocument/2006/relationships/image" Target="../media/image612.png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1.pn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1.png"/><Relationship Id="rId2" Type="http://schemas.openxmlformats.org/officeDocument/2006/relationships/image" Target="../media/image1211.pn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1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0.png"/><Relationship Id="rId7" Type="http://schemas.openxmlformats.org/officeDocument/2006/relationships/image" Target="../media/image2020.png"/><Relationship Id="rId2" Type="http://schemas.openxmlformats.org/officeDocument/2006/relationships/image" Target="../media/image20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11.png"/><Relationship Id="rId5" Type="http://schemas.openxmlformats.org/officeDocument/2006/relationships/image" Target="../media/image205.png"/><Relationship Id="rId4" Type="http://schemas.openxmlformats.org/officeDocument/2006/relationships/image" Target="../media/image204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7" Type="http://schemas.openxmlformats.org/officeDocument/2006/relationships/image" Target="../media/image208.pn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7.png"/><Relationship Id="rId5" Type="http://schemas.openxmlformats.org/officeDocument/2006/relationships/image" Target="../media/image211.png"/><Relationship Id="rId4" Type="http://schemas.openxmlformats.org/officeDocument/2006/relationships/image" Target="../media/image210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7" Type="http://schemas.openxmlformats.org/officeDocument/2006/relationships/image" Target="../media/image214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3.png"/><Relationship Id="rId5" Type="http://schemas.openxmlformats.org/officeDocument/2006/relationships/image" Target="../media/image217.png"/><Relationship Id="rId4" Type="http://schemas.openxmlformats.org/officeDocument/2006/relationships/image" Target="../media/image216.pn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00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2.pn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png"/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20.png"/><Relationship Id="rId3" Type="http://schemas.openxmlformats.org/officeDocument/2006/relationships/image" Target="../media/image226.png"/><Relationship Id="rId7" Type="http://schemas.openxmlformats.org/officeDocument/2006/relationships/image" Target="../media/image2210.pn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5.png"/><Relationship Id="rId5" Type="http://schemas.openxmlformats.org/officeDocument/2006/relationships/image" Target="../media/image2240.png"/><Relationship Id="rId4" Type="http://schemas.openxmlformats.org/officeDocument/2006/relationships/image" Target="../media/image2230.pn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png"/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1.pn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png"/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1.png"/><Relationship Id="rId4" Type="http://schemas.openxmlformats.org/officeDocument/2006/relationships/image" Target="../media/image230.pn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png"/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1.png"/><Relationship Id="rId5" Type="http://schemas.openxmlformats.org/officeDocument/2006/relationships/image" Target="../media/image230.png"/><Relationship Id="rId4" Type="http://schemas.openxmlformats.org/officeDocument/2006/relationships/image" Target="../media/image229.pn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6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6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1.png"/><Relationship Id="rId2" Type="http://schemas.openxmlformats.org/officeDocument/2006/relationships/image" Target="../media/image6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3.png"/><Relationship Id="rId4" Type="http://schemas.openxmlformats.org/officeDocument/2006/relationships/image" Target="../media/image413.png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3.png"/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3.png"/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3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3.png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3.png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png"/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0.png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2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0.png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0.png"/><Relationship Id="rId2" Type="http://schemas.openxmlformats.org/officeDocument/2006/relationships/image" Target="../media/image3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00.png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4.png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50.png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1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2.png"/><Relationship Id="rId2" Type="http://schemas.openxmlformats.org/officeDocument/2006/relationships/image" Target="../media/image601.png"/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1.png"/><Relationship Id="rId2" Type="http://schemas.openxmlformats.org/officeDocument/2006/relationships/image" Target="../media/image615.png"/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1.png"/><Relationship Id="rId2" Type="http://schemas.openxmlformats.org/officeDocument/2006/relationships/image" Target="../media/image6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1.png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1.png"/><Relationship Id="rId2" Type="http://schemas.openxmlformats.org/officeDocument/2006/relationships/image" Target="../media/image6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1.png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2.png"/><Relationship Id="rId2" Type="http://schemas.openxmlformats.org/officeDocument/2006/relationships/image" Target="../media/image7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2.png"/><Relationship Id="rId4" Type="http://schemas.openxmlformats.org/officeDocument/2006/relationships/image" Target="../media/image722.png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2.png"/><Relationship Id="rId2" Type="http://schemas.openxmlformats.org/officeDocument/2006/relationships/image" Target="../media/image7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2.png"/><Relationship Id="rId4" Type="http://schemas.openxmlformats.org/officeDocument/2006/relationships/image" Target="../media/image742.png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1.png"/><Relationship Id="rId2" Type="http://schemas.openxmlformats.org/officeDocument/2006/relationships/image" Target="../media/image7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1.png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0.png"/><Relationship Id="rId2" Type="http://schemas.openxmlformats.org/officeDocument/2006/relationships/image" Target="../media/image80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1.png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1.png"/><Relationship Id="rId2" Type="http://schemas.openxmlformats.org/officeDocument/2006/relationships/image" Target="../media/image8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1.png"/><Relationship Id="rId4" Type="http://schemas.openxmlformats.org/officeDocument/2006/relationships/image" Target="../media/image831.png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1.png"/><Relationship Id="rId2" Type="http://schemas.openxmlformats.org/officeDocument/2006/relationships/image" Target="../media/image8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1.png"/><Relationship Id="rId5" Type="http://schemas.openxmlformats.org/officeDocument/2006/relationships/image" Target="../media/image851.png"/><Relationship Id="rId4" Type="http://schemas.openxmlformats.org/officeDocument/2006/relationships/image" Target="../media/image841.png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1.png"/><Relationship Id="rId2" Type="http://schemas.openxmlformats.org/officeDocument/2006/relationships/image" Target="../media/image88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1.png"/><Relationship Id="rId4" Type="http://schemas.openxmlformats.org/officeDocument/2006/relationships/image" Target="../media/image861.png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1.png"/><Relationship Id="rId2" Type="http://schemas.openxmlformats.org/officeDocument/2006/relationships/image" Target="../media/image8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1.png"/><Relationship Id="rId5" Type="http://schemas.openxmlformats.org/officeDocument/2006/relationships/image" Target="../media/image861.png"/><Relationship Id="rId4" Type="http://schemas.openxmlformats.org/officeDocument/2006/relationships/image" Target="../media/image901.png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1.png"/><Relationship Id="rId2" Type="http://schemas.openxmlformats.org/officeDocument/2006/relationships/image" Target="../media/image931.png"/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1.png"/><Relationship Id="rId2" Type="http://schemas.openxmlformats.org/officeDocument/2006/relationships/image" Target="../media/image931.png"/><Relationship Id="rId1" Type="http://schemas.openxmlformats.org/officeDocument/2006/relationships/slideLayout" Target="../slideLayouts/slideLayout2.xml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1.png"/><Relationship Id="rId2" Type="http://schemas.openxmlformats.org/officeDocument/2006/relationships/image" Target="../media/image931.png"/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1.png"/><Relationship Id="rId2" Type="http://schemas.openxmlformats.org/officeDocument/2006/relationships/image" Target="../media/image961.png"/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1.png"/><Relationship Id="rId2" Type="http://schemas.openxmlformats.org/officeDocument/2006/relationships/image" Target="../media/image961.png"/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1.png"/><Relationship Id="rId2" Type="http://schemas.openxmlformats.org/officeDocument/2006/relationships/image" Target="../media/image971.png"/><Relationship Id="rId1" Type="http://schemas.openxmlformats.org/officeDocument/2006/relationships/slideLayout" Target="../slideLayouts/slideLayout2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1.png"/><Relationship Id="rId1" Type="http://schemas.openxmlformats.org/officeDocument/2006/relationships/slideLayout" Target="../slideLayouts/slideLayout2.xml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1.png"/><Relationship Id="rId2" Type="http://schemas.openxmlformats.org/officeDocument/2006/relationships/image" Target="../media/image1013.png"/><Relationship Id="rId1" Type="http://schemas.openxmlformats.org/officeDocument/2006/relationships/slideLayout" Target="../slideLayouts/slideLayout2.xml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1.png"/><Relationship Id="rId2" Type="http://schemas.openxmlformats.org/officeDocument/2006/relationships/image" Target="../media/image10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1.png"/><Relationship Id="rId4" Type="http://schemas.openxmlformats.org/officeDocument/2006/relationships/image" Target="../media/image1051.png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0.png"/><Relationship Id="rId2" Type="http://schemas.openxmlformats.org/officeDocument/2006/relationships/image" Target="../media/image10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.png"/><Relationship Id="rId4" Type="http://schemas.openxmlformats.org/officeDocument/2006/relationships/image" Target="../media/image1051.png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2.png"/><Relationship Id="rId2" Type="http://schemas.openxmlformats.org/officeDocument/2006/relationships/image" Target="../media/image10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5" Type="http://schemas.openxmlformats.org/officeDocument/2006/relationships/image" Target="../media/image1113.png"/><Relationship Id="rId4" Type="http://schemas.openxmlformats.org/officeDocument/2006/relationships/image" Target="../media/image1120.png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0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5" Type="http://schemas.openxmlformats.org/officeDocument/2006/relationships/image" Target="../media/image117.png"/><Relationship Id="rId4" Type="http://schemas.openxmlformats.org/officeDocument/2006/relationships/image" Target="../media/image114.png"/></Relationships>
</file>

<file path=ppt/slides/_rels/slide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1.png"/><Relationship Id="rId4" Type="http://schemas.openxmlformats.org/officeDocument/2006/relationships/image" Target="../media/image121.png"/></Relationships>
</file>

<file path=ppt/slides/_rels/slide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1.png"/><Relationship Id="rId4" Type="http://schemas.openxmlformats.org/officeDocument/2006/relationships/image" Target="../media/image122.png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0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7" Type="http://schemas.openxmlformats.org/officeDocument/2006/relationships/image" Target="../media/image13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5" Type="http://schemas.openxmlformats.org/officeDocument/2006/relationships/image" Target="../media/image135.png"/><Relationship Id="rId4" Type="http://schemas.openxmlformats.org/officeDocument/2006/relationships/image" Target="../media/image137.png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7" Type="http://schemas.openxmlformats.org/officeDocument/2006/relationships/image" Target="../media/image13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7" Type="http://schemas.openxmlformats.org/officeDocument/2006/relationships/image" Target="../media/image146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png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7" Type="http://schemas.openxmlformats.org/officeDocument/2006/relationships/image" Target="../media/image152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png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00.png"/><Relationship Id="rId2" Type="http://schemas.openxmlformats.org/officeDocument/2006/relationships/image" Target="../media/image13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10.png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0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10.png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0.png"/><Relationship Id="rId2" Type="http://schemas.openxmlformats.org/officeDocument/2006/relationships/image" Target="../media/image46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0.png"/><Relationship Id="rId4" Type="http://schemas.openxmlformats.org/officeDocument/2006/relationships/image" Target="../media/image450.png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0.png"/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0.png"/><Relationship Id="rId5" Type="http://schemas.openxmlformats.org/officeDocument/2006/relationships/image" Target="../media/image500.png"/><Relationship Id="rId4" Type="http://schemas.openxmlformats.org/officeDocument/2006/relationships/image" Target="../media/image5110.png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0.png"/><Relationship Id="rId2" Type="http://schemas.openxmlformats.org/officeDocument/2006/relationships/image" Target="../media/image5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0.png"/><Relationship Id="rId4" Type="http://schemas.openxmlformats.org/officeDocument/2006/relationships/image" Target="../media/image540.png"/></Relationships>
</file>

<file path=ppt/slides/_rels/slide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20.png"/><Relationship Id="rId2" Type="http://schemas.openxmlformats.org/officeDocument/2006/relationships/image" Target="../media/image69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00.png"/><Relationship Id="rId4" Type="http://schemas.openxmlformats.org/officeDocument/2006/relationships/image" Target="../media/image7200.png"/></Relationships>
</file>

<file path=ppt/slides/_rels/slide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0.png"/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0.png"/><Relationship Id="rId5" Type="http://schemas.openxmlformats.org/officeDocument/2006/relationships/image" Target="../media/image760.png"/><Relationship Id="rId4" Type="http://schemas.openxmlformats.org/officeDocument/2006/relationships/image" Target="../media/image740.png"/></Relationships>
</file>

<file path=ppt/slides/_rels/slide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0.png"/><Relationship Id="rId2" Type="http://schemas.openxmlformats.org/officeDocument/2006/relationships/image" Target="../media/image7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0.png"/><Relationship Id="rId4" Type="http://schemas.openxmlformats.org/officeDocument/2006/relationships/image" Target="../media/image800.png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0.png"/><Relationship Id="rId7" Type="http://schemas.openxmlformats.org/officeDocument/2006/relationships/image" Target="../media/image840.png"/><Relationship Id="rId2" Type="http://schemas.openxmlformats.org/officeDocument/2006/relationships/image" Target="../media/image8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0.png"/><Relationship Id="rId5" Type="http://schemas.openxmlformats.org/officeDocument/2006/relationships/image" Target="../media/image860.png"/><Relationship Id="rId4" Type="http://schemas.openxmlformats.org/officeDocument/2006/relationships/image" Target="../media/image850.png"/></Relationships>
</file>

<file path=ppt/slides/_rels/slide2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0.png"/><Relationship Id="rId3" Type="http://schemas.openxmlformats.org/officeDocument/2006/relationships/image" Target="../media/image9000.png"/><Relationship Id="rId7" Type="http://schemas.openxmlformats.org/officeDocument/2006/relationships/image" Target="../media/image940.png"/><Relationship Id="rId2" Type="http://schemas.openxmlformats.org/officeDocument/2006/relationships/image" Target="../media/image8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0.png"/><Relationship Id="rId5" Type="http://schemas.openxmlformats.org/officeDocument/2006/relationships/image" Target="../media/image9100.png"/><Relationship Id="rId4" Type="http://schemas.openxmlformats.org/officeDocument/2006/relationships/image" Target="../media/image920.png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0.png"/><Relationship Id="rId2" Type="http://schemas.openxmlformats.org/officeDocument/2006/relationships/image" Target="../media/image9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0.png"/><Relationship Id="rId4" Type="http://schemas.openxmlformats.org/officeDocument/2006/relationships/image" Target="../media/image990.png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0.png"/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0.png"/><Relationship Id="rId5" Type="http://schemas.openxmlformats.org/officeDocument/2006/relationships/image" Target="../media/image1020.png"/><Relationship Id="rId4" Type="http://schemas.openxmlformats.org/officeDocument/2006/relationships/image" Target="../media/image10100.png"/></Relationships>
</file>

<file path=ppt/slides/_rels/slide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0.png"/><Relationship Id="rId2" Type="http://schemas.openxmlformats.org/officeDocument/2006/relationships/image" Target="../media/image10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0.png"/><Relationship Id="rId5" Type="http://schemas.openxmlformats.org/officeDocument/2006/relationships/image" Target="../media/image1070.png"/><Relationship Id="rId4" Type="http://schemas.openxmlformats.org/officeDocument/2006/relationships/image" Target="../media/image1050.png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0.png"/><Relationship Id="rId3" Type="http://schemas.openxmlformats.org/officeDocument/2006/relationships/image" Target="../media/image1150.png"/><Relationship Id="rId7" Type="http://schemas.openxmlformats.org/officeDocument/2006/relationships/image" Target="../media/image1170.png"/><Relationship Id="rId2" Type="http://schemas.openxmlformats.org/officeDocument/2006/relationships/image" Target="../media/image11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10.png"/><Relationship Id="rId5" Type="http://schemas.openxmlformats.org/officeDocument/2006/relationships/image" Target="../media/image12000.png"/><Relationship Id="rId4" Type="http://schemas.openxmlformats.org/officeDocument/2006/relationships/image" Target="../media/image1160.png"/><Relationship Id="rId9" Type="http://schemas.openxmlformats.org/officeDocument/2006/relationships/image" Target="../media/image1220.png"/></Relationships>
</file>

<file path=ppt/slides/_rels/slide2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00.png"/><Relationship Id="rId3" Type="http://schemas.openxmlformats.org/officeDocument/2006/relationships/image" Target="../media/image1270.png"/><Relationship Id="rId7" Type="http://schemas.openxmlformats.org/officeDocument/2006/relationships/image" Target="../media/image1290.png"/><Relationship Id="rId2" Type="http://schemas.openxmlformats.org/officeDocument/2006/relationships/image" Target="../media/image12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0.png"/><Relationship Id="rId5" Type="http://schemas.openxmlformats.org/officeDocument/2006/relationships/image" Target="../media/image1240.png"/><Relationship Id="rId4" Type="http://schemas.openxmlformats.org/officeDocument/2006/relationships/image" Target="../media/image1280.png"/><Relationship Id="rId9" Type="http://schemas.openxmlformats.org/officeDocument/2006/relationships/image" Target="../media/image1260.png"/></Relationships>
</file>

<file path=ppt/slides/_rels/slide2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0.png"/><Relationship Id="rId3" Type="http://schemas.openxmlformats.org/officeDocument/2006/relationships/image" Target="../media/image1320.png"/><Relationship Id="rId7" Type="http://schemas.openxmlformats.org/officeDocument/2006/relationships/image" Target="../media/image1350.png"/><Relationship Id="rId2" Type="http://schemas.openxmlformats.org/officeDocument/2006/relationships/image" Target="../media/image13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0.png"/><Relationship Id="rId5" Type="http://schemas.openxmlformats.org/officeDocument/2006/relationships/image" Target="../media/image1260.png"/><Relationship Id="rId4" Type="http://schemas.openxmlformats.org/officeDocument/2006/relationships/image" Target="../media/image1330.png"/><Relationship Id="rId9" Type="http://schemas.openxmlformats.org/officeDocument/2006/relationships/image" Target="../media/image1370.png"/></Relationships>
</file>

<file path=ppt/slides/_rels/slide2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0.png"/><Relationship Id="rId3" Type="http://schemas.openxmlformats.org/officeDocument/2006/relationships/image" Target="../media/image1430.png"/><Relationship Id="rId7" Type="http://schemas.openxmlformats.org/officeDocument/2006/relationships/image" Target="../media/image1390.png"/><Relationship Id="rId2" Type="http://schemas.openxmlformats.org/officeDocument/2006/relationships/image" Target="../media/image14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0.png"/><Relationship Id="rId5" Type="http://schemas.openxmlformats.org/officeDocument/2006/relationships/image" Target="../media/image1220.png"/><Relationship Id="rId4" Type="http://schemas.openxmlformats.org/officeDocument/2006/relationships/image" Target="../media/image1440.png"/><Relationship Id="rId9" Type="http://schemas.openxmlformats.org/officeDocument/2006/relationships/image" Target="../media/image1411.png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0.png"/><Relationship Id="rId3" Type="http://schemas.openxmlformats.org/officeDocument/2006/relationships/image" Target="../media/image1470.png"/><Relationship Id="rId7" Type="http://schemas.openxmlformats.org/officeDocument/2006/relationships/image" Target="../media/image1511.png"/><Relationship Id="rId2" Type="http://schemas.openxmlformats.org/officeDocument/2006/relationships/image" Target="../media/image14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0.png"/><Relationship Id="rId11" Type="http://schemas.openxmlformats.org/officeDocument/2006/relationships/image" Target="../media/image1480.png"/><Relationship Id="rId5" Type="http://schemas.openxmlformats.org/officeDocument/2006/relationships/image" Target="../media/image1460.png"/><Relationship Id="rId10" Type="http://schemas.openxmlformats.org/officeDocument/2006/relationships/image" Target="../media/image1530.png"/><Relationship Id="rId4" Type="http://schemas.openxmlformats.org/officeDocument/2006/relationships/image" Target="../media/image1540.png"/><Relationship Id="rId9" Type="http://schemas.openxmlformats.org/officeDocument/2006/relationships/image" Target="../media/image1500.png"/></Relationships>
</file>

<file path=ppt/slides/_rels/slide2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1470.png"/><Relationship Id="rId7" Type="http://schemas.openxmlformats.org/officeDocument/2006/relationships/image" Target="../media/image158.png"/><Relationship Id="rId2" Type="http://schemas.openxmlformats.org/officeDocument/2006/relationships/image" Target="../media/image15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0.png"/><Relationship Id="rId11" Type="http://schemas.openxmlformats.org/officeDocument/2006/relationships/image" Target="../media/image161.png"/><Relationship Id="rId5" Type="http://schemas.openxmlformats.org/officeDocument/2006/relationships/image" Target="../media/image160.png"/><Relationship Id="rId10" Type="http://schemas.openxmlformats.org/officeDocument/2006/relationships/image" Target="../media/image1550.png"/><Relationship Id="rId4" Type="http://schemas.openxmlformats.org/officeDocument/2006/relationships/image" Target="../media/image157.png"/><Relationship Id="rId9" Type="http://schemas.openxmlformats.org/officeDocument/2006/relationships/image" Target="../media/image1500.png"/></Relationships>
</file>

<file path=ppt/slides/_rels/slide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20.png"/><Relationship Id="rId2" Type="http://schemas.openxmlformats.org/officeDocument/2006/relationships/image" Target="../media/image713.png"/><Relationship Id="rId1" Type="http://schemas.openxmlformats.org/officeDocument/2006/relationships/slideLayout" Target="../slideLayouts/slideLayout2.xml"/></Relationships>
</file>

<file path=ppt/slides/_rels/slide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10.png"/><Relationship Id="rId2" Type="http://schemas.openxmlformats.org/officeDocument/2006/relationships/image" Target="../media/image9110.png"/><Relationship Id="rId1" Type="http://schemas.openxmlformats.org/officeDocument/2006/relationships/slideLayout" Target="../slideLayouts/slideLayout2.xml"/></Relationships>
</file>

<file path=ppt/slides/_rels/slide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2.png"/><Relationship Id="rId2" Type="http://schemas.openxmlformats.org/officeDocument/2006/relationships/image" Target="../media/image11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2.png"/></Relationships>
</file>

<file path=ppt/slides/_rels/slide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2.png"/><Relationship Id="rId2" Type="http://schemas.openxmlformats.org/officeDocument/2006/relationships/image" Target="../media/image14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11.png"/><Relationship Id="rId4" Type="http://schemas.openxmlformats.org/officeDocument/2006/relationships/image" Target="../media/image167.png"/></Relationships>
</file>

<file path=ppt/slides/_rels/slide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.xml"/></Relationships>
</file>

<file path=ppt/slides/_rels/slide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0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2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3" Type="http://schemas.openxmlformats.org/officeDocument/2006/relationships/image" Target="../media/image2300.png"/><Relationship Id="rId7" Type="http://schemas.openxmlformats.org/officeDocument/2006/relationships/image" Target="../media/image270.png"/><Relationship Id="rId2" Type="http://schemas.openxmlformats.org/officeDocument/2006/relationships/image" Target="../media/image22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5" Type="http://schemas.openxmlformats.org/officeDocument/2006/relationships/image" Target="../media/image250.png"/><Relationship Id="rId10" Type="http://schemas.openxmlformats.org/officeDocument/2006/relationships/image" Target="../media/image3010.png"/><Relationship Id="rId4" Type="http://schemas.openxmlformats.org/officeDocument/2006/relationships/image" Target="../media/image240.png"/><Relationship Id="rId9" Type="http://schemas.openxmlformats.org/officeDocument/2006/relationships/image" Target="../media/image291.png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0.png"/><Relationship Id="rId2" Type="http://schemas.openxmlformats.org/officeDocument/2006/relationships/image" Target="../media/image21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10.png"/><Relationship Id="rId4" Type="http://schemas.openxmlformats.org/officeDocument/2006/relationships/image" Target="../media/image512.png"/></Relationships>
</file>

<file path=ppt/slides/_rels/slide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2.png"/><Relationship Id="rId2" Type="http://schemas.openxmlformats.org/officeDocument/2006/relationships/image" Target="../media/image8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2.png"/><Relationship Id="rId4" Type="http://schemas.openxmlformats.org/officeDocument/2006/relationships/image" Target="../media/image912.png"/></Relationships>
</file>

<file path=ppt/slides/_rels/slide2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2.png"/><Relationship Id="rId2" Type="http://schemas.openxmlformats.org/officeDocument/2006/relationships/image" Target="../media/image4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1.png"/><Relationship Id="rId4" Type="http://schemas.openxmlformats.org/officeDocument/2006/relationships/image" Target="../media/image472.png"/></Relationships>
</file>

<file path=ppt/slides/_rels/slide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1.png"/><Relationship Id="rId2" Type="http://schemas.openxmlformats.org/officeDocument/2006/relationships/image" Target="../media/image49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30.png"/><Relationship Id="rId4" Type="http://schemas.openxmlformats.org/officeDocument/2006/relationships/image" Target="../media/image521.png"/></Relationships>
</file>

<file path=ppt/slides/_rels/slide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5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13.png"/><Relationship Id="rId4" Type="http://schemas.openxmlformats.org/officeDocument/2006/relationships/image" Target="../media/image1213.png"/></Relationships>
</file>

<file path=ppt/slides/_rels/slide2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21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2.png"/><Relationship Id="rId4" Type="http://schemas.openxmlformats.org/officeDocument/2006/relationships/image" Target="../media/image2211.png"/></Relationships>
</file>

<file path=ppt/slides/_rels/slide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00.png"/><Relationship Id="rId2" Type="http://schemas.openxmlformats.org/officeDocument/2006/relationships/image" Target="../media/image4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1.png"/><Relationship Id="rId4" Type="http://schemas.openxmlformats.org/officeDocument/2006/relationships/image" Target="../media/image472.png"/></Relationships>
</file>

<file path=ppt/slides/_rels/slide2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00.png"/><Relationship Id="rId2" Type="http://schemas.openxmlformats.org/officeDocument/2006/relationships/image" Target="../media/image49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30.png"/><Relationship Id="rId4" Type="http://schemas.openxmlformats.org/officeDocument/2006/relationships/image" Target="../media/image5800.png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1.png"/><Relationship Id="rId2" Type="http://schemas.openxmlformats.org/officeDocument/2006/relationships/image" Target="../media/image6800.png"/><Relationship Id="rId1" Type="http://schemas.openxmlformats.org/officeDocument/2006/relationships/slideLayout" Target="../slideLayouts/slideLayout2.xml"/></Relationships>
</file>

<file path=ppt/slides/_rels/slide2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5.png"/><Relationship Id="rId2" Type="http://schemas.openxmlformats.org/officeDocument/2006/relationships/image" Target="../media/image70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10.png"/><Relationship Id="rId4" Type="http://schemas.openxmlformats.org/officeDocument/2006/relationships/image" Target="../media/image721.png"/></Relationships>
</file>

<file path=ppt/slides/_rels/slide2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1.png"/><Relationship Id="rId2" Type="http://schemas.openxmlformats.org/officeDocument/2006/relationships/image" Target="../media/image7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10.png"/><Relationship Id="rId4" Type="http://schemas.openxmlformats.org/officeDocument/2006/relationships/image" Target="../media/image7410.png"/></Relationships>
</file>

<file path=ppt/slides/_rels/slide2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0.png"/><Relationship Id="rId2" Type="http://schemas.openxmlformats.org/officeDocument/2006/relationships/image" Target="../media/image21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10.png"/><Relationship Id="rId4" Type="http://schemas.openxmlformats.org/officeDocument/2006/relationships/image" Target="../media/image512.png"/></Relationships>
</file>

<file path=ppt/slides/_rels/slide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2.png"/><Relationship Id="rId2" Type="http://schemas.openxmlformats.org/officeDocument/2006/relationships/image" Target="../media/image8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2.png"/><Relationship Id="rId4" Type="http://schemas.openxmlformats.org/officeDocument/2006/relationships/image" Target="../media/image912.png"/></Relationships>
</file>

<file path=ppt/slides/_rels/slide3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2.png"/><Relationship Id="rId2" Type="http://schemas.openxmlformats.org/officeDocument/2006/relationships/image" Target="../media/image4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1.png"/><Relationship Id="rId4" Type="http://schemas.openxmlformats.org/officeDocument/2006/relationships/image" Target="../media/image472.png"/></Relationships>
</file>

<file path=ppt/slides/_rels/slide3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1.png"/><Relationship Id="rId2" Type="http://schemas.openxmlformats.org/officeDocument/2006/relationships/image" Target="../media/image49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30.png"/><Relationship Id="rId4" Type="http://schemas.openxmlformats.org/officeDocument/2006/relationships/image" Target="../media/image521.png"/></Relationships>
</file>

<file path=ppt/slides/_rels/slide3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5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13.png"/><Relationship Id="rId4" Type="http://schemas.openxmlformats.org/officeDocument/2006/relationships/image" Target="../media/image1213.png"/></Relationships>
</file>

<file path=ppt/slides/_rels/slide3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21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2.png"/><Relationship Id="rId4" Type="http://schemas.openxmlformats.org/officeDocument/2006/relationships/image" Target="../media/image2211.png"/></Relationships>
</file>

<file path=ppt/slides/_rels/slide3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00.png"/><Relationship Id="rId2" Type="http://schemas.openxmlformats.org/officeDocument/2006/relationships/image" Target="../media/image4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1.png"/><Relationship Id="rId4" Type="http://schemas.openxmlformats.org/officeDocument/2006/relationships/image" Target="../media/image472.png"/></Relationships>
</file>

<file path=ppt/slides/_rels/slide3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00.png"/><Relationship Id="rId2" Type="http://schemas.openxmlformats.org/officeDocument/2006/relationships/image" Target="../media/image49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30.png"/><Relationship Id="rId4" Type="http://schemas.openxmlformats.org/officeDocument/2006/relationships/image" Target="../media/image5800.png"/></Relationships>
</file>

<file path=ppt/slides/_rels/slide3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1.png"/><Relationship Id="rId2" Type="http://schemas.openxmlformats.org/officeDocument/2006/relationships/image" Target="../media/image14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1.png"/><Relationship Id="rId5" Type="http://schemas.openxmlformats.org/officeDocument/2006/relationships/image" Target="../media/image1461.png"/><Relationship Id="rId4" Type="http://schemas.openxmlformats.org/officeDocument/2006/relationships/image" Target="../media/image1441.png"/></Relationships>
</file>

<file path=ppt/slides/_rels/slide3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1.png"/><Relationship Id="rId2" Type="http://schemas.openxmlformats.org/officeDocument/2006/relationships/image" Target="../media/image14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1.png"/><Relationship Id="rId5" Type="http://schemas.openxmlformats.org/officeDocument/2006/relationships/image" Target="../media/image1461.png"/><Relationship Id="rId4" Type="http://schemas.openxmlformats.org/officeDocument/2006/relationships/image" Target="../media/image1441.png"/></Relationships>
</file>

<file path=ppt/slides/_rels/slide3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1.png"/><Relationship Id="rId7" Type="http://schemas.openxmlformats.org/officeDocument/2006/relationships/image" Target="../media/image1514.png"/><Relationship Id="rId2" Type="http://schemas.openxmlformats.org/officeDocument/2006/relationships/image" Target="../media/image14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1.png"/><Relationship Id="rId5" Type="http://schemas.openxmlformats.org/officeDocument/2006/relationships/image" Target="../media/image1531.png"/><Relationship Id="rId4" Type="http://schemas.openxmlformats.org/officeDocument/2006/relationships/image" Target="../media/image1491.png"/></Relationships>
</file>

<file path=ppt/slides/_rels/slide3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1.png"/><Relationship Id="rId2" Type="http://schemas.openxmlformats.org/officeDocument/2006/relationships/image" Target="../media/image148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14.png"/><Relationship Id="rId4" Type="http://schemas.openxmlformats.org/officeDocument/2006/relationships/image" Target="../media/image1501.png"/></Relationships>
</file>

<file path=ppt/slides/_rels/slide3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0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1.png"/><Relationship Id="rId4" Type="http://schemas.openxmlformats.org/officeDocument/2006/relationships/image" Target="../media/image261.png"/></Relationships>
</file>

<file path=ppt/slides/_rels/slide3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png"/><Relationship Id="rId7" Type="http://schemas.openxmlformats.org/officeDocument/2006/relationships/image" Target="../media/image320.png"/><Relationship Id="rId2" Type="http://schemas.openxmlformats.org/officeDocument/2006/relationships/image" Target="../media/image3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2.png"/><Relationship Id="rId5" Type="http://schemas.openxmlformats.org/officeDocument/2006/relationships/image" Target="../media/image281.png"/><Relationship Id="rId4" Type="http://schemas.openxmlformats.org/officeDocument/2006/relationships/image" Target="../media/image311.png"/></Relationships>
</file>

<file path=ppt/slides/_rels/slide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2.png"/><Relationship Id="rId2" Type="http://schemas.openxmlformats.org/officeDocument/2006/relationships/image" Target="../media/image6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4.png"/><Relationship Id="rId5" Type="http://schemas.openxmlformats.org/officeDocument/2006/relationships/image" Target="../media/image716.png"/></Relationships>
</file>

<file path=ppt/slides/_rels/slide3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4.png"/><Relationship Id="rId5" Type="http://schemas.openxmlformats.org/officeDocument/2006/relationships/image" Target="../media/image132.png"/><Relationship Id="rId4" Type="http://schemas.openxmlformats.org/officeDocument/2006/relationships/image" Target="../media/image125.png"/></Relationships>
</file>

<file path=ppt/slides/_rels/slide3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png"/><Relationship Id="rId5" Type="http://schemas.openxmlformats.org/officeDocument/2006/relationships/image" Target="../media/image2212.png"/><Relationship Id="rId4" Type="http://schemas.openxmlformats.org/officeDocument/2006/relationships/image" Target="../media/image2111.png"/></Relationships>
</file>

<file path=ppt/slides/_rels/slide3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png"/><Relationship Id="rId5" Type="http://schemas.openxmlformats.org/officeDocument/2006/relationships/image" Target="../media/image2212.png"/><Relationship Id="rId4" Type="http://schemas.openxmlformats.org/officeDocument/2006/relationships/image" Target="../media/image2111.png"/></Relationships>
</file>

<file path=ppt/slides/_rels/slide3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png"/><Relationship Id="rId5" Type="http://schemas.openxmlformats.org/officeDocument/2006/relationships/image" Target="../media/image2212.png"/><Relationship Id="rId4" Type="http://schemas.openxmlformats.org/officeDocument/2006/relationships/image" Target="../media/image2111.png"/></Relationships>
</file>

<file path=ppt/slides/_rels/slide3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png"/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2.png"/><Relationship Id="rId5" Type="http://schemas.openxmlformats.org/officeDocument/2006/relationships/image" Target="../media/image273.png"/><Relationship Id="rId4" Type="http://schemas.openxmlformats.org/officeDocument/2006/relationships/image" Target="../media/image262.png"/></Relationships>
</file>

<file path=ppt/slides/_rels/slide3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png"/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2.png"/><Relationship Id="rId5" Type="http://schemas.openxmlformats.org/officeDocument/2006/relationships/image" Target="../media/image273.png"/><Relationship Id="rId4" Type="http://schemas.openxmlformats.org/officeDocument/2006/relationships/image" Target="../media/image262.png"/></Relationships>
</file>

<file path=ppt/slides/_rels/slide3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png"/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2.png"/><Relationship Id="rId5" Type="http://schemas.openxmlformats.org/officeDocument/2006/relationships/image" Target="../media/image294.png"/><Relationship Id="rId4" Type="http://schemas.openxmlformats.org/officeDocument/2006/relationships/image" Target="../media/image283.png"/></Relationships>
</file>

<file path=ppt/slides/_rels/slide3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982d2465f0ce4afa" Type="http://schemas.openxmlformats.org/officeDocument/2006/relationships/image" Target="../media/image380.png"/><Relationship Id="R4b02e7b41b004c6b" Type="http://schemas.openxmlformats.org/officeDocument/2006/relationships/image" Target="../media/image390.png"/><Relationship Id="Rbc2901da427843ef" Type="http://schemas.openxmlformats.org/officeDocument/2006/relationships/image" Target="../media/image401.png"/></Relationships>
</file>

<file path=ppt/slides/_rels/slide329.xml.rels><?xml version="1.0" encoding="UTF-8" standalone="yes"?>
<Relationships xmlns="http://schemas.openxmlformats.org/package/2006/relationships"><Relationship Id="R07c6ba4cbf3a4610" Type="http://schemas.openxmlformats.org/officeDocument/2006/relationships/image" Target="../media/image401.png"/><Relationship Id="R6f9ab2526bb24e42" Type="http://schemas.openxmlformats.org/officeDocument/2006/relationships/image" Target="../media/image380.png"/><Relationship Id="R4e8d2e1550804668" Type="http://schemas.openxmlformats.org/officeDocument/2006/relationships/image" Target="../media/image390.png"/><Relationship Id="rId1" Type="http://schemas.openxmlformats.org/officeDocument/2006/relationships/slideLayout" Target="../slideLayouts/slideLayout2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a2a533d13f83423c" Type="http://schemas.openxmlformats.org/officeDocument/2006/relationships/image" Target="../media/image380.png"/><Relationship Id="Rdb6cedf69f724b8b" Type="http://schemas.openxmlformats.org/officeDocument/2006/relationships/image" Target="../media/image401.png"/><Relationship Id="R696ee3ff9f144a1d" Type="http://schemas.openxmlformats.org/officeDocument/2006/relationships/image" Target="../media/image390.png"/></Relationships>
</file>

<file path=ppt/slides/_rels/slide331.xml.rels><?xml version="1.0" encoding="UTF-8" standalone="yes"?>
<Relationships xmlns="http://schemas.openxmlformats.org/package/2006/relationships"><Relationship Id="R611c91d56c1c4848" Type="http://schemas.openxmlformats.org/officeDocument/2006/relationships/image" Target="../media/image415.png"/><Relationship Id="rId1" Type="http://schemas.openxmlformats.org/officeDocument/2006/relationships/slideLayout" Target="../slideLayouts/slideLayout2.xml"/><Relationship Id="R456628af5c184c12" Type="http://schemas.openxmlformats.org/officeDocument/2006/relationships/image" Target="../media/image380.png"/><Relationship Id="R59d44bff34554c08" Type="http://schemas.openxmlformats.org/officeDocument/2006/relationships/image" Target="../media/image430.png"/><Relationship Id="R7c50002f275e4f8f" Type="http://schemas.openxmlformats.org/officeDocument/2006/relationships/image" Target="../media/image420.png"/></Relationships>
</file>

<file path=ppt/slides/_rels/slide332.xml.rels><?xml version="1.0" encoding="UTF-8" standalone="yes"?>
<Relationships xmlns="http://schemas.openxmlformats.org/package/2006/relationships"><Relationship Id="R75d8d77478734c4a" Type="http://schemas.openxmlformats.org/officeDocument/2006/relationships/image" Target="../media/image380.png"/><Relationship Id="R3d2d1721230b4b98" Type="http://schemas.openxmlformats.org/officeDocument/2006/relationships/image" Target="../media/image420.png"/><Relationship Id="R692acff6b08d4127" Type="http://schemas.openxmlformats.org/officeDocument/2006/relationships/image" Target="../media/image415.png"/><Relationship Id="R71d2bfa4c48d48fe" Type="http://schemas.openxmlformats.org/officeDocument/2006/relationships/image" Target="../media/image430.png"/><Relationship Id="rId1" Type="http://schemas.openxmlformats.org/officeDocument/2006/relationships/slideLayout" Target="../slideLayouts/slideLayout2.xml"/></Relationships>
</file>

<file path=ppt/slides/_rels/slide333.xml.rels><?xml version="1.0" encoding="UTF-8" standalone="yes"?>
<Relationships xmlns="http://schemas.openxmlformats.org/package/2006/relationships"><Relationship Id="Recd31035ddb74f7b" Type="http://schemas.openxmlformats.org/officeDocument/2006/relationships/image" Target="../media/image380.png"/><Relationship Id="R2e4c73244ab44215" Type="http://schemas.openxmlformats.org/officeDocument/2006/relationships/image" Target="../media/image415.png"/><Relationship Id="rId1" Type="http://schemas.openxmlformats.org/officeDocument/2006/relationships/slideLayout" Target="../slideLayouts/slideLayout2.xml"/><Relationship Id="R1260502d6b1d46c7" Type="http://schemas.openxmlformats.org/officeDocument/2006/relationships/image" Target="../media/image430.png"/><Relationship Id="R4105c2c829be4ad9" Type="http://schemas.openxmlformats.org/officeDocument/2006/relationships/image" Target="../media/image420.png"/></Relationships>
</file>

<file path=ppt/slides/_rels/slide334.xml.rels><?xml version="1.0" encoding="UTF-8" standalone="yes"?>
<Relationships xmlns="http://schemas.openxmlformats.org/package/2006/relationships"><Relationship Id="R5ae9bfc11cbb4e00" Type="http://schemas.openxmlformats.org/officeDocument/2006/relationships/image" Target="../media/image430.png"/><Relationship Id="R1a5b3f8d18484924" Type="http://schemas.openxmlformats.org/officeDocument/2006/relationships/image" Target="../media/image420.png"/><Relationship Id="rId1" Type="http://schemas.openxmlformats.org/officeDocument/2006/relationships/slideLayout" Target="../slideLayouts/slideLayout2.xml"/><Relationship Id="R9829fee26b1c4631" Type="http://schemas.openxmlformats.org/officeDocument/2006/relationships/image" Target="../media/image401.png"/><Relationship Id="R2f35f1efa21f4a53" Type="http://schemas.openxmlformats.org/officeDocument/2006/relationships/image" Target="../media/image380.png"/><Relationship Id="R85be9f51be1b42a4" Type="http://schemas.openxmlformats.org/officeDocument/2006/relationships/image" Target="../media/image390.png"/><Relationship Id="R16dce507a36642a0" Type="http://schemas.openxmlformats.org/officeDocument/2006/relationships/image" Target="../media/image415.png"/></Relationships>
</file>

<file path=ppt/slides/_rels/slide335.xml.rels><?xml version="1.0" encoding="UTF-8" standalone="yes"?>
<Relationships xmlns="http://schemas.openxmlformats.org/package/2006/relationships"><Relationship Id="R638092ad72534cb0" Type="http://schemas.openxmlformats.org/officeDocument/2006/relationships/image" Target="../media/image390.png"/><Relationship Id="rId1" Type="http://schemas.openxmlformats.org/officeDocument/2006/relationships/slideLayout" Target="../slideLayouts/slideLayout2.xml"/><Relationship Id="R9adf6e71724f471a" Type="http://schemas.openxmlformats.org/officeDocument/2006/relationships/image" Target="../media/image430.png"/><Relationship Id="Re31a23d4defb4c9b" Type="http://schemas.openxmlformats.org/officeDocument/2006/relationships/image" Target="../media/image415.png"/><Relationship Id="R3149e4fb17894cd6" Type="http://schemas.openxmlformats.org/officeDocument/2006/relationships/image" Target="../media/image420.png"/><Relationship Id="Rce81f1ad612649cb" Type="http://schemas.openxmlformats.org/officeDocument/2006/relationships/image" Target="../media/image401.png"/><Relationship Id="R41ea4fb6e5c4432c" Type="http://schemas.openxmlformats.org/officeDocument/2006/relationships/image" Target="../media/image380.png"/></Relationships>
</file>

<file path=ppt/slides/_rels/slide336.xml.rels><?xml version="1.0" encoding="UTF-8" standalone="yes"?>
<Relationships xmlns="http://schemas.openxmlformats.org/package/2006/relationships"><Relationship Id="Re78df0796fa44345" Type="http://schemas.openxmlformats.org/officeDocument/2006/relationships/image" Target="../media/image380.png"/><Relationship Id="R1959ad34490248f8" Type="http://schemas.openxmlformats.org/officeDocument/2006/relationships/image" Target="../media/image390.png"/><Relationship Id="R7c643902be3f4106" Type="http://schemas.openxmlformats.org/officeDocument/2006/relationships/image" Target="../media/image415.png"/><Relationship Id="R0df4824483854dcf" Type="http://schemas.openxmlformats.org/officeDocument/2006/relationships/image" Target="../media/image401.png"/><Relationship Id="rId1" Type="http://schemas.openxmlformats.org/officeDocument/2006/relationships/slideLayout" Target="../slideLayouts/slideLayout2.xml"/><Relationship Id="Ra66bc37e16ca4e9c" Type="http://schemas.openxmlformats.org/officeDocument/2006/relationships/image" Target="../media/image420.png"/><Relationship Id="Rcfe96695f3da4db2" Type="http://schemas.openxmlformats.org/officeDocument/2006/relationships/image" Target="../media/image430.png"/></Relationships>
</file>

<file path=ppt/slides/_rels/slide337.xml.rels><?xml version="1.0" encoding="UTF-8" standalone="yes"?>
<Relationships xmlns="http://schemas.openxmlformats.org/package/2006/relationships"><Relationship Id="Rdd61d51e42aa4dd1" Type="http://schemas.openxmlformats.org/officeDocument/2006/relationships/image" Target="../media/image441.png"/><Relationship Id="Rc69f01641f1a4747" Type="http://schemas.openxmlformats.org/officeDocument/2006/relationships/image" Target="../media/image390.png"/><Relationship Id="R9a795584bb224d4d" Type="http://schemas.openxmlformats.org/officeDocument/2006/relationships/image" Target="../media/image451.png"/><Relationship Id="R047bb3b9a0f24e89" Type="http://schemas.openxmlformats.org/officeDocument/2006/relationships/image" Target="../media/image380.png"/><Relationship Id="rId1" Type="http://schemas.openxmlformats.org/officeDocument/2006/relationships/slideLayout" Target="../slideLayouts/slideLayout2.xml"/><Relationship Id="R579036f87dd547c0" Type="http://schemas.openxmlformats.org/officeDocument/2006/relationships/image" Target="../media/image430.png"/><Relationship Id="R35ca038f05cf44a4" Type="http://schemas.openxmlformats.org/officeDocument/2006/relationships/image" Target="../media/image420.png"/></Relationships>
</file>

<file path=ppt/slides/_rels/slide338.xml.rels><?xml version="1.0" encoding="UTF-8" standalone="yes"?>
<Relationships xmlns="http://schemas.openxmlformats.org/package/2006/relationships"><Relationship Id="R8d3aba582f42477b" Type="http://schemas.openxmlformats.org/officeDocument/2006/relationships/image" Target="../media/image380.png"/><Relationship Id="Rdfffa9b67fb44307" Type="http://schemas.openxmlformats.org/officeDocument/2006/relationships/image" Target="../media/image390.png"/><Relationship Id="rId1" Type="http://schemas.openxmlformats.org/officeDocument/2006/relationships/slideLayout" Target="../slideLayouts/slideLayout2.xml"/><Relationship Id="R51dcbcfe531b4ac6" Type="http://schemas.openxmlformats.org/officeDocument/2006/relationships/image" Target="../media/image401.png"/></Relationships>
</file>

<file path=ppt/slides/_rels/slide339.xml.rels><?xml version="1.0" encoding="UTF-8" standalone="yes"?>
<Relationships xmlns="http://schemas.openxmlformats.org/package/2006/relationships"><Relationship Id="R4f302c6d465d47b6" Type="http://schemas.openxmlformats.org/officeDocument/2006/relationships/image" Target="../media/image390.png"/><Relationship Id="Rb9361451b67b4975" Type="http://schemas.openxmlformats.org/officeDocument/2006/relationships/image" Target="../media/image380.png"/><Relationship Id="Rb698a679f2714a2c" Type="http://schemas.openxmlformats.org/officeDocument/2006/relationships/image" Target="../media/image401.png"/><Relationship Id="rId1" Type="http://schemas.openxmlformats.org/officeDocument/2006/relationships/slideLayout" Target="../slideLayouts/slideLayout2.xml"/></Relationships>
</file>

<file path=ppt/slides/_rels/slide340.xml.rels><?xml version="1.0" encoding="UTF-8" standalone="yes"?>
<Relationships xmlns="http://schemas.openxmlformats.org/package/2006/relationships"><Relationship Id="R7fc2fd7962ee4146" Type="http://schemas.openxmlformats.org/officeDocument/2006/relationships/image" Target="../media/image390.png"/><Relationship Id="rId1" Type="http://schemas.openxmlformats.org/officeDocument/2006/relationships/slideLayout" Target="../slideLayouts/slideLayout2.xml"/><Relationship Id="R620e2b8f93634522" Type="http://schemas.openxmlformats.org/officeDocument/2006/relationships/image" Target="../media/image401.png"/><Relationship Id="Rb88d2d90e0244716" Type="http://schemas.openxmlformats.org/officeDocument/2006/relationships/image" Target="../media/image380.png"/></Relationships>
</file>

<file path=ppt/slides/_rels/slide341.xml.rels><?xml version="1.0" encoding="UTF-8" standalone="yes"?>
<Relationships xmlns="http://schemas.openxmlformats.org/package/2006/relationships"><Relationship Id="Rdde3bee34cf74980" Type="http://schemas.openxmlformats.org/officeDocument/2006/relationships/image" Target="../media/image54.png"/><Relationship Id="Rc3461817516344e4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13894c8a55244edc" Type="http://schemas.openxmlformats.org/officeDocument/2006/relationships/image" Target="../media/image380.png"/><Relationship Id="Re72d2adc16e64c08" Type="http://schemas.openxmlformats.org/officeDocument/2006/relationships/image" Target="../media/image53.png"/></Relationships>
</file>

<file path=ppt/slides/_rels/slide342.xml.rels><?xml version="1.0" encoding="UTF-8" standalone="yes"?>
<Relationships xmlns="http://schemas.openxmlformats.org/package/2006/relationships"><Relationship Id="R33ec78630d694cc1" Type="http://schemas.openxmlformats.org/officeDocument/2006/relationships/image" Target="../media/image54.png"/><Relationship Id="Ra43654248e3e4a87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c50557ea341244d2" Type="http://schemas.openxmlformats.org/officeDocument/2006/relationships/image" Target="../media/image380.png"/><Relationship Id="R43e1cb3a8f244c63" Type="http://schemas.openxmlformats.org/officeDocument/2006/relationships/image" Target="../media/image55.png"/></Relationships>
</file>

<file path=ppt/slides/_rels/slide343.xml.rels><?xml version="1.0" encoding="UTF-8" standalone="yes"?>
<Relationships xmlns="http://schemas.openxmlformats.org/package/2006/relationships"><Relationship Id="R612b15e622384eb7" Type="http://schemas.openxmlformats.org/officeDocument/2006/relationships/image" Target="../media/image53.png"/><Relationship Id="Rfc6804e1b79d4d24" Type="http://schemas.openxmlformats.org/officeDocument/2006/relationships/image" Target="../media/image380.png"/><Relationship Id="rId1" Type="http://schemas.openxmlformats.org/officeDocument/2006/relationships/slideLayout" Target="../slideLayouts/slideLayout2.xml"/><Relationship Id="R11626873c13b4142" Type="http://schemas.openxmlformats.org/officeDocument/2006/relationships/image" Target="../media/image55.png"/><Relationship Id="Re698f7d1214441d3" Type="http://schemas.openxmlformats.org/officeDocument/2006/relationships/image" Target="../media/image54.png"/></Relationships>
</file>

<file path=ppt/slides/_rels/slide344.xml.rels><?xml version="1.0" encoding="UTF-8" standalone="yes"?>
<Relationships xmlns="http://schemas.openxmlformats.org/package/2006/relationships"><Relationship Id="R67157bc5040d4165" Type="http://schemas.openxmlformats.org/officeDocument/2006/relationships/image" Target="../media/image54.png"/><Relationship Id="Rf78d4693f3e743f8" Type="http://schemas.openxmlformats.org/officeDocument/2006/relationships/image" Target="../media/image380.png"/><Relationship Id="rId1" Type="http://schemas.openxmlformats.org/officeDocument/2006/relationships/slideLayout" Target="../slideLayouts/slideLayout2.xml"/><Relationship Id="Rabc13318e2ca48b9" Type="http://schemas.openxmlformats.org/officeDocument/2006/relationships/image" Target="../media/image53.png"/><Relationship Id="Rd3394347ee284cae" Type="http://schemas.openxmlformats.org/officeDocument/2006/relationships/image" Target="../media/image55.png"/></Relationships>
</file>

<file path=ppt/slides/_rels/slide345.xml.rels><?xml version="1.0" encoding="UTF-8" standalone="yes"?>
<Relationships xmlns="http://schemas.openxmlformats.org/package/2006/relationships"><Relationship Id="R1008b34bfac44034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a6d26db79dd4428a" Type="http://schemas.openxmlformats.org/officeDocument/2006/relationships/image" Target="../media/image380.png"/><Relationship Id="R79751716b4f44ea2" Type="http://schemas.openxmlformats.org/officeDocument/2006/relationships/image" Target="../media/image55.png"/><Relationship Id="R555381eb31a34e21" Type="http://schemas.openxmlformats.org/officeDocument/2006/relationships/image" Target="../media/image53.png"/></Relationships>
</file>

<file path=ppt/slides/_rels/slide346.xml.rels><?xml version="1.0" encoding="UTF-8" standalone="yes"?>
<Relationships xmlns="http://schemas.openxmlformats.org/package/2006/relationships"><Relationship Id="Rdeb95f81933a4039" Type="http://schemas.openxmlformats.org/officeDocument/2006/relationships/image" Target="../media/image380.png"/><Relationship Id="R96414d82c64945c4" Type="http://schemas.openxmlformats.org/officeDocument/2006/relationships/image" Target="../media/image390.png"/><Relationship Id="R67c728a3f2d34845" Type="http://schemas.openxmlformats.org/officeDocument/2006/relationships/image" Target="../media/image401.png"/><Relationship Id="R9c5f5a4a26344fff" Type="http://schemas.openxmlformats.org/officeDocument/2006/relationships/image" Target="../media/image54.png"/><Relationship Id="Ra61a2ecf98e64a75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67205eac5f1943f0" Type="http://schemas.openxmlformats.org/officeDocument/2006/relationships/image" Target="../media/image55.png"/></Relationships>
</file>

<file path=ppt/slides/_rels/slide347.xml.rels><?xml version="1.0" encoding="UTF-8" standalone="yes"?>
<Relationships xmlns="http://schemas.openxmlformats.org/package/2006/relationships"><Relationship Id="R7614faf7e73b40a0" Type="http://schemas.openxmlformats.org/officeDocument/2006/relationships/image" Target="../media/image53.png"/><Relationship Id="Rf53fa04d82f549ad" Type="http://schemas.openxmlformats.org/officeDocument/2006/relationships/image" Target="../media/image55.png"/><Relationship Id="Rf9e1b6ec255f4639" Type="http://schemas.openxmlformats.org/officeDocument/2006/relationships/image" Target="../media/image401.png"/><Relationship Id="Ref10e0e4f18646f9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934356179e934c92" Type="http://schemas.openxmlformats.org/officeDocument/2006/relationships/image" Target="../media/image390.png"/><Relationship Id="R2c8ed63c967747f5" Type="http://schemas.openxmlformats.org/officeDocument/2006/relationships/image" Target="../media/image380.png"/></Relationships>
</file>

<file path=ppt/slides/_rels/slide348.xml.rels><?xml version="1.0" encoding="UTF-8" standalone="yes"?>
<Relationships xmlns="http://schemas.openxmlformats.org/package/2006/relationships"><Relationship Id="Rdcf8c5be5d094138" Type="http://schemas.openxmlformats.org/officeDocument/2006/relationships/image" Target="../media/image53.png"/><Relationship Id="R6c3b469dd730441e" Type="http://schemas.openxmlformats.org/officeDocument/2006/relationships/image" Target="../media/image55.png"/><Relationship Id="R69bbf81b7e434d8a" Type="http://schemas.openxmlformats.org/officeDocument/2006/relationships/image" Target="../media/image390.png"/><Relationship Id="R3bd4bb87106440ca" Type="http://schemas.openxmlformats.org/officeDocument/2006/relationships/image" Target="../media/image380.png"/><Relationship Id="R11c131eb57a44bfc" Type="http://schemas.openxmlformats.org/officeDocument/2006/relationships/image" Target="../media/image54.png"/><Relationship Id="Rc3e5d2889aa34038" Type="http://schemas.openxmlformats.org/officeDocument/2006/relationships/image" Target="../media/image401.png"/><Relationship Id="rId1" Type="http://schemas.openxmlformats.org/officeDocument/2006/relationships/slideLayout" Target="../slideLayouts/slideLayout2.xml"/></Relationships>
</file>

<file path=ppt/slides/_rels/slide349.xml.rels><?xml version="1.0" encoding="UTF-8" standalone="yes"?>
<Relationships xmlns="http://schemas.openxmlformats.org/package/2006/relationships"><Relationship Id="R918e5798cde94f3f" Type="http://schemas.openxmlformats.org/officeDocument/2006/relationships/image" Target="../media/image56.png"/><Relationship Id="R531d4ceed34c423c" Type="http://schemas.openxmlformats.org/officeDocument/2006/relationships/image" Target="../media/image401.png"/><Relationship Id="R6048ab169e784c19" Type="http://schemas.openxmlformats.org/officeDocument/2006/relationships/image" Target="../media/image55.png"/><Relationship Id="R92b3091e0fad4c7a" Type="http://schemas.openxmlformats.org/officeDocument/2006/relationships/image" Target="../media/image390.png"/><Relationship Id="R45a773da27ff4844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49ef5816dcb447a4" Type="http://schemas.openxmlformats.org/officeDocument/2006/relationships/image" Target="../media/image53.png"/><Relationship Id="R0505f295ae9047da" Type="http://schemas.openxmlformats.org/officeDocument/2006/relationships/image" Target="../media/image380.png"/></Relationships>
</file>

<file path=ppt/slides/_rels/slide350.xml.rels><?xml version="1.0" encoding="UTF-8" standalone="yes"?>
<Relationships xmlns="http://schemas.openxmlformats.org/package/2006/relationships"><Relationship Id="R966526bff6ea46d4" Type="http://schemas.openxmlformats.org/officeDocument/2006/relationships/image" Target="../media/image53.png"/><Relationship Id="R7e9a44788be948dc" Type="http://schemas.openxmlformats.org/officeDocument/2006/relationships/image" Target="../media/image55.png"/><Relationship Id="R45bd8cf4c642418b" Type="http://schemas.openxmlformats.org/officeDocument/2006/relationships/image" Target="../media/image390.png"/><Relationship Id="R1a0ff60f42574854" Type="http://schemas.openxmlformats.org/officeDocument/2006/relationships/image" Target="../media/image401.png"/><Relationship Id="rId1" Type="http://schemas.openxmlformats.org/officeDocument/2006/relationships/slideLayout" Target="../slideLayouts/slideLayout2.xml"/><Relationship Id="R44d361df03624acf" Type="http://schemas.openxmlformats.org/officeDocument/2006/relationships/image" Target="../media/image54.png"/><Relationship Id="R7d6c388c702c405c" Type="http://schemas.openxmlformats.org/officeDocument/2006/relationships/image" Target="../media/image380.png"/></Relationships>
</file>

<file path=ppt/slides/_rels/slide351.xml.rels><?xml version="1.0" encoding="UTF-8" standalone="yes"?>
<Relationships xmlns="http://schemas.openxmlformats.org/package/2006/relationships"><Relationship Id="R7659b40a44a64a0a" Type="http://schemas.openxmlformats.org/officeDocument/2006/relationships/image" Target="../media/image380.png"/><Relationship Id="R14631526a7d640f5" Type="http://schemas.openxmlformats.org/officeDocument/2006/relationships/image" Target="../media/image54.png"/><Relationship Id="Rbc1ca8cddb88417c" Type="http://schemas.openxmlformats.org/officeDocument/2006/relationships/image" Target="../media/image55.png"/><Relationship Id="R9511c5d167a747d7" Type="http://schemas.openxmlformats.org/officeDocument/2006/relationships/image" Target="../media/image390.png"/><Relationship Id="Re3d3198ce3454292" Type="http://schemas.openxmlformats.org/officeDocument/2006/relationships/image" Target="../media/image401.png"/><Relationship Id="rId1" Type="http://schemas.openxmlformats.org/officeDocument/2006/relationships/slideLayout" Target="../slideLayouts/slideLayout2.xml"/><Relationship Id="R75fe68d010d4402a" Type="http://schemas.openxmlformats.org/officeDocument/2006/relationships/image" Target="../media/image53.png"/></Relationships>
</file>

<file path=ppt/slides/_rels/slide352.xml.rels><?xml version="1.0" encoding="UTF-8" standalone="yes"?>
<Relationships xmlns="http://schemas.openxmlformats.org/package/2006/relationships"><Relationship Id="Ra0234cc948884152" Type="http://schemas.openxmlformats.org/officeDocument/2006/relationships/image" Target="../media/image662.png"/><Relationship Id="R7ee3ae0227fd4edd" Type="http://schemas.openxmlformats.org/officeDocument/2006/relationships/image" Target="../media/image642.png"/><Relationship Id="R0bdf8a8afff34b32" Type="http://schemas.openxmlformats.org/officeDocument/2006/relationships/image" Target="../media/image652.png"/><Relationship Id="rId1" Type="http://schemas.openxmlformats.org/officeDocument/2006/relationships/slideLayout" Target="../slideLayouts/slideLayout2.xml"/></Relationships>
</file>

<file path=ppt/slides/_rels/slide353.xml.rels><?xml version="1.0" encoding="UTF-8" standalone="yes"?>
<Relationships xmlns="http://schemas.openxmlformats.org/package/2006/relationships"><Relationship Id="Rf3c5fb5b96214b3b" Type="http://schemas.openxmlformats.org/officeDocument/2006/relationships/image" Target="../media/image652.png"/><Relationship Id="rId1" Type="http://schemas.openxmlformats.org/officeDocument/2006/relationships/slideLayout" Target="../slideLayouts/slideLayout2.xml"/><Relationship Id="R9c44572af66f4624" Type="http://schemas.openxmlformats.org/officeDocument/2006/relationships/image" Target="../media/image662.png"/><Relationship Id="R2b2480c6a1214eac" Type="http://schemas.openxmlformats.org/officeDocument/2006/relationships/image" Target="../media/image642.png"/></Relationships>
</file>

<file path=ppt/slides/_rels/slide354.xml.rels><?xml version="1.0" encoding="UTF-8" standalone="yes"?>
<Relationships xmlns="http://schemas.openxmlformats.org/package/2006/relationships"><Relationship Id="R066b82c5a76d48c9" Type="http://schemas.openxmlformats.org/officeDocument/2006/relationships/image" Target="../media/image652.png"/><Relationship Id="R6102925ee7a24775" Type="http://schemas.openxmlformats.org/officeDocument/2006/relationships/image" Target="../media/image662.png"/><Relationship Id="R97c252fb03174cfe" Type="http://schemas.openxmlformats.org/officeDocument/2006/relationships/image" Target="../media/image642.png"/><Relationship Id="rId1" Type="http://schemas.openxmlformats.org/officeDocument/2006/relationships/slideLayout" Target="../slideLayouts/slideLayout2.xml"/></Relationships>
</file>

<file path=ppt/slides/_rels/slide355.xml.rels><?xml version="1.0" encoding="UTF-8" standalone="yes"?>
<Relationships xmlns="http://schemas.openxmlformats.org/package/2006/relationships"><Relationship Id="R523cf719b70d42d9" Type="http://schemas.openxmlformats.org/officeDocument/2006/relationships/image" Target="../media/image642.png"/><Relationship Id="Rdcc3a244f3ac4833" Type="http://schemas.openxmlformats.org/officeDocument/2006/relationships/image" Target="../media/image672.png"/><Relationship Id="R00894d1600544c40" Type="http://schemas.openxmlformats.org/officeDocument/2006/relationships/image" Target="../media/image682.png"/><Relationship Id="rId1" Type="http://schemas.openxmlformats.org/officeDocument/2006/relationships/slideLayout" Target="../slideLayouts/slideLayout2.xml"/><Relationship Id="Rc095d433fb24427b" Type="http://schemas.openxmlformats.org/officeDocument/2006/relationships/image" Target="../media/image693.png"/></Relationships>
</file>

<file path=ppt/slides/_rels/slide356.xml.rels><?xml version="1.0" encoding="UTF-8" standalone="yes"?>
<Relationships xmlns="http://schemas.openxmlformats.org/package/2006/relationships"><Relationship Id="R9c988e07227f4a7e" Type="http://schemas.openxmlformats.org/officeDocument/2006/relationships/image" Target="../media/image642.png"/><Relationship Id="R324cdf0f73254194" Type="http://schemas.openxmlformats.org/officeDocument/2006/relationships/image" Target="../media/image682.png"/><Relationship Id="R14beecc2a30d4b72" Type="http://schemas.openxmlformats.org/officeDocument/2006/relationships/image" Target="../media/image693.png"/><Relationship Id="rId1" Type="http://schemas.openxmlformats.org/officeDocument/2006/relationships/slideLayout" Target="../slideLayouts/slideLayout2.xml"/><Relationship Id="R4570276405fa4a1a" Type="http://schemas.openxmlformats.org/officeDocument/2006/relationships/image" Target="../media/image672.png"/></Relationships>
</file>

<file path=ppt/slides/_rels/slide357.xml.rels><?xml version="1.0" encoding="UTF-8" standalone="yes"?>
<Relationships xmlns="http://schemas.openxmlformats.org/package/2006/relationships"><Relationship Id="Red7cae11fe0b47cb" Type="http://schemas.openxmlformats.org/officeDocument/2006/relationships/image" Target="../media/image642.png"/><Relationship Id="R52a1ee4593884e9d" Type="http://schemas.openxmlformats.org/officeDocument/2006/relationships/image" Target="../media/image682.png"/><Relationship Id="rId1" Type="http://schemas.openxmlformats.org/officeDocument/2006/relationships/slideLayout" Target="../slideLayouts/slideLayout2.xml"/><Relationship Id="R39dfd1d1efc34822" Type="http://schemas.openxmlformats.org/officeDocument/2006/relationships/image" Target="../media/image652.png"/></Relationships>
</file>

<file path=ppt/slides/_rels/slide358.xml.rels><?xml version="1.0" encoding="UTF-8" standalone="yes"?>
<Relationships xmlns="http://schemas.openxmlformats.org/package/2006/relationships"><Relationship Id="Raca3996f7ead45e2" Type="http://schemas.openxmlformats.org/officeDocument/2006/relationships/image" Target="../media/image672.png"/><Relationship Id="R565e4aade21d49e0" Type="http://schemas.openxmlformats.org/officeDocument/2006/relationships/image" Target="../media/image682.png"/><Relationship Id="R9b6580f6bc3d48e7" Type="http://schemas.openxmlformats.org/officeDocument/2006/relationships/image" Target="../media/image642.png"/><Relationship Id="rId1" Type="http://schemas.openxmlformats.org/officeDocument/2006/relationships/slideLayout" Target="../slideLayouts/slideLayout2.xml"/><Relationship Id="Rd8e744aa713b4e67" Type="http://schemas.openxmlformats.org/officeDocument/2006/relationships/image" Target="../media/image693.png"/></Relationships>
</file>

<file path=ppt/slides/_rels/slide359.xml.rels><?xml version="1.0" encoding="UTF-8" standalone="yes"?>
<Relationships xmlns="http://schemas.openxmlformats.org/package/2006/relationships"><Relationship Id="Rb29f072f87234b82" Type="http://schemas.openxmlformats.org/officeDocument/2006/relationships/image" Target="../media/image682.png"/><Relationship Id="R5eb82dd7122140df" Type="http://schemas.openxmlformats.org/officeDocument/2006/relationships/image" Target="../media/image672.png"/><Relationship Id="R6866852a02ce488e" Type="http://schemas.openxmlformats.org/officeDocument/2006/relationships/image" Target="../media/image693.png"/><Relationship Id="R0fa0f48ea4294449" Type="http://schemas.openxmlformats.org/officeDocument/2006/relationships/image" Target="../media/image662.png"/><Relationship Id="rId1" Type="http://schemas.openxmlformats.org/officeDocument/2006/relationships/slideLayout" Target="../slideLayouts/slideLayout2.xml"/><Relationship Id="R2380c677278e4fbf" Type="http://schemas.openxmlformats.org/officeDocument/2006/relationships/image" Target="../media/image642.png"/></Relationships>
</file>

<file path=ppt/slides/_rels/slide360.xml.rels><?xml version="1.0" encoding="UTF-8" standalone="yes"?>
<Relationships xmlns="http://schemas.openxmlformats.org/package/2006/relationships"><Relationship Id="R01e080c60cc1468b" Type="http://schemas.openxmlformats.org/officeDocument/2006/relationships/image" Target="../media/image682.png"/><Relationship Id="R9f39d4b619a34c09" Type="http://schemas.openxmlformats.org/officeDocument/2006/relationships/image" Target="../media/image693.png"/><Relationship Id="rId1" Type="http://schemas.openxmlformats.org/officeDocument/2006/relationships/slideLayout" Target="../slideLayouts/slideLayout2.xml"/><Relationship Id="R06f8f45825d444d1" Type="http://schemas.openxmlformats.org/officeDocument/2006/relationships/image" Target="../media/image662.png"/><Relationship Id="Rbf8b9c672e364309" Type="http://schemas.openxmlformats.org/officeDocument/2006/relationships/image" Target="../media/image672.png"/><Relationship Id="R23fc283a20814a5e" Type="http://schemas.openxmlformats.org/officeDocument/2006/relationships/image" Target="../media/image642.png"/></Relationships>
</file>

<file path=ppt/slides/_rels/slide361.xml.rels><?xml version="1.0" encoding="UTF-8" standalone="yes"?>
<Relationships xmlns="http://schemas.openxmlformats.org/package/2006/relationships"><Relationship Id="R56ced1d7fff84ef5" Type="http://schemas.openxmlformats.org/officeDocument/2006/relationships/image" Target="../media/image682.png"/><Relationship Id="R4b276fa94c3641d1" Type="http://schemas.openxmlformats.org/officeDocument/2006/relationships/image" Target="../media/image662.png"/><Relationship Id="rId1" Type="http://schemas.openxmlformats.org/officeDocument/2006/relationships/slideLayout" Target="../slideLayouts/slideLayout2.xml"/><Relationship Id="Ra4d67c3ba4434728" Type="http://schemas.openxmlformats.org/officeDocument/2006/relationships/image" Target="../media/image642.png"/><Relationship Id="R1c92594aecb44494" Type="http://schemas.openxmlformats.org/officeDocument/2006/relationships/image" Target="../media/image693.png"/><Relationship Id="Reb11bd65dfc84803" Type="http://schemas.openxmlformats.org/officeDocument/2006/relationships/image" Target="../media/image672.png"/></Relationships>
</file>

<file path=ppt/slides/_rels/slide362.xml.rels><?xml version="1.0" encoding="UTF-8" standalone="yes"?>
<Relationships xmlns="http://schemas.openxmlformats.org/package/2006/relationships"><Relationship Id="R0de9a6b9db684d1b" Type="http://schemas.openxmlformats.org/officeDocument/2006/relationships/image" Target="NULL"/><Relationship Id="R5b8784c46cb74ff5" Type="http://schemas.openxmlformats.org/officeDocument/2006/relationships/image" Target="NULL"/><Relationship Id="rId1" Type="http://schemas.openxmlformats.org/officeDocument/2006/relationships/slideLayout" Target="../slideLayouts/slideLayout2.xml"/><Relationship Id="Rb903a051be4046d7" Type="http://schemas.openxmlformats.org/officeDocument/2006/relationships/image" Target="NULL"/></Relationships>
</file>

<file path=ppt/slides/_rels/slide363.xml.rels><?xml version="1.0" encoding="UTF-8" standalone="yes"?>
<Relationships xmlns="http://schemas.openxmlformats.org/package/2006/relationships"><Relationship Id="Rc21db0aaae1d4d0a" Type="http://schemas.openxmlformats.org/officeDocument/2006/relationships/image" Target="NULL"/><Relationship Id="rId1" Type="http://schemas.openxmlformats.org/officeDocument/2006/relationships/slideLayout" Target="../slideLayouts/slideLayout2.xml"/><Relationship Id="Rdc8d35304d54423a" Type="http://schemas.openxmlformats.org/officeDocument/2006/relationships/image" Target="NULL"/><Relationship Id="Ra665345711bf4f15" Type="http://schemas.openxmlformats.org/officeDocument/2006/relationships/image" Target="NULL"/></Relationships>
</file>

<file path=ppt/slides/_rels/slide364.xml.rels><?xml version="1.0" encoding="UTF-8" standalone="yes"?>
<Relationships xmlns="http://schemas.openxmlformats.org/package/2006/relationships"><Relationship Id="R8ab866acf64e4f8d" Type="http://schemas.openxmlformats.org/officeDocument/2006/relationships/image" Target="NULL"/><Relationship Id="rId1" Type="http://schemas.openxmlformats.org/officeDocument/2006/relationships/slideLayout" Target="../slideLayouts/slideLayout2.xml"/><Relationship Id="R7c35404dd1f948d2" Type="http://schemas.openxmlformats.org/officeDocument/2006/relationships/image" Target="NULL"/><Relationship Id="R7a438ac6f66b4d21" Type="http://schemas.openxmlformats.org/officeDocument/2006/relationships/image" Target="NULL"/></Relationships>
</file>

<file path=ppt/slides/_rels/slide365.xml.rels><?xml version="1.0" encoding="UTF-8" standalone="yes"?>
<Relationships xmlns="http://schemas.openxmlformats.org/package/2006/relationships"><Relationship Id="Rc38f0bf5bb864da5" Type="http://schemas.openxmlformats.org/officeDocument/2006/relationships/image" Target="NULL"/><Relationship Id="Red7d994d8be942a0" Type="http://schemas.openxmlformats.org/officeDocument/2006/relationships/image" Target="NULL"/><Relationship Id="rId1" Type="http://schemas.openxmlformats.org/officeDocument/2006/relationships/slideLayout" Target="../slideLayouts/slideLayout2.xml"/><Relationship Id="Rb57c7b514c4f433d" Type="http://schemas.openxmlformats.org/officeDocument/2006/relationships/image" Target="NULL"/><Relationship Id="R5f5a37741e26435f" Type="http://schemas.openxmlformats.org/officeDocument/2006/relationships/image" Target="NULL"/></Relationships>
</file>

<file path=ppt/slides/_rels/slide366.xml.rels><?xml version="1.0" encoding="UTF-8" standalone="yes"?>
<Relationships xmlns="http://schemas.openxmlformats.org/package/2006/relationships"><Relationship Id="Ra41987567bce4e2a" Type="http://schemas.openxmlformats.org/officeDocument/2006/relationships/image" Target="NULL"/><Relationship Id="Rf6daa6d2436b4c7f" Type="http://schemas.openxmlformats.org/officeDocument/2006/relationships/image" Target="NULL"/><Relationship Id="rId1" Type="http://schemas.openxmlformats.org/officeDocument/2006/relationships/slideLayout" Target="../slideLayouts/slideLayout2.xml"/><Relationship Id="R8117930cee3d4535" Type="http://schemas.openxmlformats.org/officeDocument/2006/relationships/image" Target="NULL"/><Relationship Id="R0872a1571ebd499a" Type="http://schemas.openxmlformats.org/officeDocument/2006/relationships/image" Target="NULL"/></Relationships>
</file>

<file path=ppt/slides/_rels/slide367.xml.rels><?xml version="1.0" encoding="UTF-8" standalone="yes"?>
<Relationships xmlns="http://schemas.openxmlformats.org/package/2006/relationships"><Relationship Id="Reac98a6054e24551" Type="http://schemas.openxmlformats.org/officeDocument/2006/relationships/image" Target="NULL"/><Relationship Id="Rd03e9853534c423a" Type="http://schemas.openxmlformats.org/officeDocument/2006/relationships/image" Target="NULL"/><Relationship Id="rId1" Type="http://schemas.openxmlformats.org/officeDocument/2006/relationships/slideLayout" Target="../slideLayouts/slideLayout2.xml"/><Relationship Id="R0ebfcda086314eb2" Type="http://schemas.openxmlformats.org/officeDocument/2006/relationships/image" Target="NULL"/><Relationship Id="R1ac37a8c2cb246ee" Type="http://schemas.openxmlformats.org/officeDocument/2006/relationships/image" Target="NULL"/></Relationships>
</file>

<file path=ppt/slides/_rels/slide368.xml.rels><?xml version="1.0" encoding="UTF-8" standalone="yes"?>
<Relationships xmlns="http://schemas.openxmlformats.org/package/2006/relationships"><Relationship Id="Ra9352c7dfb654b14" Type="http://schemas.openxmlformats.org/officeDocument/2006/relationships/image" Target="NULL"/><Relationship Id="R190effd7e2a54a70" Type="http://schemas.openxmlformats.org/officeDocument/2006/relationships/image" Target="NULL"/><Relationship Id="rId1" Type="http://schemas.openxmlformats.org/officeDocument/2006/relationships/slideLayout" Target="../slideLayouts/slideLayout2.xml"/><Relationship Id="Re25cabcb319f4d94" Type="http://schemas.openxmlformats.org/officeDocument/2006/relationships/image" Target="NULL"/><Relationship Id="Rff77028c3bf942c2" Type="http://schemas.openxmlformats.org/officeDocument/2006/relationships/image" Target="NULL"/><Relationship Id="R66b3a197f0014ab1" Type="http://schemas.openxmlformats.org/officeDocument/2006/relationships/image" Target="NULL"/><Relationship Id="Rb13cf39f51ed467e" Type="http://schemas.openxmlformats.org/officeDocument/2006/relationships/image" Target="NULL"/></Relationships>
</file>

<file path=ppt/slides/_rels/slide369.xml.rels><?xml version="1.0" encoding="UTF-8" standalone="yes"?>
<Relationships xmlns="http://schemas.openxmlformats.org/package/2006/relationships"><Relationship Id="Rb74c5bdbe68844bb" Type="http://schemas.openxmlformats.org/officeDocument/2006/relationships/image" Target="NULL"/><Relationship Id="Ra8637d07a4b54a9f" Type="http://schemas.openxmlformats.org/officeDocument/2006/relationships/image" Target="NULL"/><Relationship Id="R8704aeb906bf496b" Type="http://schemas.openxmlformats.org/officeDocument/2006/relationships/image" Target="NULL"/><Relationship Id="Rd09f322ee6eb40f9" Type="http://schemas.openxmlformats.org/officeDocument/2006/relationships/image" Target="NULL"/><Relationship Id="R80a26170a5094e0e" Type="http://schemas.openxmlformats.org/officeDocument/2006/relationships/image" Target="NULL"/><Relationship Id="rId1" Type="http://schemas.openxmlformats.org/officeDocument/2006/relationships/slideLayout" Target="../slideLayouts/slideLayout2.xml"/><Relationship Id="Re3f53e71b188420c" Type="http://schemas.openxmlformats.org/officeDocument/2006/relationships/image" Target="NULL"/></Relationships>
</file>

<file path=ppt/slides/_rels/slide370.xml.rels><?xml version="1.0" encoding="UTF-8" standalone="yes"?>
<Relationships xmlns="http://schemas.openxmlformats.org/package/2006/relationships"><Relationship Id="R306232e02e2e4f8b" Type="http://schemas.openxmlformats.org/officeDocument/2006/relationships/image" Target="NULL"/><Relationship Id="R7de5bc9091e34621" Type="http://schemas.openxmlformats.org/officeDocument/2006/relationships/image" Target="NULL"/><Relationship Id="rId1" Type="http://schemas.openxmlformats.org/officeDocument/2006/relationships/slideLayout" Target="../slideLayouts/slideLayout2.xml"/><Relationship Id="Rc8674f641f484cc3" Type="http://schemas.openxmlformats.org/officeDocument/2006/relationships/image" Target="NULL"/><Relationship Id="R73d8a11445434409" Type="http://schemas.openxmlformats.org/officeDocument/2006/relationships/image" Target="NULL"/><Relationship Id="R387ddd5bdbe04b44" Type="http://schemas.openxmlformats.org/officeDocument/2006/relationships/image" Target="NULL"/><Relationship Id="R3a5bdf09fb7e4211" Type="http://schemas.openxmlformats.org/officeDocument/2006/relationships/image" Target="NULL"/></Relationships>
</file>

<file path=ppt/slides/_rels/slide371.xml.rels><?xml version="1.0" encoding="UTF-8" standalone="yes"?>
<Relationships xmlns="http://schemas.openxmlformats.org/package/2006/relationships"><Relationship Id="R3a117bc324404080" Type="http://schemas.openxmlformats.org/officeDocument/2006/relationships/image" Target="NULL"/><Relationship Id="R370f78549f924047" Type="http://schemas.openxmlformats.org/officeDocument/2006/relationships/image" Target="NULL"/><Relationship Id="R26d0279ae7f3440c" Type="http://schemas.openxmlformats.org/officeDocument/2006/relationships/image" Target="NULL"/><Relationship Id="rId1" Type="http://schemas.openxmlformats.org/officeDocument/2006/relationships/slideLayout" Target="../slideLayouts/slideLayout2.xml"/><Relationship Id="R14e92ffc69664dd8" Type="http://schemas.openxmlformats.org/officeDocument/2006/relationships/image" Target="NULL"/><Relationship Id="Rb96475ee7d4246ed" Type="http://schemas.openxmlformats.org/officeDocument/2006/relationships/image" Target="NULL"/><Relationship Id="R6aad9feadd5c47a7" Type="http://schemas.openxmlformats.org/officeDocument/2006/relationships/image" Target="NULL"/></Relationships>
</file>

<file path=ppt/slides/_rels/slide372.xml.rels><?xml version="1.0" encoding="UTF-8" standalone="yes"?>
<Relationships xmlns="http://schemas.openxmlformats.org/package/2006/relationships"><Relationship Id="R9ae62519549f4fad" Type="http://schemas.openxmlformats.org/officeDocument/2006/relationships/image" Target="NULL"/><Relationship Id="rId1" Type="http://schemas.openxmlformats.org/officeDocument/2006/relationships/slideLayout" Target="../slideLayouts/slideLayout2.xml"/><Relationship Id="Rfd86409be7354602" Type="http://schemas.openxmlformats.org/officeDocument/2006/relationships/image" Target="NULL"/><Relationship Id="R1b58c7105c2340fb" Type="http://schemas.openxmlformats.org/officeDocument/2006/relationships/image" Target="NULL"/><Relationship Id="R0884219e74334fa4" Type="http://schemas.openxmlformats.org/officeDocument/2006/relationships/image" Target="NULL"/><Relationship Id="R1ec1345099044242" Type="http://schemas.openxmlformats.org/officeDocument/2006/relationships/image" Target="NULL"/><Relationship Id="R90dfdf365b624e69" Type="http://schemas.openxmlformats.org/officeDocument/2006/relationships/image" Target="NULL"/></Relationships>
</file>

<file path=ppt/slides/_rels/slide373.xml.rels><?xml version="1.0" encoding="UTF-8" standalone="yes"?>
<Relationships xmlns="http://schemas.openxmlformats.org/package/2006/relationships"><Relationship Id="R51169d522fcb42a6" Type="http://schemas.openxmlformats.org/officeDocument/2006/relationships/image" Target="NULL"/><Relationship Id="Rded849c35ed04deb" Type="http://schemas.openxmlformats.org/officeDocument/2006/relationships/image" Target="NULL"/><Relationship Id="rId1" Type="http://schemas.openxmlformats.org/officeDocument/2006/relationships/slideLayout" Target="../slideLayouts/slideLayout2.xml"/><Relationship Id="Rf93bd44d00034564" Type="http://schemas.openxmlformats.org/officeDocument/2006/relationships/image" Target="NULL"/><Relationship Id="R94a50e562b71443f" Type="http://schemas.openxmlformats.org/officeDocument/2006/relationships/image" Target="NULL"/><Relationship Id="Rf6eb70c27847498d" Type="http://schemas.openxmlformats.org/officeDocument/2006/relationships/image" Target="NULL"/></Relationships>
</file>

<file path=ppt/slides/_rels/slide374.xml.rels><?xml version="1.0" encoding="UTF-8" standalone="yes"?>
<Relationships xmlns="http://schemas.openxmlformats.org/package/2006/relationships"><Relationship Id="R489892fcf37240a0" Type="http://schemas.openxmlformats.org/officeDocument/2006/relationships/image" Target="NULL"/><Relationship Id="R10ba8c44ef114dab" Type="http://schemas.openxmlformats.org/officeDocument/2006/relationships/image" Target="NULL"/><Relationship Id="rId1" Type="http://schemas.openxmlformats.org/officeDocument/2006/relationships/slideLayout" Target="../slideLayouts/slideLayout2.xml"/><Relationship Id="Rbe41c0aca59d460a" Type="http://schemas.openxmlformats.org/officeDocument/2006/relationships/image" Target="NULL"/><Relationship Id="R26cba21c5e4e4ab3" Type="http://schemas.openxmlformats.org/officeDocument/2006/relationships/image" Target="NULL"/><Relationship Id="R24ce02fe35c24fb1" Type="http://schemas.openxmlformats.org/officeDocument/2006/relationships/image" Target="NULL"/><Relationship Id="R17212edc31a14d3d" Type="http://schemas.openxmlformats.org/officeDocument/2006/relationships/image" Target="NULL"/><Relationship Id="R4f8974a773334900" Type="http://schemas.openxmlformats.org/officeDocument/2006/relationships/image" Target="NULL"/></Relationships>
</file>

<file path=ppt/slides/_rels/slide375.xml.rels><?xml version="1.0" encoding="UTF-8" standalone="yes"?>
<Relationships xmlns="http://schemas.openxmlformats.org/package/2006/relationships"><Relationship Id="Rf705c810030f42b6" Type="http://schemas.openxmlformats.org/officeDocument/2006/relationships/image" Target="NULL"/><Relationship Id="Rda71df4cc81c4583" Type="http://schemas.openxmlformats.org/officeDocument/2006/relationships/image" Target="NULL"/><Relationship Id="R5e705dcc5e1a4a1a" Type="http://schemas.openxmlformats.org/officeDocument/2006/relationships/image" Target="NULL"/><Relationship Id="R29d41bea0c674fd7" Type="http://schemas.openxmlformats.org/officeDocument/2006/relationships/image" Target="NULL"/><Relationship Id="Rbe15a14ef2924125" Type="http://schemas.openxmlformats.org/officeDocument/2006/relationships/image" Target="NULL"/><Relationship Id="R84b152b31dd54a65" Type="http://schemas.openxmlformats.org/officeDocument/2006/relationships/image" Target="NULL"/><Relationship Id="rId1" Type="http://schemas.openxmlformats.org/officeDocument/2006/relationships/slideLayout" Target="../slideLayouts/slideLayout2.xml"/><Relationship Id="Rd58830b594764331" Type="http://schemas.openxmlformats.org/officeDocument/2006/relationships/image" Target="NULL"/></Relationships>
</file>

<file path=ppt/slides/_rels/slide376.xml.rels><?xml version="1.0" encoding="UTF-8" standalone="yes"?>
<Relationships xmlns="http://schemas.openxmlformats.org/package/2006/relationships"><Relationship Id="R6dc5523512f7492f" Type="http://schemas.openxmlformats.org/officeDocument/2006/relationships/image" Target="NULL"/><Relationship Id="R4658bafe5167414c" Type="http://schemas.openxmlformats.org/officeDocument/2006/relationships/image" Target="NULL"/><Relationship Id="R23d76912615247ef" Type="http://schemas.openxmlformats.org/officeDocument/2006/relationships/image" Target="NULL"/><Relationship Id="rId1" Type="http://schemas.openxmlformats.org/officeDocument/2006/relationships/slideLayout" Target="../slideLayouts/slideLayout2.xml"/><Relationship Id="R32ee6b73ad2a4532" Type="http://schemas.openxmlformats.org/officeDocument/2006/relationships/image" Target="NULL"/><Relationship Id="R6f6231cb694e43b4" Type="http://schemas.openxmlformats.org/officeDocument/2006/relationships/image" Target="NULL"/><Relationship Id="Rc379cbf424f74439" Type="http://schemas.openxmlformats.org/officeDocument/2006/relationships/image" Target="NULL"/><Relationship Id="R17033b713ad740b0" Type="http://schemas.openxmlformats.org/officeDocument/2006/relationships/image" Target="NULL"/></Relationships>
</file>

<file path=ppt/slides/_rels/slide3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00be594b2147454c" Type="http://schemas.openxmlformats.org/officeDocument/2006/relationships/image" Target="NULL"/><Relationship Id="R68d57f3b6218473e" Type="http://schemas.openxmlformats.org/officeDocument/2006/relationships/image" Target="NULL"/></Relationships>
</file>

<file path=ppt/slides/_rels/slide378.xml.rels><?xml version="1.0" encoding="UTF-8" standalone="yes"?>
<Relationships xmlns="http://schemas.openxmlformats.org/package/2006/relationships"><Relationship Id="R2687dc8fb3284b46" Type="http://schemas.openxmlformats.org/officeDocument/2006/relationships/image" Target="NULL"/><Relationship Id="rId1" Type="http://schemas.openxmlformats.org/officeDocument/2006/relationships/slideLayout" Target="../slideLayouts/slideLayout2.xml"/><Relationship Id="R3851d5fcc68c4e43" Type="http://schemas.openxmlformats.org/officeDocument/2006/relationships/image" Target="NULL"/><Relationship Id="Rbb12984b8d094aab" Type="http://schemas.openxmlformats.org/officeDocument/2006/relationships/image" Target="NULL"/><Relationship Id="Rc23305e7390840bb" Type="http://schemas.openxmlformats.org/officeDocument/2006/relationships/image" Target="NULL"/></Relationships>
</file>

<file path=ppt/slides/_rels/slide379.xml.rels><?xml version="1.0" encoding="UTF-8" standalone="yes"?>
<Relationships xmlns="http://schemas.openxmlformats.org/package/2006/relationships"><Relationship Id="R7bfbf9d7ac8c439c" Type="http://schemas.openxmlformats.org/officeDocument/2006/relationships/image" Target="NULL"/><Relationship Id="R18f699393e6a4d7d" Type="http://schemas.openxmlformats.org/officeDocument/2006/relationships/image" Target="NULL"/><Relationship Id="rId1" Type="http://schemas.openxmlformats.org/officeDocument/2006/relationships/slideLayout" Target="../slideLayouts/slideLayout2.xml"/><Relationship Id="R82bfd7bab88040f1" Type="http://schemas.openxmlformats.org/officeDocument/2006/relationships/image" Target="NULL"/><Relationship Id="R5d74b4a51b844436" Type="http://schemas.openxmlformats.org/officeDocument/2006/relationships/image" Target="NULL"/></Relationships>
</file>

<file path=ppt/slides/_rels/slide380.xml.rels><?xml version="1.0" encoding="UTF-8" standalone="yes"?>
<Relationships xmlns="http://schemas.openxmlformats.org/package/2006/relationships"><Relationship Id="R70b88e7569d04f41" Type="http://schemas.openxmlformats.org/officeDocument/2006/relationships/image" Target="NULL"/><Relationship Id="R663ab696623042e9" Type="http://schemas.openxmlformats.org/officeDocument/2006/relationships/image" Target="NULL"/><Relationship Id="R52400d3a53c44191" Type="http://schemas.openxmlformats.org/officeDocument/2006/relationships/image" Target="NULL"/><Relationship Id="rId1" Type="http://schemas.openxmlformats.org/officeDocument/2006/relationships/slideLayout" Target="../slideLayouts/slideLayout2.xml"/><Relationship Id="R918f1b86ae6741aa" Type="http://schemas.openxmlformats.org/officeDocument/2006/relationships/image" Target="NULL"/></Relationships>
</file>

<file path=ppt/slides/_rels/slide381.xml.rels><?xml version="1.0" encoding="UTF-8" standalone="yes"?>
<Relationships xmlns="http://schemas.openxmlformats.org/package/2006/relationships"><Relationship Id="R3f1dff109fc949ac" Type="http://schemas.openxmlformats.org/officeDocument/2006/relationships/image" Target="NULL"/><Relationship Id="rId1" Type="http://schemas.openxmlformats.org/officeDocument/2006/relationships/slideLayout" Target="../slideLayouts/slideLayout2.xml"/><Relationship Id="R856c8c7bd1ca4b9f" Type="http://schemas.openxmlformats.org/officeDocument/2006/relationships/image" Target="NULL"/><Relationship Id="R9813d7566b5b4fd6" Type="http://schemas.openxmlformats.org/officeDocument/2006/relationships/image" Target="NULL"/><Relationship Id="Rcc9231e3ffcf4c08" Type="http://schemas.openxmlformats.org/officeDocument/2006/relationships/image" Target="NULL"/></Relationships>
</file>

<file path=ppt/slides/_rels/slide382.xml.rels><?xml version="1.0" encoding="UTF-8" standalone="yes"?>
<Relationships xmlns="http://schemas.openxmlformats.org/package/2006/relationships"><Relationship Id="R12b027046a744d92" Type="http://schemas.openxmlformats.org/officeDocument/2006/relationships/image" Target="NULL"/><Relationship Id="R2403e68288e14a97" Type="http://schemas.openxmlformats.org/officeDocument/2006/relationships/image" Target="NULL"/><Relationship Id="rId1" Type="http://schemas.openxmlformats.org/officeDocument/2006/relationships/slideLayout" Target="../slideLayouts/slideLayout2.xml"/><Relationship Id="R28e055866f2147b3" Type="http://schemas.openxmlformats.org/officeDocument/2006/relationships/image" Target="NULL"/><Relationship Id="Rbe3f89f053914d45" Type="http://schemas.openxmlformats.org/officeDocument/2006/relationships/image" Target="NULL"/></Relationships>
</file>

<file path=ppt/slides/_rels/slide383.xml.rels><?xml version="1.0" encoding="UTF-8" standalone="yes"?>
<Relationships xmlns="http://schemas.openxmlformats.org/package/2006/relationships"><Relationship Id="R7b5faecb62644ebf" Type="http://schemas.openxmlformats.org/officeDocument/2006/relationships/image" Target="NULL"/><Relationship Id="R4c3a2997f3384d81" Type="http://schemas.openxmlformats.org/officeDocument/2006/relationships/image" Target="NULL"/><Relationship Id="rId1" Type="http://schemas.openxmlformats.org/officeDocument/2006/relationships/slideLayout" Target="../slideLayouts/slideLayout2.xml"/><Relationship Id="R13f926cde2344274" Type="http://schemas.openxmlformats.org/officeDocument/2006/relationships/image" Target="NULL"/><Relationship Id="R4050fc594a0441ef" Type="http://schemas.openxmlformats.org/officeDocument/2006/relationships/image" Target="NULL"/></Relationships>
</file>

<file path=ppt/slides/_rels/slide384.xml.rels><?xml version="1.0" encoding="UTF-8" standalone="yes"?>
<Relationships xmlns="http://schemas.openxmlformats.org/package/2006/relationships"><Relationship Id="R9934e08102e942b8" Type="http://schemas.openxmlformats.org/officeDocument/2006/relationships/image" Target="NULL"/><Relationship Id="R32fa6ccba4dc4934" Type="http://schemas.openxmlformats.org/officeDocument/2006/relationships/image" Target="NULL"/><Relationship Id="rId1" Type="http://schemas.openxmlformats.org/officeDocument/2006/relationships/slideLayout" Target="../slideLayouts/slideLayout2.xml"/><Relationship Id="R88a7b643ea64418e" Type="http://schemas.openxmlformats.org/officeDocument/2006/relationships/image" Target="NULL"/><Relationship Id="R34bf7fe3611d4324" Type="http://schemas.openxmlformats.org/officeDocument/2006/relationships/image" Target="NULL"/></Relationships>
</file>

<file path=ppt/slides/_rels/slide385.xml.rels><?xml version="1.0" encoding="UTF-8" standalone="yes"?>
<Relationships xmlns="http://schemas.openxmlformats.org/package/2006/relationships"><Relationship Id="R4d51926e18e6475c" Type="http://schemas.openxmlformats.org/officeDocument/2006/relationships/image" Target="NULL"/><Relationship Id="R0e90709e39e3451f" Type="http://schemas.openxmlformats.org/officeDocument/2006/relationships/image" Target="NULL"/><Relationship Id="rId1" Type="http://schemas.openxmlformats.org/officeDocument/2006/relationships/slideLayout" Target="../slideLayouts/slideLayout2.xml"/><Relationship Id="R37934eb8376c4f12" Type="http://schemas.openxmlformats.org/officeDocument/2006/relationships/image" Target="NULL"/><Relationship Id="R3371cba6a1144e84" Type="http://schemas.openxmlformats.org/officeDocument/2006/relationships/image" Target="NULL"/></Relationships>
</file>

<file path=ppt/slides/_rels/slide386.xml.rels><?xml version="1.0" encoding="UTF-8" standalone="yes"?>
<Relationships xmlns="http://schemas.openxmlformats.org/package/2006/relationships"><Relationship Id="R6fa2b025f5764ef8" Type="http://schemas.openxmlformats.org/officeDocument/2006/relationships/image" Target="NULL"/><Relationship Id="R08d244d1f7f54cc2" Type="http://schemas.openxmlformats.org/officeDocument/2006/relationships/image" Target="NULL"/><Relationship Id="R2a38628ec63b4a9f" Type="http://schemas.openxmlformats.org/officeDocument/2006/relationships/image" Target="NULL"/><Relationship Id="rId1" Type="http://schemas.openxmlformats.org/officeDocument/2006/relationships/slideLayout" Target="../slideLayouts/slideLayout2.xml"/><Relationship Id="R6199bad6091749af" Type="http://schemas.openxmlformats.org/officeDocument/2006/relationships/image" Target="NULL"/><Relationship Id="R7312645a7dfc4251" Type="http://schemas.openxmlformats.org/officeDocument/2006/relationships/image" Target="NULL"/></Relationships>
</file>

<file path=ppt/slides/_rels/slide387.xml.rels><?xml version="1.0" encoding="UTF-8" standalone="yes"?>
<Relationships xmlns="http://schemas.openxmlformats.org/package/2006/relationships"><Relationship Id="R291e4b49a66a42fd" Type="http://schemas.openxmlformats.org/officeDocument/2006/relationships/image" Target="NULL"/><Relationship Id="Rcd7701d91af44c8f" Type="http://schemas.openxmlformats.org/officeDocument/2006/relationships/image" Target="NULL"/><Relationship Id="rId1" Type="http://schemas.openxmlformats.org/officeDocument/2006/relationships/slideLayout" Target="../slideLayouts/slideLayout2.xml"/><Relationship Id="Rebdf68239518448f" Type="http://schemas.openxmlformats.org/officeDocument/2006/relationships/image" Target="NULL"/><Relationship Id="R2bfd5ece738247ee" Type="http://schemas.openxmlformats.org/officeDocument/2006/relationships/image" Target="NULL"/><Relationship Id="R6cb15a9ba9604505" Type="http://schemas.openxmlformats.org/officeDocument/2006/relationships/image" Target="NULL"/></Relationships>
</file>

<file path=ppt/slides/_rels/slide388.xml.rels><?xml version="1.0" encoding="UTF-8" standalone="yes"?>
<Relationships xmlns="http://schemas.openxmlformats.org/package/2006/relationships"><Relationship Id="R90b3391cf27041bf" Type="http://schemas.openxmlformats.org/officeDocument/2006/relationships/image" Target="NULL"/><Relationship Id="R71ee8368354d46dc" Type="http://schemas.openxmlformats.org/officeDocument/2006/relationships/image" Target="NULL"/><Relationship Id="rId1" Type="http://schemas.openxmlformats.org/officeDocument/2006/relationships/slideLayout" Target="../slideLayouts/slideLayout2.xml"/><Relationship Id="R5706dbfb4d9d404b" Type="http://schemas.openxmlformats.org/officeDocument/2006/relationships/image" Target="NULL"/><Relationship Id="R3f8ea1c75d0e47fc" Type="http://schemas.openxmlformats.org/officeDocument/2006/relationships/image" Target="NULL"/></Relationships>
</file>

<file path=ppt/slides/_rels/slide389.xml.rels><?xml version="1.0" encoding="UTF-8" standalone="yes"?>
<Relationships xmlns="http://schemas.openxmlformats.org/package/2006/relationships"><Relationship Id="R9581fd5b76aa4fc3" Type="http://schemas.openxmlformats.org/officeDocument/2006/relationships/image" Target="NULL"/><Relationship Id="Rcc6ff0eae2754f40" Type="http://schemas.openxmlformats.org/officeDocument/2006/relationships/image" Target="NULL"/><Relationship Id="rId1" Type="http://schemas.openxmlformats.org/officeDocument/2006/relationships/slideLayout" Target="../slideLayouts/slideLayout2.xml"/><Relationship Id="R93f520bab0764eac" Type="http://schemas.openxmlformats.org/officeDocument/2006/relationships/image" Target="NULL"/><Relationship Id="Rcb66b4b1fa4445b7" Type="http://schemas.openxmlformats.org/officeDocument/2006/relationships/image" Target="NULL"/></Relationships>
</file>

<file path=ppt/slides/_rels/slide390.xml.rels><?xml version="1.0" encoding="UTF-8" standalone="yes"?>
<Relationships xmlns="http://schemas.openxmlformats.org/package/2006/relationships"><Relationship Id="Rda70e1c0a8c54ea6" Type="http://schemas.openxmlformats.org/officeDocument/2006/relationships/image" Target="NULL"/><Relationship Id="rId1" Type="http://schemas.openxmlformats.org/officeDocument/2006/relationships/slideLayout" Target="../slideLayouts/slideLayout2.xml"/><Relationship Id="Rab9c9dcf899a4a00" Type="http://schemas.openxmlformats.org/officeDocument/2006/relationships/image" Target="NULL"/></Relationships>
</file>

<file path=ppt/slides/_rels/slide3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8305ec3d9e9649e7" Type="http://schemas.openxmlformats.org/officeDocument/2006/relationships/image" Target="NULL"/><Relationship Id="R8a90e19929dd4eae" Type="http://schemas.openxmlformats.org/officeDocument/2006/relationships/image" Target="NULL"/></Relationships>
</file>

<file path=ppt/slides/_rels/slide392.xml.rels><?xml version="1.0" encoding="UTF-8" standalone="yes"?>
<Relationships xmlns="http://schemas.openxmlformats.org/package/2006/relationships"><Relationship Id="R307e0d8ba93b48e1" Type="http://schemas.openxmlformats.org/officeDocument/2006/relationships/image" Target="NULL"/><Relationship Id="rId1" Type="http://schemas.openxmlformats.org/officeDocument/2006/relationships/slideLayout" Target="../slideLayouts/slideLayout2.xml"/><Relationship Id="Rb2cb80ae412d4968" Type="http://schemas.openxmlformats.org/officeDocument/2006/relationships/image" Target="NULL"/></Relationships>
</file>

<file path=ppt/slides/_rels/slide393.xml.rels><?xml version="1.0" encoding="UTF-8" standalone="yes"?>
<Relationships xmlns="http://schemas.openxmlformats.org/package/2006/relationships"><Relationship Id="R8e9def1ed8fa4fec" Type="http://schemas.openxmlformats.org/officeDocument/2006/relationships/image" Target="NUL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aa3fa4388fbc45ca" Type="http://schemas.openxmlformats.org/officeDocument/2006/relationships/image" Target="NULL"/><Relationship Id="Ra3d4cd0f6f604229" Type="http://schemas.openxmlformats.org/officeDocument/2006/relationships/image" Target="NULL"/><Relationship Id="R41f16ce36dc745f2" Type="http://schemas.openxmlformats.org/officeDocument/2006/relationships/image" Target="NULL"/></Relationships>
</file>

<file path=ppt/slides/_rels/slide394.xml.rels><?xml version="1.0" encoding="UTF-8" standalone="yes"?>
<Relationships xmlns="http://schemas.openxmlformats.org/package/2006/relationships"><Relationship Id="R1c2b6e78faa04b6e" Type="http://schemas.openxmlformats.org/officeDocument/2006/relationships/image" Target="NUL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623e9732f8aa4fc2" Type="http://schemas.openxmlformats.org/officeDocument/2006/relationships/image" Target="NULL"/><Relationship Id="R9208748c7898473a" Type="http://schemas.openxmlformats.org/officeDocument/2006/relationships/image" Target="NULL"/><Relationship Id="R78f0cb4f73e146c1" Type="http://schemas.openxmlformats.org/officeDocument/2006/relationships/image" Target="NULL"/></Relationships>
</file>

<file path=ppt/slides/_rels/slide3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df0ef498d6174aaf" Type="http://schemas.openxmlformats.org/officeDocument/2006/relationships/image" Target="NULL"/><Relationship Id="R31251f921bb54d98" Type="http://schemas.openxmlformats.org/officeDocument/2006/relationships/image" Target="NULL"/><Relationship Id="Rdc7c4bab3aa947f6" Type="http://schemas.openxmlformats.org/officeDocument/2006/relationships/image" Target="NULL"/><Relationship Id="Rcffcb1ea67174a39" Type="http://schemas.openxmlformats.org/officeDocument/2006/relationships/image" Target="NULL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325794843df14e75" Type="http://schemas.openxmlformats.org/officeDocument/2006/relationships/image" Target="../media/image514.png"/><Relationship Id="R9207924dfe994bf1" Type="http://schemas.openxmlformats.org/officeDocument/2006/relationships/image" Target="../media/image304.png"/><Relationship Id="R96edb6b00ccc4527" Type="http://schemas.openxmlformats.org/officeDocument/2006/relationships/image" Target="../media/image461.png"/><Relationship Id="R333971ff67fb47f0" Type="http://schemas.openxmlformats.org/officeDocument/2006/relationships/image" Target="../media/image2101.png"/></Relationships>
</file>

<file path=ppt/slides/_rels/slide397.xml.rels><?xml version="1.0" encoding="UTF-8" standalone="yes"?>
<Relationships xmlns="http://schemas.openxmlformats.org/package/2006/relationships"><Relationship Id="Rc69a3ca9fbed4ab5" Type="http://schemas.openxmlformats.org/officeDocument/2006/relationships/image" Target="../media/image602.png"/><Relationship Id="R68daddcdd0534e8e" Type="http://schemas.openxmlformats.org/officeDocument/2006/relationships/image" Target="../media/image852.png"/><Relationship Id="R7e37c2fadd5c4a40" Type="http://schemas.openxmlformats.org/officeDocument/2006/relationships/image" Target="../media/image7100.png"/><Relationship Id="R5745b97e80ab4b70" Type="http://schemas.openxmlformats.org/officeDocument/2006/relationships/image" Target="../media/image913.png"/><Relationship Id="rId1" Type="http://schemas.openxmlformats.org/officeDocument/2006/relationships/slideLayout" Target="../slideLayouts/slideLayout2.xml"/></Relationships>
</file>

<file path=ppt/slides/_rels/slide398.xml.rels><?xml version="1.0" encoding="UTF-8" standalone="yes"?>
<Relationships xmlns="http://schemas.openxmlformats.org/package/2006/relationships"><Relationship Id="Rd214665b8a9b4506" Type="http://schemas.openxmlformats.org/officeDocument/2006/relationships/image" Target="../media/image1502.png"/><Relationship Id="Rcce8cba215b84951" Type="http://schemas.openxmlformats.org/officeDocument/2006/relationships/image" Target="../media/image1600.png"/><Relationship Id="rId1" Type="http://schemas.openxmlformats.org/officeDocument/2006/relationships/slideLayout" Target="../slideLayouts/slideLayout2.xml"/></Relationships>
</file>

<file path=ppt/slides/_rels/slide3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56262" y="2111234"/>
            <a:ext cx="4786136" cy="373107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2138149" y="2615843"/>
            <a:ext cx="4289947" cy="3234520"/>
          </a:xfrm>
          <a:custGeom>
            <a:avLst/>
            <a:gdLst>
              <a:gd name="connsiteX0" fmla="*/ 0 w 4289947"/>
              <a:gd name="connsiteY0" fmla="*/ 0 h 3234520"/>
              <a:gd name="connsiteX1" fmla="*/ 18197 w 4289947"/>
              <a:gd name="connsiteY1" fmla="*/ 3234520 h 3234520"/>
              <a:gd name="connsiteX2" fmla="*/ 4289947 w 4289947"/>
              <a:gd name="connsiteY2" fmla="*/ 3216323 h 3234520"/>
              <a:gd name="connsiteX3" fmla="*/ 0 w 4289947"/>
              <a:gd name="connsiteY3" fmla="*/ 0 h 3234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9947" h="3234520">
                <a:moveTo>
                  <a:pt x="0" y="0"/>
                </a:moveTo>
                <a:lnTo>
                  <a:pt x="18197" y="3234520"/>
                </a:lnTo>
                <a:lnTo>
                  <a:pt x="4289947" y="321632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2842" y="536119"/>
            <a:ext cx="8596668" cy="655864"/>
          </a:xfrm>
        </p:spPr>
        <p:txBody>
          <a:bodyPr/>
          <a:lstStyle/>
          <a:p>
            <a:r>
              <a:rPr lang="fr-FR" dirty="0"/>
              <a:t>The Production </a:t>
            </a:r>
            <a:r>
              <a:rPr lang="fr-FR" dirty="0" err="1"/>
              <a:t>Possibilities</a:t>
            </a:r>
            <a:r>
              <a:rPr lang="fr-FR" dirty="0"/>
              <a:t> </a:t>
            </a:r>
            <a:r>
              <a:rPr lang="fr-FR" dirty="0" err="1"/>
              <a:t>Curve</a:t>
            </a:r>
            <a:r>
              <a:rPr lang="fr-FR" dirty="0"/>
              <a:t> Model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7183864" y="5522463"/>
            <a:ext cx="1361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CONSUMER</a:t>
            </a:r>
          </a:p>
          <a:p>
            <a:pPr algn="ctr"/>
            <a:r>
              <a:rPr lang="en-US" b="1" dirty="0"/>
              <a:t>GOODS</a:t>
            </a:r>
            <a:endParaRPr lang="en-GB" b="1" dirty="0"/>
          </a:p>
        </p:txBody>
      </p:sp>
      <p:sp>
        <p:nvSpPr>
          <p:cNvPr id="9" name="TextBox 8"/>
          <p:cNvSpPr txBox="1"/>
          <p:nvPr/>
        </p:nvSpPr>
        <p:spPr>
          <a:xfrm>
            <a:off x="951072" y="2048139"/>
            <a:ext cx="1065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CAPITAL</a:t>
            </a:r>
          </a:p>
          <a:p>
            <a:pPr algn="ctr"/>
            <a:r>
              <a:rPr lang="en-US" b="1" dirty="0"/>
              <a:t>GOODS</a:t>
            </a:r>
            <a:endParaRPr lang="en-GB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971536" y="3888023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  <a:endParaRPr lang="en-GB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609029" y="293242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</a:t>
            </a:r>
            <a:endParaRPr lang="en-GB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6235089" y="5314245"/>
            <a:ext cx="5501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2060"/>
                </a:solidFill>
              </a:rPr>
              <a:t>PPC</a:t>
            </a:r>
            <a:endParaRPr lang="en-GB" b="1" dirty="0">
              <a:solidFill>
                <a:srgbClr val="002060"/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3045366" y="4268211"/>
            <a:ext cx="182880" cy="182880"/>
            <a:chOff x="5867354" y="2967593"/>
            <a:chExt cx="353418" cy="353418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4692570" y="3326343"/>
            <a:ext cx="182880" cy="182880"/>
            <a:chOff x="5867354" y="2967593"/>
            <a:chExt cx="353418" cy="353418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Straight Connector 6"/>
          <p:cNvCxnSpPr/>
          <p:nvPr/>
        </p:nvCxnSpPr>
        <p:spPr>
          <a:xfrm>
            <a:off x="2156498" y="2600077"/>
            <a:ext cx="4293352" cy="32373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2147205" y="1869621"/>
            <a:ext cx="0" cy="397600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147205" y="5845629"/>
            <a:ext cx="5040085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771894" y="2480057"/>
            <a:ext cx="1787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UNATTAINABLE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907241" y="5085899"/>
            <a:ext cx="1476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ATTAINABLE</a:t>
            </a:r>
            <a:endParaRPr lang="en-GB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87917" y="3453738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  <a:endParaRPr lang="en-GB" b="1" dirty="0"/>
          </a:p>
        </p:txBody>
      </p:sp>
      <p:grpSp>
        <p:nvGrpSpPr>
          <p:cNvPr id="27" name="Group 26"/>
          <p:cNvGrpSpPr/>
          <p:nvPr/>
        </p:nvGrpSpPr>
        <p:grpSpPr>
          <a:xfrm>
            <a:off x="3857739" y="3851778"/>
            <a:ext cx="182880" cy="182880"/>
            <a:chOff x="5867354" y="2967593"/>
            <a:chExt cx="353418" cy="353418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51975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2138149" y="2615843"/>
            <a:ext cx="4289947" cy="3234520"/>
          </a:xfrm>
          <a:custGeom>
            <a:avLst/>
            <a:gdLst>
              <a:gd name="connsiteX0" fmla="*/ 0 w 4289947"/>
              <a:gd name="connsiteY0" fmla="*/ 0 h 3234520"/>
              <a:gd name="connsiteX1" fmla="*/ 18197 w 4289947"/>
              <a:gd name="connsiteY1" fmla="*/ 3234520 h 3234520"/>
              <a:gd name="connsiteX2" fmla="*/ 4289947 w 4289947"/>
              <a:gd name="connsiteY2" fmla="*/ 3216323 h 3234520"/>
              <a:gd name="connsiteX3" fmla="*/ 0 w 4289947"/>
              <a:gd name="connsiteY3" fmla="*/ 0 h 3234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9947" h="3234520">
                <a:moveTo>
                  <a:pt x="0" y="0"/>
                </a:moveTo>
                <a:lnTo>
                  <a:pt x="18197" y="3234520"/>
                </a:lnTo>
                <a:lnTo>
                  <a:pt x="4289947" y="321632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2842" y="536119"/>
            <a:ext cx="8596668" cy="655864"/>
          </a:xfrm>
        </p:spPr>
        <p:txBody>
          <a:bodyPr/>
          <a:lstStyle/>
          <a:p>
            <a:r>
              <a:rPr lang="en-US" dirty="0"/>
              <a:t>Productive Efficiency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7183864" y="5522463"/>
            <a:ext cx="1361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CONSUMER</a:t>
            </a:r>
          </a:p>
          <a:p>
            <a:pPr algn="ctr"/>
            <a:r>
              <a:rPr lang="en-US" b="1" dirty="0"/>
              <a:t>GOODS</a:t>
            </a:r>
            <a:endParaRPr lang="en-GB" b="1" dirty="0"/>
          </a:p>
        </p:txBody>
      </p:sp>
      <p:sp>
        <p:nvSpPr>
          <p:cNvPr id="9" name="TextBox 8"/>
          <p:cNvSpPr txBox="1"/>
          <p:nvPr/>
        </p:nvSpPr>
        <p:spPr>
          <a:xfrm>
            <a:off x="951072" y="2048139"/>
            <a:ext cx="1065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CAPITAL</a:t>
            </a:r>
          </a:p>
          <a:p>
            <a:pPr algn="ctr"/>
            <a:r>
              <a:rPr lang="en-US" b="1" dirty="0"/>
              <a:t>GOODS</a:t>
            </a:r>
            <a:endParaRPr lang="en-GB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565946" y="3617756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</a:t>
            </a:r>
            <a:endParaRPr lang="en-GB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6235089" y="5314245"/>
            <a:ext cx="5501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2060"/>
                </a:solidFill>
              </a:rPr>
              <a:t>PPC</a:t>
            </a:r>
            <a:endParaRPr lang="en-GB" b="1" dirty="0">
              <a:solidFill>
                <a:srgbClr val="002060"/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639776" y="3997944"/>
            <a:ext cx="182880" cy="182880"/>
            <a:chOff x="5867354" y="2967593"/>
            <a:chExt cx="353418" cy="353418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Straight Connector 6"/>
          <p:cNvCxnSpPr/>
          <p:nvPr/>
        </p:nvCxnSpPr>
        <p:spPr>
          <a:xfrm>
            <a:off x="2156498" y="2600077"/>
            <a:ext cx="4293352" cy="32373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2147205" y="1869621"/>
            <a:ext cx="0" cy="397600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147205" y="5845629"/>
            <a:ext cx="5040085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875833" y="4927853"/>
            <a:ext cx="18042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PRODUCTIVELY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INEFFICIENT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65946" y="2542035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  <a:endParaRPr lang="en-GB" b="1" dirty="0"/>
          </a:p>
        </p:txBody>
      </p:sp>
      <p:grpSp>
        <p:nvGrpSpPr>
          <p:cNvPr id="27" name="Group 26"/>
          <p:cNvGrpSpPr/>
          <p:nvPr/>
        </p:nvGrpSpPr>
        <p:grpSpPr>
          <a:xfrm>
            <a:off x="2635768" y="2940075"/>
            <a:ext cx="182880" cy="182880"/>
            <a:chOff x="5867354" y="2967593"/>
            <a:chExt cx="353418" cy="353418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17"/>
          <p:cNvSpPr txBox="1"/>
          <p:nvPr/>
        </p:nvSpPr>
        <p:spPr>
          <a:xfrm>
            <a:off x="5573221" y="480090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</a:t>
            </a:r>
            <a:endParaRPr lang="en-GB" b="1" dirty="0"/>
          </a:p>
        </p:txBody>
      </p:sp>
      <p:grpSp>
        <p:nvGrpSpPr>
          <p:cNvPr id="36" name="Group 26"/>
          <p:cNvGrpSpPr/>
          <p:nvPr/>
        </p:nvGrpSpPr>
        <p:grpSpPr>
          <a:xfrm>
            <a:off x="5643043" y="5198949"/>
            <a:ext cx="182880" cy="182880"/>
            <a:chOff x="5867354" y="2967593"/>
            <a:chExt cx="353418" cy="353418"/>
          </a:xfrm>
        </p:grpSpPr>
        <p:cxnSp>
          <p:nvCxnSpPr>
            <p:cNvPr id="37" name="Straight Connector 27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28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Box 13"/>
          <p:cNvSpPr txBox="1"/>
          <p:nvPr/>
        </p:nvSpPr>
        <p:spPr>
          <a:xfrm>
            <a:off x="3985096" y="3618563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  <a:endParaRPr lang="en-GB" b="1" dirty="0"/>
          </a:p>
        </p:txBody>
      </p:sp>
      <p:grpSp>
        <p:nvGrpSpPr>
          <p:cNvPr id="40" name="Group 23"/>
          <p:cNvGrpSpPr/>
          <p:nvPr/>
        </p:nvGrpSpPr>
        <p:grpSpPr>
          <a:xfrm>
            <a:off x="4058926" y="3998751"/>
            <a:ext cx="182880" cy="182880"/>
            <a:chOff x="5867354" y="2967593"/>
            <a:chExt cx="353418" cy="353418"/>
          </a:xfrm>
        </p:grpSpPr>
        <p:cxnSp>
          <p:nvCxnSpPr>
            <p:cNvPr id="41" name="Straight Connector 24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25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Connecteur droit avec flèche 10"/>
          <p:cNvCxnSpPr/>
          <p:nvPr/>
        </p:nvCxnSpPr>
        <p:spPr>
          <a:xfrm flipH="1">
            <a:off x="4738255" y="3987088"/>
            <a:ext cx="274320" cy="568287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33"/>
          <p:cNvSpPr txBox="1"/>
          <p:nvPr/>
        </p:nvSpPr>
        <p:spPr>
          <a:xfrm>
            <a:off x="4490918" y="3261240"/>
            <a:ext cx="18042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PRODUCTIVELY</a:t>
            </a:r>
          </a:p>
          <a:p>
            <a:pPr algn="ctr"/>
            <a:r>
              <a:rPr lang="en-US" b="1" dirty="0">
                <a:solidFill>
                  <a:srgbClr val="002060"/>
                </a:solidFill>
              </a:rPr>
              <a:t>EFFICIENT</a:t>
            </a:r>
            <a:endParaRPr lang="en-GB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354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c 9"/>
          <p:cNvSpPr/>
          <p:nvPr/>
        </p:nvSpPr>
        <p:spPr>
          <a:xfrm>
            <a:off x="-3011556" y="2697756"/>
            <a:ext cx="9570370" cy="6923696"/>
          </a:xfrm>
          <a:prstGeom prst="arc">
            <a:avLst>
              <a:gd name="adj1" fmla="val 16394371"/>
              <a:gd name="adj2" fmla="val 21467875"/>
            </a:avLst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Connecteur droit avec flèche 3"/>
          <p:cNvCxnSpPr>
            <a:cxnSpLocks/>
          </p:cNvCxnSpPr>
          <p:nvPr/>
        </p:nvCxnSpPr>
        <p:spPr>
          <a:xfrm flipV="1">
            <a:off x="1952296" y="1734571"/>
            <a:ext cx="0" cy="425855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/>
          <p:cNvCxnSpPr/>
          <p:nvPr/>
        </p:nvCxnSpPr>
        <p:spPr>
          <a:xfrm>
            <a:off x="1952297" y="5993708"/>
            <a:ext cx="533861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775096" y="1968298"/>
            <a:ext cx="1065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CAPITAL</a:t>
            </a:r>
          </a:p>
          <a:p>
            <a:pPr algn="ctr"/>
            <a:r>
              <a:rPr lang="fr-FR" b="1" dirty="0"/>
              <a:t>GOODS</a:t>
            </a:r>
          </a:p>
        </p:txBody>
      </p:sp>
      <p:sp>
        <p:nvSpPr>
          <p:cNvPr id="51" name="Titre 1"/>
          <p:cNvSpPr>
            <a:spLocks noGrp="1"/>
          </p:cNvSpPr>
          <p:nvPr>
            <p:ph type="title"/>
          </p:nvPr>
        </p:nvSpPr>
        <p:spPr>
          <a:xfrm>
            <a:off x="609600" y="614376"/>
            <a:ext cx="9956800" cy="713903"/>
          </a:xfrm>
        </p:spPr>
        <p:txBody>
          <a:bodyPr/>
          <a:lstStyle/>
          <a:p>
            <a:r>
              <a:rPr lang="fr-FR" dirty="0" err="1"/>
              <a:t>Economic</a:t>
            </a:r>
            <a:r>
              <a:rPr lang="fr-FR" dirty="0"/>
              <a:t> Contraction</a:t>
            </a:r>
          </a:p>
        </p:txBody>
      </p:sp>
      <p:sp>
        <p:nvSpPr>
          <p:cNvPr id="56" name="ZoneTexte 7"/>
          <p:cNvSpPr txBox="1"/>
          <p:nvPr/>
        </p:nvSpPr>
        <p:spPr>
          <a:xfrm>
            <a:off x="4839999" y="3059668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PPC</a:t>
            </a:r>
            <a:endParaRPr lang="fr-FR" b="1" baseline="-25000" dirty="0">
              <a:solidFill>
                <a:srgbClr val="002060"/>
              </a:solidFill>
            </a:endParaRPr>
          </a:p>
        </p:txBody>
      </p:sp>
      <p:sp>
        <p:nvSpPr>
          <p:cNvPr id="9" name="ZoneTexte 7">
            <a:extLst>
              <a:ext uri="{FF2B5EF4-FFF2-40B4-BE49-F238E27FC236}">
                <a16:creationId xmlns:a16="http://schemas.microsoft.com/office/drawing/2014/main" id="{E5D6FD74-0048-EF7A-5C84-FC016CD06D8C}"/>
              </a:ext>
            </a:extLst>
          </p:cNvPr>
          <p:cNvSpPr txBox="1"/>
          <p:nvPr/>
        </p:nvSpPr>
        <p:spPr>
          <a:xfrm>
            <a:off x="7290915" y="5669964"/>
            <a:ext cx="1361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CONSUMER</a:t>
            </a:r>
          </a:p>
          <a:p>
            <a:pPr algn="ctr"/>
            <a:r>
              <a:rPr lang="fr-FR" b="1" dirty="0"/>
              <a:t>GOODS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62E91F9-4902-193A-E5F4-F058B161B6B2}"/>
              </a:ext>
            </a:extLst>
          </p:cNvPr>
          <p:cNvCxnSpPr>
            <a:cxnSpLocks/>
          </p:cNvCxnSpPr>
          <p:nvPr/>
        </p:nvCxnSpPr>
        <p:spPr>
          <a:xfrm>
            <a:off x="1952296" y="3674853"/>
            <a:ext cx="235692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26E3F8B-9F6B-FA16-711B-E569571BA6F9}"/>
              </a:ext>
            </a:extLst>
          </p:cNvPr>
          <p:cNvCxnSpPr/>
          <p:nvPr/>
        </p:nvCxnSpPr>
        <p:spPr>
          <a:xfrm>
            <a:off x="1952296" y="4419601"/>
            <a:ext cx="188933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F7DA4D1-F850-4B55-074F-5567E14A7180}"/>
              </a:ext>
            </a:extLst>
          </p:cNvPr>
          <p:cNvCxnSpPr>
            <a:cxnSpLocks/>
          </p:cNvCxnSpPr>
          <p:nvPr/>
        </p:nvCxnSpPr>
        <p:spPr>
          <a:xfrm flipV="1">
            <a:off x="4310192" y="3676372"/>
            <a:ext cx="0" cy="231675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C54FB8F-CA76-09F7-5EFD-E4F760C5860A}"/>
              </a:ext>
            </a:extLst>
          </p:cNvPr>
          <p:cNvCxnSpPr>
            <a:cxnSpLocks/>
          </p:cNvCxnSpPr>
          <p:nvPr/>
        </p:nvCxnSpPr>
        <p:spPr>
          <a:xfrm flipV="1">
            <a:off x="3844623" y="4419640"/>
            <a:ext cx="0" cy="157348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007F396-04DF-25BC-4D83-05F4CE796DCF}"/>
              </a:ext>
            </a:extLst>
          </p:cNvPr>
          <p:cNvGrpSpPr/>
          <p:nvPr/>
        </p:nvGrpSpPr>
        <p:grpSpPr>
          <a:xfrm>
            <a:off x="4220292" y="3582563"/>
            <a:ext cx="182880" cy="182880"/>
            <a:chOff x="7168243" y="1918607"/>
            <a:chExt cx="816428" cy="816428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4D7289F-5824-07FC-EC08-B366FE0F8F88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BFCA967-4D89-0DE0-F2E1-1641369618F7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5149D2FE-A4B1-D845-22CC-65764985D20C}"/>
              </a:ext>
            </a:extLst>
          </p:cNvPr>
          <p:cNvSpPr txBox="1"/>
          <p:nvPr/>
        </p:nvSpPr>
        <p:spPr>
          <a:xfrm>
            <a:off x="4399124" y="3679184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  <a:endParaRPr lang="en-GB" b="1" baseline="-2500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B871EA5-972C-A572-319B-48DC92E909B2}"/>
              </a:ext>
            </a:extLst>
          </p:cNvPr>
          <p:cNvGrpSpPr/>
          <p:nvPr/>
        </p:nvGrpSpPr>
        <p:grpSpPr>
          <a:xfrm>
            <a:off x="3751806" y="4328875"/>
            <a:ext cx="182880" cy="182880"/>
            <a:chOff x="7168243" y="1918607"/>
            <a:chExt cx="816428" cy="816428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67F5F60-3C52-638E-FFCE-34FAA3CF00FD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E47A8CB-F589-B34D-1C81-12EEFE3D1D6B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3D545B13-F817-8DE0-6B89-859DAC07F109}"/>
              </a:ext>
            </a:extLst>
          </p:cNvPr>
          <p:cNvSpPr txBox="1"/>
          <p:nvPr/>
        </p:nvSpPr>
        <p:spPr>
          <a:xfrm>
            <a:off x="3918384" y="4419464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  <a:endParaRPr lang="en-GB" b="1" baseline="-25000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BD793A5-B75D-2401-C9A9-5E8FC981A9D2}"/>
              </a:ext>
            </a:extLst>
          </p:cNvPr>
          <p:cNvCxnSpPr>
            <a:cxnSpLocks/>
          </p:cNvCxnSpPr>
          <p:nvPr/>
        </p:nvCxnSpPr>
        <p:spPr>
          <a:xfrm flipH="1">
            <a:off x="3946177" y="3863850"/>
            <a:ext cx="254703" cy="39719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35B5565-B3B7-4A74-975B-1B9CC0C36A98}"/>
                  </a:ext>
                </a:extLst>
              </p:cNvPr>
              <p:cNvSpPr txBox="1"/>
              <p:nvPr/>
            </p:nvSpPr>
            <p:spPr>
              <a:xfrm>
                <a:off x="4065856" y="6061536"/>
                <a:ext cx="4867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35B5565-B3B7-4A74-975B-1B9CC0C36A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5856" y="6061536"/>
                <a:ext cx="486736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4EB8996-2DF0-2A8A-5BF8-48741F0DFFE2}"/>
                  </a:ext>
                </a:extLst>
              </p:cNvPr>
              <p:cNvSpPr txBox="1"/>
              <p:nvPr/>
            </p:nvSpPr>
            <p:spPr>
              <a:xfrm>
                <a:off x="3579120" y="6061536"/>
                <a:ext cx="4867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4EB8996-2DF0-2A8A-5BF8-48741F0DFF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9120" y="6061536"/>
                <a:ext cx="48673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row: Right 29">
            <a:extLst>
              <a:ext uri="{FF2B5EF4-FFF2-40B4-BE49-F238E27FC236}">
                <a16:creationId xmlns:a16="http://schemas.microsoft.com/office/drawing/2014/main" id="{BD37BC38-1AA1-CAA7-FEED-2EE99342833A}"/>
              </a:ext>
            </a:extLst>
          </p:cNvPr>
          <p:cNvSpPr/>
          <p:nvPr/>
        </p:nvSpPr>
        <p:spPr>
          <a:xfrm rot="10800000">
            <a:off x="3841683" y="6488732"/>
            <a:ext cx="467594" cy="182879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6C2C66A-F22F-B4CE-4C9D-A0B1A1A201AF}"/>
                  </a:ext>
                </a:extLst>
              </p:cNvPr>
              <p:cNvSpPr txBox="1"/>
              <p:nvPr/>
            </p:nvSpPr>
            <p:spPr>
              <a:xfrm>
                <a:off x="1420610" y="3489337"/>
                <a:ext cx="4867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6C2C66A-F22F-B4CE-4C9D-A0B1A1A201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0610" y="3489337"/>
                <a:ext cx="486736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7432BA9-F721-9B49-5340-13C007B66F5E}"/>
                  </a:ext>
                </a:extLst>
              </p:cNvPr>
              <p:cNvSpPr txBox="1"/>
              <p:nvPr/>
            </p:nvSpPr>
            <p:spPr>
              <a:xfrm>
                <a:off x="1425635" y="4234798"/>
                <a:ext cx="4867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7432BA9-F721-9B49-5340-13C007B66F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635" y="4234798"/>
                <a:ext cx="486736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Arrow: Right 35">
            <a:extLst>
              <a:ext uri="{FF2B5EF4-FFF2-40B4-BE49-F238E27FC236}">
                <a16:creationId xmlns:a16="http://schemas.microsoft.com/office/drawing/2014/main" id="{9C1DFABF-C50C-BBB6-99F2-086A17B19F09}"/>
              </a:ext>
            </a:extLst>
          </p:cNvPr>
          <p:cNvSpPr/>
          <p:nvPr/>
        </p:nvSpPr>
        <p:spPr>
          <a:xfrm rot="5400000">
            <a:off x="986745" y="3958419"/>
            <a:ext cx="739211" cy="182879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1DC75C0-8417-5CE1-7A13-4178F4FBFC6C}"/>
              </a:ext>
            </a:extLst>
          </p:cNvPr>
          <p:cNvSpPr/>
          <p:nvPr/>
        </p:nvSpPr>
        <p:spPr>
          <a:xfrm>
            <a:off x="6351152" y="2311799"/>
            <a:ext cx="2510920" cy="1349194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AN </a:t>
            </a:r>
            <a:r>
              <a:rPr lang="fr-FR" b="1" u="sng" dirty="0">
                <a:solidFill>
                  <a:schemeClr val="tx1"/>
                </a:solidFill>
              </a:rPr>
              <a:t>INCREASE</a:t>
            </a:r>
            <a:r>
              <a:rPr lang="fr-FR" dirty="0">
                <a:solidFill>
                  <a:schemeClr val="tx1"/>
                </a:solidFill>
              </a:rPr>
              <a:t> IN </a:t>
            </a:r>
            <a:r>
              <a:rPr lang="fr-FR" b="1" dirty="0">
                <a:solidFill>
                  <a:schemeClr val="tx1"/>
                </a:solidFill>
              </a:rPr>
              <a:t>UNEMPLOYMENT </a:t>
            </a:r>
            <a:r>
              <a:rPr lang="fr-FR" dirty="0">
                <a:solidFill>
                  <a:schemeClr val="tx1"/>
                </a:solidFill>
              </a:rPr>
              <a:t>OR</a:t>
            </a:r>
            <a:r>
              <a:rPr lang="fr-FR" b="1" dirty="0">
                <a:solidFill>
                  <a:schemeClr val="tx1"/>
                </a:solidFill>
              </a:rPr>
              <a:t> INEFFICIENCIES </a:t>
            </a:r>
            <a:r>
              <a:rPr lang="fr-FR" dirty="0">
                <a:solidFill>
                  <a:schemeClr val="tx1"/>
                </a:solidFill>
              </a:rPr>
              <a:t>IN</a:t>
            </a:r>
            <a:r>
              <a:rPr lang="fr-FR" b="1" dirty="0">
                <a:solidFill>
                  <a:schemeClr val="tx1"/>
                </a:solidFill>
              </a:rPr>
              <a:t> PRODUCTION</a:t>
            </a:r>
          </a:p>
        </p:txBody>
      </p:sp>
    </p:spTree>
    <p:extLst>
      <p:ext uri="{BB962C8B-B14F-4D97-AF65-F5344CB8AC3E}">
        <p14:creationId xmlns:p14="http://schemas.microsoft.com/office/powerpoint/2010/main" val="1095747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c 9"/>
          <p:cNvSpPr/>
          <p:nvPr/>
        </p:nvSpPr>
        <p:spPr>
          <a:xfrm>
            <a:off x="-3011556" y="2697756"/>
            <a:ext cx="9570370" cy="6923696"/>
          </a:xfrm>
          <a:prstGeom prst="arc">
            <a:avLst>
              <a:gd name="adj1" fmla="val 16394371"/>
              <a:gd name="adj2" fmla="val 21467875"/>
            </a:avLst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Connecteur droit avec flèche 3"/>
          <p:cNvCxnSpPr>
            <a:cxnSpLocks/>
          </p:cNvCxnSpPr>
          <p:nvPr/>
        </p:nvCxnSpPr>
        <p:spPr>
          <a:xfrm flipV="1">
            <a:off x="1952296" y="1734571"/>
            <a:ext cx="0" cy="425855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/>
          <p:cNvCxnSpPr/>
          <p:nvPr/>
        </p:nvCxnSpPr>
        <p:spPr>
          <a:xfrm>
            <a:off x="1952297" y="5993708"/>
            <a:ext cx="533861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775096" y="1968298"/>
            <a:ext cx="1065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CAPITAL</a:t>
            </a:r>
          </a:p>
          <a:p>
            <a:pPr algn="ctr"/>
            <a:r>
              <a:rPr lang="fr-FR" b="1" dirty="0"/>
              <a:t>GOODS</a:t>
            </a:r>
          </a:p>
        </p:txBody>
      </p:sp>
      <p:sp>
        <p:nvSpPr>
          <p:cNvPr id="51" name="Titre 1"/>
          <p:cNvSpPr>
            <a:spLocks noGrp="1"/>
          </p:cNvSpPr>
          <p:nvPr>
            <p:ph type="title"/>
          </p:nvPr>
        </p:nvSpPr>
        <p:spPr>
          <a:xfrm>
            <a:off x="609600" y="614376"/>
            <a:ext cx="9956800" cy="713903"/>
          </a:xfrm>
        </p:spPr>
        <p:txBody>
          <a:bodyPr/>
          <a:lstStyle/>
          <a:p>
            <a:r>
              <a:rPr lang="fr-FR" dirty="0" err="1"/>
              <a:t>Economic</a:t>
            </a:r>
            <a:r>
              <a:rPr lang="fr-FR" dirty="0"/>
              <a:t> Expansion</a:t>
            </a:r>
          </a:p>
        </p:txBody>
      </p:sp>
      <p:sp>
        <p:nvSpPr>
          <p:cNvPr id="56" name="ZoneTexte 7"/>
          <p:cNvSpPr txBox="1"/>
          <p:nvPr/>
        </p:nvSpPr>
        <p:spPr>
          <a:xfrm>
            <a:off x="4839999" y="3059668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PPC</a:t>
            </a:r>
            <a:endParaRPr lang="fr-FR" b="1" baseline="-25000" dirty="0">
              <a:solidFill>
                <a:srgbClr val="002060"/>
              </a:solidFill>
            </a:endParaRPr>
          </a:p>
        </p:txBody>
      </p:sp>
      <p:sp>
        <p:nvSpPr>
          <p:cNvPr id="9" name="ZoneTexte 7">
            <a:extLst>
              <a:ext uri="{FF2B5EF4-FFF2-40B4-BE49-F238E27FC236}">
                <a16:creationId xmlns:a16="http://schemas.microsoft.com/office/drawing/2014/main" id="{E5D6FD74-0048-EF7A-5C84-FC016CD06D8C}"/>
              </a:ext>
            </a:extLst>
          </p:cNvPr>
          <p:cNvSpPr txBox="1"/>
          <p:nvPr/>
        </p:nvSpPr>
        <p:spPr>
          <a:xfrm>
            <a:off x="7290915" y="5669964"/>
            <a:ext cx="1361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CONSUMER</a:t>
            </a:r>
          </a:p>
          <a:p>
            <a:pPr algn="ctr"/>
            <a:r>
              <a:rPr lang="fr-FR" b="1" dirty="0"/>
              <a:t>GOODS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62E91F9-4902-193A-E5F4-F058B161B6B2}"/>
              </a:ext>
            </a:extLst>
          </p:cNvPr>
          <p:cNvCxnSpPr>
            <a:cxnSpLocks/>
          </p:cNvCxnSpPr>
          <p:nvPr/>
        </p:nvCxnSpPr>
        <p:spPr>
          <a:xfrm>
            <a:off x="1952296" y="3674853"/>
            <a:ext cx="235692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26E3F8B-9F6B-FA16-711B-E569571BA6F9}"/>
              </a:ext>
            </a:extLst>
          </p:cNvPr>
          <p:cNvCxnSpPr/>
          <p:nvPr/>
        </p:nvCxnSpPr>
        <p:spPr>
          <a:xfrm>
            <a:off x="1952296" y="4419601"/>
            <a:ext cx="188933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F7DA4D1-F850-4B55-074F-5567E14A7180}"/>
              </a:ext>
            </a:extLst>
          </p:cNvPr>
          <p:cNvCxnSpPr>
            <a:cxnSpLocks/>
          </p:cNvCxnSpPr>
          <p:nvPr/>
        </p:nvCxnSpPr>
        <p:spPr>
          <a:xfrm flipV="1">
            <a:off x="4310192" y="3676372"/>
            <a:ext cx="0" cy="231675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C54FB8F-CA76-09F7-5EFD-E4F760C5860A}"/>
              </a:ext>
            </a:extLst>
          </p:cNvPr>
          <p:cNvCxnSpPr>
            <a:cxnSpLocks/>
          </p:cNvCxnSpPr>
          <p:nvPr/>
        </p:nvCxnSpPr>
        <p:spPr>
          <a:xfrm flipV="1">
            <a:off x="3844623" y="4419640"/>
            <a:ext cx="0" cy="157348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007F396-04DF-25BC-4D83-05F4CE796DCF}"/>
              </a:ext>
            </a:extLst>
          </p:cNvPr>
          <p:cNvGrpSpPr/>
          <p:nvPr/>
        </p:nvGrpSpPr>
        <p:grpSpPr>
          <a:xfrm>
            <a:off x="4220292" y="3582563"/>
            <a:ext cx="182880" cy="182880"/>
            <a:chOff x="7168243" y="1918607"/>
            <a:chExt cx="816428" cy="816428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4D7289F-5824-07FC-EC08-B366FE0F8F88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BFCA967-4D89-0DE0-F2E1-1641369618F7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5149D2FE-A4B1-D845-22CC-65764985D20C}"/>
              </a:ext>
            </a:extLst>
          </p:cNvPr>
          <p:cNvSpPr txBox="1"/>
          <p:nvPr/>
        </p:nvSpPr>
        <p:spPr>
          <a:xfrm>
            <a:off x="4399124" y="3679184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  <a:endParaRPr lang="en-GB" b="1" baseline="-2500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B871EA5-972C-A572-319B-48DC92E909B2}"/>
              </a:ext>
            </a:extLst>
          </p:cNvPr>
          <p:cNvGrpSpPr/>
          <p:nvPr/>
        </p:nvGrpSpPr>
        <p:grpSpPr>
          <a:xfrm>
            <a:off x="3751806" y="4328875"/>
            <a:ext cx="182880" cy="182880"/>
            <a:chOff x="7168243" y="1918607"/>
            <a:chExt cx="816428" cy="816428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67F5F60-3C52-638E-FFCE-34FAA3CF00FD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E47A8CB-F589-B34D-1C81-12EEFE3D1D6B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3D545B13-F817-8DE0-6B89-859DAC07F109}"/>
              </a:ext>
            </a:extLst>
          </p:cNvPr>
          <p:cNvSpPr txBox="1"/>
          <p:nvPr/>
        </p:nvSpPr>
        <p:spPr>
          <a:xfrm>
            <a:off x="3918384" y="4419464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  <a:endParaRPr lang="en-GB" b="1" baseline="-25000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BD793A5-B75D-2401-C9A9-5E8FC981A9D2}"/>
              </a:ext>
            </a:extLst>
          </p:cNvPr>
          <p:cNvCxnSpPr>
            <a:cxnSpLocks/>
          </p:cNvCxnSpPr>
          <p:nvPr/>
        </p:nvCxnSpPr>
        <p:spPr>
          <a:xfrm flipV="1">
            <a:off x="3958007" y="3857627"/>
            <a:ext cx="240061" cy="374365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35B5565-B3B7-4A74-975B-1B9CC0C36A98}"/>
                  </a:ext>
                </a:extLst>
              </p:cNvPr>
              <p:cNvSpPr txBox="1"/>
              <p:nvPr/>
            </p:nvSpPr>
            <p:spPr>
              <a:xfrm>
                <a:off x="4065856" y="6061536"/>
                <a:ext cx="4867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35B5565-B3B7-4A74-975B-1B9CC0C36A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5856" y="6061536"/>
                <a:ext cx="486736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4EB8996-2DF0-2A8A-5BF8-48741F0DFFE2}"/>
                  </a:ext>
                </a:extLst>
              </p:cNvPr>
              <p:cNvSpPr txBox="1"/>
              <p:nvPr/>
            </p:nvSpPr>
            <p:spPr>
              <a:xfrm>
                <a:off x="3579120" y="6061536"/>
                <a:ext cx="4867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4EB8996-2DF0-2A8A-5BF8-48741F0DFF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9120" y="6061536"/>
                <a:ext cx="48673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row: Right 29">
            <a:extLst>
              <a:ext uri="{FF2B5EF4-FFF2-40B4-BE49-F238E27FC236}">
                <a16:creationId xmlns:a16="http://schemas.microsoft.com/office/drawing/2014/main" id="{BD37BC38-1AA1-CAA7-FEED-2EE99342833A}"/>
              </a:ext>
            </a:extLst>
          </p:cNvPr>
          <p:cNvSpPr/>
          <p:nvPr/>
        </p:nvSpPr>
        <p:spPr>
          <a:xfrm>
            <a:off x="3841683" y="6488732"/>
            <a:ext cx="467594" cy="182879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6C2C66A-F22F-B4CE-4C9D-A0B1A1A201AF}"/>
                  </a:ext>
                </a:extLst>
              </p:cNvPr>
              <p:cNvSpPr txBox="1"/>
              <p:nvPr/>
            </p:nvSpPr>
            <p:spPr>
              <a:xfrm>
                <a:off x="1420610" y="3489337"/>
                <a:ext cx="4867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6C2C66A-F22F-B4CE-4C9D-A0B1A1A201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0610" y="3489337"/>
                <a:ext cx="486736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7432BA9-F721-9B49-5340-13C007B66F5E}"/>
                  </a:ext>
                </a:extLst>
              </p:cNvPr>
              <p:cNvSpPr txBox="1"/>
              <p:nvPr/>
            </p:nvSpPr>
            <p:spPr>
              <a:xfrm>
                <a:off x="1425635" y="4234798"/>
                <a:ext cx="4867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7432BA9-F721-9B49-5340-13C007B66F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635" y="4234798"/>
                <a:ext cx="486736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Arrow: Right 35">
            <a:extLst>
              <a:ext uri="{FF2B5EF4-FFF2-40B4-BE49-F238E27FC236}">
                <a16:creationId xmlns:a16="http://schemas.microsoft.com/office/drawing/2014/main" id="{9C1DFABF-C50C-BBB6-99F2-086A17B19F09}"/>
              </a:ext>
            </a:extLst>
          </p:cNvPr>
          <p:cNvSpPr/>
          <p:nvPr/>
        </p:nvSpPr>
        <p:spPr>
          <a:xfrm rot="16200000">
            <a:off x="986745" y="3958419"/>
            <a:ext cx="739211" cy="182879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86A911-66F0-3409-752A-AF5C0515B47D}"/>
              </a:ext>
            </a:extLst>
          </p:cNvPr>
          <p:cNvSpPr/>
          <p:nvPr/>
        </p:nvSpPr>
        <p:spPr>
          <a:xfrm>
            <a:off x="6351152" y="2311799"/>
            <a:ext cx="2510920" cy="1349194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A </a:t>
            </a:r>
            <a:r>
              <a:rPr lang="fr-FR" b="1" u="sng" dirty="0">
                <a:solidFill>
                  <a:schemeClr val="tx1"/>
                </a:solidFill>
              </a:rPr>
              <a:t>DECREASE</a:t>
            </a:r>
            <a:r>
              <a:rPr lang="fr-FR" dirty="0">
                <a:solidFill>
                  <a:schemeClr val="tx1"/>
                </a:solidFill>
              </a:rPr>
              <a:t> IN </a:t>
            </a:r>
            <a:r>
              <a:rPr lang="fr-FR" b="1" dirty="0">
                <a:solidFill>
                  <a:schemeClr val="tx1"/>
                </a:solidFill>
              </a:rPr>
              <a:t>UNEMPLOYMENT </a:t>
            </a:r>
            <a:r>
              <a:rPr lang="fr-FR" dirty="0">
                <a:solidFill>
                  <a:schemeClr val="tx1"/>
                </a:solidFill>
              </a:rPr>
              <a:t>OR</a:t>
            </a:r>
            <a:r>
              <a:rPr lang="fr-FR" b="1" dirty="0">
                <a:solidFill>
                  <a:schemeClr val="tx1"/>
                </a:solidFill>
              </a:rPr>
              <a:t> INEFFICIENCIES </a:t>
            </a:r>
            <a:r>
              <a:rPr lang="fr-FR" dirty="0">
                <a:solidFill>
                  <a:schemeClr val="tx1"/>
                </a:solidFill>
              </a:rPr>
              <a:t>IN</a:t>
            </a:r>
            <a:r>
              <a:rPr lang="fr-FR" b="1" dirty="0">
                <a:solidFill>
                  <a:schemeClr val="tx1"/>
                </a:solidFill>
              </a:rPr>
              <a:t> PRODUCTION</a:t>
            </a:r>
          </a:p>
        </p:txBody>
      </p:sp>
    </p:spTree>
    <p:extLst>
      <p:ext uri="{BB962C8B-B14F-4D97-AF65-F5344CB8AC3E}">
        <p14:creationId xmlns:p14="http://schemas.microsoft.com/office/powerpoint/2010/main" val="3384971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cteur droit 9"/>
          <p:cNvCxnSpPr/>
          <p:nvPr/>
        </p:nvCxnSpPr>
        <p:spPr>
          <a:xfrm>
            <a:off x="1925266" y="2478132"/>
            <a:ext cx="4867563" cy="3232727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3099" y="508062"/>
            <a:ext cx="8596668" cy="732909"/>
          </a:xfrm>
        </p:spPr>
        <p:txBody>
          <a:bodyPr/>
          <a:lstStyle/>
          <a:p>
            <a:r>
              <a:rPr lang="fr-FR" dirty="0"/>
              <a:t>Constant </a:t>
            </a:r>
            <a:r>
              <a:rPr lang="fr-FR" dirty="0" err="1"/>
              <a:t>Opportunity</a:t>
            </a:r>
            <a:r>
              <a:rPr lang="fr-FR" dirty="0"/>
              <a:t> </a:t>
            </a:r>
            <a:r>
              <a:rPr lang="fr-FR" dirty="0" err="1"/>
              <a:t>Cost</a:t>
            </a:r>
            <a:endParaRPr lang="fr-FR" dirty="0"/>
          </a:p>
        </p:txBody>
      </p:sp>
      <p:cxnSp>
        <p:nvCxnSpPr>
          <p:cNvPr id="6" name="Connecteur droit avec flèche 5"/>
          <p:cNvCxnSpPr>
            <a:cxnSpLocks/>
          </p:cNvCxnSpPr>
          <p:nvPr/>
        </p:nvCxnSpPr>
        <p:spPr>
          <a:xfrm flipV="1">
            <a:off x="1916030" y="1575470"/>
            <a:ext cx="0" cy="41538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1215150" y="1767642"/>
            <a:ext cx="659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FISH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7326393" y="5544666"/>
            <a:ext cx="1260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COCONUTS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1450834" y="2283940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0" i="0" dirty="0"/>
              <a:t>24</a:t>
            </a:r>
            <a:endParaRPr lang="fr-FR" dirty="0"/>
          </a:p>
        </p:txBody>
      </p:sp>
      <p:sp>
        <p:nvSpPr>
          <p:cNvPr id="57" name="ZoneTexte 56"/>
          <p:cNvSpPr txBox="1"/>
          <p:nvPr/>
        </p:nvSpPr>
        <p:spPr>
          <a:xfrm>
            <a:off x="1244046" y="3408541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0" i="0" dirty="0"/>
              <a:t>17.5</a:t>
            </a:r>
            <a:endParaRPr lang="fr-FR" dirty="0"/>
          </a:p>
        </p:txBody>
      </p:sp>
      <p:sp>
        <p:nvSpPr>
          <p:cNvPr id="71" name="ZoneTexte 70"/>
          <p:cNvSpPr txBox="1"/>
          <p:nvPr/>
        </p:nvSpPr>
        <p:spPr>
          <a:xfrm>
            <a:off x="1450834" y="3181429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0" i="0" dirty="0"/>
              <a:t>18</a:t>
            </a:r>
            <a:endParaRPr lang="fr-FR" dirty="0"/>
          </a:p>
        </p:txBody>
      </p:sp>
      <p:sp>
        <p:nvSpPr>
          <p:cNvPr id="75" name="Flèche vers le haut 74"/>
          <p:cNvSpPr/>
          <p:nvPr/>
        </p:nvSpPr>
        <p:spPr>
          <a:xfrm rot="10800000">
            <a:off x="1103879" y="3364553"/>
            <a:ext cx="182880" cy="221663"/>
          </a:xfrm>
          <a:prstGeom prst="up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ZoneTexte 62"/>
          <p:cNvSpPr txBox="1"/>
          <p:nvPr/>
        </p:nvSpPr>
        <p:spPr>
          <a:xfrm>
            <a:off x="1365787" y="4889867"/>
            <a:ext cx="513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0" dirty="0"/>
              <a:t>3.</a:t>
            </a:r>
            <a:r>
              <a:rPr lang="fr-FR" b="0" i="0" dirty="0"/>
              <a:t>5</a:t>
            </a:r>
            <a:endParaRPr lang="fr-FR" dirty="0"/>
          </a:p>
        </p:txBody>
      </p:sp>
      <p:sp>
        <p:nvSpPr>
          <p:cNvPr id="67" name="ZoneTexte 66"/>
          <p:cNvSpPr txBox="1"/>
          <p:nvPr/>
        </p:nvSpPr>
        <p:spPr>
          <a:xfrm>
            <a:off x="1567812" y="465600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0" i="0" dirty="0"/>
              <a:t>4</a:t>
            </a:r>
            <a:endParaRPr lang="fr-FR" dirty="0"/>
          </a:p>
        </p:txBody>
      </p:sp>
      <p:sp>
        <p:nvSpPr>
          <p:cNvPr id="68" name="Flèche vers le haut 67"/>
          <p:cNvSpPr/>
          <p:nvPr/>
        </p:nvSpPr>
        <p:spPr>
          <a:xfrm rot="10800000">
            <a:off x="1103879" y="4852453"/>
            <a:ext cx="182880" cy="234605"/>
          </a:xfrm>
          <a:prstGeom prst="up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ZoneTexte 68"/>
          <p:cNvSpPr txBox="1"/>
          <p:nvPr/>
        </p:nvSpPr>
        <p:spPr>
          <a:xfrm>
            <a:off x="6578668" y="5758003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0" dirty="0"/>
              <a:t>48</a:t>
            </a:r>
            <a:endParaRPr lang="fr-FR" dirty="0"/>
          </a:p>
        </p:txBody>
      </p:sp>
      <p:sp>
        <p:nvSpPr>
          <p:cNvPr id="74" name="ZoneTexte 7"/>
          <p:cNvSpPr txBox="1"/>
          <p:nvPr/>
        </p:nvSpPr>
        <p:spPr>
          <a:xfrm>
            <a:off x="3931736" y="4230765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PPC</a:t>
            </a:r>
            <a:endParaRPr lang="fr-FR" b="1" baseline="-25000" dirty="0">
              <a:solidFill>
                <a:srgbClr val="002060"/>
              </a:solidFill>
            </a:endParaRPr>
          </a:p>
        </p:txBody>
      </p:sp>
      <p:cxnSp>
        <p:nvCxnSpPr>
          <p:cNvPr id="73" name="Connecteur droit 53"/>
          <p:cNvCxnSpPr/>
          <p:nvPr/>
        </p:nvCxnSpPr>
        <p:spPr>
          <a:xfrm>
            <a:off x="1906976" y="3596713"/>
            <a:ext cx="169717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54"/>
          <p:cNvCxnSpPr/>
          <p:nvPr/>
        </p:nvCxnSpPr>
        <p:spPr>
          <a:xfrm>
            <a:off x="3614189" y="3587027"/>
            <a:ext cx="0" cy="212383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57"/>
          <p:cNvCxnSpPr/>
          <p:nvPr/>
        </p:nvCxnSpPr>
        <p:spPr>
          <a:xfrm>
            <a:off x="1962211" y="3364913"/>
            <a:ext cx="128385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58"/>
          <p:cNvCxnSpPr/>
          <p:nvPr/>
        </p:nvCxnSpPr>
        <p:spPr>
          <a:xfrm flipH="1">
            <a:off x="3255301" y="3391670"/>
            <a:ext cx="9236" cy="234689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35"/>
          <p:cNvCxnSpPr/>
          <p:nvPr/>
        </p:nvCxnSpPr>
        <p:spPr>
          <a:xfrm>
            <a:off x="1916030" y="5056425"/>
            <a:ext cx="388668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36"/>
          <p:cNvCxnSpPr/>
          <p:nvPr/>
        </p:nvCxnSpPr>
        <p:spPr>
          <a:xfrm>
            <a:off x="5803697" y="5074533"/>
            <a:ext cx="0" cy="63632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39"/>
          <p:cNvCxnSpPr/>
          <p:nvPr/>
        </p:nvCxnSpPr>
        <p:spPr>
          <a:xfrm>
            <a:off x="1933021" y="4824625"/>
            <a:ext cx="350255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40"/>
          <p:cNvCxnSpPr/>
          <p:nvPr/>
        </p:nvCxnSpPr>
        <p:spPr>
          <a:xfrm>
            <a:off x="5444809" y="4845109"/>
            <a:ext cx="0" cy="89345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Group 84"/>
          <p:cNvGrpSpPr/>
          <p:nvPr/>
        </p:nvGrpSpPr>
        <p:grpSpPr>
          <a:xfrm>
            <a:off x="5711987" y="4962194"/>
            <a:ext cx="182880" cy="182880"/>
            <a:chOff x="5867354" y="2967593"/>
            <a:chExt cx="353418" cy="353418"/>
          </a:xfrm>
        </p:grpSpPr>
        <p:cxnSp>
          <p:nvCxnSpPr>
            <p:cNvPr id="86" name="Straight Connector 85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Group 87"/>
          <p:cNvGrpSpPr/>
          <p:nvPr/>
        </p:nvGrpSpPr>
        <p:grpSpPr>
          <a:xfrm>
            <a:off x="5355535" y="4734054"/>
            <a:ext cx="182880" cy="182880"/>
            <a:chOff x="5867354" y="2967593"/>
            <a:chExt cx="353418" cy="353418"/>
          </a:xfrm>
        </p:grpSpPr>
        <p:cxnSp>
          <p:nvCxnSpPr>
            <p:cNvPr id="89" name="Straight Connector 88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Group 90"/>
          <p:cNvGrpSpPr/>
          <p:nvPr/>
        </p:nvGrpSpPr>
        <p:grpSpPr>
          <a:xfrm>
            <a:off x="3517992" y="3506423"/>
            <a:ext cx="182880" cy="182880"/>
            <a:chOff x="5867354" y="2967593"/>
            <a:chExt cx="353418" cy="353418"/>
          </a:xfrm>
        </p:grpSpPr>
        <p:cxnSp>
          <p:nvCxnSpPr>
            <p:cNvPr id="92" name="Straight Connector 91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Group 93"/>
          <p:cNvGrpSpPr/>
          <p:nvPr/>
        </p:nvGrpSpPr>
        <p:grpSpPr>
          <a:xfrm>
            <a:off x="3175209" y="3273055"/>
            <a:ext cx="182880" cy="182880"/>
            <a:chOff x="5867354" y="2967593"/>
            <a:chExt cx="353418" cy="353418"/>
          </a:xfrm>
        </p:grpSpPr>
        <p:cxnSp>
          <p:nvCxnSpPr>
            <p:cNvPr id="95" name="Straight Connector 94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Connecteur droit avec flèche 7"/>
          <p:cNvCxnSpPr/>
          <p:nvPr/>
        </p:nvCxnSpPr>
        <p:spPr>
          <a:xfrm>
            <a:off x="1914536" y="5729332"/>
            <a:ext cx="5411857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ZoneTexte 49">
            <a:extLst>
              <a:ext uri="{FF2B5EF4-FFF2-40B4-BE49-F238E27FC236}">
                <a16:creationId xmlns:a16="http://schemas.microsoft.com/office/drawing/2014/main" id="{AB9EFCCB-808E-4B12-B83A-216DFBA50F77}"/>
              </a:ext>
            </a:extLst>
          </p:cNvPr>
          <p:cNvSpPr txBox="1"/>
          <p:nvPr/>
        </p:nvSpPr>
        <p:spPr>
          <a:xfrm>
            <a:off x="5882748" y="4772594"/>
            <a:ext cx="382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D</a:t>
            </a:r>
          </a:p>
        </p:txBody>
      </p:sp>
      <p:sp>
        <p:nvSpPr>
          <p:cNvPr id="54" name="ZoneTexte 59">
            <a:extLst>
              <a:ext uri="{FF2B5EF4-FFF2-40B4-BE49-F238E27FC236}">
                <a16:creationId xmlns:a16="http://schemas.microsoft.com/office/drawing/2014/main" id="{62F4DF69-3708-4B17-B733-052C93F60EBC}"/>
              </a:ext>
            </a:extLst>
          </p:cNvPr>
          <p:cNvSpPr txBox="1"/>
          <p:nvPr/>
        </p:nvSpPr>
        <p:spPr>
          <a:xfrm>
            <a:off x="5249000" y="4325465"/>
            <a:ext cx="382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55E8B313-B7FE-4677-AD48-147773A1AD18}"/>
              </a:ext>
            </a:extLst>
          </p:cNvPr>
          <p:cNvCxnSpPr>
            <a:cxnSpLocks/>
          </p:cNvCxnSpPr>
          <p:nvPr/>
        </p:nvCxnSpPr>
        <p:spPr>
          <a:xfrm>
            <a:off x="5606561" y="4659285"/>
            <a:ext cx="316948" cy="21062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49">
            <a:extLst>
              <a:ext uri="{FF2B5EF4-FFF2-40B4-BE49-F238E27FC236}">
                <a16:creationId xmlns:a16="http://schemas.microsoft.com/office/drawing/2014/main" id="{7173E751-B197-4B1A-9FF2-76447B450FF8}"/>
              </a:ext>
            </a:extLst>
          </p:cNvPr>
          <p:cNvSpPr txBox="1"/>
          <p:nvPr/>
        </p:nvSpPr>
        <p:spPr>
          <a:xfrm>
            <a:off x="3697079" y="3350243"/>
            <a:ext cx="382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B</a:t>
            </a:r>
          </a:p>
        </p:txBody>
      </p:sp>
      <p:sp>
        <p:nvSpPr>
          <p:cNvPr id="59" name="ZoneTexte 59">
            <a:extLst>
              <a:ext uri="{FF2B5EF4-FFF2-40B4-BE49-F238E27FC236}">
                <a16:creationId xmlns:a16="http://schemas.microsoft.com/office/drawing/2014/main" id="{7E3815FB-4387-4810-A91E-7B56CA9A954E}"/>
              </a:ext>
            </a:extLst>
          </p:cNvPr>
          <p:cNvSpPr txBox="1"/>
          <p:nvPr/>
        </p:nvSpPr>
        <p:spPr>
          <a:xfrm>
            <a:off x="3063331" y="2903114"/>
            <a:ext cx="382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A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BD3E83DF-D136-4006-B359-0674C35E73BE}"/>
              </a:ext>
            </a:extLst>
          </p:cNvPr>
          <p:cNvCxnSpPr>
            <a:cxnSpLocks/>
          </p:cNvCxnSpPr>
          <p:nvPr/>
        </p:nvCxnSpPr>
        <p:spPr>
          <a:xfrm>
            <a:off x="3420892" y="3236934"/>
            <a:ext cx="316948" cy="21062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ZoneTexte 48">
            <a:extLst>
              <a:ext uri="{FF2B5EF4-FFF2-40B4-BE49-F238E27FC236}">
                <a16:creationId xmlns:a16="http://schemas.microsoft.com/office/drawing/2014/main" id="{AD57B3A1-73E5-4BCB-A5BC-F6B2B8B444C1}"/>
              </a:ext>
            </a:extLst>
          </p:cNvPr>
          <p:cNvSpPr txBox="1"/>
          <p:nvPr/>
        </p:nvSpPr>
        <p:spPr>
          <a:xfrm>
            <a:off x="3400028" y="5761630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0" i="0" dirty="0"/>
              <a:t>25</a:t>
            </a:r>
            <a:endParaRPr lang="fr-FR" dirty="0"/>
          </a:p>
        </p:txBody>
      </p:sp>
      <p:sp>
        <p:nvSpPr>
          <p:cNvPr id="61" name="ZoneTexte 55">
            <a:extLst>
              <a:ext uri="{FF2B5EF4-FFF2-40B4-BE49-F238E27FC236}">
                <a16:creationId xmlns:a16="http://schemas.microsoft.com/office/drawing/2014/main" id="{B6C0FBC3-365A-487E-8AD6-BDA3F0649F64}"/>
              </a:ext>
            </a:extLst>
          </p:cNvPr>
          <p:cNvSpPr txBox="1"/>
          <p:nvPr/>
        </p:nvSpPr>
        <p:spPr>
          <a:xfrm>
            <a:off x="3040406" y="5762412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0" i="0" dirty="0"/>
              <a:t>24</a:t>
            </a:r>
            <a:endParaRPr lang="fr-FR" dirty="0"/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79EA890F-008A-4BF6-913D-A46651B10A23}"/>
              </a:ext>
            </a:extLst>
          </p:cNvPr>
          <p:cNvSpPr txBox="1"/>
          <p:nvPr/>
        </p:nvSpPr>
        <p:spPr>
          <a:xfrm>
            <a:off x="2986139" y="583373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b="1" dirty="0"/>
          </a:p>
        </p:txBody>
      </p:sp>
      <p:sp>
        <p:nvSpPr>
          <p:cNvPr id="76" name="Flèche vers le haut 75">
            <a:extLst>
              <a:ext uri="{FF2B5EF4-FFF2-40B4-BE49-F238E27FC236}">
                <a16:creationId xmlns:a16="http://schemas.microsoft.com/office/drawing/2014/main" id="{12B0A20A-6C03-4C99-B01F-78B14538ED5B}"/>
              </a:ext>
            </a:extLst>
          </p:cNvPr>
          <p:cNvSpPr/>
          <p:nvPr/>
        </p:nvSpPr>
        <p:spPr>
          <a:xfrm rot="5400000">
            <a:off x="3347923" y="6018443"/>
            <a:ext cx="182880" cy="349652"/>
          </a:xfrm>
          <a:prstGeom prst="up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0" name="ZoneTexte 30">
            <a:extLst>
              <a:ext uri="{FF2B5EF4-FFF2-40B4-BE49-F238E27FC236}">
                <a16:creationId xmlns:a16="http://schemas.microsoft.com/office/drawing/2014/main" id="{021DD85B-070B-4093-8006-64D9F3FC2138}"/>
              </a:ext>
            </a:extLst>
          </p:cNvPr>
          <p:cNvSpPr txBox="1"/>
          <p:nvPr/>
        </p:nvSpPr>
        <p:spPr>
          <a:xfrm>
            <a:off x="5589480" y="5757855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0" i="0" dirty="0"/>
              <a:t>41</a:t>
            </a:r>
            <a:endParaRPr lang="fr-FR" dirty="0"/>
          </a:p>
        </p:txBody>
      </p:sp>
      <p:sp>
        <p:nvSpPr>
          <p:cNvPr id="101" name="ZoneTexte 37">
            <a:extLst>
              <a:ext uri="{FF2B5EF4-FFF2-40B4-BE49-F238E27FC236}">
                <a16:creationId xmlns:a16="http://schemas.microsoft.com/office/drawing/2014/main" id="{56ECA923-9B4A-4C54-8C4B-264DFBAEBE02}"/>
              </a:ext>
            </a:extLst>
          </p:cNvPr>
          <p:cNvSpPr txBox="1"/>
          <p:nvPr/>
        </p:nvSpPr>
        <p:spPr>
          <a:xfrm>
            <a:off x="5226175" y="5761220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0" i="0" dirty="0"/>
              <a:t>40</a:t>
            </a:r>
            <a:endParaRPr lang="fr-FR" dirty="0"/>
          </a:p>
        </p:txBody>
      </p:sp>
      <p:sp>
        <p:nvSpPr>
          <p:cNvPr id="102" name="ZoneTexte 45">
            <a:extLst>
              <a:ext uri="{FF2B5EF4-FFF2-40B4-BE49-F238E27FC236}">
                <a16:creationId xmlns:a16="http://schemas.microsoft.com/office/drawing/2014/main" id="{29D143A3-4F30-48E7-9CBF-3B308D5FCCAE}"/>
              </a:ext>
            </a:extLst>
          </p:cNvPr>
          <p:cNvSpPr txBox="1"/>
          <p:nvPr/>
        </p:nvSpPr>
        <p:spPr>
          <a:xfrm>
            <a:off x="5175647" y="583373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b="1" dirty="0"/>
          </a:p>
        </p:txBody>
      </p:sp>
      <p:sp>
        <p:nvSpPr>
          <p:cNvPr id="103" name="Flèche vers le haut 60">
            <a:extLst>
              <a:ext uri="{FF2B5EF4-FFF2-40B4-BE49-F238E27FC236}">
                <a16:creationId xmlns:a16="http://schemas.microsoft.com/office/drawing/2014/main" id="{C3071EDD-E469-4A0C-86AB-F4E57E9484D0}"/>
              </a:ext>
            </a:extLst>
          </p:cNvPr>
          <p:cNvSpPr/>
          <p:nvPr/>
        </p:nvSpPr>
        <p:spPr>
          <a:xfrm rot="5400000">
            <a:off x="5526708" y="6010694"/>
            <a:ext cx="182880" cy="365150"/>
          </a:xfrm>
          <a:prstGeom prst="up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ZoneTexte 59">
            <a:extLst>
              <a:ext uri="{FF2B5EF4-FFF2-40B4-BE49-F238E27FC236}">
                <a16:creationId xmlns:a16="http://schemas.microsoft.com/office/drawing/2014/main" id="{02CC84B9-9D17-E2E0-9D8E-F82245E86F44}"/>
              </a:ext>
            </a:extLst>
          </p:cNvPr>
          <p:cNvSpPr txBox="1"/>
          <p:nvPr/>
        </p:nvSpPr>
        <p:spPr>
          <a:xfrm>
            <a:off x="3468728" y="2941576"/>
            <a:ext cx="1893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OC = 0.5 FISH </a:t>
            </a:r>
          </a:p>
        </p:txBody>
      </p:sp>
      <p:sp>
        <p:nvSpPr>
          <p:cNvPr id="65" name="ZoneTexte 59">
            <a:extLst>
              <a:ext uri="{FF2B5EF4-FFF2-40B4-BE49-F238E27FC236}">
                <a16:creationId xmlns:a16="http://schemas.microsoft.com/office/drawing/2014/main" id="{85BF73E2-6BEA-22CB-D736-ECF3127814DD}"/>
              </a:ext>
            </a:extLst>
          </p:cNvPr>
          <p:cNvSpPr txBox="1"/>
          <p:nvPr/>
        </p:nvSpPr>
        <p:spPr>
          <a:xfrm>
            <a:off x="5699618" y="4409052"/>
            <a:ext cx="1893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OC = 0.5 FISH </a:t>
            </a:r>
          </a:p>
        </p:txBody>
      </p:sp>
    </p:spTree>
    <p:extLst>
      <p:ext uri="{BB962C8B-B14F-4D97-AF65-F5344CB8AC3E}">
        <p14:creationId xmlns:p14="http://schemas.microsoft.com/office/powerpoint/2010/main" val="2694948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c 9"/>
          <p:cNvSpPr/>
          <p:nvPr/>
        </p:nvSpPr>
        <p:spPr>
          <a:xfrm>
            <a:off x="-3011556" y="2697756"/>
            <a:ext cx="9570370" cy="6923696"/>
          </a:xfrm>
          <a:prstGeom prst="arc">
            <a:avLst>
              <a:gd name="adj1" fmla="val 16394371"/>
              <a:gd name="adj2" fmla="val 21467875"/>
            </a:avLst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Connecteur droit avec flèche 3"/>
          <p:cNvCxnSpPr>
            <a:cxnSpLocks/>
          </p:cNvCxnSpPr>
          <p:nvPr/>
        </p:nvCxnSpPr>
        <p:spPr>
          <a:xfrm flipV="1">
            <a:off x="1952296" y="1734571"/>
            <a:ext cx="0" cy="425855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/>
          <p:cNvCxnSpPr/>
          <p:nvPr/>
        </p:nvCxnSpPr>
        <p:spPr>
          <a:xfrm>
            <a:off x="1952297" y="5993708"/>
            <a:ext cx="533861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1241037" y="1957235"/>
            <a:ext cx="659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FISH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292016" y="5808464"/>
            <a:ext cx="1260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COCONUTS</a:t>
            </a:r>
          </a:p>
        </p:txBody>
      </p:sp>
      <p:cxnSp>
        <p:nvCxnSpPr>
          <p:cNvPr id="17" name="Connecteur droit 16"/>
          <p:cNvCxnSpPr/>
          <p:nvPr/>
        </p:nvCxnSpPr>
        <p:spPr>
          <a:xfrm>
            <a:off x="3133326" y="2837228"/>
            <a:ext cx="16522" cy="308572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2520287" y="602161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0" i="0" dirty="0">
                <a:latin typeface="+mj-lt"/>
              </a:rPr>
              <a:t>3</a:t>
            </a:r>
            <a:endParaRPr lang="fr-FR" dirty="0"/>
          </a:p>
        </p:txBody>
      </p:sp>
      <p:cxnSp>
        <p:nvCxnSpPr>
          <p:cNvPr id="21" name="Connecteur droit 20"/>
          <p:cNvCxnSpPr/>
          <p:nvPr/>
        </p:nvCxnSpPr>
        <p:spPr>
          <a:xfrm>
            <a:off x="2656409" y="2745804"/>
            <a:ext cx="19011" cy="322667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/>
        </p:nvSpPr>
        <p:spPr>
          <a:xfrm>
            <a:off x="6027259" y="6021612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0" i="0" dirty="0">
                <a:latin typeface="+mj-lt"/>
              </a:rPr>
              <a:t>13</a:t>
            </a:r>
            <a:endParaRPr lang="fr-FR" dirty="0"/>
          </a:p>
        </p:txBody>
      </p:sp>
      <p:cxnSp>
        <p:nvCxnSpPr>
          <p:cNvPr id="36" name="Connecteur droit 35"/>
          <p:cNvCxnSpPr/>
          <p:nvPr/>
        </p:nvCxnSpPr>
        <p:spPr>
          <a:xfrm>
            <a:off x="1952296" y="4870974"/>
            <a:ext cx="426616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 flipH="1">
            <a:off x="5726281" y="4192262"/>
            <a:ext cx="1" cy="178239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/>
        </p:nvSpPr>
        <p:spPr>
          <a:xfrm>
            <a:off x="5515566" y="602160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0" i="0" dirty="0">
                <a:latin typeface="+mj-lt"/>
              </a:rPr>
              <a:t>12</a:t>
            </a:r>
            <a:endParaRPr lang="fr-FR" dirty="0"/>
          </a:p>
        </p:txBody>
      </p:sp>
      <p:cxnSp>
        <p:nvCxnSpPr>
          <p:cNvPr id="39" name="Connecteur droit 38"/>
          <p:cNvCxnSpPr/>
          <p:nvPr/>
        </p:nvCxnSpPr>
        <p:spPr>
          <a:xfrm>
            <a:off x="1952296" y="4196260"/>
            <a:ext cx="377398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/>
        </p:nvCxnSpPr>
        <p:spPr>
          <a:xfrm>
            <a:off x="6218464" y="4875810"/>
            <a:ext cx="22956" cy="110429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ZoneTexte 58"/>
          <p:cNvSpPr txBox="1"/>
          <p:nvPr/>
        </p:nvSpPr>
        <p:spPr>
          <a:xfrm>
            <a:off x="2996601" y="602161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0" i="0" dirty="0">
                <a:latin typeface="+mj-lt"/>
              </a:rPr>
              <a:t>4</a:t>
            </a:r>
            <a:endParaRPr lang="fr-FR" dirty="0"/>
          </a:p>
        </p:txBody>
      </p:sp>
      <p:sp>
        <p:nvSpPr>
          <p:cNvPr id="51" name="Titre 1"/>
          <p:cNvSpPr>
            <a:spLocks noGrp="1"/>
          </p:cNvSpPr>
          <p:nvPr>
            <p:ph type="title"/>
          </p:nvPr>
        </p:nvSpPr>
        <p:spPr>
          <a:xfrm>
            <a:off x="609600" y="614376"/>
            <a:ext cx="9956800" cy="713903"/>
          </a:xfrm>
        </p:spPr>
        <p:txBody>
          <a:bodyPr/>
          <a:lstStyle/>
          <a:p>
            <a:r>
              <a:rPr lang="fr-FR" dirty="0" err="1"/>
              <a:t>Increasing</a:t>
            </a:r>
            <a:r>
              <a:rPr lang="fr-FR" dirty="0"/>
              <a:t> </a:t>
            </a:r>
            <a:r>
              <a:rPr lang="fr-FR" dirty="0" err="1"/>
              <a:t>Opportunity</a:t>
            </a:r>
            <a:r>
              <a:rPr lang="fr-FR" dirty="0"/>
              <a:t> </a:t>
            </a:r>
            <a:r>
              <a:rPr lang="fr-FR" dirty="0" err="1"/>
              <a:t>Cost</a:t>
            </a:r>
            <a:endParaRPr lang="fr-FR" dirty="0"/>
          </a:p>
        </p:txBody>
      </p:sp>
      <p:cxnSp>
        <p:nvCxnSpPr>
          <p:cNvPr id="52" name="Connecteur droit 14"/>
          <p:cNvCxnSpPr/>
          <p:nvPr/>
        </p:nvCxnSpPr>
        <p:spPr>
          <a:xfrm>
            <a:off x="1947532" y="2839355"/>
            <a:ext cx="118103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ZoneTexte 47"/>
          <p:cNvSpPr txBox="1"/>
          <p:nvPr/>
        </p:nvSpPr>
        <p:spPr>
          <a:xfrm>
            <a:off x="1608238" y="401075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0" i="0" dirty="0"/>
              <a:t>6</a:t>
            </a:r>
            <a:endParaRPr lang="fr-FR" dirty="0"/>
          </a:p>
        </p:txBody>
      </p:sp>
      <p:cxnSp>
        <p:nvCxnSpPr>
          <p:cNvPr id="55" name="Connecteur droit 14"/>
          <p:cNvCxnSpPr/>
          <p:nvPr/>
        </p:nvCxnSpPr>
        <p:spPr>
          <a:xfrm>
            <a:off x="1952297" y="2748559"/>
            <a:ext cx="69848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ZoneTexte 7"/>
          <p:cNvSpPr txBox="1"/>
          <p:nvPr/>
        </p:nvSpPr>
        <p:spPr>
          <a:xfrm>
            <a:off x="4023365" y="3368925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PPC</a:t>
            </a:r>
            <a:endParaRPr lang="fr-FR" b="1" baseline="-25000" dirty="0">
              <a:solidFill>
                <a:srgbClr val="002060"/>
              </a:solidFill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2564244" y="2662731"/>
            <a:ext cx="182880" cy="182880"/>
            <a:chOff x="5867354" y="2967593"/>
            <a:chExt cx="353418" cy="353418"/>
          </a:xfrm>
        </p:grpSpPr>
        <p:cxnSp>
          <p:nvCxnSpPr>
            <p:cNvPr id="58" name="Straight Connector 57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/>
          <p:cNvGrpSpPr/>
          <p:nvPr/>
        </p:nvGrpSpPr>
        <p:grpSpPr>
          <a:xfrm>
            <a:off x="3042482" y="2745728"/>
            <a:ext cx="182880" cy="182880"/>
            <a:chOff x="5867354" y="2967593"/>
            <a:chExt cx="353418" cy="353418"/>
          </a:xfrm>
        </p:grpSpPr>
        <p:cxnSp>
          <p:nvCxnSpPr>
            <p:cNvPr id="63" name="Straight Connector 62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/>
          <p:cNvGrpSpPr/>
          <p:nvPr/>
        </p:nvGrpSpPr>
        <p:grpSpPr>
          <a:xfrm>
            <a:off x="5636599" y="4106021"/>
            <a:ext cx="182880" cy="182880"/>
            <a:chOff x="5867354" y="2967593"/>
            <a:chExt cx="353418" cy="353418"/>
          </a:xfrm>
        </p:grpSpPr>
        <p:cxnSp>
          <p:nvCxnSpPr>
            <p:cNvPr id="66" name="Straight Connector 65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/>
          <p:cNvGrpSpPr/>
          <p:nvPr/>
        </p:nvGrpSpPr>
        <p:grpSpPr>
          <a:xfrm>
            <a:off x="6128057" y="4783143"/>
            <a:ext cx="182880" cy="182880"/>
            <a:chOff x="5867354" y="2967593"/>
            <a:chExt cx="353418" cy="353418"/>
          </a:xfrm>
        </p:grpSpPr>
        <p:cxnSp>
          <p:nvCxnSpPr>
            <p:cNvPr id="69" name="Straight Connector 68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ZoneTexte 10">
            <a:extLst>
              <a:ext uri="{FF2B5EF4-FFF2-40B4-BE49-F238E27FC236}">
                <a16:creationId xmlns:a16="http://schemas.microsoft.com/office/drawing/2014/main" id="{00146D52-8933-4D42-BF5C-3B2E1097E68E}"/>
              </a:ext>
            </a:extLst>
          </p:cNvPr>
          <p:cNvSpPr txBox="1"/>
          <p:nvPr/>
        </p:nvSpPr>
        <p:spPr>
          <a:xfrm>
            <a:off x="3141587" y="2345543"/>
            <a:ext cx="382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B</a:t>
            </a:r>
          </a:p>
        </p:txBody>
      </p:sp>
      <p:sp>
        <p:nvSpPr>
          <p:cNvPr id="72" name="ZoneTexte 21">
            <a:extLst>
              <a:ext uri="{FF2B5EF4-FFF2-40B4-BE49-F238E27FC236}">
                <a16:creationId xmlns:a16="http://schemas.microsoft.com/office/drawing/2014/main" id="{5CEB9DFA-D7FB-4409-942F-A33A559DFA3E}"/>
              </a:ext>
            </a:extLst>
          </p:cNvPr>
          <p:cNvSpPr txBox="1"/>
          <p:nvPr/>
        </p:nvSpPr>
        <p:spPr>
          <a:xfrm>
            <a:off x="2442278" y="2244898"/>
            <a:ext cx="347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A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52E80707-216B-4CA3-BD17-4A5D005E7C42}"/>
              </a:ext>
            </a:extLst>
          </p:cNvPr>
          <p:cNvCxnSpPr>
            <a:cxnSpLocks/>
          </p:cNvCxnSpPr>
          <p:nvPr/>
        </p:nvCxnSpPr>
        <p:spPr>
          <a:xfrm>
            <a:off x="2762284" y="2451436"/>
            <a:ext cx="385653" cy="6924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18">
            <a:extLst>
              <a:ext uri="{FF2B5EF4-FFF2-40B4-BE49-F238E27FC236}">
                <a16:creationId xmlns:a16="http://schemas.microsoft.com/office/drawing/2014/main" id="{4DB77CF3-DE90-41E9-B83F-A05DAABB72B2}"/>
              </a:ext>
            </a:extLst>
          </p:cNvPr>
          <p:cNvSpPr txBox="1"/>
          <p:nvPr/>
        </p:nvSpPr>
        <p:spPr>
          <a:xfrm>
            <a:off x="1484961" y="2706750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0" i="0" dirty="0">
                <a:latin typeface="+mj-lt"/>
              </a:rPr>
              <a:t>17</a:t>
            </a:r>
            <a:endParaRPr lang="fr-FR" dirty="0"/>
          </a:p>
        </p:txBody>
      </p:sp>
      <p:sp>
        <p:nvSpPr>
          <p:cNvPr id="75" name="ZoneTexte 26">
            <a:extLst>
              <a:ext uri="{FF2B5EF4-FFF2-40B4-BE49-F238E27FC236}">
                <a16:creationId xmlns:a16="http://schemas.microsoft.com/office/drawing/2014/main" id="{EEC459E2-9041-4E0F-A5F3-736A50E8F3AA}"/>
              </a:ext>
            </a:extLst>
          </p:cNvPr>
          <p:cNvSpPr txBox="1"/>
          <p:nvPr/>
        </p:nvSpPr>
        <p:spPr>
          <a:xfrm>
            <a:off x="1491278" y="2491854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0" i="0" dirty="0"/>
              <a:t>18</a:t>
            </a:r>
            <a:endParaRPr lang="fr-FR" dirty="0"/>
          </a:p>
        </p:txBody>
      </p:sp>
      <p:sp>
        <p:nvSpPr>
          <p:cNvPr id="76" name="Flèche vers le haut 28">
            <a:extLst>
              <a:ext uri="{FF2B5EF4-FFF2-40B4-BE49-F238E27FC236}">
                <a16:creationId xmlns:a16="http://schemas.microsoft.com/office/drawing/2014/main" id="{EB10FF40-0E28-4748-B4CD-E1D886F9938A}"/>
              </a:ext>
            </a:extLst>
          </p:cNvPr>
          <p:cNvSpPr/>
          <p:nvPr/>
        </p:nvSpPr>
        <p:spPr>
          <a:xfrm rot="10800000">
            <a:off x="1318524" y="2687339"/>
            <a:ext cx="182880" cy="212837"/>
          </a:xfrm>
          <a:prstGeom prst="up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ZoneTexte 31">
            <a:extLst>
              <a:ext uri="{FF2B5EF4-FFF2-40B4-BE49-F238E27FC236}">
                <a16:creationId xmlns:a16="http://schemas.microsoft.com/office/drawing/2014/main" id="{8C5C63C5-7EB5-4972-8080-2028170D46B8}"/>
              </a:ext>
            </a:extLst>
          </p:cNvPr>
          <p:cNvSpPr txBox="1"/>
          <p:nvPr/>
        </p:nvSpPr>
        <p:spPr>
          <a:xfrm>
            <a:off x="6327000" y="4617100"/>
            <a:ext cx="382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D</a:t>
            </a:r>
          </a:p>
        </p:txBody>
      </p:sp>
      <p:sp>
        <p:nvSpPr>
          <p:cNvPr id="78" name="ZoneTexte 40">
            <a:extLst>
              <a:ext uri="{FF2B5EF4-FFF2-40B4-BE49-F238E27FC236}">
                <a16:creationId xmlns:a16="http://schemas.microsoft.com/office/drawing/2014/main" id="{4F03B2D9-E3C7-4D14-999D-3A1D4E4792F7}"/>
              </a:ext>
            </a:extLst>
          </p:cNvPr>
          <p:cNvSpPr txBox="1"/>
          <p:nvPr/>
        </p:nvSpPr>
        <p:spPr>
          <a:xfrm>
            <a:off x="5635610" y="3723062"/>
            <a:ext cx="382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C</a:t>
            </a: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DF764E8A-D62D-4246-8B97-BB656C0B557A}"/>
              </a:ext>
            </a:extLst>
          </p:cNvPr>
          <p:cNvCxnSpPr>
            <a:cxnSpLocks/>
          </p:cNvCxnSpPr>
          <p:nvPr/>
        </p:nvCxnSpPr>
        <p:spPr>
          <a:xfrm>
            <a:off x="5956699" y="4076136"/>
            <a:ext cx="421979" cy="55625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Flèche vers le haut 48">
            <a:extLst>
              <a:ext uri="{FF2B5EF4-FFF2-40B4-BE49-F238E27FC236}">
                <a16:creationId xmlns:a16="http://schemas.microsoft.com/office/drawing/2014/main" id="{A6B0344F-B867-4887-970D-FFD1CB346AC3}"/>
              </a:ext>
            </a:extLst>
          </p:cNvPr>
          <p:cNvSpPr/>
          <p:nvPr/>
        </p:nvSpPr>
        <p:spPr>
          <a:xfrm rot="10800000">
            <a:off x="1314768" y="4212273"/>
            <a:ext cx="182880" cy="660606"/>
          </a:xfrm>
          <a:prstGeom prst="up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1" name="ZoneTexte 46">
            <a:extLst>
              <a:ext uri="{FF2B5EF4-FFF2-40B4-BE49-F238E27FC236}">
                <a16:creationId xmlns:a16="http://schemas.microsoft.com/office/drawing/2014/main" id="{2F748520-8E6C-4E5F-8EB5-B6974F1F6C0B}"/>
              </a:ext>
            </a:extLst>
          </p:cNvPr>
          <p:cNvSpPr txBox="1"/>
          <p:nvPr/>
        </p:nvSpPr>
        <p:spPr>
          <a:xfrm>
            <a:off x="1616471" y="468387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3</a:t>
            </a:r>
          </a:p>
        </p:txBody>
      </p:sp>
      <p:sp>
        <p:nvSpPr>
          <p:cNvPr id="49" name="Flèche vers le haut 29">
            <a:extLst>
              <a:ext uri="{FF2B5EF4-FFF2-40B4-BE49-F238E27FC236}">
                <a16:creationId xmlns:a16="http://schemas.microsoft.com/office/drawing/2014/main" id="{9B36FE29-731A-4312-9D43-7A56C38B5318}"/>
              </a:ext>
            </a:extLst>
          </p:cNvPr>
          <p:cNvSpPr/>
          <p:nvPr/>
        </p:nvSpPr>
        <p:spPr>
          <a:xfrm rot="5400000">
            <a:off x="2823741" y="6201774"/>
            <a:ext cx="182880" cy="502384"/>
          </a:xfrm>
          <a:prstGeom prst="up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Flèche vers le haut 45">
            <a:extLst>
              <a:ext uri="{FF2B5EF4-FFF2-40B4-BE49-F238E27FC236}">
                <a16:creationId xmlns:a16="http://schemas.microsoft.com/office/drawing/2014/main" id="{F581849B-A0D7-459B-818D-C655D1AD03EC}"/>
              </a:ext>
            </a:extLst>
          </p:cNvPr>
          <p:cNvSpPr/>
          <p:nvPr/>
        </p:nvSpPr>
        <p:spPr>
          <a:xfrm rot="5400000">
            <a:off x="5915542" y="6201774"/>
            <a:ext cx="182880" cy="502384"/>
          </a:xfrm>
          <a:prstGeom prst="up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ZoneTexte 10">
            <a:extLst>
              <a:ext uri="{FF2B5EF4-FFF2-40B4-BE49-F238E27FC236}">
                <a16:creationId xmlns:a16="http://schemas.microsoft.com/office/drawing/2014/main" id="{8E0B6FD9-38DD-7586-5B23-EFFC52730764}"/>
              </a:ext>
            </a:extLst>
          </p:cNvPr>
          <p:cNvSpPr txBox="1"/>
          <p:nvPr/>
        </p:nvSpPr>
        <p:spPr>
          <a:xfrm>
            <a:off x="2762284" y="2024854"/>
            <a:ext cx="1533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OC = 1 FISH</a:t>
            </a:r>
          </a:p>
        </p:txBody>
      </p:sp>
      <p:sp>
        <p:nvSpPr>
          <p:cNvPr id="62" name="ZoneTexte 10">
            <a:extLst>
              <a:ext uri="{FF2B5EF4-FFF2-40B4-BE49-F238E27FC236}">
                <a16:creationId xmlns:a16="http://schemas.microsoft.com/office/drawing/2014/main" id="{5A9F75A2-4892-2288-C639-69EC4BE24561}"/>
              </a:ext>
            </a:extLst>
          </p:cNvPr>
          <p:cNvSpPr txBox="1"/>
          <p:nvPr/>
        </p:nvSpPr>
        <p:spPr>
          <a:xfrm>
            <a:off x="6228846" y="4065462"/>
            <a:ext cx="1533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OC = 3 FISH</a:t>
            </a:r>
          </a:p>
        </p:txBody>
      </p:sp>
    </p:spTree>
    <p:extLst>
      <p:ext uri="{BB962C8B-B14F-4D97-AF65-F5344CB8AC3E}">
        <p14:creationId xmlns:p14="http://schemas.microsoft.com/office/powerpoint/2010/main" val="1582951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/>
          <p:cNvSpPr>
            <a:spLocks noGrp="1"/>
          </p:cNvSpPr>
          <p:nvPr>
            <p:ph type="title"/>
          </p:nvPr>
        </p:nvSpPr>
        <p:spPr>
          <a:xfrm>
            <a:off x="628073" y="511430"/>
            <a:ext cx="9956800" cy="763330"/>
          </a:xfrm>
        </p:spPr>
        <p:txBody>
          <a:bodyPr/>
          <a:lstStyle/>
          <a:p>
            <a:r>
              <a:rPr lang="fr-FR" dirty="0" err="1"/>
              <a:t>Economic</a:t>
            </a:r>
            <a:r>
              <a:rPr lang="fr-FR" dirty="0"/>
              <a:t> </a:t>
            </a:r>
            <a:r>
              <a:rPr lang="fr-FR" dirty="0" err="1"/>
              <a:t>Growth</a:t>
            </a:r>
            <a:endParaRPr lang="fr-FR" dirty="0"/>
          </a:p>
        </p:txBody>
      </p:sp>
      <p:sp>
        <p:nvSpPr>
          <p:cNvPr id="26" name="Arc 25"/>
          <p:cNvSpPr/>
          <p:nvPr/>
        </p:nvSpPr>
        <p:spPr>
          <a:xfrm>
            <a:off x="-3409001" y="2078037"/>
            <a:ext cx="10096944" cy="7460841"/>
          </a:xfrm>
          <a:prstGeom prst="arc">
            <a:avLst>
              <a:gd name="adj1" fmla="val 16214582"/>
              <a:gd name="adj2" fmla="val 21584150"/>
            </a:avLst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Arc 26"/>
          <p:cNvSpPr/>
          <p:nvPr/>
        </p:nvSpPr>
        <p:spPr>
          <a:xfrm>
            <a:off x="-2093325" y="3209707"/>
            <a:ext cx="7481988" cy="5528595"/>
          </a:xfrm>
          <a:prstGeom prst="arc">
            <a:avLst>
              <a:gd name="adj1" fmla="val 16214582"/>
              <a:gd name="adj2" fmla="val 21427065"/>
            </a:avLst>
          </a:prstGeom>
          <a:solidFill>
            <a:schemeClr val="bg1"/>
          </a:solidFill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Connecteur droit avec flèche 3"/>
          <p:cNvCxnSpPr/>
          <p:nvPr/>
        </p:nvCxnSpPr>
        <p:spPr>
          <a:xfrm flipV="1">
            <a:off x="1639471" y="1662035"/>
            <a:ext cx="0" cy="414642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/>
          <p:cNvCxnSpPr/>
          <p:nvPr/>
        </p:nvCxnSpPr>
        <p:spPr>
          <a:xfrm>
            <a:off x="1639472" y="5813695"/>
            <a:ext cx="558497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lèche vers le haut 16"/>
          <p:cNvSpPr/>
          <p:nvPr/>
        </p:nvSpPr>
        <p:spPr>
          <a:xfrm rot="3886767">
            <a:off x="5619751" y="4515140"/>
            <a:ext cx="355164" cy="621537"/>
          </a:xfrm>
          <a:prstGeom prst="up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ZoneTexte 7"/>
          <p:cNvSpPr txBox="1"/>
          <p:nvPr/>
        </p:nvSpPr>
        <p:spPr>
          <a:xfrm>
            <a:off x="1806785" y="3348889"/>
            <a:ext cx="741385" cy="3979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PPC</a:t>
            </a:r>
            <a:r>
              <a:rPr lang="fr-FR" b="1" baseline="-25000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37" name="ZoneTexte 7"/>
          <p:cNvSpPr txBox="1"/>
          <p:nvPr/>
        </p:nvSpPr>
        <p:spPr>
          <a:xfrm>
            <a:off x="1806786" y="2187100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PPC</a:t>
            </a:r>
            <a:r>
              <a:rPr lang="fr-FR" b="1" baseline="-25000" dirty="0">
                <a:solidFill>
                  <a:schemeClr val="accent2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13" name="ZoneTexte 7">
            <a:extLst>
              <a:ext uri="{FF2B5EF4-FFF2-40B4-BE49-F238E27FC236}">
                <a16:creationId xmlns:a16="http://schemas.microsoft.com/office/drawing/2014/main" id="{2CE9191B-F098-4643-99D1-5C172E7BDF9F}"/>
              </a:ext>
            </a:extLst>
          </p:cNvPr>
          <p:cNvSpPr txBox="1"/>
          <p:nvPr/>
        </p:nvSpPr>
        <p:spPr>
          <a:xfrm>
            <a:off x="7224448" y="5460220"/>
            <a:ext cx="1466878" cy="6964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CONSUMER</a:t>
            </a:r>
          </a:p>
          <a:p>
            <a:pPr algn="ctr"/>
            <a:r>
              <a:rPr lang="fr-FR" b="1" dirty="0"/>
              <a:t>GOODS</a:t>
            </a: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A7CEAEF7-F749-4AE7-8786-2015B437D0CA}"/>
              </a:ext>
            </a:extLst>
          </p:cNvPr>
          <p:cNvSpPr txBox="1"/>
          <p:nvPr/>
        </p:nvSpPr>
        <p:spPr>
          <a:xfrm>
            <a:off x="408626" y="1855256"/>
            <a:ext cx="1147939" cy="6964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CAPITAL</a:t>
            </a:r>
          </a:p>
          <a:p>
            <a:pPr algn="ctr"/>
            <a:r>
              <a:rPr lang="fr-FR" b="1" dirty="0"/>
              <a:t>GOODS</a:t>
            </a:r>
          </a:p>
        </p:txBody>
      </p:sp>
      <p:sp>
        <p:nvSpPr>
          <p:cNvPr id="18" name="ZoneTexte 10">
            <a:extLst>
              <a:ext uri="{FF2B5EF4-FFF2-40B4-BE49-F238E27FC236}">
                <a16:creationId xmlns:a16="http://schemas.microsoft.com/office/drawing/2014/main" id="{DA38FDBB-7399-4DDF-BBD5-5D2BD43B467F}"/>
              </a:ext>
            </a:extLst>
          </p:cNvPr>
          <p:cNvSpPr txBox="1"/>
          <p:nvPr/>
        </p:nvSpPr>
        <p:spPr>
          <a:xfrm>
            <a:off x="4274340" y="2885499"/>
            <a:ext cx="406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</a:t>
            </a:r>
          </a:p>
        </p:txBody>
      </p:sp>
      <p:sp>
        <p:nvSpPr>
          <p:cNvPr id="19" name="ZoneTexte 14">
            <a:extLst>
              <a:ext uri="{FF2B5EF4-FFF2-40B4-BE49-F238E27FC236}">
                <a16:creationId xmlns:a16="http://schemas.microsoft.com/office/drawing/2014/main" id="{7F5C5A66-E0A7-436C-A21F-534F1C30A0A6}"/>
              </a:ext>
            </a:extLst>
          </p:cNvPr>
          <p:cNvSpPr txBox="1"/>
          <p:nvPr/>
        </p:nvSpPr>
        <p:spPr>
          <a:xfrm>
            <a:off x="3750515" y="3332622"/>
            <a:ext cx="406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B</a:t>
            </a:r>
          </a:p>
        </p:txBody>
      </p:sp>
      <p:sp>
        <p:nvSpPr>
          <p:cNvPr id="20" name="ZoneTexte 20">
            <a:extLst>
              <a:ext uri="{FF2B5EF4-FFF2-40B4-BE49-F238E27FC236}">
                <a16:creationId xmlns:a16="http://schemas.microsoft.com/office/drawing/2014/main" id="{2F279977-DCDF-4E42-A295-689DEBD6362A}"/>
              </a:ext>
            </a:extLst>
          </p:cNvPr>
          <p:cNvSpPr txBox="1"/>
          <p:nvPr/>
        </p:nvSpPr>
        <p:spPr>
          <a:xfrm>
            <a:off x="4692680" y="2471460"/>
            <a:ext cx="406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D</a:t>
            </a:r>
          </a:p>
        </p:txBody>
      </p:sp>
      <p:sp>
        <p:nvSpPr>
          <p:cNvPr id="21" name="ZoneTexte 10">
            <a:extLst>
              <a:ext uri="{FF2B5EF4-FFF2-40B4-BE49-F238E27FC236}">
                <a16:creationId xmlns:a16="http://schemas.microsoft.com/office/drawing/2014/main" id="{2E855CF0-663E-454F-97C2-68DD3919582F}"/>
              </a:ext>
            </a:extLst>
          </p:cNvPr>
          <p:cNvSpPr txBox="1"/>
          <p:nvPr/>
        </p:nvSpPr>
        <p:spPr>
          <a:xfrm>
            <a:off x="2909635" y="4019057"/>
            <a:ext cx="406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A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9FAB314-C276-473D-9580-6136681822C5}"/>
              </a:ext>
            </a:extLst>
          </p:cNvPr>
          <p:cNvGrpSpPr/>
          <p:nvPr/>
        </p:nvGrpSpPr>
        <p:grpSpPr>
          <a:xfrm>
            <a:off x="3021433" y="4350978"/>
            <a:ext cx="182880" cy="182880"/>
            <a:chOff x="5867354" y="2967593"/>
            <a:chExt cx="353418" cy="353418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904DA7B-760B-41CA-AF33-9C9F7C3FAFCE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E466B7C-EB36-4F98-A43C-AAB679C6DDB6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4E26980-973B-4B03-A6BB-C025B0389371}"/>
              </a:ext>
            </a:extLst>
          </p:cNvPr>
          <p:cNvGrpSpPr/>
          <p:nvPr/>
        </p:nvGrpSpPr>
        <p:grpSpPr>
          <a:xfrm>
            <a:off x="3862314" y="3704572"/>
            <a:ext cx="182880" cy="182880"/>
            <a:chOff x="5867354" y="2967593"/>
            <a:chExt cx="353418" cy="353418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5722917-098D-4550-B18D-C0B927EC94CA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1974EBE-DAD5-4255-BA2C-22B034A48795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E0179AE-0F5D-48EF-A377-4DEF3030EF4B}"/>
              </a:ext>
            </a:extLst>
          </p:cNvPr>
          <p:cNvGrpSpPr/>
          <p:nvPr/>
        </p:nvGrpSpPr>
        <p:grpSpPr>
          <a:xfrm>
            <a:off x="4386139" y="3257449"/>
            <a:ext cx="182880" cy="182880"/>
            <a:chOff x="5867354" y="2967593"/>
            <a:chExt cx="353418" cy="353418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49D5F1D-AAB0-4EA1-9ECE-CD5F26771D65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5E0E2DF-E5C3-4285-AEC0-F0407FB567AD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995D949-C28E-4346-8E3F-FA7E5881B0E1}"/>
              </a:ext>
            </a:extLst>
          </p:cNvPr>
          <p:cNvGrpSpPr/>
          <p:nvPr/>
        </p:nvGrpSpPr>
        <p:grpSpPr>
          <a:xfrm>
            <a:off x="4804479" y="2864238"/>
            <a:ext cx="182880" cy="182880"/>
            <a:chOff x="5867354" y="2967593"/>
            <a:chExt cx="353418" cy="353418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60FE6CD-4938-4D93-B50B-4285C27A299C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121C44F-B9D0-470A-BDCD-A9DD8F55B9B6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Flèche vers le haut 16">
            <a:extLst>
              <a:ext uri="{FF2B5EF4-FFF2-40B4-BE49-F238E27FC236}">
                <a16:creationId xmlns:a16="http://schemas.microsoft.com/office/drawing/2014/main" id="{849F7481-A815-4BC8-8335-44495BF6BF21}"/>
              </a:ext>
            </a:extLst>
          </p:cNvPr>
          <p:cNvSpPr/>
          <p:nvPr/>
        </p:nvSpPr>
        <p:spPr>
          <a:xfrm rot="1018884">
            <a:off x="2860060" y="2514096"/>
            <a:ext cx="355164" cy="621537"/>
          </a:xfrm>
          <a:prstGeom prst="up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1196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/>
          <p:cNvSpPr>
            <a:spLocks noGrp="1"/>
          </p:cNvSpPr>
          <p:nvPr>
            <p:ph type="title"/>
          </p:nvPr>
        </p:nvSpPr>
        <p:spPr>
          <a:xfrm>
            <a:off x="628073" y="511430"/>
            <a:ext cx="9956800" cy="763330"/>
          </a:xfrm>
        </p:spPr>
        <p:txBody>
          <a:bodyPr/>
          <a:lstStyle/>
          <a:p>
            <a:r>
              <a:rPr lang="fr-FR" dirty="0" err="1"/>
              <a:t>Economic</a:t>
            </a:r>
            <a:r>
              <a:rPr lang="fr-FR" dirty="0"/>
              <a:t> </a:t>
            </a:r>
            <a:r>
              <a:rPr lang="fr-FR" dirty="0" err="1"/>
              <a:t>Decline</a:t>
            </a:r>
            <a:endParaRPr lang="fr-FR" dirty="0"/>
          </a:p>
        </p:txBody>
      </p:sp>
      <p:sp>
        <p:nvSpPr>
          <p:cNvPr id="26" name="Arc 25"/>
          <p:cNvSpPr/>
          <p:nvPr/>
        </p:nvSpPr>
        <p:spPr>
          <a:xfrm>
            <a:off x="-3409001" y="2078037"/>
            <a:ext cx="10096944" cy="7460841"/>
          </a:xfrm>
          <a:prstGeom prst="arc">
            <a:avLst>
              <a:gd name="adj1" fmla="val 16214582"/>
              <a:gd name="adj2" fmla="val 21584150"/>
            </a:avLst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Arc 26"/>
          <p:cNvSpPr/>
          <p:nvPr/>
        </p:nvSpPr>
        <p:spPr>
          <a:xfrm>
            <a:off x="-2093325" y="3209707"/>
            <a:ext cx="7481988" cy="5528595"/>
          </a:xfrm>
          <a:prstGeom prst="arc">
            <a:avLst>
              <a:gd name="adj1" fmla="val 16214582"/>
              <a:gd name="adj2" fmla="val 21427065"/>
            </a:avLst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Connecteur droit avec flèche 3"/>
          <p:cNvCxnSpPr/>
          <p:nvPr/>
        </p:nvCxnSpPr>
        <p:spPr>
          <a:xfrm flipV="1">
            <a:off x="1639471" y="1662035"/>
            <a:ext cx="0" cy="414642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/>
          <p:cNvCxnSpPr/>
          <p:nvPr/>
        </p:nvCxnSpPr>
        <p:spPr>
          <a:xfrm>
            <a:off x="1639472" y="5813695"/>
            <a:ext cx="558497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7"/>
          <p:cNvSpPr txBox="1"/>
          <p:nvPr/>
        </p:nvSpPr>
        <p:spPr>
          <a:xfrm>
            <a:off x="1806785" y="3348889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PPC</a:t>
            </a:r>
            <a:r>
              <a:rPr lang="fr-FR" b="1" baseline="-250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37" name="ZoneTexte 7"/>
          <p:cNvSpPr txBox="1"/>
          <p:nvPr/>
        </p:nvSpPr>
        <p:spPr>
          <a:xfrm>
            <a:off x="1806786" y="2187100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PPC</a:t>
            </a:r>
            <a:r>
              <a:rPr lang="fr-FR" b="1" baseline="-25000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13" name="ZoneTexte 7">
            <a:extLst>
              <a:ext uri="{FF2B5EF4-FFF2-40B4-BE49-F238E27FC236}">
                <a16:creationId xmlns:a16="http://schemas.microsoft.com/office/drawing/2014/main" id="{2CE9191B-F098-4643-99D1-5C172E7BDF9F}"/>
              </a:ext>
            </a:extLst>
          </p:cNvPr>
          <p:cNvSpPr txBox="1"/>
          <p:nvPr/>
        </p:nvSpPr>
        <p:spPr>
          <a:xfrm>
            <a:off x="7224448" y="5460221"/>
            <a:ext cx="1466878" cy="6964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CONSUMER</a:t>
            </a:r>
          </a:p>
          <a:p>
            <a:pPr algn="ctr"/>
            <a:r>
              <a:rPr lang="fr-FR" b="1" dirty="0"/>
              <a:t>GOODS</a:t>
            </a: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A7CEAEF7-F749-4AE7-8786-2015B437D0CA}"/>
              </a:ext>
            </a:extLst>
          </p:cNvPr>
          <p:cNvSpPr txBox="1"/>
          <p:nvPr/>
        </p:nvSpPr>
        <p:spPr>
          <a:xfrm>
            <a:off x="408626" y="1855256"/>
            <a:ext cx="1147939" cy="6964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CAPITAL</a:t>
            </a:r>
          </a:p>
          <a:p>
            <a:pPr algn="ctr"/>
            <a:r>
              <a:rPr lang="fr-FR" b="1" dirty="0"/>
              <a:t>GOODS</a:t>
            </a:r>
          </a:p>
        </p:txBody>
      </p:sp>
      <p:sp>
        <p:nvSpPr>
          <p:cNvPr id="18" name="ZoneTexte 10">
            <a:extLst>
              <a:ext uri="{FF2B5EF4-FFF2-40B4-BE49-F238E27FC236}">
                <a16:creationId xmlns:a16="http://schemas.microsoft.com/office/drawing/2014/main" id="{DA38FDBB-7399-4DDF-BBD5-5D2BD43B467F}"/>
              </a:ext>
            </a:extLst>
          </p:cNvPr>
          <p:cNvSpPr txBox="1"/>
          <p:nvPr/>
        </p:nvSpPr>
        <p:spPr>
          <a:xfrm>
            <a:off x="4295001" y="2899390"/>
            <a:ext cx="406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</a:t>
            </a:r>
          </a:p>
        </p:txBody>
      </p:sp>
      <p:sp>
        <p:nvSpPr>
          <p:cNvPr id="19" name="ZoneTexte 14">
            <a:extLst>
              <a:ext uri="{FF2B5EF4-FFF2-40B4-BE49-F238E27FC236}">
                <a16:creationId xmlns:a16="http://schemas.microsoft.com/office/drawing/2014/main" id="{7F5C5A66-E0A7-436C-A21F-534F1C30A0A6}"/>
              </a:ext>
            </a:extLst>
          </p:cNvPr>
          <p:cNvSpPr txBox="1"/>
          <p:nvPr/>
        </p:nvSpPr>
        <p:spPr>
          <a:xfrm>
            <a:off x="3780673" y="3325875"/>
            <a:ext cx="406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B</a:t>
            </a:r>
          </a:p>
        </p:txBody>
      </p:sp>
      <p:sp>
        <p:nvSpPr>
          <p:cNvPr id="20" name="ZoneTexte 20">
            <a:extLst>
              <a:ext uri="{FF2B5EF4-FFF2-40B4-BE49-F238E27FC236}">
                <a16:creationId xmlns:a16="http://schemas.microsoft.com/office/drawing/2014/main" id="{2F279977-DCDF-4E42-A295-689DEBD6362A}"/>
              </a:ext>
            </a:extLst>
          </p:cNvPr>
          <p:cNvSpPr txBox="1"/>
          <p:nvPr/>
        </p:nvSpPr>
        <p:spPr>
          <a:xfrm>
            <a:off x="4717187" y="2491673"/>
            <a:ext cx="406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D</a:t>
            </a:r>
          </a:p>
        </p:txBody>
      </p:sp>
      <p:sp>
        <p:nvSpPr>
          <p:cNvPr id="21" name="ZoneTexte 10">
            <a:extLst>
              <a:ext uri="{FF2B5EF4-FFF2-40B4-BE49-F238E27FC236}">
                <a16:creationId xmlns:a16="http://schemas.microsoft.com/office/drawing/2014/main" id="{2E855CF0-663E-454F-97C2-68DD3919582F}"/>
              </a:ext>
            </a:extLst>
          </p:cNvPr>
          <p:cNvSpPr txBox="1"/>
          <p:nvPr/>
        </p:nvSpPr>
        <p:spPr>
          <a:xfrm>
            <a:off x="2924319" y="4025872"/>
            <a:ext cx="406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A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9FAB314-C276-473D-9580-6136681822C5}"/>
              </a:ext>
            </a:extLst>
          </p:cNvPr>
          <p:cNvGrpSpPr/>
          <p:nvPr/>
        </p:nvGrpSpPr>
        <p:grpSpPr>
          <a:xfrm>
            <a:off x="3036118" y="4414853"/>
            <a:ext cx="182880" cy="182880"/>
            <a:chOff x="5867354" y="2967593"/>
            <a:chExt cx="353418" cy="353418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904DA7B-760B-41CA-AF33-9C9F7C3FAFCE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E466B7C-EB36-4F98-A43C-AAB679C6DDB6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4E26980-973B-4B03-A6BB-C025B0389371}"/>
              </a:ext>
            </a:extLst>
          </p:cNvPr>
          <p:cNvGrpSpPr/>
          <p:nvPr/>
        </p:nvGrpSpPr>
        <p:grpSpPr>
          <a:xfrm>
            <a:off x="3892472" y="3719090"/>
            <a:ext cx="182880" cy="182880"/>
            <a:chOff x="5867354" y="2967593"/>
            <a:chExt cx="353418" cy="353418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5722917-098D-4550-B18D-C0B927EC94CA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1974EBE-DAD5-4255-BA2C-22B034A48795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E0179AE-0F5D-48EF-A377-4DEF3030EF4B}"/>
              </a:ext>
            </a:extLst>
          </p:cNvPr>
          <p:cNvGrpSpPr/>
          <p:nvPr/>
        </p:nvGrpSpPr>
        <p:grpSpPr>
          <a:xfrm>
            <a:off x="4406800" y="3290488"/>
            <a:ext cx="182880" cy="182880"/>
            <a:chOff x="5867354" y="2967593"/>
            <a:chExt cx="353418" cy="353418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49D5F1D-AAB0-4EA1-9ECE-CD5F26771D65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5E0E2DF-E5C3-4285-AEC0-F0407FB567AD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995D949-C28E-4346-8E3F-FA7E5881B0E1}"/>
              </a:ext>
            </a:extLst>
          </p:cNvPr>
          <p:cNvGrpSpPr/>
          <p:nvPr/>
        </p:nvGrpSpPr>
        <p:grpSpPr>
          <a:xfrm>
            <a:off x="4828986" y="2878425"/>
            <a:ext cx="182880" cy="182880"/>
            <a:chOff x="5867354" y="2967593"/>
            <a:chExt cx="353418" cy="353418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60FE6CD-4938-4D93-B50B-4285C27A299C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121C44F-B9D0-470A-BDCD-A9DD8F55B9B6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Flèche vers le haut 16">
            <a:extLst>
              <a:ext uri="{FF2B5EF4-FFF2-40B4-BE49-F238E27FC236}">
                <a16:creationId xmlns:a16="http://schemas.microsoft.com/office/drawing/2014/main" id="{849F7481-A815-4BC8-8335-44495BF6BF21}"/>
              </a:ext>
            </a:extLst>
          </p:cNvPr>
          <p:cNvSpPr/>
          <p:nvPr/>
        </p:nvSpPr>
        <p:spPr>
          <a:xfrm rot="11677725">
            <a:off x="2882442" y="2582881"/>
            <a:ext cx="307350" cy="537863"/>
          </a:xfrm>
          <a:prstGeom prst="up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Flèche vers le haut 16">
            <a:extLst>
              <a:ext uri="{FF2B5EF4-FFF2-40B4-BE49-F238E27FC236}">
                <a16:creationId xmlns:a16="http://schemas.microsoft.com/office/drawing/2014/main" id="{6062AF4C-C5E4-E1F8-D282-668CD72D9661}"/>
              </a:ext>
            </a:extLst>
          </p:cNvPr>
          <p:cNvSpPr/>
          <p:nvPr/>
        </p:nvSpPr>
        <p:spPr>
          <a:xfrm rot="13983514">
            <a:off x="5341245" y="4090148"/>
            <a:ext cx="307350" cy="537863"/>
          </a:xfrm>
          <a:prstGeom prst="up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948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829" y="454119"/>
            <a:ext cx="8596668" cy="664029"/>
          </a:xfrm>
        </p:spPr>
        <p:txBody>
          <a:bodyPr/>
          <a:lstStyle/>
          <a:p>
            <a:r>
              <a:rPr lang="en-US" dirty="0"/>
              <a:t>The Simplified Circular-Flow Diagram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22407" y="3614322"/>
            <a:ext cx="1723785" cy="594094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FIRMS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54649" y="3612573"/>
            <a:ext cx="2022943" cy="596778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HOUSEHOLDS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3" name="Ellipse 2"/>
          <p:cNvSpPr/>
          <p:nvPr/>
        </p:nvSpPr>
        <p:spPr>
          <a:xfrm>
            <a:off x="3618770" y="5402392"/>
            <a:ext cx="2140183" cy="910057"/>
          </a:xfrm>
          <a:prstGeom prst="ellipse">
            <a:avLst/>
          </a:prstGeom>
          <a:solidFill>
            <a:srgbClr val="ABB9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PRODUCT MARKETS</a:t>
            </a:r>
          </a:p>
        </p:txBody>
      </p:sp>
      <p:sp>
        <p:nvSpPr>
          <p:cNvPr id="6" name="Flèche droite 5"/>
          <p:cNvSpPr/>
          <p:nvPr/>
        </p:nvSpPr>
        <p:spPr>
          <a:xfrm rot="2205661">
            <a:off x="1846969" y="4893018"/>
            <a:ext cx="1878405" cy="415904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 droite 14"/>
          <p:cNvSpPr/>
          <p:nvPr/>
        </p:nvSpPr>
        <p:spPr>
          <a:xfrm rot="19198603">
            <a:off x="5666416" y="4856393"/>
            <a:ext cx="1878405" cy="415904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/>
          <p:cNvSpPr/>
          <p:nvPr/>
        </p:nvSpPr>
        <p:spPr>
          <a:xfrm>
            <a:off x="3618770" y="1332653"/>
            <a:ext cx="2140183" cy="910057"/>
          </a:xfrm>
          <a:prstGeom prst="ellipse">
            <a:avLst/>
          </a:prstGeom>
          <a:solidFill>
            <a:srgbClr val="ABB9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RESOURCE MARKETS</a:t>
            </a:r>
          </a:p>
        </p:txBody>
      </p:sp>
      <p:sp>
        <p:nvSpPr>
          <p:cNvPr id="17" name="Flèche droite 16"/>
          <p:cNvSpPr/>
          <p:nvPr/>
        </p:nvSpPr>
        <p:spPr>
          <a:xfrm rot="13256757">
            <a:off x="5414828" y="2635077"/>
            <a:ext cx="1878405" cy="415904"/>
          </a:xfrm>
          <a:prstGeom prst="rightArrow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lèche droite 17"/>
          <p:cNvSpPr/>
          <p:nvPr/>
        </p:nvSpPr>
        <p:spPr>
          <a:xfrm rot="8215360">
            <a:off x="1984826" y="2613013"/>
            <a:ext cx="1878405" cy="415904"/>
          </a:xfrm>
          <a:prstGeom prst="rightArrow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Flèche droite 32"/>
          <p:cNvSpPr/>
          <p:nvPr/>
        </p:nvSpPr>
        <p:spPr>
          <a:xfrm rot="2474641">
            <a:off x="5695698" y="2391565"/>
            <a:ext cx="1988492" cy="415904"/>
          </a:xfrm>
          <a:prstGeom prst="rightArrow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ZoneTexte 33"/>
          <p:cNvSpPr txBox="1"/>
          <p:nvPr/>
        </p:nvSpPr>
        <p:spPr>
          <a:xfrm rot="2478738">
            <a:off x="5925753" y="2117550"/>
            <a:ext cx="1777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6600"/>
                </a:solidFill>
              </a:rPr>
              <a:t>INCOME</a:t>
            </a:r>
          </a:p>
        </p:txBody>
      </p:sp>
      <p:sp>
        <p:nvSpPr>
          <p:cNvPr id="35" name="Flèche droite 34"/>
          <p:cNvSpPr/>
          <p:nvPr/>
        </p:nvSpPr>
        <p:spPr>
          <a:xfrm rot="19027169">
            <a:off x="1702478" y="2267742"/>
            <a:ext cx="1988492" cy="415904"/>
          </a:xfrm>
          <a:prstGeom prst="rightArrow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ZoneTexte 35"/>
          <p:cNvSpPr txBox="1"/>
          <p:nvPr/>
        </p:nvSpPr>
        <p:spPr>
          <a:xfrm rot="19046531">
            <a:off x="1534080" y="2144325"/>
            <a:ext cx="177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6600"/>
                </a:solidFill>
              </a:rPr>
              <a:t>COST</a:t>
            </a:r>
          </a:p>
        </p:txBody>
      </p:sp>
      <p:sp>
        <p:nvSpPr>
          <p:cNvPr id="39" name="Flèche droite 38"/>
          <p:cNvSpPr/>
          <p:nvPr/>
        </p:nvSpPr>
        <p:spPr>
          <a:xfrm rot="12965265">
            <a:off x="1501294" y="5149100"/>
            <a:ext cx="1988492" cy="415904"/>
          </a:xfrm>
          <a:prstGeom prst="rightArrow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Flèche droite 40"/>
          <p:cNvSpPr/>
          <p:nvPr/>
        </p:nvSpPr>
        <p:spPr>
          <a:xfrm rot="8433719">
            <a:off x="5785455" y="5201146"/>
            <a:ext cx="1988492" cy="415904"/>
          </a:xfrm>
          <a:prstGeom prst="rightArrow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/>
          <p:cNvSpPr txBox="1"/>
          <p:nvPr/>
        </p:nvSpPr>
        <p:spPr>
          <a:xfrm>
            <a:off x="926104" y="1686793"/>
            <a:ext cx="1410468" cy="4234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DEMAND</a:t>
            </a:r>
          </a:p>
        </p:txBody>
      </p:sp>
      <p:sp>
        <p:nvSpPr>
          <p:cNvPr id="47" name="ZoneTexte 46"/>
          <p:cNvSpPr txBox="1"/>
          <p:nvPr/>
        </p:nvSpPr>
        <p:spPr>
          <a:xfrm>
            <a:off x="869794" y="5707591"/>
            <a:ext cx="1272775" cy="4234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SUPPLY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7453582" y="1665919"/>
            <a:ext cx="1272775" cy="4234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SUPPLY</a:t>
            </a:r>
          </a:p>
        </p:txBody>
      </p:sp>
      <p:sp>
        <p:nvSpPr>
          <p:cNvPr id="49" name="ZoneTexte 48"/>
          <p:cNvSpPr txBox="1"/>
          <p:nvPr/>
        </p:nvSpPr>
        <p:spPr>
          <a:xfrm>
            <a:off x="7329710" y="5707592"/>
            <a:ext cx="1410468" cy="4234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DEMAND</a:t>
            </a:r>
          </a:p>
        </p:txBody>
      </p:sp>
      <p:sp>
        <p:nvSpPr>
          <p:cNvPr id="50" name="ZoneTexte 49"/>
          <p:cNvSpPr txBox="1"/>
          <p:nvPr/>
        </p:nvSpPr>
        <p:spPr>
          <a:xfrm rot="2448766">
            <a:off x="5307746" y="3012249"/>
            <a:ext cx="1723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RESOURCES</a:t>
            </a:r>
          </a:p>
        </p:txBody>
      </p:sp>
      <p:sp>
        <p:nvSpPr>
          <p:cNvPr id="51" name="ZoneTexte 50"/>
          <p:cNvSpPr txBox="1"/>
          <p:nvPr/>
        </p:nvSpPr>
        <p:spPr>
          <a:xfrm rot="19035776">
            <a:off x="2358719" y="2850701"/>
            <a:ext cx="1758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RESOURCES</a:t>
            </a:r>
          </a:p>
        </p:txBody>
      </p:sp>
      <p:sp>
        <p:nvSpPr>
          <p:cNvPr id="52" name="ZoneTexte 51"/>
          <p:cNvSpPr txBox="1"/>
          <p:nvPr/>
        </p:nvSpPr>
        <p:spPr>
          <a:xfrm rot="2193769">
            <a:off x="2101227" y="4433017"/>
            <a:ext cx="1897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GOODS &amp;</a:t>
            </a:r>
          </a:p>
          <a:p>
            <a:pPr algn="ctr"/>
            <a:r>
              <a:rPr lang="fr-FR" b="1" dirty="0">
                <a:solidFill>
                  <a:srgbClr val="C00000"/>
                </a:solidFill>
              </a:rPr>
              <a:t>SERVICES</a:t>
            </a:r>
          </a:p>
        </p:txBody>
      </p:sp>
      <p:sp>
        <p:nvSpPr>
          <p:cNvPr id="53" name="ZoneTexte 52"/>
          <p:cNvSpPr txBox="1"/>
          <p:nvPr/>
        </p:nvSpPr>
        <p:spPr>
          <a:xfrm rot="19197265">
            <a:off x="5398249" y="4477155"/>
            <a:ext cx="1671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GOODS &amp;</a:t>
            </a:r>
          </a:p>
          <a:p>
            <a:pPr algn="ctr"/>
            <a:r>
              <a:rPr lang="fr-FR" b="1" dirty="0">
                <a:solidFill>
                  <a:srgbClr val="C00000"/>
                </a:solidFill>
              </a:rPr>
              <a:t>SERVICES</a:t>
            </a:r>
          </a:p>
        </p:txBody>
      </p:sp>
      <p:sp>
        <p:nvSpPr>
          <p:cNvPr id="54" name="ZoneTexte 53"/>
          <p:cNvSpPr txBox="1"/>
          <p:nvPr/>
        </p:nvSpPr>
        <p:spPr>
          <a:xfrm rot="2167055">
            <a:off x="1503350" y="5476864"/>
            <a:ext cx="1790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6600"/>
                </a:solidFill>
              </a:rPr>
              <a:t>REVENUE</a:t>
            </a:r>
          </a:p>
        </p:txBody>
      </p:sp>
      <p:sp>
        <p:nvSpPr>
          <p:cNvPr id="55" name="ZoneTexte 54"/>
          <p:cNvSpPr txBox="1"/>
          <p:nvPr/>
        </p:nvSpPr>
        <p:spPr>
          <a:xfrm rot="19242694">
            <a:off x="6170549" y="5389235"/>
            <a:ext cx="1777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6600"/>
                </a:solidFill>
              </a:rPr>
              <a:t>SPENDING</a:t>
            </a:r>
          </a:p>
        </p:txBody>
      </p:sp>
    </p:spTree>
    <p:extLst>
      <p:ext uri="{BB962C8B-B14F-4D97-AF65-F5344CB8AC3E}">
        <p14:creationId xmlns:p14="http://schemas.microsoft.com/office/powerpoint/2010/main" val="4048942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5455" y="411609"/>
            <a:ext cx="8596668" cy="849745"/>
          </a:xfrm>
        </p:spPr>
        <p:txBody>
          <a:bodyPr/>
          <a:lstStyle/>
          <a:p>
            <a:r>
              <a:rPr lang="fr-FR" dirty="0" err="1"/>
              <a:t>Leakages</a:t>
            </a:r>
            <a:r>
              <a:rPr lang="fr-FR" dirty="0"/>
              <a:t> &amp; Injections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3887670" y="2567626"/>
            <a:ext cx="1838545" cy="609284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HOUSEHOLDS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7" name="Flèche courbée vers la droite 6"/>
          <p:cNvSpPr/>
          <p:nvPr/>
        </p:nvSpPr>
        <p:spPr>
          <a:xfrm>
            <a:off x="204750" y="1438884"/>
            <a:ext cx="3562513" cy="1676109"/>
          </a:xfrm>
          <a:prstGeom prst="curvedRightArrow">
            <a:avLst>
              <a:gd name="adj1" fmla="val 13080"/>
              <a:gd name="adj2" fmla="val 24826"/>
              <a:gd name="adj3" fmla="val 25793"/>
            </a:avLst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237078" y="1986853"/>
            <a:ext cx="23294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dirty="0">
                <a:solidFill>
                  <a:srgbClr val="002060"/>
                </a:solidFill>
              </a:rPr>
              <a:t>SPENDING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387309" y="1975827"/>
            <a:ext cx="1777745" cy="512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dirty="0">
                <a:solidFill>
                  <a:srgbClr val="002060"/>
                </a:solidFill>
              </a:rPr>
              <a:t>INCOME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87670" y="1261354"/>
            <a:ext cx="1838545" cy="609284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FIRMS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5" name="Flèche courbée vers la droite 14"/>
          <p:cNvSpPr/>
          <p:nvPr/>
        </p:nvSpPr>
        <p:spPr>
          <a:xfrm rot="10800000">
            <a:off x="5846622" y="1359776"/>
            <a:ext cx="3562513" cy="1676109"/>
          </a:xfrm>
          <a:prstGeom prst="curvedRightArrow">
            <a:avLst>
              <a:gd name="adj1" fmla="val 13080"/>
              <a:gd name="adj2" fmla="val 24826"/>
              <a:gd name="adj3" fmla="val 25793"/>
            </a:avLst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2453827" y="3768502"/>
            <a:ext cx="1100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TAXES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2051744" y="4670633"/>
            <a:ext cx="1470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SAVINGS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1829653" y="5561659"/>
            <a:ext cx="1692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IMPORTS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1625518" y="6174671"/>
            <a:ext cx="2273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LEAKAGES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5762939" y="6132659"/>
            <a:ext cx="2303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006600"/>
                </a:solidFill>
              </a:rPr>
              <a:t>INJECTIONS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887671" y="4266966"/>
            <a:ext cx="1855283" cy="711161"/>
          </a:xfrm>
          <a:prstGeom prst="rect">
            <a:avLst/>
          </a:prstGeom>
          <a:solidFill>
            <a:srgbClr val="ABB9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FINANCIAL MARKETS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887671" y="3368774"/>
            <a:ext cx="1838544" cy="711161"/>
          </a:xfrm>
          <a:prstGeom prst="rect">
            <a:avLst/>
          </a:prstGeom>
          <a:solidFill>
            <a:srgbClr val="ABB9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GOVERNMENT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887671" y="5154230"/>
            <a:ext cx="1855283" cy="711161"/>
          </a:xfrm>
          <a:prstGeom prst="rect">
            <a:avLst/>
          </a:prstGeom>
          <a:solidFill>
            <a:srgbClr val="ABB9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REST OF THE WORLD</a:t>
            </a:r>
            <a:endParaRPr lang="en-GB" b="1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>
            <a:cxnSpLocks/>
          </p:cNvCxnSpPr>
          <p:nvPr/>
        </p:nvCxnSpPr>
        <p:spPr>
          <a:xfrm>
            <a:off x="2489744" y="3731178"/>
            <a:ext cx="1352894" cy="0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2489744" y="3089327"/>
            <a:ext cx="0" cy="641851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cxnSpLocks/>
          </p:cNvCxnSpPr>
          <p:nvPr/>
        </p:nvCxnSpPr>
        <p:spPr>
          <a:xfrm>
            <a:off x="2051744" y="4629065"/>
            <a:ext cx="1789133" cy="0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cxnSpLocks/>
          </p:cNvCxnSpPr>
          <p:nvPr/>
        </p:nvCxnSpPr>
        <p:spPr>
          <a:xfrm flipV="1">
            <a:off x="2051744" y="3046581"/>
            <a:ext cx="0" cy="1582484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cxnSpLocks/>
          </p:cNvCxnSpPr>
          <p:nvPr/>
        </p:nvCxnSpPr>
        <p:spPr>
          <a:xfrm>
            <a:off x="1650410" y="5505752"/>
            <a:ext cx="2190467" cy="0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cxnSpLocks/>
          </p:cNvCxnSpPr>
          <p:nvPr/>
        </p:nvCxnSpPr>
        <p:spPr>
          <a:xfrm flipV="1">
            <a:off x="1625518" y="3002156"/>
            <a:ext cx="0" cy="2503596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cxnSpLocks/>
          </p:cNvCxnSpPr>
          <p:nvPr/>
        </p:nvCxnSpPr>
        <p:spPr>
          <a:xfrm>
            <a:off x="5798854" y="3731178"/>
            <a:ext cx="1362710" cy="0"/>
          </a:xfrm>
          <a:prstGeom prst="line">
            <a:avLst/>
          </a:prstGeom>
          <a:ln w="762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cxnSpLocks/>
          </p:cNvCxnSpPr>
          <p:nvPr/>
        </p:nvCxnSpPr>
        <p:spPr>
          <a:xfrm flipV="1">
            <a:off x="7161564" y="3110002"/>
            <a:ext cx="0" cy="621176"/>
          </a:xfrm>
          <a:prstGeom prst="straightConnector1">
            <a:avLst/>
          </a:prstGeom>
          <a:ln w="7620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cxnSpLocks/>
          </p:cNvCxnSpPr>
          <p:nvPr/>
        </p:nvCxnSpPr>
        <p:spPr>
          <a:xfrm>
            <a:off x="5812620" y="4622241"/>
            <a:ext cx="1781009" cy="0"/>
          </a:xfrm>
          <a:prstGeom prst="line">
            <a:avLst/>
          </a:prstGeom>
          <a:ln w="762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V="1">
            <a:off x="7593629" y="3049533"/>
            <a:ext cx="0" cy="1573013"/>
          </a:xfrm>
          <a:prstGeom prst="straightConnector1">
            <a:avLst/>
          </a:prstGeom>
          <a:ln w="7620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ZoneTexte 25"/>
          <p:cNvSpPr txBox="1"/>
          <p:nvPr/>
        </p:nvSpPr>
        <p:spPr>
          <a:xfrm>
            <a:off x="5820204" y="4665126"/>
            <a:ext cx="18637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6600"/>
                </a:solidFill>
              </a:rPr>
              <a:t>INVESTMENT</a:t>
            </a:r>
          </a:p>
        </p:txBody>
      </p:sp>
      <p:cxnSp>
        <p:nvCxnSpPr>
          <p:cNvPr id="87" name="Straight Arrow Connector 86"/>
          <p:cNvCxnSpPr>
            <a:cxnSpLocks/>
          </p:cNvCxnSpPr>
          <p:nvPr/>
        </p:nvCxnSpPr>
        <p:spPr>
          <a:xfrm flipV="1">
            <a:off x="8053102" y="2984048"/>
            <a:ext cx="0" cy="2504540"/>
          </a:xfrm>
          <a:prstGeom prst="straightConnector1">
            <a:avLst/>
          </a:prstGeom>
          <a:ln w="7620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cxnSpLocks/>
          </p:cNvCxnSpPr>
          <p:nvPr/>
        </p:nvCxnSpPr>
        <p:spPr>
          <a:xfrm>
            <a:off x="5810535" y="5508255"/>
            <a:ext cx="2241872" cy="0"/>
          </a:xfrm>
          <a:prstGeom prst="line">
            <a:avLst/>
          </a:prstGeom>
          <a:ln w="762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ZoneTexte 25"/>
          <p:cNvSpPr txBox="1"/>
          <p:nvPr/>
        </p:nvSpPr>
        <p:spPr>
          <a:xfrm>
            <a:off x="5846622" y="5561659"/>
            <a:ext cx="2220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6600"/>
                </a:solidFill>
              </a:rPr>
              <a:t>EXPORTS</a:t>
            </a:r>
          </a:p>
        </p:txBody>
      </p:sp>
      <p:sp>
        <p:nvSpPr>
          <p:cNvPr id="32" name="ZoneTexte 25">
            <a:extLst>
              <a:ext uri="{FF2B5EF4-FFF2-40B4-BE49-F238E27FC236}">
                <a16:creationId xmlns:a16="http://schemas.microsoft.com/office/drawing/2014/main" id="{1AEE9D5B-E256-48D9-AA41-66AC877D1D64}"/>
              </a:ext>
            </a:extLst>
          </p:cNvPr>
          <p:cNvSpPr txBox="1"/>
          <p:nvPr/>
        </p:nvSpPr>
        <p:spPr>
          <a:xfrm>
            <a:off x="5762938" y="3775259"/>
            <a:ext cx="1792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6600"/>
                </a:solidFill>
              </a:rPr>
              <a:t>GOV.</a:t>
            </a:r>
          </a:p>
          <a:p>
            <a:pPr algn="ctr"/>
            <a:r>
              <a:rPr lang="fr-FR" sz="2000" b="1" dirty="0">
                <a:solidFill>
                  <a:srgbClr val="006600"/>
                </a:solidFill>
              </a:rPr>
              <a:t>SPENDING</a:t>
            </a:r>
          </a:p>
        </p:txBody>
      </p:sp>
    </p:spTree>
    <p:extLst>
      <p:ext uri="{BB962C8B-B14F-4D97-AF65-F5344CB8AC3E}">
        <p14:creationId xmlns:p14="http://schemas.microsoft.com/office/powerpoint/2010/main" val="3073726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cteur droit 31"/>
          <p:cNvCxnSpPr/>
          <p:nvPr/>
        </p:nvCxnSpPr>
        <p:spPr>
          <a:xfrm>
            <a:off x="5591900" y="3886913"/>
            <a:ext cx="814458" cy="295926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36"/>
          <p:cNvCxnSpPr/>
          <p:nvPr/>
        </p:nvCxnSpPr>
        <p:spPr>
          <a:xfrm>
            <a:off x="6406358" y="4180544"/>
            <a:ext cx="709860" cy="21098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34"/>
          <p:cNvCxnSpPr/>
          <p:nvPr/>
        </p:nvCxnSpPr>
        <p:spPr>
          <a:xfrm>
            <a:off x="7137153" y="4398568"/>
            <a:ext cx="858856" cy="22897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29"/>
          <p:cNvCxnSpPr/>
          <p:nvPr/>
        </p:nvCxnSpPr>
        <p:spPr>
          <a:xfrm>
            <a:off x="4870016" y="3299295"/>
            <a:ext cx="721884" cy="58761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28"/>
          <p:cNvCxnSpPr/>
          <p:nvPr/>
        </p:nvCxnSpPr>
        <p:spPr>
          <a:xfrm>
            <a:off x="4385468" y="2492870"/>
            <a:ext cx="464226" cy="792496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au 3"/>
          <p:cNvGraphicFramePr>
            <a:graphicFrameLocks noGrp="1"/>
          </p:cNvGraphicFramePr>
          <p:nvPr/>
        </p:nvGraphicFramePr>
        <p:xfrm>
          <a:off x="393808" y="1976773"/>
          <a:ext cx="2841098" cy="30469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0549">
                  <a:extLst>
                    <a:ext uri="{9D8B030D-6E8A-4147-A177-3AD203B41FA5}">
                      <a16:colId xmlns:a16="http://schemas.microsoft.com/office/drawing/2014/main" val="2429897278"/>
                    </a:ext>
                  </a:extLst>
                </a:gridCol>
                <a:gridCol w="1420549">
                  <a:extLst>
                    <a:ext uri="{9D8B030D-6E8A-4147-A177-3AD203B41FA5}">
                      <a16:colId xmlns:a16="http://schemas.microsoft.com/office/drawing/2014/main" val="31422842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PRICE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QUANTITY DEMANDED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117023"/>
                  </a:ext>
                </a:extLst>
              </a:tr>
              <a:tr h="401139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865488"/>
                  </a:ext>
                </a:extLst>
              </a:tr>
              <a:tr h="401139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91834"/>
                  </a:ext>
                </a:extLst>
              </a:tr>
              <a:tr h="401139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707259"/>
                  </a:ext>
                </a:extLst>
              </a:tr>
              <a:tr h="401139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32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185829"/>
                  </a:ext>
                </a:extLst>
              </a:tr>
              <a:tr h="401139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8541836"/>
                  </a:ext>
                </a:extLst>
              </a:tr>
              <a:tr h="401139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9439328"/>
                  </a:ext>
                </a:extLst>
              </a:tr>
            </a:tbl>
          </a:graphicData>
        </a:graphic>
      </p:graphicFrame>
      <p:sp>
        <p:nvSpPr>
          <p:cNvPr id="7" name="ZoneTexte 7"/>
          <p:cNvSpPr txBox="1"/>
          <p:nvPr/>
        </p:nvSpPr>
        <p:spPr>
          <a:xfrm>
            <a:off x="8359738" y="4794021"/>
            <a:ext cx="1552705" cy="4437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12" name="Connecteur droit avec flèche 4"/>
          <p:cNvCxnSpPr/>
          <p:nvPr/>
        </p:nvCxnSpPr>
        <p:spPr>
          <a:xfrm flipV="1">
            <a:off x="4051511" y="2074996"/>
            <a:ext cx="0" cy="293059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5"/>
          <p:cNvCxnSpPr/>
          <p:nvPr/>
        </p:nvCxnSpPr>
        <p:spPr>
          <a:xfrm>
            <a:off x="4053777" y="5012074"/>
            <a:ext cx="431962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6"/>
          <p:cNvSpPr txBox="1"/>
          <p:nvPr/>
        </p:nvSpPr>
        <p:spPr>
          <a:xfrm>
            <a:off x="3580761" y="1666966"/>
            <a:ext cx="959511" cy="4437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20" name="ZoneTexte 39"/>
          <p:cNvSpPr txBox="1"/>
          <p:nvPr/>
        </p:nvSpPr>
        <p:spPr>
          <a:xfrm>
            <a:off x="4265608" y="505163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4</a:t>
            </a:r>
          </a:p>
        </p:txBody>
      </p:sp>
      <p:cxnSp>
        <p:nvCxnSpPr>
          <p:cNvPr id="21" name="Connecteur droit 40"/>
          <p:cNvCxnSpPr/>
          <p:nvPr/>
        </p:nvCxnSpPr>
        <p:spPr>
          <a:xfrm>
            <a:off x="4051511" y="2492935"/>
            <a:ext cx="33395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42"/>
          <p:cNvCxnSpPr/>
          <p:nvPr/>
        </p:nvCxnSpPr>
        <p:spPr>
          <a:xfrm>
            <a:off x="4051511" y="3274935"/>
            <a:ext cx="79645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44"/>
          <p:cNvCxnSpPr/>
          <p:nvPr/>
        </p:nvCxnSpPr>
        <p:spPr>
          <a:xfrm>
            <a:off x="4050094" y="3883219"/>
            <a:ext cx="154038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46"/>
          <p:cNvCxnSpPr>
            <a:cxnSpLocks/>
          </p:cNvCxnSpPr>
          <p:nvPr/>
        </p:nvCxnSpPr>
        <p:spPr>
          <a:xfrm>
            <a:off x="4058209" y="4175202"/>
            <a:ext cx="233887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48"/>
          <p:cNvCxnSpPr>
            <a:cxnSpLocks/>
          </p:cNvCxnSpPr>
          <p:nvPr/>
        </p:nvCxnSpPr>
        <p:spPr>
          <a:xfrm>
            <a:off x="4069401" y="4392269"/>
            <a:ext cx="3066911" cy="1010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50"/>
          <p:cNvCxnSpPr/>
          <p:nvPr/>
        </p:nvCxnSpPr>
        <p:spPr>
          <a:xfrm>
            <a:off x="4046976" y="4620778"/>
            <a:ext cx="394449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56"/>
          <p:cNvCxnSpPr>
            <a:cxnSpLocks/>
          </p:cNvCxnSpPr>
          <p:nvPr/>
        </p:nvCxnSpPr>
        <p:spPr>
          <a:xfrm flipH="1" flipV="1">
            <a:off x="4385468" y="2492870"/>
            <a:ext cx="29010" cy="248561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59"/>
          <p:cNvCxnSpPr>
            <a:cxnSpLocks/>
          </p:cNvCxnSpPr>
          <p:nvPr/>
        </p:nvCxnSpPr>
        <p:spPr>
          <a:xfrm flipH="1" flipV="1">
            <a:off x="4845990" y="3279007"/>
            <a:ext cx="21711" cy="173306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61"/>
          <p:cNvCxnSpPr>
            <a:cxnSpLocks/>
          </p:cNvCxnSpPr>
          <p:nvPr/>
        </p:nvCxnSpPr>
        <p:spPr>
          <a:xfrm flipV="1">
            <a:off x="5583785" y="3883219"/>
            <a:ext cx="0" cy="112885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65"/>
          <p:cNvCxnSpPr/>
          <p:nvPr/>
        </p:nvCxnSpPr>
        <p:spPr>
          <a:xfrm flipV="1">
            <a:off x="6399549" y="4180544"/>
            <a:ext cx="0" cy="82504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67"/>
          <p:cNvCxnSpPr/>
          <p:nvPr/>
        </p:nvCxnSpPr>
        <p:spPr>
          <a:xfrm flipV="1">
            <a:off x="7141646" y="4373619"/>
            <a:ext cx="0" cy="63196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69"/>
          <p:cNvCxnSpPr/>
          <p:nvPr/>
        </p:nvCxnSpPr>
        <p:spPr>
          <a:xfrm flipV="1">
            <a:off x="7996009" y="4629807"/>
            <a:ext cx="0" cy="38226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73"/>
          <p:cNvSpPr txBox="1"/>
          <p:nvPr/>
        </p:nvSpPr>
        <p:spPr>
          <a:xfrm>
            <a:off x="3583287" y="2313963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20</a:t>
            </a:r>
          </a:p>
        </p:txBody>
      </p:sp>
      <p:sp>
        <p:nvSpPr>
          <p:cNvPr id="36" name="ZoneTexte 74"/>
          <p:cNvSpPr txBox="1"/>
          <p:nvPr/>
        </p:nvSpPr>
        <p:spPr>
          <a:xfrm>
            <a:off x="3591180" y="3094341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14</a:t>
            </a:r>
          </a:p>
        </p:txBody>
      </p:sp>
      <p:sp>
        <p:nvSpPr>
          <p:cNvPr id="37" name="ZoneTexte 75"/>
          <p:cNvSpPr txBox="1"/>
          <p:nvPr/>
        </p:nvSpPr>
        <p:spPr>
          <a:xfrm>
            <a:off x="3697810" y="369855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9</a:t>
            </a:r>
          </a:p>
        </p:txBody>
      </p:sp>
      <p:sp>
        <p:nvSpPr>
          <p:cNvPr id="38" name="ZoneTexte 76"/>
          <p:cNvSpPr txBox="1"/>
          <p:nvPr/>
        </p:nvSpPr>
        <p:spPr>
          <a:xfrm>
            <a:off x="3702821" y="398907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7</a:t>
            </a:r>
          </a:p>
        </p:txBody>
      </p:sp>
      <p:sp>
        <p:nvSpPr>
          <p:cNvPr id="39" name="ZoneTexte 77"/>
          <p:cNvSpPr txBox="1"/>
          <p:nvPr/>
        </p:nvSpPr>
        <p:spPr>
          <a:xfrm>
            <a:off x="3695492" y="423059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5</a:t>
            </a:r>
          </a:p>
        </p:txBody>
      </p:sp>
      <p:sp>
        <p:nvSpPr>
          <p:cNvPr id="40" name="ZoneTexte 78"/>
          <p:cNvSpPr txBox="1"/>
          <p:nvPr/>
        </p:nvSpPr>
        <p:spPr>
          <a:xfrm>
            <a:off x="3696216" y="444800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4</a:t>
            </a:r>
          </a:p>
        </p:txBody>
      </p:sp>
      <p:sp>
        <p:nvSpPr>
          <p:cNvPr id="41" name="ZoneTexte 80"/>
          <p:cNvSpPr txBox="1"/>
          <p:nvPr/>
        </p:nvSpPr>
        <p:spPr>
          <a:xfrm>
            <a:off x="6195545" y="5044935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32</a:t>
            </a:r>
          </a:p>
        </p:txBody>
      </p:sp>
      <p:sp>
        <p:nvSpPr>
          <p:cNvPr id="42" name="ZoneTexte 81"/>
          <p:cNvSpPr txBox="1"/>
          <p:nvPr/>
        </p:nvSpPr>
        <p:spPr>
          <a:xfrm>
            <a:off x="4675454" y="5051383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10</a:t>
            </a:r>
          </a:p>
        </p:txBody>
      </p:sp>
      <p:sp>
        <p:nvSpPr>
          <p:cNvPr id="43" name="ZoneTexte 82"/>
          <p:cNvSpPr txBox="1"/>
          <p:nvPr/>
        </p:nvSpPr>
        <p:spPr>
          <a:xfrm>
            <a:off x="5374709" y="5050566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20</a:t>
            </a:r>
          </a:p>
        </p:txBody>
      </p:sp>
      <p:sp>
        <p:nvSpPr>
          <p:cNvPr id="44" name="ZoneTexte 83"/>
          <p:cNvSpPr txBox="1"/>
          <p:nvPr/>
        </p:nvSpPr>
        <p:spPr>
          <a:xfrm>
            <a:off x="8118423" y="4432509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</a:p>
        </p:txBody>
      </p:sp>
      <p:sp>
        <p:nvSpPr>
          <p:cNvPr id="45" name="ZoneTexte 84"/>
          <p:cNvSpPr txBox="1"/>
          <p:nvPr/>
        </p:nvSpPr>
        <p:spPr>
          <a:xfrm>
            <a:off x="6938027" y="505405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42</a:t>
            </a:r>
          </a:p>
        </p:txBody>
      </p:sp>
      <p:sp>
        <p:nvSpPr>
          <p:cNvPr id="46" name="ZoneTexte 85"/>
          <p:cNvSpPr txBox="1"/>
          <p:nvPr/>
        </p:nvSpPr>
        <p:spPr>
          <a:xfrm>
            <a:off x="7791381" y="5045560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50</a:t>
            </a:r>
          </a:p>
        </p:txBody>
      </p:sp>
      <p:sp>
        <p:nvSpPr>
          <p:cNvPr id="47" name="Titre 1"/>
          <p:cNvSpPr>
            <a:spLocks noGrp="1"/>
          </p:cNvSpPr>
          <p:nvPr>
            <p:ph type="title"/>
          </p:nvPr>
        </p:nvSpPr>
        <p:spPr>
          <a:xfrm>
            <a:off x="603878" y="658740"/>
            <a:ext cx="8596668" cy="744747"/>
          </a:xfrm>
        </p:spPr>
        <p:txBody>
          <a:bodyPr/>
          <a:lstStyle/>
          <a:p>
            <a:r>
              <a:rPr lang="fr-FR" dirty="0"/>
              <a:t>The Law of </a:t>
            </a:r>
            <a:r>
              <a:rPr lang="fr-FR" dirty="0" err="1"/>
              <a:t>Demand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14345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F1E2C191-4FD9-4E25-A080-D720430E5090}"/>
              </a:ext>
            </a:extLst>
          </p:cNvPr>
          <p:cNvCxnSpPr>
            <a:cxnSpLocks/>
          </p:cNvCxnSpPr>
          <p:nvPr/>
        </p:nvCxnSpPr>
        <p:spPr>
          <a:xfrm>
            <a:off x="1063856" y="2429688"/>
            <a:ext cx="1089841" cy="286269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C64E7B77-9A9F-40BB-AB75-0567A698D0BD}"/>
              </a:ext>
            </a:extLst>
          </p:cNvPr>
          <p:cNvCxnSpPr>
            <a:cxnSpLocks/>
          </p:cNvCxnSpPr>
          <p:nvPr/>
        </p:nvCxnSpPr>
        <p:spPr>
          <a:xfrm>
            <a:off x="1261958" y="2417194"/>
            <a:ext cx="2197704" cy="2844518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72243EB8-5B2F-4663-8734-96CCA7AF48EC}"/>
              </a:ext>
            </a:extLst>
          </p:cNvPr>
          <p:cNvCxnSpPr>
            <a:cxnSpLocks/>
          </p:cNvCxnSpPr>
          <p:nvPr/>
        </p:nvCxnSpPr>
        <p:spPr>
          <a:xfrm>
            <a:off x="850179" y="2877263"/>
            <a:ext cx="3722495" cy="236748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1EB40F88-C828-413D-B3A3-7BC0943DC955}"/>
              </a:ext>
            </a:extLst>
          </p:cNvPr>
          <p:cNvSpPr txBox="1"/>
          <p:nvPr/>
        </p:nvSpPr>
        <p:spPr>
          <a:xfrm>
            <a:off x="1888052" y="4378201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D</a:t>
            </a:r>
            <a:r>
              <a:rPr lang="fr-FR" b="1" baseline="-25000" dirty="0">
                <a:solidFill>
                  <a:srgbClr val="C00000"/>
                </a:solidFill>
              </a:rPr>
              <a:t>T</a:t>
            </a:r>
            <a:endParaRPr lang="en-US" b="1" baseline="-25000" dirty="0">
              <a:solidFill>
                <a:srgbClr val="C00000"/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BA8AC581-F3E6-4236-A66C-1B65C6C301DB}"/>
              </a:ext>
            </a:extLst>
          </p:cNvPr>
          <p:cNvSpPr txBox="1"/>
          <p:nvPr/>
        </p:nvSpPr>
        <p:spPr>
          <a:xfrm>
            <a:off x="3834538" y="4381174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  <a:r>
              <a:rPr lang="fr-FR" b="1" baseline="-25000" dirty="0">
                <a:solidFill>
                  <a:srgbClr val="002060"/>
                </a:solidFill>
              </a:rPr>
              <a:t>B</a:t>
            </a:r>
            <a:endParaRPr lang="en-US" b="1" baseline="-25000" dirty="0">
              <a:solidFill>
                <a:srgbClr val="002060"/>
              </a:solidFill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DAC2E1A2-C8DB-4753-B852-19C8E1438B08}"/>
              </a:ext>
            </a:extLst>
          </p:cNvPr>
          <p:cNvSpPr txBox="1"/>
          <p:nvPr/>
        </p:nvSpPr>
        <p:spPr>
          <a:xfrm>
            <a:off x="2955668" y="438117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D</a:t>
            </a:r>
            <a:r>
              <a:rPr lang="fr-FR" b="1" baseline="-25000" dirty="0">
                <a:solidFill>
                  <a:schemeClr val="accent2">
                    <a:lumMod val="50000"/>
                  </a:schemeClr>
                </a:solidFill>
              </a:rPr>
              <a:t>J</a:t>
            </a:r>
            <a:endParaRPr lang="en-US" b="1" baseline="-25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1B1FFD-B229-4DBD-A72F-B45F6B47F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59" y="752475"/>
            <a:ext cx="8596668" cy="752475"/>
          </a:xfrm>
        </p:spPr>
        <p:txBody>
          <a:bodyPr/>
          <a:lstStyle/>
          <a:p>
            <a:r>
              <a:rPr lang="fr-FR" dirty="0" err="1"/>
              <a:t>Individual</a:t>
            </a:r>
            <a:r>
              <a:rPr lang="fr-FR" dirty="0"/>
              <a:t> </a:t>
            </a:r>
            <a:r>
              <a:rPr lang="fr-FR" i="1" dirty="0"/>
              <a:t>vs</a:t>
            </a:r>
            <a:r>
              <a:rPr lang="fr-FR" dirty="0"/>
              <a:t> </a:t>
            </a:r>
            <a:r>
              <a:rPr lang="fr-FR" dirty="0" err="1"/>
              <a:t>Market</a:t>
            </a:r>
            <a:r>
              <a:rPr lang="fr-FR" dirty="0"/>
              <a:t> </a:t>
            </a:r>
            <a:r>
              <a:rPr lang="fr-FR" dirty="0" err="1"/>
              <a:t>Demand</a:t>
            </a: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A386F40-6B0C-46E4-BB04-CBF08F882EAA}"/>
              </a:ext>
            </a:extLst>
          </p:cNvPr>
          <p:cNvCxnSpPr>
            <a:cxnSpLocks/>
          </p:cNvCxnSpPr>
          <p:nvPr/>
        </p:nvCxnSpPr>
        <p:spPr>
          <a:xfrm>
            <a:off x="850179" y="5715000"/>
            <a:ext cx="80010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C47C3F0-E58A-441C-8DF0-6A6F712715D2}"/>
              </a:ext>
            </a:extLst>
          </p:cNvPr>
          <p:cNvCxnSpPr>
            <a:cxnSpLocks/>
          </p:cNvCxnSpPr>
          <p:nvPr/>
        </p:nvCxnSpPr>
        <p:spPr>
          <a:xfrm flipV="1">
            <a:off x="850917" y="2076450"/>
            <a:ext cx="0" cy="363855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827CCBC-0DCF-4E60-870A-F11FB2B47172}"/>
              </a:ext>
            </a:extLst>
          </p:cNvPr>
          <p:cNvSpPr txBox="1"/>
          <p:nvPr/>
        </p:nvSpPr>
        <p:spPr>
          <a:xfrm>
            <a:off x="7991186" y="5825609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  <a:endParaRPr 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677C1E-8EF3-4ECA-8345-46BA0E2281D3}"/>
              </a:ext>
            </a:extLst>
          </p:cNvPr>
          <p:cNvSpPr txBox="1"/>
          <p:nvPr/>
        </p:nvSpPr>
        <p:spPr>
          <a:xfrm>
            <a:off x="441345" y="1663184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  <a:endParaRPr lang="en-US" b="1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D810647-79AB-479B-B933-81F2FBDC7FD2}"/>
              </a:ext>
            </a:extLst>
          </p:cNvPr>
          <p:cNvCxnSpPr>
            <a:cxnSpLocks/>
          </p:cNvCxnSpPr>
          <p:nvPr/>
        </p:nvCxnSpPr>
        <p:spPr>
          <a:xfrm>
            <a:off x="850179" y="5077046"/>
            <a:ext cx="663199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1AB16FB-BF3F-495A-978E-C027D14394EC}"/>
              </a:ext>
            </a:extLst>
          </p:cNvPr>
          <p:cNvCxnSpPr>
            <a:cxnSpLocks/>
          </p:cNvCxnSpPr>
          <p:nvPr/>
        </p:nvCxnSpPr>
        <p:spPr>
          <a:xfrm>
            <a:off x="850179" y="4430205"/>
            <a:ext cx="514198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45DC999-CFC4-4DBB-AAFF-EE590F233FBC}"/>
              </a:ext>
            </a:extLst>
          </p:cNvPr>
          <p:cNvCxnSpPr>
            <a:cxnSpLocks/>
          </p:cNvCxnSpPr>
          <p:nvPr/>
        </p:nvCxnSpPr>
        <p:spPr>
          <a:xfrm>
            <a:off x="850179" y="3792277"/>
            <a:ext cx="365025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F8C4EBB-BECE-4A05-9E45-302D081B4911}"/>
              </a:ext>
            </a:extLst>
          </p:cNvPr>
          <p:cNvCxnSpPr>
            <a:cxnSpLocks/>
          </p:cNvCxnSpPr>
          <p:nvPr/>
        </p:nvCxnSpPr>
        <p:spPr>
          <a:xfrm>
            <a:off x="850179" y="2505519"/>
            <a:ext cx="66852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3B6081A-D9DB-420B-BE30-988B40D51FB5}"/>
              </a:ext>
            </a:extLst>
          </p:cNvPr>
          <p:cNvCxnSpPr>
            <a:cxnSpLocks/>
          </p:cNvCxnSpPr>
          <p:nvPr/>
        </p:nvCxnSpPr>
        <p:spPr>
          <a:xfrm>
            <a:off x="850179" y="3152995"/>
            <a:ext cx="216336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3729B9B-2C25-4BB1-ABA5-A30F60493C45}"/>
              </a:ext>
            </a:extLst>
          </p:cNvPr>
          <p:cNvCxnSpPr>
            <a:cxnSpLocks/>
          </p:cNvCxnSpPr>
          <p:nvPr/>
        </p:nvCxnSpPr>
        <p:spPr>
          <a:xfrm>
            <a:off x="1518699" y="2501968"/>
            <a:ext cx="5963478" cy="257507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C1F1504B-08E1-4021-85CE-7CCB1D366050}"/>
              </a:ext>
            </a:extLst>
          </p:cNvPr>
          <p:cNvCxnSpPr>
            <a:cxnSpLocks/>
          </p:cNvCxnSpPr>
          <p:nvPr/>
        </p:nvCxnSpPr>
        <p:spPr>
          <a:xfrm flipV="1">
            <a:off x="1518699" y="2499826"/>
            <a:ext cx="0" cy="321517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788232E-869C-4AAC-A250-D14F70D0001F}"/>
              </a:ext>
            </a:extLst>
          </p:cNvPr>
          <p:cNvCxnSpPr>
            <a:cxnSpLocks/>
          </p:cNvCxnSpPr>
          <p:nvPr/>
        </p:nvCxnSpPr>
        <p:spPr>
          <a:xfrm flipV="1">
            <a:off x="7482177" y="5065742"/>
            <a:ext cx="0" cy="64925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B121AF27-5CB4-427B-A277-AB69272287DF}"/>
              </a:ext>
            </a:extLst>
          </p:cNvPr>
          <p:cNvSpPr txBox="1"/>
          <p:nvPr/>
        </p:nvSpPr>
        <p:spPr>
          <a:xfrm>
            <a:off x="7207101" y="5750074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290</a:t>
            </a:r>
            <a:endParaRPr lang="en-US" dirty="0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2998900-67CD-4229-8C06-4EC2784CD877}"/>
              </a:ext>
            </a:extLst>
          </p:cNvPr>
          <p:cNvCxnSpPr>
            <a:cxnSpLocks/>
          </p:cNvCxnSpPr>
          <p:nvPr/>
        </p:nvCxnSpPr>
        <p:spPr>
          <a:xfrm flipV="1">
            <a:off x="5988818" y="4430205"/>
            <a:ext cx="0" cy="128144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E3E50BAF-1346-4E64-A2D9-F2BC89663EEA}"/>
              </a:ext>
            </a:extLst>
          </p:cNvPr>
          <p:cNvSpPr txBox="1"/>
          <p:nvPr/>
        </p:nvSpPr>
        <p:spPr>
          <a:xfrm>
            <a:off x="5713742" y="5750074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220</a:t>
            </a:r>
            <a:endParaRPr lang="en-US" dirty="0"/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D13729E2-1594-4EA8-B630-C015C7CB0073}"/>
              </a:ext>
            </a:extLst>
          </p:cNvPr>
          <p:cNvCxnSpPr>
            <a:cxnSpLocks/>
          </p:cNvCxnSpPr>
          <p:nvPr/>
        </p:nvCxnSpPr>
        <p:spPr>
          <a:xfrm flipV="1">
            <a:off x="4490405" y="3795600"/>
            <a:ext cx="0" cy="191605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DAF39C62-8290-4BBF-B6EB-565F0EE8DD98}"/>
              </a:ext>
            </a:extLst>
          </p:cNvPr>
          <p:cNvSpPr txBox="1"/>
          <p:nvPr/>
        </p:nvSpPr>
        <p:spPr>
          <a:xfrm>
            <a:off x="4220383" y="5750074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150</a:t>
            </a:r>
            <a:endParaRPr lang="en-US" dirty="0"/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8E2FA40A-8A55-4141-BAF1-8841863A3E62}"/>
              </a:ext>
            </a:extLst>
          </p:cNvPr>
          <p:cNvCxnSpPr>
            <a:cxnSpLocks/>
          </p:cNvCxnSpPr>
          <p:nvPr/>
        </p:nvCxnSpPr>
        <p:spPr>
          <a:xfrm flipV="1">
            <a:off x="3013544" y="3149388"/>
            <a:ext cx="0" cy="256226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B912A0A5-9C4D-4FED-B342-902968AA822F}"/>
              </a:ext>
            </a:extLst>
          </p:cNvPr>
          <p:cNvSpPr txBox="1"/>
          <p:nvPr/>
        </p:nvSpPr>
        <p:spPr>
          <a:xfrm>
            <a:off x="2799383" y="5750074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80</a:t>
            </a:r>
            <a:endParaRPr lang="en-US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3DAC65E-DFF5-4F9D-9D8C-3CCB153D926B}"/>
              </a:ext>
            </a:extLst>
          </p:cNvPr>
          <p:cNvSpPr txBox="1"/>
          <p:nvPr/>
        </p:nvSpPr>
        <p:spPr>
          <a:xfrm>
            <a:off x="1302453" y="5751251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30</a:t>
            </a:r>
            <a:endParaRPr lang="en-US" dirty="0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89EFFB77-410F-4E61-8D60-6898332A7654}"/>
              </a:ext>
            </a:extLst>
          </p:cNvPr>
          <p:cNvCxnSpPr>
            <a:cxnSpLocks/>
          </p:cNvCxnSpPr>
          <p:nvPr/>
        </p:nvCxnSpPr>
        <p:spPr>
          <a:xfrm>
            <a:off x="850179" y="2499826"/>
            <a:ext cx="0" cy="35469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BCCE024D-5E27-4F5B-87F6-DC6D5ECDE094}"/>
              </a:ext>
            </a:extLst>
          </p:cNvPr>
          <p:cNvSpPr txBox="1"/>
          <p:nvPr/>
        </p:nvSpPr>
        <p:spPr>
          <a:xfrm>
            <a:off x="7555113" y="4997519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D</a:t>
            </a:r>
            <a:r>
              <a:rPr lang="fr-FR" b="1" baseline="-25000" dirty="0"/>
              <a:t>M</a:t>
            </a:r>
            <a:endParaRPr lang="en-US" b="1" baseline="-25000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000A92C-31ED-41C6-82E6-159F8459193A}"/>
              </a:ext>
            </a:extLst>
          </p:cNvPr>
          <p:cNvSpPr txBox="1"/>
          <p:nvPr/>
        </p:nvSpPr>
        <p:spPr>
          <a:xfrm>
            <a:off x="355282" y="4892380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10</a:t>
            </a:r>
            <a:endParaRPr 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B4A2E5F-504E-45C2-B7D8-B0644EE4402F}"/>
              </a:ext>
            </a:extLst>
          </p:cNvPr>
          <p:cNvSpPr txBox="1"/>
          <p:nvPr/>
        </p:nvSpPr>
        <p:spPr>
          <a:xfrm>
            <a:off x="355282" y="4245539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20</a:t>
            </a:r>
            <a:endParaRPr lang="en-US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D3730FE-09E3-4744-A73A-EF602B86E874}"/>
              </a:ext>
            </a:extLst>
          </p:cNvPr>
          <p:cNvSpPr txBox="1"/>
          <p:nvPr/>
        </p:nvSpPr>
        <p:spPr>
          <a:xfrm>
            <a:off x="351947" y="3604841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30</a:t>
            </a:r>
            <a:endParaRPr lang="en-US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9313E78-A0E9-4507-BF62-09C2C6868988}"/>
              </a:ext>
            </a:extLst>
          </p:cNvPr>
          <p:cNvSpPr txBox="1"/>
          <p:nvPr/>
        </p:nvSpPr>
        <p:spPr>
          <a:xfrm>
            <a:off x="356406" y="2964722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40</a:t>
            </a:r>
            <a:endParaRPr lang="en-US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3293E23-5C82-43E8-B9D3-64715241B06B}"/>
              </a:ext>
            </a:extLst>
          </p:cNvPr>
          <p:cNvSpPr txBox="1"/>
          <p:nvPr/>
        </p:nvSpPr>
        <p:spPr>
          <a:xfrm>
            <a:off x="348921" y="2315160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50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835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4680" y="576442"/>
            <a:ext cx="8596668" cy="672349"/>
          </a:xfrm>
        </p:spPr>
        <p:txBody>
          <a:bodyPr/>
          <a:lstStyle/>
          <a:p>
            <a:r>
              <a:rPr lang="fr-FR" dirty="0"/>
              <a:t>Extension of </a:t>
            </a:r>
            <a:r>
              <a:rPr lang="fr-FR" dirty="0" err="1"/>
              <a:t>Demand</a:t>
            </a:r>
            <a:endParaRPr lang="fr-FR" dirty="0"/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2097324" y="1692464"/>
            <a:ext cx="0" cy="367527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 flipV="1">
            <a:off x="2100423" y="5367734"/>
            <a:ext cx="5545849" cy="813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458141" y="1778709"/>
            <a:ext cx="1518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PRICE OF</a:t>
            </a:r>
            <a:br>
              <a:rPr lang="fr-FR" b="1" dirty="0"/>
            </a:br>
            <a:r>
              <a:rPr lang="fr-FR" b="1" dirty="0"/>
              <a:t>BOOKMARKS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137851" y="5468920"/>
            <a:ext cx="18742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 </a:t>
            </a:r>
            <a:br>
              <a:rPr lang="fr-FR" b="1" dirty="0"/>
            </a:br>
            <a:r>
              <a:rPr lang="fr-FR" b="1" dirty="0"/>
              <a:t>OF BOOKMARKS</a:t>
            </a:r>
          </a:p>
        </p:txBody>
      </p:sp>
      <p:cxnSp>
        <p:nvCxnSpPr>
          <p:cNvPr id="11" name="Connecteur droit 10"/>
          <p:cNvCxnSpPr/>
          <p:nvPr/>
        </p:nvCxnSpPr>
        <p:spPr>
          <a:xfrm>
            <a:off x="2646506" y="2563678"/>
            <a:ext cx="3491345" cy="229985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2861314" y="2990179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0" dirty="0">
                <a:latin typeface="+mj-lt"/>
              </a:rPr>
              <a:t>A</a:t>
            </a:r>
            <a:endParaRPr lang="fr-FR" b="1" dirty="0"/>
          </a:p>
        </p:txBody>
      </p:sp>
      <p:sp>
        <p:nvSpPr>
          <p:cNvPr id="20" name="ZoneTexte 19"/>
          <p:cNvSpPr txBox="1"/>
          <p:nvPr/>
        </p:nvSpPr>
        <p:spPr>
          <a:xfrm>
            <a:off x="4331529" y="3947066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+mj-lt"/>
              </a:rPr>
              <a:t>B</a:t>
            </a:r>
            <a:endParaRPr lang="fr-FR" b="1" dirty="0"/>
          </a:p>
        </p:txBody>
      </p:sp>
      <p:cxnSp>
        <p:nvCxnSpPr>
          <p:cNvPr id="21" name="Connecteur droit 20"/>
          <p:cNvCxnSpPr>
            <a:cxnSpLocks/>
          </p:cNvCxnSpPr>
          <p:nvPr/>
        </p:nvCxnSpPr>
        <p:spPr>
          <a:xfrm>
            <a:off x="2100443" y="2956158"/>
            <a:ext cx="113442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>
            <a:off x="2155809" y="3928972"/>
            <a:ext cx="253193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 flipH="1">
            <a:off x="3247932" y="2982858"/>
            <a:ext cx="1" cy="239301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 flipH="1">
            <a:off x="4706216" y="3935732"/>
            <a:ext cx="1" cy="143200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/>
        </p:nvSpPr>
        <p:spPr>
          <a:xfrm>
            <a:off x="1764021" y="278585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1761655" y="375180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3040707" y="540809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50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4492791" y="5404567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75</a:t>
            </a:r>
          </a:p>
        </p:txBody>
      </p:sp>
      <p:sp>
        <p:nvSpPr>
          <p:cNvPr id="29" name="ZoneTexte 19"/>
          <p:cNvSpPr txBox="1"/>
          <p:nvPr/>
        </p:nvSpPr>
        <p:spPr>
          <a:xfrm>
            <a:off x="6155103" y="4747875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  <a:latin typeface="+mj-lt"/>
              </a:rPr>
              <a:t>D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1480465" y="2975214"/>
            <a:ext cx="182880" cy="960518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Down Arrow 30"/>
          <p:cNvSpPr/>
          <p:nvPr/>
        </p:nvSpPr>
        <p:spPr>
          <a:xfrm rot="16200000">
            <a:off x="3892028" y="5136488"/>
            <a:ext cx="182880" cy="1471073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2A694A0-289C-49F9-AAF1-0F6F20850ECD}"/>
              </a:ext>
            </a:extLst>
          </p:cNvPr>
          <p:cNvGrpSpPr/>
          <p:nvPr/>
        </p:nvGrpSpPr>
        <p:grpSpPr>
          <a:xfrm>
            <a:off x="4635436" y="3854115"/>
            <a:ext cx="141559" cy="141559"/>
            <a:chOff x="5867354" y="2967593"/>
            <a:chExt cx="353418" cy="353418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18B9A74-3ACE-4112-9F5C-A24F7AACDBC3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162C635-879B-43C5-BD08-AAEDDDF2DA13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CB43844-7CC9-4DC6-AFDD-1AA5A0D0DCC2}"/>
              </a:ext>
            </a:extLst>
          </p:cNvPr>
          <p:cNvGrpSpPr/>
          <p:nvPr/>
        </p:nvGrpSpPr>
        <p:grpSpPr>
          <a:xfrm>
            <a:off x="3160967" y="2885300"/>
            <a:ext cx="141559" cy="141559"/>
            <a:chOff x="5867354" y="2967593"/>
            <a:chExt cx="353418" cy="353418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ED42B49-336B-4F45-9DC4-17D3C794FA6C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2A87804-D632-4247-A4D4-781667AA7513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/>
          <p:cNvSpPr/>
          <p:nvPr/>
        </p:nvSpPr>
        <p:spPr>
          <a:xfrm>
            <a:off x="378681" y="3143670"/>
            <a:ext cx="1105205" cy="565339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DECREASE</a:t>
            </a:r>
            <a:br>
              <a:rPr lang="fr-FR" sz="1400" b="1" dirty="0">
                <a:solidFill>
                  <a:srgbClr val="C00000"/>
                </a:solidFill>
              </a:rPr>
            </a:br>
            <a:r>
              <a:rPr lang="fr-FR" sz="1400" b="1" dirty="0">
                <a:solidFill>
                  <a:srgbClr val="C00000"/>
                </a:solidFill>
              </a:rPr>
              <a:t>IN PRICE</a:t>
            </a:r>
            <a:endParaRPr lang="fr-FR" sz="1400" dirty="0">
              <a:solidFill>
                <a:srgbClr val="C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B2E040-A395-9DC6-534A-DABDAA96CD52}"/>
              </a:ext>
            </a:extLst>
          </p:cNvPr>
          <p:cNvSpPr txBox="1"/>
          <p:nvPr/>
        </p:nvSpPr>
        <p:spPr>
          <a:xfrm>
            <a:off x="3265185" y="6014165"/>
            <a:ext cx="1453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  <a:t>EXTENSION</a:t>
            </a:r>
            <a:b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  <a:t>OF DEMAND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D164716-147D-D8EB-383C-04E5AD7A366A}"/>
              </a:ext>
            </a:extLst>
          </p:cNvPr>
          <p:cNvCxnSpPr>
            <a:cxnSpLocks/>
          </p:cNvCxnSpPr>
          <p:nvPr/>
        </p:nvCxnSpPr>
        <p:spPr>
          <a:xfrm>
            <a:off x="3345411" y="2728844"/>
            <a:ext cx="1462949" cy="9630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FC480DAE-BDDA-2621-8816-462010758231}"/>
              </a:ext>
            </a:extLst>
          </p:cNvPr>
          <p:cNvSpPr txBox="1"/>
          <p:nvPr/>
        </p:nvSpPr>
        <p:spPr>
          <a:xfrm rot="1997932">
            <a:off x="3065087" y="2686475"/>
            <a:ext cx="23606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MOVEMENT </a:t>
            </a:r>
            <a:r>
              <a:rPr lang="fr-FR" sz="1400" b="1" u="sng" dirty="0"/>
              <a:t>DOWN</a:t>
            </a:r>
            <a:r>
              <a:rPr lang="fr-FR" sz="1400" b="1" dirty="0"/>
              <a:t> ALONG THE DEMAND CURVE</a:t>
            </a:r>
          </a:p>
        </p:txBody>
      </p:sp>
    </p:spTree>
    <p:extLst>
      <p:ext uri="{BB962C8B-B14F-4D97-AF65-F5344CB8AC3E}">
        <p14:creationId xmlns:p14="http://schemas.microsoft.com/office/powerpoint/2010/main" val="2176530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5683"/>
          </a:xfrm>
        </p:spPr>
        <p:txBody>
          <a:bodyPr/>
          <a:lstStyle/>
          <a:p>
            <a:r>
              <a:rPr lang="fr-FR" dirty="0"/>
              <a:t>Contraction of </a:t>
            </a:r>
            <a:r>
              <a:rPr lang="fr-FR" dirty="0" err="1"/>
              <a:t>Demand</a:t>
            </a:r>
            <a:endParaRPr lang="fr-FR" dirty="0"/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2097324" y="1692464"/>
            <a:ext cx="0" cy="367527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 flipV="1">
            <a:off x="2100423" y="5367734"/>
            <a:ext cx="5545849" cy="813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2646506" y="2563678"/>
            <a:ext cx="3491345" cy="229985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2852688" y="2972927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+mj-lt"/>
              </a:rPr>
              <a:t>B</a:t>
            </a:r>
            <a:endParaRPr lang="fr-FR" b="1" dirty="0"/>
          </a:p>
        </p:txBody>
      </p:sp>
      <p:sp>
        <p:nvSpPr>
          <p:cNvPr id="20" name="ZoneTexte 19"/>
          <p:cNvSpPr txBox="1"/>
          <p:nvPr/>
        </p:nvSpPr>
        <p:spPr>
          <a:xfrm>
            <a:off x="4298317" y="3927406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+mj-lt"/>
              </a:rPr>
              <a:t>A</a:t>
            </a:r>
            <a:endParaRPr lang="fr-FR" b="1" dirty="0"/>
          </a:p>
        </p:txBody>
      </p:sp>
      <p:cxnSp>
        <p:nvCxnSpPr>
          <p:cNvPr id="21" name="Connecteur droit 20"/>
          <p:cNvCxnSpPr>
            <a:cxnSpLocks/>
          </p:cNvCxnSpPr>
          <p:nvPr/>
        </p:nvCxnSpPr>
        <p:spPr>
          <a:xfrm>
            <a:off x="2097324" y="2965991"/>
            <a:ext cx="115060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>
            <a:off x="2155809" y="3923334"/>
            <a:ext cx="253193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 flipH="1">
            <a:off x="3247932" y="2982858"/>
            <a:ext cx="1" cy="239301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 flipH="1">
            <a:off x="4706216" y="3935732"/>
            <a:ext cx="1" cy="143200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/>
        </p:nvSpPr>
        <p:spPr>
          <a:xfrm>
            <a:off x="1614915" y="2774519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30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1619140" y="3733144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25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3025444" y="5411437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12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4480960" y="5415394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18</a:t>
            </a:r>
          </a:p>
        </p:txBody>
      </p:sp>
      <p:sp>
        <p:nvSpPr>
          <p:cNvPr id="30" name="ZoneTexte 19"/>
          <p:cNvSpPr txBox="1"/>
          <p:nvPr/>
        </p:nvSpPr>
        <p:spPr>
          <a:xfrm>
            <a:off x="6170171" y="4784617"/>
            <a:ext cx="33374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  <a:latin typeface="+mj-lt"/>
              </a:rPr>
              <a:t>D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31" name="Down Arrow 30"/>
          <p:cNvSpPr/>
          <p:nvPr/>
        </p:nvSpPr>
        <p:spPr>
          <a:xfrm rot="10800000">
            <a:off x="1418460" y="2975516"/>
            <a:ext cx="182880" cy="960518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Down Arrow 31"/>
          <p:cNvSpPr/>
          <p:nvPr/>
        </p:nvSpPr>
        <p:spPr>
          <a:xfrm rot="5400000">
            <a:off x="3892028" y="5120444"/>
            <a:ext cx="182880" cy="1471073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8BEF569-E054-47C7-B4B3-3F646BFC0AAF}"/>
              </a:ext>
            </a:extLst>
          </p:cNvPr>
          <p:cNvGrpSpPr/>
          <p:nvPr/>
        </p:nvGrpSpPr>
        <p:grpSpPr>
          <a:xfrm>
            <a:off x="3183766" y="2892374"/>
            <a:ext cx="141559" cy="141559"/>
            <a:chOff x="5867354" y="2967593"/>
            <a:chExt cx="353418" cy="353418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F5067DD-AE7E-46C8-8B10-CBCF22DE3213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9928599-A825-4D85-AB14-66BAEC690B0C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CF34CBB-68D5-4A07-AFA1-DB35B5CBEC94}"/>
              </a:ext>
            </a:extLst>
          </p:cNvPr>
          <p:cNvGrpSpPr/>
          <p:nvPr/>
        </p:nvGrpSpPr>
        <p:grpSpPr>
          <a:xfrm>
            <a:off x="4635436" y="3847765"/>
            <a:ext cx="141559" cy="141559"/>
            <a:chOff x="5867354" y="2967593"/>
            <a:chExt cx="353418" cy="353418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BEEDC34-D861-4D0B-A42F-F56A6F79F1FD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E5AD78D-C954-486B-BD9F-944E1A1CB965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ZoneTexte 7">
            <a:extLst>
              <a:ext uri="{FF2B5EF4-FFF2-40B4-BE49-F238E27FC236}">
                <a16:creationId xmlns:a16="http://schemas.microsoft.com/office/drawing/2014/main" id="{1C3A015B-508B-4B2E-9DE0-68CB7D939315}"/>
              </a:ext>
            </a:extLst>
          </p:cNvPr>
          <p:cNvSpPr txBox="1"/>
          <p:nvPr/>
        </p:nvSpPr>
        <p:spPr>
          <a:xfrm>
            <a:off x="6297703" y="5468920"/>
            <a:ext cx="15545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 </a:t>
            </a:r>
            <a:br>
              <a:rPr lang="fr-FR" b="1" dirty="0"/>
            </a:br>
            <a:r>
              <a:rPr lang="fr-FR" b="1" dirty="0"/>
              <a:t>OF WATCHES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E7283A0-7A1D-449F-ABF9-33CBC1F548A2}"/>
              </a:ext>
            </a:extLst>
          </p:cNvPr>
          <p:cNvSpPr/>
          <p:nvPr/>
        </p:nvSpPr>
        <p:spPr>
          <a:xfrm>
            <a:off x="334013" y="3218992"/>
            <a:ext cx="1074273" cy="565339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  <a:t>INCREASE</a:t>
            </a:r>
            <a:b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  <a:t>IN PRICE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04B372E9-0FFD-8674-C4DE-3BCDCEC5DF3C}"/>
              </a:ext>
            </a:extLst>
          </p:cNvPr>
          <p:cNvCxnSpPr>
            <a:cxnSpLocks/>
          </p:cNvCxnSpPr>
          <p:nvPr/>
        </p:nvCxnSpPr>
        <p:spPr>
          <a:xfrm flipH="1" flipV="1">
            <a:off x="3361022" y="2749294"/>
            <a:ext cx="1371495" cy="90287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0148AA4A-327D-1AE9-88B0-7FC091AE333B}"/>
              </a:ext>
            </a:extLst>
          </p:cNvPr>
          <p:cNvSpPr txBox="1"/>
          <p:nvPr/>
        </p:nvSpPr>
        <p:spPr>
          <a:xfrm rot="1997932">
            <a:off x="3065087" y="2686475"/>
            <a:ext cx="23606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MOVEMENT </a:t>
            </a:r>
            <a:r>
              <a:rPr lang="fr-FR" sz="1400" b="1" u="sng" dirty="0"/>
              <a:t>UP</a:t>
            </a:r>
            <a:r>
              <a:rPr lang="fr-FR" sz="1400" b="1" dirty="0"/>
              <a:t> ALONG THE DEMAND CURVE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177AE3D-CDBF-D272-96D6-E5F627A7E9DC}"/>
              </a:ext>
            </a:extLst>
          </p:cNvPr>
          <p:cNvSpPr txBox="1"/>
          <p:nvPr/>
        </p:nvSpPr>
        <p:spPr>
          <a:xfrm>
            <a:off x="3265185" y="6014165"/>
            <a:ext cx="1453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CONTRACTION</a:t>
            </a:r>
            <a:br>
              <a:rPr lang="fr-FR" sz="1400" b="1" dirty="0">
                <a:solidFill>
                  <a:srgbClr val="C00000"/>
                </a:solidFill>
              </a:rPr>
            </a:br>
            <a:r>
              <a:rPr lang="fr-FR" sz="1400" b="1" dirty="0">
                <a:solidFill>
                  <a:srgbClr val="C00000"/>
                </a:solidFill>
              </a:rPr>
              <a:t>OF DEMAND</a:t>
            </a:r>
          </a:p>
        </p:txBody>
      </p:sp>
      <p:sp>
        <p:nvSpPr>
          <p:cNvPr id="35" name="ZoneTexte 6">
            <a:extLst>
              <a:ext uri="{FF2B5EF4-FFF2-40B4-BE49-F238E27FC236}">
                <a16:creationId xmlns:a16="http://schemas.microsoft.com/office/drawing/2014/main" id="{F84762FD-C57B-8257-06E3-733DD653DF5A}"/>
              </a:ext>
            </a:extLst>
          </p:cNvPr>
          <p:cNvSpPr txBox="1"/>
          <p:nvPr/>
        </p:nvSpPr>
        <p:spPr>
          <a:xfrm>
            <a:off x="458141" y="1773237"/>
            <a:ext cx="1518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PRICE OF</a:t>
            </a:r>
            <a:br>
              <a:rPr lang="fr-FR" b="1" dirty="0"/>
            </a:br>
            <a:r>
              <a:rPr lang="fr-FR" b="1" dirty="0"/>
              <a:t>WATCHES</a:t>
            </a:r>
          </a:p>
        </p:txBody>
      </p:sp>
    </p:spTree>
    <p:extLst>
      <p:ext uri="{BB962C8B-B14F-4D97-AF65-F5344CB8AC3E}">
        <p14:creationId xmlns:p14="http://schemas.microsoft.com/office/powerpoint/2010/main" val="3876146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56564" y="368059"/>
            <a:ext cx="8596668" cy="779253"/>
          </a:xfrm>
        </p:spPr>
        <p:txBody>
          <a:bodyPr/>
          <a:lstStyle/>
          <a:p>
            <a:r>
              <a:rPr lang="fr-FR" dirty="0" err="1"/>
              <a:t>Demand</a:t>
            </a:r>
            <a:r>
              <a:rPr lang="fr-FR" dirty="0"/>
              <a:t> &amp; </a:t>
            </a:r>
            <a:r>
              <a:rPr lang="fr-FR" dirty="0" err="1"/>
              <a:t>Income</a:t>
            </a:r>
            <a:endParaRPr lang="fr-FR" dirty="0"/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900210" y="2327654"/>
            <a:ext cx="0" cy="26663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 flipV="1">
            <a:off x="902272" y="4994025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463709" y="1920927"/>
            <a:ext cx="873002" cy="403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694927" y="5490605"/>
            <a:ext cx="1775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NORMAL GOOD</a:t>
            </a:r>
          </a:p>
        </p:txBody>
      </p:sp>
      <p:cxnSp>
        <p:nvCxnSpPr>
          <p:cNvPr id="11" name="Connecteur droit 10"/>
          <p:cNvCxnSpPr/>
          <p:nvPr/>
        </p:nvCxnSpPr>
        <p:spPr>
          <a:xfrm>
            <a:off x="1294108" y="2556665"/>
            <a:ext cx="1575248" cy="200872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902272" y="3955678"/>
            <a:ext cx="237659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 flipV="1">
            <a:off x="2380925" y="3949688"/>
            <a:ext cx="0" cy="105023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/>
              <p:cNvSpPr txBox="1"/>
              <p:nvPr/>
            </p:nvSpPr>
            <p:spPr>
              <a:xfrm>
                <a:off x="418347" y="3771147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5" name="ZoneTexte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47" y="3771147"/>
                <a:ext cx="481863" cy="369332"/>
              </a:xfrm>
              <a:prstGeom prst="rect">
                <a:avLst/>
              </a:prstGeom>
              <a:blipFill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/>
              <p:cNvSpPr txBox="1"/>
              <p:nvPr/>
            </p:nvSpPr>
            <p:spPr>
              <a:xfrm>
                <a:off x="2145635" y="5009858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6" name="ZoneTexte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5635" y="5009858"/>
                <a:ext cx="476156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/>
              <p:cNvSpPr txBox="1"/>
              <p:nvPr/>
            </p:nvSpPr>
            <p:spPr>
              <a:xfrm>
                <a:off x="3012097" y="4996915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7" name="ZoneTexte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2097" y="4996915"/>
                <a:ext cx="481478" cy="369332"/>
              </a:xfrm>
              <a:prstGeom prst="rect">
                <a:avLst/>
              </a:prstGeom>
              <a:blipFill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ZoneTexte 28"/>
          <p:cNvSpPr txBox="1"/>
          <p:nvPr/>
        </p:nvSpPr>
        <p:spPr>
          <a:xfrm>
            <a:off x="3639611" y="5065377"/>
            <a:ext cx="1412713" cy="403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54" name="Connecteur droit 10"/>
          <p:cNvCxnSpPr/>
          <p:nvPr/>
        </p:nvCxnSpPr>
        <p:spPr>
          <a:xfrm>
            <a:off x="2176500" y="2556664"/>
            <a:ext cx="1575249" cy="2008730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17"/>
          <p:cNvCxnSpPr/>
          <p:nvPr/>
        </p:nvCxnSpPr>
        <p:spPr>
          <a:xfrm flipV="1">
            <a:off x="3243883" y="3950994"/>
            <a:ext cx="0" cy="105023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avec flèche 4"/>
          <p:cNvCxnSpPr/>
          <p:nvPr/>
        </p:nvCxnSpPr>
        <p:spPr>
          <a:xfrm flipV="1">
            <a:off x="5467144" y="2326235"/>
            <a:ext cx="0" cy="26663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avec flèche 5"/>
          <p:cNvCxnSpPr/>
          <p:nvPr/>
        </p:nvCxnSpPr>
        <p:spPr>
          <a:xfrm flipV="1">
            <a:off x="5469206" y="4983980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7"/>
          <p:cNvSpPr txBox="1"/>
          <p:nvPr/>
        </p:nvSpPr>
        <p:spPr>
          <a:xfrm>
            <a:off x="5030643" y="1920927"/>
            <a:ext cx="873002" cy="403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59" name="ZoneTexte 8"/>
          <p:cNvSpPr txBox="1"/>
          <p:nvPr/>
        </p:nvSpPr>
        <p:spPr>
          <a:xfrm>
            <a:off x="6261861" y="5489186"/>
            <a:ext cx="1874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INFERIOR GOOD</a:t>
            </a:r>
          </a:p>
        </p:txBody>
      </p:sp>
      <p:cxnSp>
        <p:nvCxnSpPr>
          <p:cNvPr id="60" name="Connecteur droit 10"/>
          <p:cNvCxnSpPr/>
          <p:nvPr/>
        </p:nvCxnSpPr>
        <p:spPr>
          <a:xfrm>
            <a:off x="5861042" y="2555246"/>
            <a:ext cx="1575248" cy="2008729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16"/>
          <p:cNvCxnSpPr/>
          <p:nvPr/>
        </p:nvCxnSpPr>
        <p:spPr>
          <a:xfrm>
            <a:off x="5469206" y="3954259"/>
            <a:ext cx="237659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17"/>
          <p:cNvCxnSpPr/>
          <p:nvPr/>
        </p:nvCxnSpPr>
        <p:spPr>
          <a:xfrm flipV="1">
            <a:off x="6947859" y="3948269"/>
            <a:ext cx="0" cy="105023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ZoneTexte 24"/>
              <p:cNvSpPr txBox="1"/>
              <p:nvPr/>
            </p:nvSpPr>
            <p:spPr>
              <a:xfrm>
                <a:off x="4985281" y="3769728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3" name="ZoneTexte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5281" y="3769728"/>
                <a:ext cx="481863" cy="369332"/>
              </a:xfrm>
              <a:prstGeom prst="rect">
                <a:avLst/>
              </a:prstGeom>
              <a:blipFill>
                <a:blip r:embed="rId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ZoneTexte 25"/>
              <p:cNvSpPr txBox="1"/>
              <p:nvPr/>
            </p:nvSpPr>
            <p:spPr>
              <a:xfrm>
                <a:off x="6712569" y="5008439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4" name="ZoneTexte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2569" y="5008439"/>
                <a:ext cx="481478" cy="369332"/>
              </a:xfrm>
              <a:prstGeom prst="rect">
                <a:avLst/>
              </a:prstGeom>
              <a:blipFill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ZoneTexte 26"/>
              <p:cNvSpPr txBox="1"/>
              <p:nvPr/>
            </p:nvSpPr>
            <p:spPr>
              <a:xfrm>
                <a:off x="7579031" y="4995496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5" name="ZoneTexte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9031" y="4995496"/>
                <a:ext cx="476156" cy="369332"/>
              </a:xfrm>
              <a:prstGeom prst="rect">
                <a:avLst/>
              </a:prstGeom>
              <a:blipFill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ZoneTexte 28"/>
          <p:cNvSpPr txBox="1"/>
          <p:nvPr/>
        </p:nvSpPr>
        <p:spPr>
          <a:xfrm>
            <a:off x="8199445" y="5063958"/>
            <a:ext cx="1412713" cy="403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68" name="Flèche droite 30"/>
          <p:cNvSpPr/>
          <p:nvPr/>
        </p:nvSpPr>
        <p:spPr>
          <a:xfrm rot="10800000">
            <a:off x="6242510" y="2629782"/>
            <a:ext cx="370882" cy="264329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ZoneTexte 48"/>
          <p:cNvSpPr txBox="1"/>
          <p:nvPr/>
        </p:nvSpPr>
        <p:spPr>
          <a:xfrm>
            <a:off x="7384706" y="4529661"/>
            <a:ext cx="465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D</a:t>
            </a:r>
            <a:r>
              <a:rPr lang="fr-FR" b="1" baseline="-25000" dirty="0">
                <a:solidFill>
                  <a:schemeClr val="accent2">
                    <a:lumMod val="50000"/>
                  </a:schemeClr>
                </a:solidFill>
              </a:rPr>
              <a:t>2</a:t>
            </a:r>
          </a:p>
          <a:p>
            <a:endParaRPr lang="fr-FR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0" name="ZoneTexte 49"/>
          <p:cNvSpPr txBox="1"/>
          <p:nvPr/>
        </p:nvSpPr>
        <p:spPr>
          <a:xfrm>
            <a:off x="8215219" y="4538287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  <a:r>
              <a:rPr lang="fr-FR" b="1" baseline="-25000" dirty="0">
                <a:solidFill>
                  <a:srgbClr val="002060"/>
                </a:solidFill>
              </a:rPr>
              <a:t>1</a:t>
            </a:r>
          </a:p>
        </p:txBody>
      </p:sp>
      <p:cxnSp>
        <p:nvCxnSpPr>
          <p:cNvPr id="71" name="Connecteur droit 10"/>
          <p:cNvCxnSpPr/>
          <p:nvPr/>
        </p:nvCxnSpPr>
        <p:spPr>
          <a:xfrm>
            <a:off x="6743434" y="2555245"/>
            <a:ext cx="1575249" cy="200873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17"/>
          <p:cNvCxnSpPr/>
          <p:nvPr/>
        </p:nvCxnSpPr>
        <p:spPr>
          <a:xfrm flipV="1">
            <a:off x="7810817" y="3949575"/>
            <a:ext cx="0" cy="105023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48">
            <a:extLst>
              <a:ext uri="{FF2B5EF4-FFF2-40B4-BE49-F238E27FC236}">
                <a16:creationId xmlns:a16="http://schemas.microsoft.com/office/drawing/2014/main" id="{53BB3497-D0E8-463B-9420-250787F1EB82}"/>
              </a:ext>
            </a:extLst>
          </p:cNvPr>
          <p:cNvSpPr txBox="1"/>
          <p:nvPr/>
        </p:nvSpPr>
        <p:spPr>
          <a:xfrm>
            <a:off x="3702382" y="4563975"/>
            <a:ext cx="465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D</a:t>
            </a:r>
            <a:r>
              <a:rPr lang="fr-FR" b="1" baseline="-25000" dirty="0">
                <a:solidFill>
                  <a:schemeClr val="accent2">
                    <a:lumMod val="50000"/>
                  </a:schemeClr>
                </a:solidFill>
              </a:rPr>
              <a:t>2</a:t>
            </a:r>
          </a:p>
          <a:p>
            <a:endParaRPr lang="fr-FR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1" name="ZoneTexte 49">
            <a:extLst>
              <a:ext uri="{FF2B5EF4-FFF2-40B4-BE49-F238E27FC236}">
                <a16:creationId xmlns:a16="http://schemas.microsoft.com/office/drawing/2014/main" id="{655D0D6C-FEF6-458F-9533-207EA0DBBA85}"/>
              </a:ext>
            </a:extLst>
          </p:cNvPr>
          <p:cNvSpPr txBox="1"/>
          <p:nvPr/>
        </p:nvSpPr>
        <p:spPr>
          <a:xfrm>
            <a:off x="2795425" y="4538287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  <a:r>
              <a:rPr lang="fr-FR" b="1" baseline="-25000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42" name="Flèche droite 30">
            <a:extLst>
              <a:ext uri="{FF2B5EF4-FFF2-40B4-BE49-F238E27FC236}">
                <a16:creationId xmlns:a16="http://schemas.microsoft.com/office/drawing/2014/main" id="{CA8F327E-3513-46D5-A05A-82D1DAF53B66}"/>
              </a:ext>
            </a:extLst>
          </p:cNvPr>
          <p:cNvSpPr/>
          <p:nvPr/>
        </p:nvSpPr>
        <p:spPr>
          <a:xfrm>
            <a:off x="1671888" y="2629456"/>
            <a:ext cx="370882" cy="264329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24F742C-F52F-41CF-AAD7-69C8E74FF551}"/>
              </a:ext>
            </a:extLst>
          </p:cNvPr>
          <p:cNvSpPr/>
          <p:nvPr/>
        </p:nvSpPr>
        <p:spPr>
          <a:xfrm>
            <a:off x="2974216" y="2445560"/>
            <a:ext cx="1457671" cy="722368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>
                <a:solidFill>
                  <a:schemeClr val="tx1"/>
                </a:solidFill>
              </a:rPr>
              <a:t>INCREASE</a:t>
            </a:r>
            <a:r>
              <a:rPr lang="en-GB" dirty="0">
                <a:solidFill>
                  <a:schemeClr val="tx1"/>
                </a:solidFill>
              </a:rPr>
              <a:t> IN </a:t>
            </a:r>
            <a:r>
              <a:rPr lang="en-GB" b="1" dirty="0">
                <a:solidFill>
                  <a:schemeClr val="tx1"/>
                </a:solidFill>
              </a:rPr>
              <a:t>INCOME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77015EF-7606-4DD6-8005-A3B11C33CB42}"/>
              </a:ext>
            </a:extLst>
          </p:cNvPr>
          <p:cNvSpPr/>
          <p:nvPr/>
        </p:nvSpPr>
        <p:spPr>
          <a:xfrm>
            <a:off x="7777843" y="2445560"/>
            <a:ext cx="1457671" cy="722368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>
                <a:solidFill>
                  <a:schemeClr val="tx1"/>
                </a:solidFill>
              </a:rPr>
              <a:t>INCREASE</a:t>
            </a:r>
            <a:r>
              <a:rPr lang="en-GB" dirty="0">
                <a:solidFill>
                  <a:schemeClr val="tx1"/>
                </a:solidFill>
              </a:rPr>
              <a:t> IN </a:t>
            </a:r>
            <a:r>
              <a:rPr lang="en-GB" b="1" dirty="0">
                <a:solidFill>
                  <a:schemeClr val="tx1"/>
                </a:solidFill>
              </a:rPr>
              <a:t>INCOME</a:t>
            </a:r>
          </a:p>
        </p:txBody>
      </p:sp>
    </p:spTree>
    <p:extLst>
      <p:ext uri="{BB962C8B-B14F-4D97-AF65-F5344CB8AC3E}">
        <p14:creationId xmlns:p14="http://schemas.microsoft.com/office/powerpoint/2010/main" val="108114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56564" y="368059"/>
            <a:ext cx="8596668" cy="779253"/>
          </a:xfrm>
        </p:spPr>
        <p:txBody>
          <a:bodyPr/>
          <a:lstStyle/>
          <a:p>
            <a:r>
              <a:rPr lang="fr-FR" dirty="0" err="1"/>
              <a:t>Demand</a:t>
            </a:r>
            <a:r>
              <a:rPr lang="fr-FR" dirty="0"/>
              <a:t> &amp; </a:t>
            </a:r>
            <a:r>
              <a:rPr lang="fr-FR" dirty="0" err="1"/>
              <a:t>Income</a:t>
            </a:r>
            <a:endParaRPr lang="fr-FR" dirty="0"/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900210" y="2327654"/>
            <a:ext cx="0" cy="26663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 flipV="1">
            <a:off x="902272" y="4994025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463709" y="1920927"/>
            <a:ext cx="873002" cy="403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694927" y="5490605"/>
            <a:ext cx="1775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NORMAL GOOD</a:t>
            </a:r>
          </a:p>
        </p:txBody>
      </p:sp>
      <p:cxnSp>
        <p:nvCxnSpPr>
          <p:cNvPr id="11" name="Connecteur droit 10"/>
          <p:cNvCxnSpPr/>
          <p:nvPr/>
        </p:nvCxnSpPr>
        <p:spPr>
          <a:xfrm>
            <a:off x="1294108" y="2556665"/>
            <a:ext cx="1575248" cy="2008729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902272" y="3955678"/>
            <a:ext cx="237659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 flipV="1">
            <a:off x="2380925" y="3949688"/>
            <a:ext cx="0" cy="105023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/>
              <p:cNvSpPr txBox="1"/>
              <p:nvPr/>
            </p:nvSpPr>
            <p:spPr>
              <a:xfrm>
                <a:off x="418347" y="3771147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5" name="ZoneTexte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47" y="3771147"/>
                <a:ext cx="481863" cy="369332"/>
              </a:xfrm>
              <a:prstGeom prst="rect">
                <a:avLst/>
              </a:prstGeom>
              <a:blipFill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/>
              <p:cNvSpPr txBox="1"/>
              <p:nvPr/>
            </p:nvSpPr>
            <p:spPr>
              <a:xfrm>
                <a:off x="2145635" y="5009858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6" name="ZoneTexte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5635" y="5009858"/>
                <a:ext cx="481478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/>
              <p:cNvSpPr txBox="1"/>
              <p:nvPr/>
            </p:nvSpPr>
            <p:spPr>
              <a:xfrm>
                <a:off x="3012097" y="4996915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7" name="ZoneTexte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2097" y="4996915"/>
                <a:ext cx="476156" cy="369332"/>
              </a:xfrm>
              <a:prstGeom prst="rect">
                <a:avLst/>
              </a:prstGeom>
              <a:blipFill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ZoneTexte 28"/>
          <p:cNvSpPr txBox="1"/>
          <p:nvPr/>
        </p:nvSpPr>
        <p:spPr>
          <a:xfrm>
            <a:off x="3639611" y="5065377"/>
            <a:ext cx="1412713" cy="403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54" name="Connecteur droit 10"/>
          <p:cNvCxnSpPr/>
          <p:nvPr/>
        </p:nvCxnSpPr>
        <p:spPr>
          <a:xfrm>
            <a:off x="2176500" y="2556664"/>
            <a:ext cx="1575249" cy="200873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17"/>
          <p:cNvCxnSpPr/>
          <p:nvPr/>
        </p:nvCxnSpPr>
        <p:spPr>
          <a:xfrm flipV="1">
            <a:off x="3243883" y="3950994"/>
            <a:ext cx="0" cy="105023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avec flèche 4"/>
          <p:cNvCxnSpPr/>
          <p:nvPr/>
        </p:nvCxnSpPr>
        <p:spPr>
          <a:xfrm flipV="1">
            <a:off x="5467144" y="2326235"/>
            <a:ext cx="0" cy="26663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avec flèche 5"/>
          <p:cNvCxnSpPr/>
          <p:nvPr/>
        </p:nvCxnSpPr>
        <p:spPr>
          <a:xfrm flipV="1">
            <a:off x="5469206" y="4983980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7"/>
          <p:cNvSpPr txBox="1"/>
          <p:nvPr/>
        </p:nvSpPr>
        <p:spPr>
          <a:xfrm>
            <a:off x="5030643" y="1920927"/>
            <a:ext cx="873002" cy="403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59" name="ZoneTexte 8"/>
          <p:cNvSpPr txBox="1"/>
          <p:nvPr/>
        </p:nvSpPr>
        <p:spPr>
          <a:xfrm>
            <a:off x="6261861" y="5489186"/>
            <a:ext cx="1874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INFERIOR GOOD</a:t>
            </a:r>
          </a:p>
        </p:txBody>
      </p:sp>
      <p:cxnSp>
        <p:nvCxnSpPr>
          <p:cNvPr id="60" name="Connecteur droit 10"/>
          <p:cNvCxnSpPr/>
          <p:nvPr/>
        </p:nvCxnSpPr>
        <p:spPr>
          <a:xfrm>
            <a:off x="5861042" y="2555246"/>
            <a:ext cx="1575248" cy="200872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16"/>
          <p:cNvCxnSpPr/>
          <p:nvPr/>
        </p:nvCxnSpPr>
        <p:spPr>
          <a:xfrm>
            <a:off x="5469206" y="3954259"/>
            <a:ext cx="237659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17"/>
          <p:cNvCxnSpPr/>
          <p:nvPr/>
        </p:nvCxnSpPr>
        <p:spPr>
          <a:xfrm flipV="1">
            <a:off x="6947859" y="3948269"/>
            <a:ext cx="0" cy="105023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ZoneTexte 24"/>
              <p:cNvSpPr txBox="1"/>
              <p:nvPr/>
            </p:nvSpPr>
            <p:spPr>
              <a:xfrm>
                <a:off x="4985281" y="3769728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3" name="ZoneTexte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5281" y="3769728"/>
                <a:ext cx="481863" cy="369332"/>
              </a:xfrm>
              <a:prstGeom prst="rect">
                <a:avLst/>
              </a:prstGeom>
              <a:blipFill>
                <a:blip r:embed="rId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ZoneTexte 25"/>
              <p:cNvSpPr txBox="1"/>
              <p:nvPr/>
            </p:nvSpPr>
            <p:spPr>
              <a:xfrm>
                <a:off x="6712569" y="5008439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4" name="ZoneTexte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2569" y="5008439"/>
                <a:ext cx="476156" cy="369332"/>
              </a:xfrm>
              <a:prstGeom prst="rect">
                <a:avLst/>
              </a:prstGeom>
              <a:blipFill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ZoneTexte 26"/>
              <p:cNvSpPr txBox="1"/>
              <p:nvPr/>
            </p:nvSpPr>
            <p:spPr>
              <a:xfrm>
                <a:off x="7579031" y="4995496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5" name="ZoneTexte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9031" y="4995496"/>
                <a:ext cx="481478" cy="369332"/>
              </a:xfrm>
              <a:prstGeom prst="rect">
                <a:avLst/>
              </a:prstGeom>
              <a:blipFill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ZoneTexte 28"/>
          <p:cNvSpPr txBox="1"/>
          <p:nvPr/>
        </p:nvSpPr>
        <p:spPr>
          <a:xfrm>
            <a:off x="8199445" y="5063958"/>
            <a:ext cx="1412713" cy="403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68" name="Flèche droite 30"/>
          <p:cNvSpPr/>
          <p:nvPr/>
        </p:nvSpPr>
        <p:spPr>
          <a:xfrm>
            <a:off x="6242510" y="2629782"/>
            <a:ext cx="370882" cy="264329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ZoneTexte 48"/>
          <p:cNvSpPr txBox="1"/>
          <p:nvPr/>
        </p:nvSpPr>
        <p:spPr>
          <a:xfrm>
            <a:off x="7384706" y="4529661"/>
            <a:ext cx="465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  <a:r>
              <a:rPr lang="fr-FR" b="1" baseline="-25000" dirty="0">
                <a:solidFill>
                  <a:srgbClr val="002060"/>
                </a:solidFill>
              </a:rPr>
              <a:t>1</a:t>
            </a:r>
          </a:p>
          <a:p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70" name="ZoneTexte 49"/>
          <p:cNvSpPr txBox="1"/>
          <p:nvPr/>
        </p:nvSpPr>
        <p:spPr>
          <a:xfrm>
            <a:off x="8215219" y="4538287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D</a:t>
            </a:r>
            <a:r>
              <a:rPr lang="fr-FR" b="1" baseline="-25000" dirty="0">
                <a:solidFill>
                  <a:schemeClr val="accent2">
                    <a:lumMod val="50000"/>
                  </a:schemeClr>
                </a:solidFill>
              </a:rPr>
              <a:t>2</a:t>
            </a:r>
          </a:p>
        </p:txBody>
      </p:sp>
      <p:cxnSp>
        <p:nvCxnSpPr>
          <p:cNvPr id="71" name="Connecteur droit 10"/>
          <p:cNvCxnSpPr/>
          <p:nvPr/>
        </p:nvCxnSpPr>
        <p:spPr>
          <a:xfrm>
            <a:off x="6743434" y="2555245"/>
            <a:ext cx="1575249" cy="2008730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17"/>
          <p:cNvCxnSpPr/>
          <p:nvPr/>
        </p:nvCxnSpPr>
        <p:spPr>
          <a:xfrm flipV="1">
            <a:off x="7810817" y="3949575"/>
            <a:ext cx="0" cy="105023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48">
            <a:extLst>
              <a:ext uri="{FF2B5EF4-FFF2-40B4-BE49-F238E27FC236}">
                <a16:creationId xmlns:a16="http://schemas.microsoft.com/office/drawing/2014/main" id="{53BB3497-D0E8-463B-9420-250787F1EB82}"/>
              </a:ext>
            </a:extLst>
          </p:cNvPr>
          <p:cNvSpPr txBox="1"/>
          <p:nvPr/>
        </p:nvSpPr>
        <p:spPr>
          <a:xfrm>
            <a:off x="3702382" y="4563975"/>
            <a:ext cx="465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  <a:r>
              <a:rPr lang="fr-FR" b="1" baseline="-25000" dirty="0">
                <a:solidFill>
                  <a:srgbClr val="002060"/>
                </a:solidFill>
              </a:rPr>
              <a:t>1</a:t>
            </a:r>
          </a:p>
          <a:p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41" name="ZoneTexte 49">
            <a:extLst>
              <a:ext uri="{FF2B5EF4-FFF2-40B4-BE49-F238E27FC236}">
                <a16:creationId xmlns:a16="http://schemas.microsoft.com/office/drawing/2014/main" id="{655D0D6C-FEF6-458F-9533-207EA0DBBA85}"/>
              </a:ext>
            </a:extLst>
          </p:cNvPr>
          <p:cNvSpPr txBox="1"/>
          <p:nvPr/>
        </p:nvSpPr>
        <p:spPr>
          <a:xfrm>
            <a:off x="2795425" y="4538287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D</a:t>
            </a:r>
            <a:r>
              <a:rPr lang="fr-FR" b="1" baseline="-25000" dirty="0">
                <a:solidFill>
                  <a:schemeClr val="accent2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42" name="Flèche droite 30">
            <a:extLst>
              <a:ext uri="{FF2B5EF4-FFF2-40B4-BE49-F238E27FC236}">
                <a16:creationId xmlns:a16="http://schemas.microsoft.com/office/drawing/2014/main" id="{CA8F327E-3513-46D5-A05A-82D1DAF53B66}"/>
              </a:ext>
            </a:extLst>
          </p:cNvPr>
          <p:cNvSpPr/>
          <p:nvPr/>
        </p:nvSpPr>
        <p:spPr>
          <a:xfrm rot="10800000">
            <a:off x="1671888" y="2629456"/>
            <a:ext cx="370882" cy="264329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24F742C-F52F-41CF-AAD7-69C8E74FF551}"/>
              </a:ext>
            </a:extLst>
          </p:cNvPr>
          <p:cNvSpPr/>
          <p:nvPr/>
        </p:nvSpPr>
        <p:spPr>
          <a:xfrm>
            <a:off x="2974216" y="2445560"/>
            <a:ext cx="1457671" cy="722368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>
                <a:solidFill>
                  <a:schemeClr val="tx1"/>
                </a:solidFill>
              </a:rPr>
              <a:t>DECREASE</a:t>
            </a:r>
            <a:r>
              <a:rPr lang="en-GB" dirty="0">
                <a:solidFill>
                  <a:schemeClr val="tx1"/>
                </a:solidFill>
              </a:rPr>
              <a:t> IN </a:t>
            </a:r>
            <a:r>
              <a:rPr lang="en-GB" b="1" dirty="0">
                <a:solidFill>
                  <a:schemeClr val="tx1"/>
                </a:solidFill>
              </a:rPr>
              <a:t>INCOME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77015EF-7606-4DD6-8005-A3B11C33CB42}"/>
              </a:ext>
            </a:extLst>
          </p:cNvPr>
          <p:cNvSpPr/>
          <p:nvPr/>
        </p:nvSpPr>
        <p:spPr>
          <a:xfrm>
            <a:off x="7777843" y="2445560"/>
            <a:ext cx="1457671" cy="722368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>
                <a:solidFill>
                  <a:schemeClr val="tx1"/>
                </a:solidFill>
              </a:rPr>
              <a:t>DECREASE</a:t>
            </a:r>
            <a:r>
              <a:rPr lang="en-GB" dirty="0">
                <a:solidFill>
                  <a:schemeClr val="tx1"/>
                </a:solidFill>
              </a:rPr>
              <a:t> IN </a:t>
            </a:r>
            <a:r>
              <a:rPr lang="en-GB" b="1" dirty="0">
                <a:solidFill>
                  <a:schemeClr val="tx1"/>
                </a:solidFill>
              </a:rPr>
              <a:t>INCOME</a:t>
            </a:r>
          </a:p>
        </p:txBody>
      </p:sp>
    </p:spTree>
    <p:extLst>
      <p:ext uri="{BB962C8B-B14F-4D97-AF65-F5344CB8AC3E}">
        <p14:creationId xmlns:p14="http://schemas.microsoft.com/office/powerpoint/2010/main" val="30017742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cteur droit 8"/>
          <p:cNvCxnSpPr/>
          <p:nvPr/>
        </p:nvCxnSpPr>
        <p:spPr>
          <a:xfrm>
            <a:off x="2144908" y="2552790"/>
            <a:ext cx="1495439" cy="1979858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Demand</a:t>
            </a:r>
            <a:r>
              <a:rPr lang="fr-FR" dirty="0"/>
              <a:t> &amp; The Price of </a:t>
            </a:r>
            <a:r>
              <a:rPr lang="fr-FR" dirty="0" err="1"/>
              <a:t>Related</a:t>
            </a:r>
            <a:r>
              <a:rPr lang="fr-FR" dirty="0"/>
              <a:t> </a:t>
            </a:r>
            <a:r>
              <a:rPr lang="fr-FR" dirty="0" err="1"/>
              <a:t>Goods</a:t>
            </a:r>
            <a:endParaRPr lang="fr-FR" dirty="0"/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950962" y="2305467"/>
            <a:ext cx="0" cy="26663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 flipV="1">
            <a:off x="953024" y="4971838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953024" y="5468418"/>
            <a:ext cx="3648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GOOD X AND GOOD Y </a:t>
            </a:r>
          </a:p>
          <a:p>
            <a:pPr algn="ctr"/>
            <a:r>
              <a:rPr lang="fr-FR" b="1" dirty="0">
                <a:solidFill>
                  <a:srgbClr val="C00000"/>
                </a:solidFill>
              </a:rPr>
              <a:t>ARE SUBSTITUTES</a:t>
            </a:r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>
          <a:xfrm>
            <a:off x="950962" y="3957815"/>
            <a:ext cx="226129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V="1">
            <a:off x="3211697" y="3962012"/>
            <a:ext cx="0" cy="100607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469099" y="3782059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099" y="3782059"/>
                <a:ext cx="481863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2090959" y="4964170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0959" y="4964170"/>
                <a:ext cx="476156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/>
              <p:cNvSpPr txBox="1"/>
              <p:nvPr/>
            </p:nvSpPr>
            <p:spPr>
              <a:xfrm>
                <a:off x="2975191" y="4966513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5191" y="4966513"/>
                <a:ext cx="481478" cy="369332"/>
              </a:xfrm>
              <a:prstGeom prst="rect">
                <a:avLst/>
              </a:prstGeom>
              <a:blipFill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Connecteur droit 8"/>
          <p:cNvCxnSpPr/>
          <p:nvPr/>
        </p:nvCxnSpPr>
        <p:spPr>
          <a:xfrm>
            <a:off x="1309108" y="2593168"/>
            <a:ext cx="1495439" cy="197985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8"/>
          <p:cNvSpPr txBox="1"/>
          <p:nvPr/>
        </p:nvSpPr>
        <p:spPr>
          <a:xfrm>
            <a:off x="3616822" y="4501062"/>
            <a:ext cx="46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D</a:t>
            </a:r>
            <a:r>
              <a:rPr lang="fr-FR" b="1" baseline="-25000" dirty="0">
                <a:solidFill>
                  <a:schemeClr val="accent2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42" name="ZoneTexte 49"/>
          <p:cNvSpPr txBox="1"/>
          <p:nvPr/>
        </p:nvSpPr>
        <p:spPr>
          <a:xfrm>
            <a:off x="2788743" y="4506842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  <a:r>
              <a:rPr lang="fr-FR" b="1" baseline="-25000" dirty="0">
                <a:solidFill>
                  <a:srgbClr val="002060"/>
                </a:solidFill>
              </a:rPr>
              <a:t>1</a:t>
            </a:r>
          </a:p>
        </p:txBody>
      </p:sp>
      <p:cxnSp>
        <p:nvCxnSpPr>
          <p:cNvPr id="11" name="Connecteur droit 10"/>
          <p:cNvCxnSpPr/>
          <p:nvPr/>
        </p:nvCxnSpPr>
        <p:spPr>
          <a:xfrm flipV="1">
            <a:off x="2332017" y="3966442"/>
            <a:ext cx="7573" cy="100438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ZoneTexte 6"/>
          <p:cNvSpPr txBox="1"/>
          <p:nvPr/>
        </p:nvSpPr>
        <p:spPr>
          <a:xfrm>
            <a:off x="5458203" y="5468417"/>
            <a:ext cx="3648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GOOD X AND GOOD Y </a:t>
            </a:r>
          </a:p>
          <a:p>
            <a:pPr algn="ctr"/>
            <a:r>
              <a:rPr lang="fr-FR" b="1" dirty="0">
                <a:solidFill>
                  <a:srgbClr val="C00000"/>
                </a:solidFill>
              </a:rPr>
              <a:t>ARE COMPLEMENTS</a:t>
            </a:r>
          </a:p>
        </p:txBody>
      </p:sp>
      <p:cxnSp>
        <p:nvCxnSpPr>
          <p:cNvPr id="54" name="Connecteur droit avec flèche 4"/>
          <p:cNvCxnSpPr/>
          <p:nvPr/>
        </p:nvCxnSpPr>
        <p:spPr>
          <a:xfrm flipV="1">
            <a:off x="5423391" y="2316957"/>
            <a:ext cx="0" cy="26663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"/>
          <p:cNvCxnSpPr/>
          <p:nvPr/>
        </p:nvCxnSpPr>
        <p:spPr>
          <a:xfrm flipV="1">
            <a:off x="5425453" y="4983328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8"/>
          <p:cNvCxnSpPr/>
          <p:nvPr/>
        </p:nvCxnSpPr>
        <p:spPr>
          <a:xfrm>
            <a:off x="6617337" y="2564280"/>
            <a:ext cx="1495439" cy="197985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9"/>
          <p:cNvCxnSpPr>
            <a:cxnSpLocks/>
          </p:cNvCxnSpPr>
          <p:nvPr/>
        </p:nvCxnSpPr>
        <p:spPr>
          <a:xfrm>
            <a:off x="5423391" y="3969305"/>
            <a:ext cx="226195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11"/>
          <p:cNvCxnSpPr/>
          <p:nvPr/>
        </p:nvCxnSpPr>
        <p:spPr>
          <a:xfrm flipV="1">
            <a:off x="7688359" y="3969269"/>
            <a:ext cx="0" cy="100607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ZoneTexte 12"/>
              <p:cNvSpPr txBox="1"/>
              <p:nvPr/>
            </p:nvSpPr>
            <p:spPr>
              <a:xfrm>
                <a:off x="4941528" y="3793549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9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1528" y="3793549"/>
                <a:ext cx="481863" cy="369332"/>
              </a:xfrm>
              <a:prstGeom prst="rect">
                <a:avLst/>
              </a:prstGeom>
              <a:blipFill>
                <a:blip r:embed="rId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ZoneTexte 13"/>
              <p:cNvSpPr txBox="1"/>
              <p:nvPr/>
            </p:nvSpPr>
            <p:spPr>
              <a:xfrm>
                <a:off x="6563388" y="4975660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0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3388" y="4975660"/>
                <a:ext cx="481478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ZoneTexte 14"/>
              <p:cNvSpPr txBox="1"/>
              <p:nvPr/>
            </p:nvSpPr>
            <p:spPr>
              <a:xfrm>
                <a:off x="7449735" y="4978003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1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9735" y="4978003"/>
                <a:ext cx="476156" cy="369332"/>
              </a:xfrm>
              <a:prstGeom prst="rect">
                <a:avLst/>
              </a:prstGeom>
              <a:blipFill>
                <a:blip r:embed="rId7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5" name="Connecteur droit 8"/>
          <p:cNvCxnSpPr/>
          <p:nvPr/>
        </p:nvCxnSpPr>
        <p:spPr>
          <a:xfrm>
            <a:off x="5781537" y="2604658"/>
            <a:ext cx="1495439" cy="1979858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ZoneTexte 48"/>
          <p:cNvSpPr txBox="1"/>
          <p:nvPr/>
        </p:nvSpPr>
        <p:spPr>
          <a:xfrm>
            <a:off x="8081752" y="4513245"/>
            <a:ext cx="46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  <a:r>
              <a:rPr lang="fr-FR" b="1" baseline="-25000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67" name="ZoneTexte 49"/>
          <p:cNvSpPr txBox="1"/>
          <p:nvPr/>
        </p:nvSpPr>
        <p:spPr>
          <a:xfrm>
            <a:off x="7261827" y="4513245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D</a:t>
            </a:r>
            <a:r>
              <a:rPr lang="fr-FR" b="1" baseline="-25000" dirty="0">
                <a:solidFill>
                  <a:schemeClr val="accent2">
                    <a:lumMod val="50000"/>
                  </a:schemeClr>
                </a:solidFill>
              </a:rPr>
              <a:t>2</a:t>
            </a:r>
          </a:p>
        </p:txBody>
      </p:sp>
      <p:cxnSp>
        <p:nvCxnSpPr>
          <p:cNvPr id="68" name="Connecteur droit 10"/>
          <p:cNvCxnSpPr/>
          <p:nvPr/>
        </p:nvCxnSpPr>
        <p:spPr>
          <a:xfrm flipV="1">
            <a:off x="6804446" y="3977932"/>
            <a:ext cx="7573" cy="100438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Flèche droite 30">
            <a:extLst>
              <a:ext uri="{FF2B5EF4-FFF2-40B4-BE49-F238E27FC236}">
                <a16:creationId xmlns:a16="http://schemas.microsoft.com/office/drawing/2014/main" id="{5E096DE2-76D4-431F-9DD7-F6295F7233FD}"/>
              </a:ext>
            </a:extLst>
          </p:cNvPr>
          <p:cNvSpPr/>
          <p:nvPr/>
        </p:nvSpPr>
        <p:spPr>
          <a:xfrm rot="10800000">
            <a:off x="6166310" y="2629782"/>
            <a:ext cx="370882" cy="264329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Flèche droite 30">
            <a:extLst>
              <a:ext uri="{FF2B5EF4-FFF2-40B4-BE49-F238E27FC236}">
                <a16:creationId xmlns:a16="http://schemas.microsoft.com/office/drawing/2014/main" id="{ECC078A6-0EAA-431B-9007-3267B613A0E5}"/>
              </a:ext>
            </a:extLst>
          </p:cNvPr>
          <p:cNvSpPr/>
          <p:nvPr/>
        </p:nvSpPr>
        <p:spPr>
          <a:xfrm>
            <a:off x="1671888" y="2629456"/>
            <a:ext cx="370882" cy="264329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ZoneTexte 33"/>
          <p:cNvSpPr txBox="1"/>
          <p:nvPr/>
        </p:nvSpPr>
        <p:spPr>
          <a:xfrm>
            <a:off x="4049348" y="504342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</a:t>
            </a:r>
            <a:r>
              <a:rPr lang="fr-FR" b="1" baseline="-25000" dirty="0"/>
              <a:t>X</a:t>
            </a:r>
          </a:p>
        </p:txBody>
      </p:sp>
      <p:sp>
        <p:nvSpPr>
          <p:cNvPr id="43" name="ZoneTexte 33"/>
          <p:cNvSpPr txBox="1"/>
          <p:nvPr/>
        </p:nvSpPr>
        <p:spPr>
          <a:xfrm>
            <a:off x="8439013" y="504342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</a:t>
            </a:r>
            <a:r>
              <a:rPr lang="fr-FR" b="1" baseline="-25000" dirty="0"/>
              <a:t>X</a:t>
            </a:r>
          </a:p>
        </p:txBody>
      </p:sp>
      <p:sp>
        <p:nvSpPr>
          <p:cNvPr id="44" name="ZoneTexte 33"/>
          <p:cNvSpPr txBox="1"/>
          <p:nvPr/>
        </p:nvSpPr>
        <p:spPr>
          <a:xfrm>
            <a:off x="710030" y="1858817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</a:t>
            </a:r>
            <a:r>
              <a:rPr lang="fr-FR" b="1" baseline="-25000" dirty="0"/>
              <a:t>X</a:t>
            </a:r>
          </a:p>
        </p:txBody>
      </p:sp>
      <p:sp>
        <p:nvSpPr>
          <p:cNvPr id="45" name="ZoneTexte 33"/>
          <p:cNvSpPr txBox="1"/>
          <p:nvPr/>
        </p:nvSpPr>
        <p:spPr>
          <a:xfrm>
            <a:off x="5090988" y="1936999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</a:t>
            </a:r>
            <a:r>
              <a:rPr lang="fr-FR" b="1" baseline="-25000" dirty="0"/>
              <a:t>X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F8304AB-B29C-4A0B-9138-A44037397597}"/>
              </a:ext>
            </a:extLst>
          </p:cNvPr>
          <p:cNvSpPr/>
          <p:nvPr/>
        </p:nvSpPr>
        <p:spPr>
          <a:xfrm>
            <a:off x="3095586" y="2421079"/>
            <a:ext cx="1516278" cy="977539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>
                <a:solidFill>
                  <a:schemeClr val="tx1"/>
                </a:solidFill>
              </a:rPr>
              <a:t>INCREASE</a:t>
            </a:r>
            <a:r>
              <a:rPr lang="en-GB" dirty="0">
                <a:solidFill>
                  <a:schemeClr val="tx1"/>
                </a:solidFill>
              </a:rPr>
              <a:t> IN THE</a:t>
            </a:r>
            <a:r>
              <a:rPr lang="en-GB" b="1" dirty="0">
                <a:solidFill>
                  <a:schemeClr val="tx1"/>
                </a:solidFill>
              </a:rPr>
              <a:t> PRICE </a:t>
            </a:r>
            <a:r>
              <a:rPr lang="en-GB" dirty="0">
                <a:solidFill>
                  <a:schemeClr val="tx1"/>
                </a:solidFill>
              </a:rPr>
              <a:t>OF</a:t>
            </a:r>
            <a:r>
              <a:rPr lang="en-GB" b="1" dirty="0">
                <a:solidFill>
                  <a:schemeClr val="tx1"/>
                </a:solidFill>
              </a:rPr>
              <a:t> GOOD Y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7F08B17-5387-485F-AA9A-15455DF4236E}"/>
              </a:ext>
            </a:extLst>
          </p:cNvPr>
          <p:cNvSpPr/>
          <p:nvPr/>
        </p:nvSpPr>
        <p:spPr>
          <a:xfrm>
            <a:off x="7685341" y="2415083"/>
            <a:ext cx="1516278" cy="977539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>
                <a:solidFill>
                  <a:schemeClr val="tx1"/>
                </a:solidFill>
              </a:rPr>
              <a:t>INCREASE</a:t>
            </a:r>
            <a:r>
              <a:rPr lang="en-GB" dirty="0">
                <a:solidFill>
                  <a:schemeClr val="tx1"/>
                </a:solidFill>
              </a:rPr>
              <a:t> IN THE</a:t>
            </a:r>
            <a:r>
              <a:rPr lang="en-GB" b="1" dirty="0">
                <a:solidFill>
                  <a:schemeClr val="tx1"/>
                </a:solidFill>
              </a:rPr>
              <a:t> PRICE </a:t>
            </a:r>
            <a:r>
              <a:rPr lang="en-GB" dirty="0">
                <a:solidFill>
                  <a:schemeClr val="tx1"/>
                </a:solidFill>
              </a:rPr>
              <a:t>OF</a:t>
            </a:r>
            <a:r>
              <a:rPr lang="en-GB" b="1" dirty="0">
                <a:solidFill>
                  <a:schemeClr val="tx1"/>
                </a:solidFill>
              </a:rPr>
              <a:t> GOOD Y</a:t>
            </a:r>
          </a:p>
        </p:txBody>
      </p:sp>
    </p:spTree>
    <p:extLst>
      <p:ext uri="{BB962C8B-B14F-4D97-AF65-F5344CB8AC3E}">
        <p14:creationId xmlns:p14="http://schemas.microsoft.com/office/powerpoint/2010/main" val="41971399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cteur droit 8"/>
          <p:cNvCxnSpPr/>
          <p:nvPr/>
        </p:nvCxnSpPr>
        <p:spPr>
          <a:xfrm>
            <a:off x="2144908" y="2552790"/>
            <a:ext cx="1495439" cy="197985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Demand</a:t>
            </a:r>
            <a:r>
              <a:rPr lang="fr-FR" dirty="0"/>
              <a:t> &amp; The Price of </a:t>
            </a:r>
            <a:r>
              <a:rPr lang="fr-FR" dirty="0" err="1"/>
              <a:t>Related</a:t>
            </a:r>
            <a:r>
              <a:rPr lang="fr-FR" dirty="0"/>
              <a:t> </a:t>
            </a:r>
            <a:r>
              <a:rPr lang="fr-FR" dirty="0" err="1"/>
              <a:t>Goods</a:t>
            </a:r>
            <a:endParaRPr lang="fr-FR" dirty="0"/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950962" y="2305467"/>
            <a:ext cx="0" cy="26663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 flipV="1">
            <a:off x="953024" y="4971838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953024" y="5468418"/>
            <a:ext cx="3648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GOOD X AND GOOD Y </a:t>
            </a:r>
          </a:p>
          <a:p>
            <a:pPr algn="ctr"/>
            <a:r>
              <a:rPr lang="fr-FR" b="1" dirty="0">
                <a:solidFill>
                  <a:srgbClr val="C00000"/>
                </a:solidFill>
              </a:rPr>
              <a:t>ARE SUBSTITUTES</a:t>
            </a:r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>
          <a:xfrm>
            <a:off x="950962" y="3957815"/>
            <a:ext cx="226129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V="1">
            <a:off x="3211697" y="3962012"/>
            <a:ext cx="0" cy="100607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469099" y="3782059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099" y="3782059"/>
                <a:ext cx="481863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2090959" y="4964170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0959" y="4964170"/>
                <a:ext cx="481478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/>
              <p:cNvSpPr txBox="1"/>
              <p:nvPr/>
            </p:nvSpPr>
            <p:spPr>
              <a:xfrm>
                <a:off x="2975191" y="4966513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5191" y="4966513"/>
                <a:ext cx="476156" cy="369332"/>
              </a:xfrm>
              <a:prstGeom prst="rect">
                <a:avLst/>
              </a:prstGeom>
              <a:blipFill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Connecteur droit 8"/>
          <p:cNvCxnSpPr/>
          <p:nvPr/>
        </p:nvCxnSpPr>
        <p:spPr>
          <a:xfrm>
            <a:off x="1309108" y="2593168"/>
            <a:ext cx="1495439" cy="1979858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8"/>
          <p:cNvSpPr txBox="1"/>
          <p:nvPr/>
        </p:nvSpPr>
        <p:spPr>
          <a:xfrm>
            <a:off x="3616822" y="4501062"/>
            <a:ext cx="46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  <a:r>
              <a:rPr lang="fr-FR" b="1" baseline="-25000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42" name="ZoneTexte 49"/>
          <p:cNvSpPr txBox="1"/>
          <p:nvPr/>
        </p:nvSpPr>
        <p:spPr>
          <a:xfrm>
            <a:off x="2788743" y="4506842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D</a:t>
            </a:r>
            <a:r>
              <a:rPr lang="fr-FR" b="1" baseline="-25000" dirty="0">
                <a:solidFill>
                  <a:schemeClr val="accent2">
                    <a:lumMod val="50000"/>
                  </a:schemeClr>
                </a:solidFill>
              </a:rPr>
              <a:t>2</a:t>
            </a:r>
          </a:p>
        </p:txBody>
      </p:sp>
      <p:cxnSp>
        <p:nvCxnSpPr>
          <p:cNvPr id="11" name="Connecteur droit 10"/>
          <p:cNvCxnSpPr/>
          <p:nvPr/>
        </p:nvCxnSpPr>
        <p:spPr>
          <a:xfrm flipV="1">
            <a:off x="2332017" y="3966442"/>
            <a:ext cx="7573" cy="100438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ZoneTexte 6"/>
          <p:cNvSpPr txBox="1"/>
          <p:nvPr/>
        </p:nvSpPr>
        <p:spPr>
          <a:xfrm>
            <a:off x="5458203" y="5468417"/>
            <a:ext cx="3648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GOOD X AND GOOD Y </a:t>
            </a:r>
          </a:p>
          <a:p>
            <a:pPr algn="ctr"/>
            <a:r>
              <a:rPr lang="fr-FR" b="1" dirty="0">
                <a:solidFill>
                  <a:srgbClr val="C00000"/>
                </a:solidFill>
              </a:rPr>
              <a:t>ARE COMPLEMENTS</a:t>
            </a:r>
          </a:p>
        </p:txBody>
      </p:sp>
      <p:cxnSp>
        <p:nvCxnSpPr>
          <p:cNvPr id="54" name="Connecteur droit avec flèche 4"/>
          <p:cNvCxnSpPr/>
          <p:nvPr/>
        </p:nvCxnSpPr>
        <p:spPr>
          <a:xfrm flipV="1">
            <a:off x="5423391" y="2316957"/>
            <a:ext cx="0" cy="26663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"/>
          <p:cNvCxnSpPr/>
          <p:nvPr/>
        </p:nvCxnSpPr>
        <p:spPr>
          <a:xfrm flipV="1">
            <a:off x="5425453" y="4983328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8"/>
          <p:cNvCxnSpPr/>
          <p:nvPr/>
        </p:nvCxnSpPr>
        <p:spPr>
          <a:xfrm>
            <a:off x="6617337" y="2564280"/>
            <a:ext cx="1495439" cy="1979858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9"/>
          <p:cNvCxnSpPr>
            <a:cxnSpLocks/>
          </p:cNvCxnSpPr>
          <p:nvPr/>
        </p:nvCxnSpPr>
        <p:spPr>
          <a:xfrm>
            <a:off x="5423391" y="3969305"/>
            <a:ext cx="226195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11"/>
          <p:cNvCxnSpPr/>
          <p:nvPr/>
        </p:nvCxnSpPr>
        <p:spPr>
          <a:xfrm flipV="1">
            <a:off x="7688359" y="3969269"/>
            <a:ext cx="0" cy="100607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ZoneTexte 12"/>
              <p:cNvSpPr txBox="1"/>
              <p:nvPr/>
            </p:nvSpPr>
            <p:spPr>
              <a:xfrm>
                <a:off x="4941528" y="3793549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9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1528" y="3793549"/>
                <a:ext cx="481863" cy="369332"/>
              </a:xfrm>
              <a:prstGeom prst="rect">
                <a:avLst/>
              </a:prstGeom>
              <a:blipFill>
                <a:blip r:embed="rId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ZoneTexte 13"/>
              <p:cNvSpPr txBox="1"/>
              <p:nvPr/>
            </p:nvSpPr>
            <p:spPr>
              <a:xfrm>
                <a:off x="6563388" y="4975660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0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3388" y="4975660"/>
                <a:ext cx="476156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ZoneTexte 14"/>
              <p:cNvSpPr txBox="1"/>
              <p:nvPr/>
            </p:nvSpPr>
            <p:spPr>
              <a:xfrm>
                <a:off x="7449735" y="4978003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1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9735" y="4978003"/>
                <a:ext cx="481478" cy="369332"/>
              </a:xfrm>
              <a:prstGeom prst="rect">
                <a:avLst/>
              </a:prstGeom>
              <a:blipFill>
                <a:blip r:embed="rId7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5" name="Connecteur droit 8"/>
          <p:cNvCxnSpPr/>
          <p:nvPr/>
        </p:nvCxnSpPr>
        <p:spPr>
          <a:xfrm>
            <a:off x="5781537" y="2604658"/>
            <a:ext cx="1495439" cy="197985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ZoneTexte 48"/>
          <p:cNvSpPr txBox="1"/>
          <p:nvPr/>
        </p:nvSpPr>
        <p:spPr>
          <a:xfrm>
            <a:off x="8096724" y="4513245"/>
            <a:ext cx="46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D</a:t>
            </a:r>
            <a:r>
              <a:rPr lang="fr-FR" b="1" baseline="-25000" dirty="0">
                <a:solidFill>
                  <a:schemeClr val="accent2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67" name="ZoneTexte 49"/>
          <p:cNvSpPr txBox="1"/>
          <p:nvPr/>
        </p:nvSpPr>
        <p:spPr>
          <a:xfrm>
            <a:off x="7261827" y="4513245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  <a:r>
              <a:rPr lang="fr-FR" b="1" baseline="-25000" dirty="0">
                <a:solidFill>
                  <a:srgbClr val="002060"/>
                </a:solidFill>
              </a:rPr>
              <a:t>1</a:t>
            </a:r>
          </a:p>
        </p:txBody>
      </p:sp>
      <p:cxnSp>
        <p:nvCxnSpPr>
          <p:cNvPr id="68" name="Connecteur droit 10"/>
          <p:cNvCxnSpPr/>
          <p:nvPr/>
        </p:nvCxnSpPr>
        <p:spPr>
          <a:xfrm flipV="1">
            <a:off x="6804446" y="3977932"/>
            <a:ext cx="7573" cy="100438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Flèche droite 30">
            <a:extLst>
              <a:ext uri="{FF2B5EF4-FFF2-40B4-BE49-F238E27FC236}">
                <a16:creationId xmlns:a16="http://schemas.microsoft.com/office/drawing/2014/main" id="{5E096DE2-76D4-431F-9DD7-F6295F7233FD}"/>
              </a:ext>
            </a:extLst>
          </p:cNvPr>
          <p:cNvSpPr/>
          <p:nvPr/>
        </p:nvSpPr>
        <p:spPr>
          <a:xfrm>
            <a:off x="6166310" y="2629782"/>
            <a:ext cx="370882" cy="264329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Flèche droite 30">
            <a:extLst>
              <a:ext uri="{FF2B5EF4-FFF2-40B4-BE49-F238E27FC236}">
                <a16:creationId xmlns:a16="http://schemas.microsoft.com/office/drawing/2014/main" id="{ECC078A6-0EAA-431B-9007-3267B613A0E5}"/>
              </a:ext>
            </a:extLst>
          </p:cNvPr>
          <p:cNvSpPr/>
          <p:nvPr/>
        </p:nvSpPr>
        <p:spPr>
          <a:xfrm rot="10800000">
            <a:off x="1671888" y="2629456"/>
            <a:ext cx="370882" cy="264329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ZoneTexte 33"/>
          <p:cNvSpPr txBox="1"/>
          <p:nvPr/>
        </p:nvSpPr>
        <p:spPr>
          <a:xfrm>
            <a:off x="4049348" y="504342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</a:t>
            </a:r>
            <a:r>
              <a:rPr lang="fr-FR" b="1" baseline="-25000" dirty="0"/>
              <a:t>X</a:t>
            </a:r>
          </a:p>
        </p:txBody>
      </p:sp>
      <p:sp>
        <p:nvSpPr>
          <p:cNvPr id="43" name="ZoneTexte 33"/>
          <p:cNvSpPr txBox="1"/>
          <p:nvPr/>
        </p:nvSpPr>
        <p:spPr>
          <a:xfrm>
            <a:off x="8439013" y="504342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</a:t>
            </a:r>
            <a:r>
              <a:rPr lang="fr-FR" b="1" baseline="-25000" dirty="0"/>
              <a:t>X</a:t>
            </a:r>
          </a:p>
        </p:txBody>
      </p:sp>
      <p:sp>
        <p:nvSpPr>
          <p:cNvPr id="44" name="ZoneTexte 33"/>
          <p:cNvSpPr txBox="1"/>
          <p:nvPr/>
        </p:nvSpPr>
        <p:spPr>
          <a:xfrm>
            <a:off x="710030" y="1858817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</a:t>
            </a:r>
            <a:r>
              <a:rPr lang="fr-FR" b="1" baseline="-25000" dirty="0"/>
              <a:t>X</a:t>
            </a:r>
          </a:p>
        </p:txBody>
      </p:sp>
      <p:sp>
        <p:nvSpPr>
          <p:cNvPr id="45" name="ZoneTexte 33"/>
          <p:cNvSpPr txBox="1"/>
          <p:nvPr/>
        </p:nvSpPr>
        <p:spPr>
          <a:xfrm>
            <a:off x="5090988" y="1936999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</a:t>
            </a:r>
            <a:r>
              <a:rPr lang="fr-FR" b="1" baseline="-25000" dirty="0"/>
              <a:t>X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F8304AB-B29C-4A0B-9138-A44037397597}"/>
              </a:ext>
            </a:extLst>
          </p:cNvPr>
          <p:cNvSpPr/>
          <p:nvPr/>
        </p:nvSpPr>
        <p:spPr>
          <a:xfrm>
            <a:off x="3095585" y="2421079"/>
            <a:ext cx="1597107" cy="977539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>
                <a:solidFill>
                  <a:schemeClr val="tx1"/>
                </a:solidFill>
              </a:rPr>
              <a:t>DECREASE</a:t>
            </a:r>
            <a:r>
              <a:rPr lang="en-GB" dirty="0">
                <a:solidFill>
                  <a:schemeClr val="tx1"/>
                </a:solidFill>
              </a:rPr>
              <a:t> IN THE</a:t>
            </a:r>
            <a:r>
              <a:rPr lang="en-GB" b="1" dirty="0">
                <a:solidFill>
                  <a:schemeClr val="tx1"/>
                </a:solidFill>
              </a:rPr>
              <a:t> PRICE </a:t>
            </a:r>
            <a:r>
              <a:rPr lang="en-GB" dirty="0">
                <a:solidFill>
                  <a:schemeClr val="tx1"/>
                </a:solidFill>
              </a:rPr>
              <a:t>OF</a:t>
            </a:r>
            <a:r>
              <a:rPr lang="en-GB" b="1" dirty="0">
                <a:solidFill>
                  <a:schemeClr val="tx1"/>
                </a:solidFill>
              </a:rPr>
              <a:t> GOOD Y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0CD9800-90A4-4131-8FB2-5A5F14F4AE4D}"/>
              </a:ext>
            </a:extLst>
          </p:cNvPr>
          <p:cNvSpPr/>
          <p:nvPr/>
        </p:nvSpPr>
        <p:spPr>
          <a:xfrm>
            <a:off x="7685341" y="2409588"/>
            <a:ext cx="1597107" cy="977539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>
                <a:solidFill>
                  <a:schemeClr val="tx1"/>
                </a:solidFill>
              </a:rPr>
              <a:t>DECREASE</a:t>
            </a:r>
            <a:r>
              <a:rPr lang="en-GB" dirty="0">
                <a:solidFill>
                  <a:schemeClr val="tx1"/>
                </a:solidFill>
              </a:rPr>
              <a:t> IN THE</a:t>
            </a:r>
            <a:r>
              <a:rPr lang="en-GB" b="1" dirty="0">
                <a:solidFill>
                  <a:schemeClr val="tx1"/>
                </a:solidFill>
              </a:rPr>
              <a:t> PRICE </a:t>
            </a:r>
            <a:r>
              <a:rPr lang="en-GB" dirty="0">
                <a:solidFill>
                  <a:schemeClr val="tx1"/>
                </a:solidFill>
              </a:rPr>
              <a:t>OF</a:t>
            </a:r>
            <a:r>
              <a:rPr lang="en-GB" b="1" dirty="0">
                <a:solidFill>
                  <a:schemeClr val="tx1"/>
                </a:solidFill>
              </a:rPr>
              <a:t> GOOD Y</a:t>
            </a:r>
          </a:p>
        </p:txBody>
      </p:sp>
    </p:spTree>
    <p:extLst>
      <p:ext uri="{BB962C8B-B14F-4D97-AF65-F5344CB8AC3E}">
        <p14:creationId xmlns:p14="http://schemas.microsoft.com/office/powerpoint/2010/main" val="2908824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The Law of </a:t>
            </a:r>
            <a:r>
              <a:rPr lang="fr-FR" dirty="0" err="1"/>
              <a:t>Supply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23156" y="2063340"/>
          <a:ext cx="2738501" cy="30469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8364">
                  <a:extLst>
                    <a:ext uri="{9D8B030D-6E8A-4147-A177-3AD203B41FA5}">
                      <a16:colId xmlns:a16="http://schemas.microsoft.com/office/drawing/2014/main" val="2429897278"/>
                    </a:ext>
                  </a:extLst>
                </a:gridCol>
                <a:gridCol w="1630137">
                  <a:extLst>
                    <a:ext uri="{9D8B030D-6E8A-4147-A177-3AD203B41FA5}">
                      <a16:colId xmlns:a16="http://schemas.microsoft.com/office/drawing/2014/main" val="31422842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PRICE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QUANTITY SUPPLIED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117023"/>
                  </a:ext>
                </a:extLst>
              </a:tr>
              <a:tr h="401139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865488"/>
                  </a:ext>
                </a:extLst>
              </a:tr>
              <a:tr h="401139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91834"/>
                  </a:ext>
                </a:extLst>
              </a:tr>
              <a:tr h="401139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707259"/>
                  </a:ext>
                </a:extLst>
              </a:tr>
              <a:tr h="401139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185829"/>
                  </a:ext>
                </a:extLst>
              </a:tr>
              <a:tr h="401139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8541836"/>
                  </a:ext>
                </a:extLst>
              </a:tr>
              <a:tr h="401139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9439328"/>
                  </a:ext>
                </a:extLst>
              </a:tr>
            </a:tbl>
          </a:graphicData>
        </a:graphic>
      </p:graphicFrame>
      <p:cxnSp>
        <p:nvCxnSpPr>
          <p:cNvPr id="5" name="Connecteur droit avec flèche 4"/>
          <p:cNvCxnSpPr/>
          <p:nvPr/>
        </p:nvCxnSpPr>
        <p:spPr>
          <a:xfrm flipV="1">
            <a:off x="4042273" y="2128107"/>
            <a:ext cx="0" cy="293059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>
            <a:off x="4045901" y="5061807"/>
            <a:ext cx="431962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3651128" y="1694379"/>
            <a:ext cx="798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350500" y="4840285"/>
            <a:ext cx="1552705" cy="4437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9" name="Connecteur droit 29"/>
          <p:cNvCxnSpPr/>
          <p:nvPr/>
        </p:nvCxnSpPr>
        <p:spPr>
          <a:xfrm flipV="1">
            <a:off x="4927755" y="4482189"/>
            <a:ext cx="740538" cy="199887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31"/>
          <p:cNvCxnSpPr/>
          <p:nvPr/>
        </p:nvCxnSpPr>
        <p:spPr>
          <a:xfrm flipV="1">
            <a:off x="6523854" y="3612938"/>
            <a:ext cx="687147" cy="46248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34"/>
          <p:cNvCxnSpPr/>
          <p:nvPr/>
        </p:nvCxnSpPr>
        <p:spPr>
          <a:xfrm flipV="1">
            <a:off x="5673162" y="4074317"/>
            <a:ext cx="858856" cy="40613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36"/>
          <p:cNvCxnSpPr/>
          <p:nvPr/>
        </p:nvCxnSpPr>
        <p:spPr>
          <a:xfrm flipV="1">
            <a:off x="7225132" y="2991484"/>
            <a:ext cx="497866" cy="61099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8"/>
          <p:cNvCxnSpPr/>
          <p:nvPr/>
        </p:nvCxnSpPr>
        <p:spPr>
          <a:xfrm flipV="1">
            <a:off x="4347343" y="4687002"/>
            <a:ext cx="564151" cy="11281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39"/>
          <p:cNvSpPr txBox="1"/>
          <p:nvPr/>
        </p:nvSpPr>
        <p:spPr>
          <a:xfrm>
            <a:off x="4222427" y="508761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4</a:t>
            </a:r>
          </a:p>
        </p:txBody>
      </p:sp>
      <p:cxnSp>
        <p:nvCxnSpPr>
          <p:cNvPr id="24" name="Connecteur droit 40"/>
          <p:cNvCxnSpPr/>
          <p:nvPr/>
        </p:nvCxnSpPr>
        <p:spPr>
          <a:xfrm>
            <a:off x="4054482" y="2987191"/>
            <a:ext cx="366851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42"/>
          <p:cNvCxnSpPr/>
          <p:nvPr/>
        </p:nvCxnSpPr>
        <p:spPr>
          <a:xfrm flipV="1">
            <a:off x="4045488" y="4070917"/>
            <a:ext cx="2491358" cy="110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44"/>
          <p:cNvCxnSpPr/>
          <p:nvPr/>
        </p:nvCxnSpPr>
        <p:spPr>
          <a:xfrm>
            <a:off x="4070902" y="3599646"/>
            <a:ext cx="312973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50"/>
          <p:cNvCxnSpPr/>
          <p:nvPr/>
        </p:nvCxnSpPr>
        <p:spPr>
          <a:xfrm>
            <a:off x="4042089" y="4468166"/>
            <a:ext cx="166858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61"/>
          <p:cNvCxnSpPr/>
          <p:nvPr/>
        </p:nvCxnSpPr>
        <p:spPr>
          <a:xfrm flipH="1" flipV="1">
            <a:off x="6530652" y="4073635"/>
            <a:ext cx="26588" cy="95536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65"/>
          <p:cNvCxnSpPr/>
          <p:nvPr/>
        </p:nvCxnSpPr>
        <p:spPr>
          <a:xfrm flipV="1">
            <a:off x="5717476" y="4480448"/>
            <a:ext cx="0" cy="58014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67"/>
          <p:cNvCxnSpPr/>
          <p:nvPr/>
        </p:nvCxnSpPr>
        <p:spPr>
          <a:xfrm flipH="1" flipV="1">
            <a:off x="7723926" y="2980217"/>
            <a:ext cx="5870" cy="205695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69"/>
          <p:cNvCxnSpPr/>
          <p:nvPr/>
        </p:nvCxnSpPr>
        <p:spPr>
          <a:xfrm flipV="1">
            <a:off x="7211001" y="3609539"/>
            <a:ext cx="0" cy="14135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73"/>
          <p:cNvSpPr txBox="1"/>
          <p:nvPr/>
        </p:nvSpPr>
        <p:spPr>
          <a:xfrm>
            <a:off x="3573297" y="2809146"/>
            <a:ext cx="445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20</a:t>
            </a:r>
          </a:p>
        </p:txBody>
      </p:sp>
      <p:sp>
        <p:nvSpPr>
          <p:cNvPr id="39" name="ZoneTexte 74"/>
          <p:cNvSpPr txBox="1"/>
          <p:nvPr/>
        </p:nvSpPr>
        <p:spPr>
          <a:xfrm>
            <a:off x="3588767" y="3415672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14</a:t>
            </a:r>
          </a:p>
        </p:txBody>
      </p:sp>
      <p:sp>
        <p:nvSpPr>
          <p:cNvPr id="40" name="ZoneTexte 75"/>
          <p:cNvSpPr txBox="1"/>
          <p:nvPr/>
        </p:nvSpPr>
        <p:spPr>
          <a:xfrm>
            <a:off x="3710595" y="388604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9</a:t>
            </a:r>
          </a:p>
        </p:txBody>
      </p:sp>
      <p:sp>
        <p:nvSpPr>
          <p:cNvPr id="41" name="ZoneTexte 76"/>
          <p:cNvSpPr txBox="1"/>
          <p:nvPr/>
        </p:nvSpPr>
        <p:spPr>
          <a:xfrm>
            <a:off x="3709828" y="422568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7</a:t>
            </a:r>
          </a:p>
        </p:txBody>
      </p:sp>
      <p:sp>
        <p:nvSpPr>
          <p:cNvPr id="42" name="ZoneTexte 77"/>
          <p:cNvSpPr txBox="1"/>
          <p:nvPr/>
        </p:nvSpPr>
        <p:spPr>
          <a:xfrm>
            <a:off x="3712237" y="446274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5</a:t>
            </a:r>
          </a:p>
        </p:txBody>
      </p:sp>
      <p:sp>
        <p:nvSpPr>
          <p:cNvPr id="43" name="ZoneTexte 78"/>
          <p:cNvSpPr txBox="1"/>
          <p:nvPr/>
        </p:nvSpPr>
        <p:spPr>
          <a:xfrm>
            <a:off x="3712881" y="470302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4</a:t>
            </a:r>
          </a:p>
        </p:txBody>
      </p:sp>
      <p:sp>
        <p:nvSpPr>
          <p:cNvPr id="44" name="ZoneTexte 80"/>
          <p:cNvSpPr txBox="1"/>
          <p:nvPr/>
        </p:nvSpPr>
        <p:spPr>
          <a:xfrm>
            <a:off x="6345388" y="5088181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32</a:t>
            </a:r>
          </a:p>
        </p:txBody>
      </p:sp>
      <p:sp>
        <p:nvSpPr>
          <p:cNvPr id="45" name="ZoneTexte 81"/>
          <p:cNvSpPr txBox="1"/>
          <p:nvPr/>
        </p:nvSpPr>
        <p:spPr>
          <a:xfrm>
            <a:off x="4730051" y="5087820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10</a:t>
            </a:r>
          </a:p>
        </p:txBody>
      </p:sp>
      <p:sp>
        <p:nvSpPr>
          <p:cNvPr id="46" name="ZoneTexte 82"/>
          <p:cNvSpPr txBox="1"/>
          <p:nvPr/>
        </p:nvSpPr>
        <p:spPr>
          <a:xfrm>
            <a:off x="5502138" y="5087003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20</a:t>
            </a:r>
          </a:p>
        </p:txBody>
      </p:sp>
      <p:sp>
        <p:nvSpPr>
          <p:cNvPr id="47" name="ZoneTexte 83"/>
          <p:cNvSpPr txBox="1"/>
          <p:nvPr/>
        </p:nvSpPr>
        <p:spPr>
          <a:xfrm>
            <a:off x="7729796" y="2624480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</a:p>
        </p:txBody>
      </p:sp>
      <p:sp>
        <p:nvSpPr>
          <p:cNvPr id="48" name="ZoneTexte 84"/>
          <p:cNvSpPr txBox="1"/>
          <p:nvPr/>
        </p:nvSpPr>
        <p:spPr>
          <a:xfrm>
            <a:off x="6995133" y="5090033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42</a:t>
            </a:r>
          </a:p>
        </p:txBody>
      </p:sp>
      <p:sp>
        <p:nvSpPr>
          <p:cNvPr id="49" name="ZoneTexte 85"/>
          <p:cNvSpPr txBox="1"/>
          <p:nvPr/>
        </p:nvSpPr>
        <p:spPr>
          <a:xfrm>
            <a:off x="7509998" y="5088181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50</a:t>
            </a:r>
          </a:p>
        </p:txBody>
      </p:sp>
      <p:cxnSp>
        <p:nvCxnSpPr>
          <p:cNvPr id="50" name="Connecteur droit 65"/>
          <p:cNvCxnSpPr/>
          <p:nvPr/>
        </p:nvCxnSpPr>
        <p:spPr>
          <a:xfrm flipV="1">
            <a:off x="4944689" y="4677475"/>
            <a:ext cx="0" cy="38108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65"/>
          <p:cNvCxnSpPr/>
          <p:nvPr/>
        </p:nvCxnSpPr>
        <p:spPr>
          <a:xfrm flipV="1">
            <a:off x="4374535" y="4794058"/>
            <a:ext cx="0" cy="24211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0"/>
          <p:cNvCxnSpPr/>
          <p:nvPr/>
        </p:nvCxnSpPr>
        <p:spPr>
          <a:xfrm flipV="1">
            <a:off x="4077199" y="4677475"/>
            <a:ext cx="864762" cy="816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0"/>
          <p:cNvCxnSpPr/>
          <p:nvPr/>
        </p:nvCxnSpPr>
        <p:spPr>
          <a:xfrm>
            <a:off x="4048584" y="4790933"/>
            <a:ext cx="32346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10458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E44F319-07B7-15A1-CEDE-772A6BDC3FC8}"/>
              </a:ext>
            </a:extLst>
          </p:cNvPr>
          <p:cNvSpPr/>
          <p:nvPr/>
        </p:nvSpPr>
        <p:spPr>
          <a:xfrm>
            <a:off x="4194975" y="1295890"/>
            <a:ext cx="2551814" cy="50488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0E945D-FC54-756F-5EDF-8EF233B35282}"/>
              </a:ext>
            </a:extLst>
          </p:cNvPr>
          <p:cNvSpPr/>
          <p:nvPr/>
        </p:nvSpPr>
        <p:spPr>
          <a:xfrm>
            <a:off x="2266507" y="1313096"/>
            <a:ext cx="1943423" cy="50488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Connecteur droit avec flèche 5"/>
          <p:cNvCxnSpPr>
            <a:cxnSpLocks/>
          </p:cNvCxnSpPr>
          <p:nvPr/>
        </p:nvCxnSpPr>
        <p:spPr>
          <a:xfrm flipV="1">
            <a:off x="2286765" y="4073095"/>
            <a:ext cx="0" cy="228889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>
            <a:cxnSpLocks/>
          </p:cNvCxnSpPr>
          <p:nvPr/>
        </p:nvCxnSpPr>
        <p:spPr>
          <a:xfrm>
            <a:off x="2294436" y="6361994"/>
            <a:ext cx="481873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7134313" y="6038828"/>
            <a:ext cx="15183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  <a:br>
              <a:rPr lang="fr-FR" b="1" dirty="0"/>
            </a:br>
            <a:r>
              <a:rPr lang="fr-FR" b="1" dirty="0"/>
              <a:t>OF OUTPUT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279922" y="4246847"/>
            <a:ext cx="974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COST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5987484" y="3920641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MC</a:t>
            </a:r>
          </a:p>
        </p:txBody>
      </p:sp>
      <p:sp>
        <p:nvSpPr>
          <p:cNvPr id="11" name="Forme libre 10"/>
          <p:cNvSpPr/>
          <p:nvPr/>
        </p:nvSpPr>
        <p:spPr>
          <a:xfrm>
            <a:off x="2908749" y="4310134"/>
            <a:ext cx="3122004" cy="1602428"/>
          </a:xfrm>
          <a:custGeom>
            <a:avLst/>
            <a:gdLst>
              <a:gd name="connsiteX0" fmla="*/ 0 w 4313382"/>
              <a:gd name="connsiteY0" fmla="*/ 489528 h 2996252"/>
              <a:gd name="connsiteX1" fmla="*/ 1884218 w 4313382"/>
              <a:gd name="connsiteY1" fmla="*/ 2992582 h 2996252"/>
              <a:gd name="connsiteX2" fmla="*/ 4313382 w 4313382"/>
              <a:gd name="connsiteY2" fmla="*/ 0 h 2996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13382" h="2996252">
                <a:moveTo>
                  <a:pt x="0" y="489528"/>
                </a:moveTo>
                <a:cubicBezTo>
                  <a:pt x="582660" y="1781849"/>
                  <a:pt x="1165321" y="3074170"/>
                  <a:pt x="1884218" y="2992582"/>
                </a:cubicBezTo>
                <a:cubicBezTo>
                  <a:pt x="2603115" y="2910994"/>
                  <a:pt x="3458248" y="1455497"/>
                  <a:pt x="4313382" y="0"/>
                </a:cubicBezTo>
              </a:path>
            </a:pathLst>
          </a:cu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7" name="Connecteur droit avec flèche 26"/>
          <p:cNvCxnSpPr>
            <a:cxnSpLocks/>
          </p:cNvCxnSpPr>
          <p:nvPr/>
        </p:nvCxnSpPr>
        <p:spPr>
          <a:xfrm flipV="1">
            <a:off x="2280471" y="1116724"/>
            <a:ext cx="0" cy="266382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>
          <a:xfrm>
            <a:off x="2286765" y="3780695"/>
            <a:ext cx="484666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7113167" y="3450202"/>
            <a:ext cx="1556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  <a:p>
            <a:pPr algn="ctr"/>
            <a:r>
              <a:rPr lang="fr-FR" b="1" dirty="0"/>
              <a:t>OF LABOUR</a:t>
            </a:r>
          </a:p>
        </p:txBody>
      </p:sp>
      <p:sp>
        <p:nvSpPr>
          <p:cNvPr id="42" name="Forme libre 41"/>
          <p:cNvSpPr/>
          <p:nvPr/>
        </p:nvSpPr>
        <p:spPr>
          <a:xfrm flipV="1">
            <a:off x="2890277" y="1472465"/>
            <a:ext cx="3122004" cy="1816991"/>
          </a:xfrm>
          <a:custGeom>
            <a:avLst/>
            <a:gdLst>
              <a:gd name="connsiteX0" fmla="*/ 0 w 4313382"/>
              <a:gd name="connsiteY0" fmla="*/ 489528 h 2996252"/>
              <a:gd name="connsiteX1" fmla="*/ 1884218 w 4313382"/>
              <a:gd name="connsiteY1" fmla="*/ 2992582 h 2996252"/>
              <a:gd name="connsiteX2" fmla="*/ 4313382 w 4313382"/>
              <a:gd name="connsiteY2" fmla="*/ 0 h 2996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13382" h="2996252">
                <a:moveTo>
                  <a:pt x="0" y="489528"/>
                </a:moveTo>
                <a:cubicBezTo>
                  <a:pt x="582660" y="1781849"/>
                  <a:pt x="1165321" y="3074170"/>
                  <a:pt x="1884218" y="2992582"/>
                </a:cubicBezTo>
                <a:cubicBezTo>
                  <a:pt x="2603115" y="2910994"/>
                  <a:pt x="3458248" y="1455497"/>
                  <a:pt x="4313382" y="0"/>
                </a:cubicBezTo>
              </a:path>
            </a:pathLst>
          </a:cu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ZoneTexte 47"/>
          <p:cNvSpPr txBox="1"/>
          <p:nvPr/>
        </p:nvSpPr>
        <p:spPr>
          <a:xfrm>
            <a:off x="5964945" y="3305273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MP</a:t>
            </a:r>
            <a:r>
              <a:rPr lang="fr-FR" b="1" baseline="-25000" dirty="0">
                <a:solidFill>
                  <a:srgbClr val="002060"/>
                </a:solidFill>
              </a:rPr>
              <a:t>L</a:t>
            </a:r>
          </a:p>
        </p:txBody>
      </p:sp>
      <p:cxnSp>
        <p:nvCxnSpPr>
          <p:cNvPr id="24" name="Connecteur droit 23"/>
          <p:cNvCxnSpPr/>
          <p:nvPr/>
        </p:nvCxnSpPr>
        <p:spPr>
          <a:xfrm flipV="1">
            <a:off x="4196443" y="1456648"/>
            <a:ext cx="0" cy="231672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8"/>
          <p:cNvSpPr txBox="1"/>
          <p:nvPr/>
        </p:nvSpPr>
        <p:spPr>
          <a:xfrm>
            <a:off x="3979141" y="6400056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Q</a:t>
            </a:r>
            <a:r>
              <a:rPr lang="fr-FR" baseline="-25000" dirty="0"/>
              <a:t>1</a:t>
            </a:r>
          </a:p>
        </p:txBody>
      </p:sp>
      <p:cxnSp>
        <p:nvCxnSpPr>
          <p:cNvPr id="35" name="Connecteur droit 50"/>
          <p:cNvCxnSpPr>
            <a:cxnSpLocks/>
          </p:cNvCxnSpPr>
          <p:nvPr/>
        </p:nvCxnSpPr>
        <p:spPr>
          <a:xfrm flipH="1" flipV="1">
            <a:off x="4198575" y="4221993"/>
            <a:ext cx="11355" cy="212279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ZoneTexte 8"/>
          <p:cNvSpPr txBox="1"/>
          <p:nvPr/>
        </p:nvSpPr>
        <p:spPr>
          <a:xfrm>
            <a:off x="4004789" y="3820747"/>
            <a:ext cx="397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dirty="0"/>
              <a:t>L</a:t>
            </a:r>
            <a:r>
              <a:rPr lang="fr-FR" baseline="-25000" dirty="0"/>
              <a:t>1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4983E5A8-9007-B9C5-2FE3-70DDA021B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44" y="383210"/>
            <a:ext cx="9956800" cy="833187"/>
          </a:xfrm>
        </p:spPr>
        <p:txBody>
          <a:bodyPr/>
          <a:lstStyle/>
          <a:p>
            <a:r>
              <a:rPr lang="fr-FR" dirty="0"/>
              <a:t>Marginal Product </a:t>
            </a:r>
            <a:r>
              <a:rPr lang="fr-FR" i="1" dirty="0"/>
              <a:t>vs</a:t>
            </a:r>
            <a:r>
              <a:rPr lang="fr-FR" dirty="0"/>
              <a:t> Marginal </a:t>
            </a:r>
            <a:r>
              <a:rPr lang="fr-FR" dirty="0" err="1"/>
              <a:t>Cost</a:t>
            </a:r>
            <a:endParaRPr lang="fr-FR" dirty="0"/>
          </a:p>
        </p:txBody>
      </p:sp>
      <p:sp>
        <p:nvSpPr>
          <p:cNvPr id="4" name="ZoneTexte 33">
            <a:extLst>
              <a:ext uri="{FF2B5EF4-FFF2-40B4-BE49-F238E27FC236}">
                <a16:creationId xmlns:a16="http://schemas.microsoft.com/office/drawing/2014/main" id="{70D299A3-3725-4E37-C229-12ACB63C1653}"/>
              </a:ext>
            </a:extLst>
          </p:cNvPr>
          <p:cNvSpPr txBox="1"/>
          <p:nvPr/>
        </p:nvSpPr>
        <p:spPr>
          <a:xfrm>
            <a:off x="807303" y="1269739"/>
            <a:ext cx="1473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PHYSICAL</a:t>
            </a:r>
          </a:p>
          <a:p>
            <a:pPr algn="ctr"/>
            <a:r>
              <a:rPr lang="fr-FR" b="1" dirty="0"/>
              <a:t>PRODUCT</a:t>
            </a:r>
          </a:p>
        </p:txBody>
      </p:sp>
      <p:sp>
        <p:nvSpPr>
          <p:cNvPr id="12" name="ZoneTexte 32">
            <a:extLst>
              <a:ext uri="{FF2B5EF4-FFF2-40B4-BE49-F238E27FC236}">
                <a16:creationId xmlns:a16="http://schemas.microsoft.com/office/drawing/2014/main" id="{BE9D519C-48FF-202D-30DE-F68FB6B7EDBF}"/>
              </a:ext>
            </a:extLst>
          </p:cNvPr>
          <p:cNvSpPr txBox="1"/>
          <p:nvPr/>
        </p:nvSpPr>
        <p:spPr>
          <a:xfrm>
            <a:off x="2294436" y="3167390"/>
            <a:ext cx="1888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2">
                    <a:lumMod val="75000"/>
                  </a:schemeClr>
                </a:solidFill>
              </a:rPr>
              <a:t>INCREASING</a:t>
            </a:r>
            <a:br>
              <a:rPr lang="fr-FR" sz="1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FR" sz="1400" b="1" dirty="0">
                <a:solidFill>
                  <a:schemeClr val="accent2">
                    <a:lumMod val="75000"/>
                  </a:schemeClr>
                </a:solidFill>
              </a:rPr>
              <a:t>RETURNS</a:t>
            </a:r>
          </a:p>
        </p:txBody>
      </p:sp>
      <p:sp>
        <p:nvSpPr>
          <p:cNvPr id="13" name="ZoneTexte 32">
            <a:extLst>
              <a:ext uri="{FF2B5EF4-FFF2-40B4-BE49-F238E27FC236}">
                <a16:creationId xmlns:a16="http://schemas.microsoft.com/office/drawing/2014/main" id="{A00BD009-FB07-CEE8-4275-8C065DC38580}"/>
              </a:ext>
            </a:extLst>
          </p:cNvPr>
          <p:cNvSpPr txBox="1"/>
          <p:nvPr/>
        </p:nvSpPr>
        <p:spPr>
          <a:xfrm>
            <a:off x="2297365" y="5778105"/>
            <a:ext cx="1888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2">
                    <a:lumMod val="75000"/>
                  </a:schemeClr>
                </a:solidFill>
              </a:rPr>
              <a:t>DECREASING MARGINAL COST</a:t>
            </a:r>
          </a:p>
        </p:txBody>
      </p:sp>
      <p:sp>
        <p:nvSpPr>
          <p:cNvPr id="3" name="ZoneTexte 32">
            <a:extLst>
              <a:ext uri="{FF2B5EF4-FFF2-40B4-BE49-F238E27FC236}">
                <a16:creationId xmlns:a16="http://schemas.microsoft.com/office/drawing/2014/main" id="{D728331A-6D30-922F-7689-F5463E658D6E}"/>
              </a:ext>
            </a:extLst>
          </p:cNvPr>
          <p:cNvSpPr txBox="1"/>
          <p:nvPr/>
        </p:nvSpPr>
        <p:spPr>
          <a:xfrm>
            <a:off x="4255441" y="3167390"/>
            <a:ext cx="1888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DIMINISHING</a:t>
            </a:r>
            <a:br>
              <a:rPr lang="fr-FR" sz="1400" b="1" dirty="0">
                <a:solidFill>
                  <a:srgbClr val="C00000"/>
                </a:solidFill>
              </a:rPr>
            </a:br>
            <a:r>
              <a:rPr lang="fr-FR" sz="1400" b="1" dirty="0">
                <a:solidFill>
                  <a:srgbClr val="C00000"/>
                </a:solidFill>
              </a:rPr>
              <a:t>RETURNS</a:t>
            </a:r>
          </a:p>
        </p:txBody>
      </p:sp>
      <p:sp>
        <p:nvSpPr>
          <p:cNvPr id="14" name="ZoneTexte 32">
            <a:extLst>
              <a:ext uri="{FF2B5EF4-FFF2-40B4-BE49-F238E27FC236}">
                <a16:creationId xmlns:a16="http://schemas.microsoft.com/office/drawing/2014/main" id="{DCC0471C-109B-5F7B-F7D7-6D7F13A39700}"/>
              </a:ext>
            </a:extLst>
          </p:cNvPr>
          <p:cNvSpPr txBox="1"/>
          <p:nvPr/>
        </p:nvSpPr>
        <p:spPr>
          <a:xfrm>
            <a:off x="4858270" y="5773480"/>
            <a:ext cx="1888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INCREASING MARGINAL COST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70334C-249B-7271-7B5F-CD5FC23605D5}"/>
              </a:ext>
            </a:extLst>
          </p:cNvPr>
          <p:cNvSpPr txBox="1"/>
          <p:nvPr/>
        </p:nvSpPr>
        <p:spPr>
          <a:xfrm>
            <a:off x="10768641" y="1834856"/>
            <a:ext cx="989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HL</a:t>
            </a:r>
          </a:p>
        </p:txBody>
      </p:sp>
    </p:spTree>
    <p:extLst>
      <p:ext uri="{BB962C8B-B14F-4D97-AF65-F5344CB8AC3E}">
        <p14:creationId xmlns:p14="http://schemas.microsoft.com/office/powerpoint/2010/main" val="13231993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B1FFD-B229-4DBD-A72F-B45F6B47F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59" y="752475"/>
            <a:ext cx="8596668" cy="752475"/>
          </a:xfrm>
        </p:spPr>
        <p:txBody>
          <a:bodyPr/>
          <a:lstStyle/>
          <a:p>
            <a:r>
              <a:rPr lang="fr-FR" dirty="0" err="1"/>
              <a:t>Individual</a:t>
            </a:r>
            <a:r>
              <a:rPr lang="fr-FR" dirty="0"/>
              <a:t> </a:t>
            </a:r>
            <a:r>
              <a:rPr lang="fr-FR" i="1" dirty="0"/>
              <a:t>vs</a:t>
            </a:r>
            <a:r>
              <a:rPr lang="fr-FR" dirty="0"/>
              <a:t> </a:t>
            </a:r>
            <a:r>
              <a:rPr lang="fr-FR" dirty="0" err="1"/>
              <a:t>Market</a:t>
            </a:r>
            <a:r>
              <a:rPr lang="fr-FR" dirty="0"/>
              <a:t> </a:t>
            </a:r>
            <a:r>
              <a:rPr lang="fr-FR" dirty="0" err="1"/>
              <a:t>Supply</a:t>
            </a: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A386F40-6B0C-46E4-BB04-CBF08F882EAA}"/>
              </a:ext>
            </a:extLst>
          </p:cNvPr>
          <p:cNvCxnSpPr>
            <a:cxnSpLocks/>
          </p:cNvCxnSpPr>
          <p:nvPr/>
        </p:nvCxnSpPr>
        <p:spPr>
          <a:xfrm>
            <a:off x="850179" y="5715000"/>
            <a:ext cx="80010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C47C3F0-E58A-441C-8DF0-6A6F712715D2}"/>
              </a:ext>
            </a:extLst>
          </p:cNvPr>
          <p:cNvCxnSpPr>
            <a:cxnSpLocks/>
          </p:cNvCxnSpPr>
          <p:nvPr/>
        </p:nvCxnSpPr>
        <p:spPr>
          <a:xfrm flipV="1">
            <a:off x="850917" y="2076450"/>
            <a:ext cx="0" cy="363855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827CCBC-0DCF-4E60-870A-F11FB2B47172}"/>
              </a:ext>
            </a:extLst>
          </p:cNvPr>
          <p:cNvSpPr txBox="1"/>
          <p:nvPr/>
        </p:nvSpPr>
        <p:spPr>
          <a:xfrm>
            <a:off x="7991186" y="5825609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  <a:endParaRPr 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677C1E-8EF3-4ECA-8345-46BA0E2281D3}"/>
              </a:ext>
            </a:extLst>
          </p:cNvPr>
          <p:cNvSpPr txBox="1"/>
          <p:nvPr/>
        </p:nvSpPr>
        <p:spPr>
          <a:xfrm>
            <a:off x="441345" y="1663184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  <a:endParaRPr lang="en-US" b="1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8E15FED-3752-468A-8930-F6F8ACBE14FD}"/>
              </a:ext>
            </a:extLst>
          </p:cNvPr>
          <p:cNvSpPr txBox="1"/>
          <p:nvPr/>
        </p:nvSpPr>
        <p:spPr>
          <a:xfrm>
            <a:off x="7459690" y="5825609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30</a:t>
            </a:r>
            <a:endParaRPr lang="en-US" dirty="0"/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AAE61BCD-C82D-4117-847F-7555553449A2}"/>
              </a:ext>
            </a:extLst>
          </p:cNvPr>
          <p:cNvCxnSpPr>
            <a:cxnSpLocks/>
          </p:cNvCxnSpPr>
          <p:nvPr/>
        </p:nvCxnSpPr>
        <p:spPr>
          <a:xfrm flipV="1">
            <a:off x="7607169" y="2566634"/>
            <a:ext cx="0" cy="314836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E6428A34-110C-4A58-83EB-A1A2EB515D06}"/>
              </a:ext>
            </a:extLst>
          </p:cNvPr>
          <p:cNvCxnSpPr/>
          <p:nvPr/>
        </p:nvCxnSpPr>
        <p:spPr>
          <a:xfrm>
            <a:off x="850179" y="5085906"/>
            <a:ext cx="675699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A8D98C04-3D13-42AC-97CC-344157FA7D98}"/>
              </a:ext>
            </a:extLst>
          </p:cNvPr>
          <p:cNvCxnSpPr>
            <a:cxnSpLocks/>
          </p:cNvCxnSpPr>
          <p:nvPr/>
        </p:nvCxnSpPr>
        <p:spPr>
          <a:xfrm flipH="1">
            <a:off x="2207602" y="2569544"/>
            <a:ext cx="5399567" cy="251636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29">
            <a:extLst>
              <a:ext uri="{FF2B5EF4-FFF2-40B4-BE49-F238E27FC236}">
                <a16:creationId xmlns:a16="http://schemas.microsoft.com/office/drawing/2014/main" id="{C2845BA8-91D6-4471-98A1-F39F99214221}"/>
              </a:ext>
            </a:extLst>
          </p:cNvPr>
          <p:cNvSpPr txBox="1"/>
          <p:nvPr/>
        </p:nvSpPr>
        <p:spPr>
          <a:xfrm>
            <a:off x="7637294" y="224243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S</a:t>
            </a:r>
            <a:r>
              <a:rPr lang="fr-FR" b="1" baseline="-25000" dirty="0"/>
              <a:t>M</a:t>
            </a:r>
            <a:endParaRPr lang="en-US" b="1" baseline="-25000" dirty="0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6247D251-A553-4EA2-9482-05C47402C2EB}"/>
              </a:ext>
            </a:extLst>
          </p:cNvPr>
          <p:cNvSpPr txBox="1"/>
          <p:nvPr/>
        </p:nvSpPr>
        <p:spPr>
          <a:xfrm>
            <a:off x="331433" y="4901240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10</a:t>
            </a:r>
            <a:endParaRPr lang="en-US" dirty="0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C1ED939-12E8-412C-A0D7-3F0B248AE2DE}"/>
              </a:ext>
            </a:extLst>
          </p:cNvPr>
          <p:cNvSpPr txBox="1"/>
          <p:nvPr/>
        </p:nvSpPr>
        <p:spPr>
          <a:xfrm>
            <a:off x="331433" y="4272149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20</a:t>
            </a:r>
            <a:endParaRPr lang="en-US" dirty="0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D427B14E-7F47-4F88-AD6A-7AE018FBA360}"/>
              </a:ext>
            </a:extLst>
          </p:cNvPr>
          <p:cNvSpPr txBox="1"/>
          <p:nvPr/>
        </p:nvSpPr>
        <p:spPr>
          <a:xfrm>
            <a:off x="333263" y="3643057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30</a:t>
            </a:r>
            <a:endParaRPr lang="en-US" dirty="0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0DC77559-0F7B-46F8-B9AB-23F86A074D74}"/>
              </a:ext>
            </a:extLst>
          </p:cNvPr>
          <p:cNvSpPr txBox="1"/>
          <p:nvPr/>
        </p:nvSpPr>
        <p:spPr>
          <a:xfrm>
            <a:off x="335451" y="3013965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40</a:t>
            </a:r>
            <a:endParaRPr lang="en-US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F45D9421-ACDE-4287-9B1C-0AD6ABE640F8}"/>
              </a:ext>
            </a:extLst>
          </p:cNvPr>
          <p:cNvSpPr txBox="1"/>
          <p:nvPr/>
        </p:nvSpPr>
        <p:spPr>
          <a:xfrm>
            <a:off x="341495" y="238196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50</a:t>
            </a:r>
            <a:endParaRPr lang="en-US" dirty="0"/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F0E15C38-AA20-4C14-B2FF-C92A16B614D1}"/>
              </a:ext>
            </a:extLst>
          </p:cNvPr>
          <p:cNvCxnSpPr/>
          <p:nvPr/>
        </p:nvCxnSpPr>
        <p:spPr>
          <a:xfrm>
            <a:off x="850179" y="4456816"/>
            <a:ext cx="675699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A511D98A-7AF1-4039-A701-8DC50C3D0123}"/>
              </a:ext>
            </a:extLst>
          </p:cNvPr>
          <p:cNvCxnSpPr>
            <a:cxnSpLocks/>
          </p:cNvCxnSpPr>
          <p:nvPr/>
        </p:nvCxnSpPr>
        <p:spPr>
          <a:xfrm>
            <a:off x="850179" y="3827726"/>
            <a:ext cx="674458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F2A9C529-81BF-442B-9E79-8DB0BB41AFC8}"/>
              </a:ext>
            </a:extLst>
          </p:cNvPr>
          <p:cNvCxnSpPr>
            <a:cxnSpLocks/>
          </p:cNvCxnSpPr>
          <p:nvPr/>
        </p:nvCxnSpPr>
        <p:spPr>
          <a:xfrm>
            <a:off x="850179" y="3198636"/>
            <a:ext cx="674458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5EB710CE-E9F1-4D41-823B-ACFFBA3BCA8A}"/>
              </a:ext>
            </a:extLst>
          </p:cNvPr>
          <p:cNvCxnSpPr>
            <a:cxnSpLocks/>
          </p:cNvCxnSpPr>
          <p:nvPr/>
        </p:nvCxnSpPr>
        <p:spPr>
          <a:xfrm flipV="1">
            <a:off x="850179" y="2569544"/>
            <a:ext cx="6756990" cy="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057D164-CDC4-4925-BE89-6AA9E7A7E9CD}"/>
              </a:ext>
            </a:extLst>
          </p:cNvPr>
          <p:cNvCxnSpPr>
            <a:cxnSpLocks/>
          </p:cNvCxnSpPr>
          <p:nvPr/>
        </p:nvCxnSpPr>
        <p:spPr>
          <a:xfrm flipV="1">
            <a:off x="2207602" y="5085906"/>
            <a:ext cx="0" cy="62909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FE494F6A-4AE1-4BF4-927F-DBAA2D9F54C4}"/>
              </a:ext>
            </a:extLst>
          </p:cNvPr>
          <p:cNvCxnSpPr>
            <a:cxnSpLocks/>
          </p:cNvCxnSpPr>
          <p:nvPr/>
        </p:nvCxnSpPr>
        <p:spPr>
          <a:xfrm flipV="1">
            <a:off x="3557164" y="4455792"/>
            <a:ext cx="0" cy="126023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TextBox 157">
            <a:extLst>
              <a:ext uri="{FF2B5EF4-FFF2-40B4-BE49-F238E27FC236}">
                <a16:creationId xmlns:a16="http://schemas.microsoft.com/office/drawing/2014/main" id="{3ED9D0BF-9654-4680-9C3E-2D6E8071317D}"/>
              </a:ext>
            </a:extLst>
          </p:cNvPr>
          <p:cNvSpPr txBox="1"/>
          <p:nvPr/>
        </p:nvSpPr>
        <p:spPr>
          <a:xfrm>
            <a:off x="2054355" y="582560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6</a:t>
            </a:r>
            <a:endParaRPr lang="en-US" dirty="0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D4E5FE05-D53A-4153-BDF0-2ED3FA961509}"/>
              </a:ext>
            </a:extLst>
          </p:cNvPr>
          <p:cNvSpPr txBox="1"/>
          <p:nvPr/>
        </p:nvSpPr>
        <p:spPr>
          <a:xfrm>
            <a:off x="3300012" y="581958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12</a:t>
            </a:r>
            <a:endParaRPr lang="en-US" dirty="0"/>
          </a:p>
        </p:txBody>
      </p: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24E3250E-511F-44DF-8547-E41E87926E1E}"/>
              </a:ext>
            </a:extLst>
          </p:cNvPr>
          <p:cNvCxnSpPr>
            <a:cxnSpLocks/>
          </p:cNvCxnSpPr>
          <p:nvPr/>
        </p:nvCxnSpPr>
        <p:spPr>
          <a:xfrm flipV="1">
            <a:off x="4911279" y="3827723"/>
            <a:ext cx="0" cy="188727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TextBox 162">
            <a:extLst>
              <a:ext uri="{FF2B5EF4-FFF2-40B4-BE49-F238E27FC236}">
                <a16:creationId xmlns:a16="http://schemas.microsoft.com/office/drawing/2014/main" id="{708162BE-A18C-427E-A9C9-E03CCCF8F56C}"/>
              </a:ext>
            </a:extLst>
          </p:cNvPr>
          <p:cNvSpPr txBox="1"/>
          <p:nvPr/>
        </p:nvSpPr>
        <p:spPr>
          <a:xfrm>
            <a:off x="4763790" y="581958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18</a:t>
            </a:r>
            <a:endParaRPr lang="en-US" dirty="0"/>
          </a:p>
        </p:txBody>
      </p: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016A325E-3D14-4915-9332-CFE1ADC13120}"/>
              </a:ext>
            </a:extLst>
          </p:cNvPr>
          <p:cNvCxnSpPr>
            <a:cxnSpLocks/>
          </p:cNvCxnSpPr>
          <p:nvPr/>
        </p:nvCxnSpPr>
        <p:spPr>
          <a:xfrm flipV="1">
            <a:off x="6253212" y="3198636"/>
            <a:ext cx="0" cy="251431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E6D84E39-E29E-42A8-B385-9E58575EB54E}"/>
              </a:ext>
            </a:extLst>
          </p:cNvPr>
          <p:cNvSpPr txBox="1"/>
          <p:nvPr/>
        </p:nvSpPr>
        <p:spPr>
          <a:xfrm>
            <a:off x="5935657" y="581958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24</a:t>
            </a:r>
            <a:endParaRPr lang="en-US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1E0375F-D02E-43E6-870F-7C9A7B9CD0C9}"/>
              </a:ext>
            </a:extLst>
          </p:cNvPr>
          <p:cNvCxnSpPr>
            <a:cxnSpLocks/>
          </p:cNvCxnSpPr>
          <p:nvPr/>
        </p:nvCxnSpPr>
        <p:spPr>
          <a:xfrm flipV="1">
            <a:off x="971380" y="2563989"/>
            <a:ext cx="2674379" cy="252965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0939B8B-1E44-4FC7-BDA0-06F0D2ADC21E}"/>
              </a:ext>
            </a:extLst>
          </p:cNvPr>
          <p:cNvCxnSpPr>
            <a:cxnSpLocks/>
          </p:cNvCxnSpPr>
          <p:nvPr/>
        </p:nvCxnSpPr>
        <p:spPr>
          <a:xfrm flipV="1">
            <a:off x="1490133" y="2611765"/>
            <a:ext cx="787400" cy="247414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19C75F98-71D3-4A65-8FD3-E5B14A7C94A7}"/>
              </a:ext>
            </a:extLst>
          </p:cNvPr>
          <p:cNvSpPr txBox="1"/>
          <p:nvPr/>
        </p:nvSpPr>
        <p:spPr>
          <a:xfrm>
            <a:off x="3029238" y="2187631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S</a:t>
            </a:r>
            <a:r>
              <a:rPr lang="fr-FR" b="1" baseline="-25000" dirty="0">
                <a:solidFill>
                  <a:schemeClr val="accent2">
                    <a:lumMod val="50000"/>
                  </a:schemeClr>
                </a:solidFill>
              </a:rPr>
              <a:t>K</a:t>
            </a:r>
            <a:endParaRPr lang="en-US" b="1" baseline="-25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D331CE2-5165-494E-82F3-2AC9FB6989E6}"/>
              </a:ext>
            </a:extLst>
          </p:cNvPr>
          <p:cNvSpPr txBox="1"/>
          <p:nvPr/>
        </p:nvSpPr>
        <p:spPr>
          <a:xfrm>
            <a:off x="3627435" y="2189102"/>
            <a:ext cx="401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S</a:t>
            </a:r>
            <a:r>
              <a:rPr lang="fr-FR" b="1" baseline="-25000" dirty="0">
                <a:solidFill>
                  <a:srgbClr val="002060"/>
                </a:solidFill>
              </a:rPr>
              <a:t>A</a:t>
            </a:r>
            <a:endParaRPr lang="en-US" b="1" baseline="-25000" dirty="0">
              <a:solidFill>
                <a:srgbClr val="00206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871888E-5EF6-42A1-8BA3-01ECAFEEA2CF}"/>
              </a:ext>
            </a:extLst>
          </p:cNvPr>
          <p:cNvSpPr txBox="1"/>
          <p:nvPr/>
        </p:nvSpPr>
        <p:spPr>
          <a:xfrm>
            <a:off x="2207602" y="2182342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N</a:t>
            </a:r>
            <a:endParaRPr lang="en-US" b="1" baseline="-25000" dirty="0">
              <a:solidFill>
                <a:srgbClr val="C00000"/>
              </a:solidFill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6349FC9-AE90-4F9C-B444-8B960264FC64}"/>
              </a:ext>
            </a:extLst>
          </p:cNvPr>
          <p:cNvCxnSpPr>
            <a:cxnSpLocks/>
          </p:cNvCxnSpPr>
          <p:nvPr/>
        </p:nvCxnSpPr>
        <p:spPr>
          <a:xfrm flipV="1">
            <a:off x="1219336" y="2575101"/>
            <a:ext cx="1953848" cy="2518909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57852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670044" y="3099388"/>
            <a:ext cx="1062558" cy="565339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DECREASE</a:t>
            </a:r>
            <a:br>
              <a:rPr lang="fr-FR" sz="1400" b="1" dirty="0">
                <a:solidFill>
                  <a:srgbClr val="C00000"/>
                </a:solidFill>
              </a:rPr>
            </a:br>
            <a:r>
              <a:rPr lang="fr-FR" sz="1400" b="1" dirty="0">
                <a:solidFill>
                  <a:srgbClr val="C00000"/>
                </a:solidFill>
              </a:rPr>
              <a:t>IN PRICE</a:t>
            </a:r>
            <a:endParaRPr lang="fr-FR" sz="1400" dirty="0">
              <a:solidFill>
                <a:srgbClr val="C00000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8227" y="609601"/>
            <a:ext cx="8596668" cy="769883"/>
          </a:xfrm>
        </p:spPr>
        <p:txBody>
          <a:bodyPr/>
          <a:lstStyle/>
          <a:p>
            <a:r>
              <a:rPr lang="fr-FR" dirty="0"/>
              <a:t>Contraction of </a:t>
            </a:r>
            <a:r>
              <a:rPr lang="fr-FR" dirty="0" err="1"/>
              <a:t>Supply</a:t>
            </a:r>
            <a:endParaRPr lang="fr-FR" dirty="0"/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2245264" y="1636675"/>
            <a:ext cx="0" cy="367527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 flipV="1">
            <a:off x="2248363" y="5311945"/>
            <a:ext cx="5545849" cy="813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06081" y="1733873"/>
            <a:ext cx="1518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PRICE OF</a:t>
            </a:r>
            <a:br>
              <a:rPr lang="fr-FR" b="1" dirty="0"/>
            </a:br>
            <a:r>
              <a:rPr lang="fr-FR" b="1" dirty="0"/>
              <a:t>BOOKMARKS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285791" y="5413131"/>
            <a:ext cx="18742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 </a:t>
            </a:r>
            <a:br>
              <a:rPr lang="fr-FR" b="1" dirty="0"/>
            </a:br>
            <a:r>
              <a:rPr lang="fr-FR" b="1" dirty="0"/>
              <a:t>OF BOOKMARKS</a:t>
            </a:r>
          </a:p>
        </p:txBody>
      </p:sp>
      <p:cxnSp>
        <p:nvCxnSpPr>
          <p:cNvPr id="11" name="Connecteur droit 10"/>
          <p:cNvCxnSpPr/>
          <p:nvPr/>
        </p:nvCxnSpPr>
        <p:spPr>
          <a:xfrm flipV="1">
            <a:off x="2855883" y="2596244"/>
            <a:ext cx="2929496" cy="209584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5086561" y="2430069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0" dirty="0">
                <a:latin typeface="+mj-lt"/>
              </a:rPr>
              <a:t>A</a:t>
            </a:r>
            <a:endParaRPr lang="fr-FR" b="1" dirty="0"/>
          </a:p>
        </p:txBody>
      </p:sp>
      <p:sp>
        <p:nvSpPr>
          <p:cNvPr id="20" name="ZoneTexte 19"/>
          <p:cNvSpPr txBox="1"/>
          <p:nvPr/>
        </p:nvSpPr>
        <p:spPr>
          <a:xfrm>
            <a:off x="3735577" y="3420944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+mj-lt"/>
              </a:rPr>
              <a:t>B</a:t>
            </a:r>
            <a:endParaRPr lang="fr-FR" b="1" dirty="0"/>
          </a:p>
        </p:txBody>
      </p:sp>
      <p:cxnSp>
        <p:nvCxnSpPr>
          <p:cNvPr id="23" name="Connecteur droit 22"/>
          <p:cNvCxnSpPr/>
          <p:nvPr/>
        </p:nvCxnSpPr>
        <p:spPr>
          <a:xfrm>
            <a:off x="2303749" y="3888521"/>
            <a:ext cx="166099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>
            <a:cxnSpLocks/>
          </p:cNvCxnSpPr>
          <p:nvPr/>
        </p:nvCxnSpPr>
        <p:spPr>
          <a:xfrm>
            <a:off x="5327155" y="3954454"/>
            <a:ext cx="0" cy="135749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 flipH="1">
            <a:off x="3964743" y="3887965"/>
            <a:ext cx="1" cy="143200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/>
        </p:nvSpPr>
        <p:spPr>
          <a:xfrm>
            <a:off x="1913050" y="273459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1917275" y="370219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5121167" y="5351652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75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3763371" y="5355790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50</a:t>
            </a:r>
          </a:p>
        </p:txBody>
      </p:sp>
      <p:sp>
        <p:nvSpPr>
          <p:cNvPr id="29" name="ZoneTexte 19"/>
          <p:cNvSpPr txBox="1"/>
          <p:nvPr/>
        </p:nvSpPr>
        <p:spPr>
          <a:xfrm>
            <a:off x="5801707" y="2284060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  <a:latin typeface="+mj-lt"/>
              </a:rPr>
              <a:t>S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1742697" y="2918224"/>
            <a:ext cx="182880" cy="960518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Down Arrow 30"/>
          <p:cNvSpPr/>
          <p:nvPr/>
        </p:nvSpPr>
        <p:spPr>
          <a:xfrm rot="5400000">
            <a:off x="4554624" y="5085830"/>
            <a:ext cx="182880" cy="1454150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CB43844-7CC9-4DC6-AFDD-1AA5A0D0DCC2}"/>
              </a:ext>
            </a:extLst>
          </p:cNvPr>
          <p:cNvGrpSpPr/>
          <p:nvPr/>
        </p:nvGrpSpPr>
        <p:grpSpPr>
          <a:xfrm>
            <a:off x="3896839" y="3820469"/>
            <a:ext cx="141559" cy="141559"/>
            <a:chOff x="5867354" y="2967593"/>
            <a:chExt cx="353418" cy="353418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ED42B49-336B-4F45-9DC4-17D3C794FA6C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2A87804-D632-4247-A4D4-781667AA7513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CB43844-7CC9-4DC6-AFDD-1AA5A0D0DCC2}"/>
              </a:ext>
            </a:extLst>
          </p:cNvPr>
          <p:cNvGrpSpPr/>
          <p:nvPr/>
        </p:nvGrpSpPr>
        <p:grpSpPr>
          <a:xfrm>
            <a:off x="5260410" y="2840671"/>
            <a:ext cx="141559" cy="141559"/>
            <a:chOff x="5867354" y="2967593"/>
            <a:chExt cx="353418" cy="353418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ED42B49-336B-4F45-9DC4-17D3C794FA6C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2A87804-D632-4247-A4D4-781667AA7513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3C64A74-9ED7-4688-A525-8244DA67BEFD}"/>
              </a:ext>
            </a:extLst>
          </p:cNvPr>
          <p:cNvCxnSpPr>
            <a:cxnSpLocks/>
          </p:cNvCxnSpPr>
          <p:nvPr/>
        </p:nvCxnSpPr>
        <p:spPr>
          <a:xfrm flipH="1">
            <a:off x="4106302" y="3148405"/>
            <a:ext cx="1259992" cy="90457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08D0FF61-CBF7-4744-8443-3D8168BDD27A}"/>
              </a:ext>
            </a:extLst>
          </p:cNvPr>
          <p:cNvSpPr/>
          <p:nvPr/>
        </p:nvSpPr>
        <p:spPr>
          <a:xfrm>
            <a:off x="3918989" y="5965730"/>
            <a:ext cx="1454150" cy="565339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CONTRACTION OF SUPPLY</a:t>
            </a:r>
            <a:endParaRPr lang="fr-FR" sz="1400" dirty="0">
              <a:solidFill>
                <a:srgbClr val="C00000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DBBB47E-BE57-922A-F22D-793086ABCD4F}"/>
              </a:ext>
            </a:extLst>
          </p:cNvPr>
          <p:cNvSpPr/>
          <p:nvPr/>
        </p:nvSpPr>
        <p:spPr>
          <a:xfrm rot="19455670">
            <a:off x="3764931" y="3543802"/>
            <a:ext cx="2432928" cy="565339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MOVEMENT </a:t>
            </a:r>
            <a:r>
              <a:rPr lang="fr-FR" sz="1400" b="1" u="sng" dirty="0">
                <a:solidFill>
                  <a:schemeClr val="tx1"/>
                </a:solidFill>
              </a:rPr>
              <a:t>DOWN</a:t>
            </a:r>
            <a:r>
              <a:rPr lang="fr-FR" sz="1400" b="1" dirty="0">
                <a:solidFill>
                  <a:schemeClr val="tx1"/>
                </a:solidFill>
              </a:rPr>
              <a:t> ALONG THE SUPPLY CURVE</a:t>
            </a:r>
            <a:endParaRPr lang="fr-FR" sz="1400" dirty="0">
              <a:solidFill>
                <a:schemeClr val="tx1"/>
              </a:solidFill>
            </a:endParaRPr>
          </a:p>
        </p:txBody>
      </p:sp>
      <p:cxnSp>
        <p:nvCxnSpPr>
          <p:cNvPr id="47" name="Connecteur droit 24">
            <a:extLst>
              <a:ext uri="{FF2B5EF4-FFF2-40B4-BE49-F238E27FC236}">
                <a16:creationId xmlns:a16="http://schemas.microsoft.com/office/drawing/2014/main" id="{D3E41693-B54B-FA03-2B8D-CA3286183971}"/>
              </a:ext>
            </a:extLst>
          </p:cNvPr>
          <p:cNvCxnSpPr>
            <a:cxnSpLocks/>
          </p:cNvCxnSpPr>
          <p:nvPr/>
        </p:nvCxnSpPr>
        <p:spPr>
          <a:xfrm>
            <a:off x="5336140" y="2924080"/>
            <a:ext cx="0" cy="13703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20">
            <a:extLst>
              <a:ext uri="{FF2B5EF4-FFF2-40B4-BE49-F238E27FC236}">
                <a16:creationId xmlns:a16="http://schemas.microsoft.com/office/drawing/2014/main" id="{3D85E3F8-03CE-BA84-FA12-F721F0E01EF2}"/>
              </a:ext>
            </a:extLst>
          </p:cNvPr>
          <p:cNvCxnSpPr>
            <a:cxnSpLocks/>
          </p:cNvCxnSpPr>
          <p:nvPr/>
        </p:nvCxnSpPr>
        <p:spPr>
          <a:xfrm>
            <a:off x="2241126" y="2911451"/>
            <a:ext cx="308602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6233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710093" y="3152876"/>
            <a:ext cx="1051954" cy="565339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  <a:t>INCREASE</a:t>
            </a:r>
            <a:b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  <a:t>IN PRICE</a:t>
            </a:r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2833" y="515909"/>
            <a:ext cx="8596668" cy="740958"/>
          </a:xfrm>
        </p:spPr>
        <p:txBody>
          <a:bodyPr/>
          <a:lstStyle/>
          <a:p>
            <a:r>
              <a:rPr lang="fr-FR" dirty="0"/>
              <a:t>Extension of </a:t>
            </a:r>
            <a:r>
              <a:rPr lang="fr-FR" dirty="0" err="1"/>
              <a:t>Supply</a:t>
            </a:r>
            <a:endParaRPr lang="fr-FR" dirty="0"/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2245264" y="1636675"/>
            <a:ext cx="0" cy="367527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 flipV="1">
            <a:off x="2248363" y="5311945"/>
            <a:ext cx="5545849" cy="813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06081" y="1731259"/>
            <a:ext cx="1518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PRICE OF</a:t>
            </a:r>
            <a:br>
              <a:rPr lang="fr-FR" b="1" dirty="0"/>
            </a:br>
            <a:r>
              <a:rPr lang="fr-FR" b="1" dirty="0"/>
              <a:t>BOOKMARKS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285791" y="5413131"/>
            <a:ext cx="18742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 </a:t>
            </a:r>
            <a:br>
              <a:rPr lang="fr-FR" b="1" dirty="0"/>
            </a:br>
            <a:r>
              <a:rPr lang="fr-FR" b="1" dirty="0"/>
              <a:t>OF BOOKMARKS</a:t>
            </a:r>
          </a:p>
        </p:txBody>
      </p:sp>
      <p:cxnSp>
        <p:nvCxnSpPr>
          <p:cNvPr id="11" name="Connecteur droit 10"/>
          <p:cNvCxnSpPr/>
          <p:nvPr/>
        </p:nvCxnSpPr>
        <p:spPr>
          <a:xfrm flipV="1">
            <a:off x="2855883" y="2596244"/>
            <a:ext cx="2929496" cy="209584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5086561" y="2430069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+mj-lt"/>
              </a:rPr>
              <a:t>B</a:t>
            </a:r>
            <a:endParaRPr lang="fr-FR" b="1" dirty="0"/>
          </a:p>
        </p:txBody>
      </p:sp>
      <p:sp>
        <p:nvSpPr>
          <p:cNvPr id="20" name="ZoneTexte 19"/>
          <p:cNvSpPr txBox="1"/>
          <p:nvPr/>
        </p:nvSpPr>
        <p:spPr>
          <a:xfrm>
            <a:off x="3735577" y="3420944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+mj-lt"/>
              </a:rPr>
              <a:t>A</a:t>
            </a:r>
            <a:endParaRPr lang="fr-FR" b="1" dirty="0"/>
          </a:p>
        </p:txBody>
      </p:sp>
      <p:cxnSp>
        <p:nvCxnSpPr>
          <p:cNvPr id="23" name="Connecteur droit 22"/>
          <p:cNvCxnSpPr/>
          <p:nvPr/>
        </p:nvCxnSpPr>
        <p:spPr>
          <a:xfrm>
            <a:off x="2303749" y="3888521"/>
            <a:ext cx="166099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>
            <a:cxnSpLocks/>
          </p:cNvCxnSpPr>
          <p:nvPr/>
        </p:nvCxnSpPr>
        <p:spPr>
          <a:xfrm>
            <a:off x="5327155" y="3962028"/>
            <a:ext cx="0" cy="134991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 flipH="1">
            <a:off x="3964743" y="3887965"/>
            <a:ext cx="1" cy="143200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/>
        </p:nvSpPr>
        <p:spPr>
          <a:xfrm>
            <a:off x="1913050" y="273459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1917275" y="370219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5121167" y="5351652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75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3763371" y="5355790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50</a:t>
            </a:r>
          </a:p>
        </p:txBody>
      </p:sp>
      <p:sp>
        <p:nvSpPr>
          <p:cNvPr id="29" name="ZoneTexte 19"/>
          <p:cNvSpPr txBox="1"/>
          <p:nvPr/>
        </p:nvSpPr>
        <p:spPr>
          <a:xfrm>
            <a:off x="5801707" y="2284060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  <a:latin typeface="+mj-lt"/>
              </a:rPr>
              <a:t>S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4" name="Down Arrow 3"/>
          <p:cNvSpPr/>
          <p:nvPr/>
        </p:nvSpPr>
        <p:spPr>
          <a:xfrm rot="10800000">
            <a:off x="1742697" y="2918224"/>
            <a:ext cx="182880" cy="960518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Down Arrow 30"/>
          <p:cNvSpPr/>
          <p:nvPr/>
        </p:nvSpPr>
        <p:spPr>
          <a:xfrm rot="16200000">
            <a:off x="4554624" y="5085830"/>
            <a:ext cx="182880" cy="1454150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CB43844-7CC9-4DC6-AFDD-1AA5A0D0DCC2}"/>
              </a:ext>
            </a:extLst>
          </p:cNvPr>
          <p:cNvGrpSpPr/>
          <p:nvPr/>
        </p:nvGrpSpPr>
        <p:grpSpPr>
          <a:xfrm>
            <a:off x="3896839" y="3820469"/>
            <a:ext cx="141559" cy="141559"/>
            <a:chOff x="5867354" y="2967593"/>
            <a:chExt cx="353418" cy="353418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ED42B49-336B-4F45-9DC4-17D3C794FA6C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2A87804-D632-4247-A4D4-781667AA7513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CB43844-7CC9-4DC6-AFDD-1AA5A0D0DCC2}"/>
              </a:ext>
            </a:extLst>
          </p:cNvPr>
          <p:cNvGrpSpPr/>
          <p:nvPr/>
        </p:nvGrpSpPr>
        <p:grpSpPr>
          <a:xfrm>
            <a:off x="5260410" y="2840671"/>
            <a:ext cx="141559" cy="141559"/>
            <a:chOff x="5867354" y="2967593"/>
            <a:chExt cx="353418" cy="353418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ED42B49-336B-4F45-9DC4-17D3C794FA6C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2A87804-D632-4247-A4D4-781667AA7513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C2E2299-BFB7-052E-0630-CFB8E74C2F9B}"/>
              </a:ext>
            </a:extLst>
          </p:cNvPr>
          <p:cNvCxnSpPr>
            <a:cxnSpLocks/>
          </p:cNvCxnSpPr>
          <p:nvPr/>
        </p:nvCxnSpPr>
        <p:spPr>
          <a:xfrm flipV="1">
            <a:off x="4072645" y="3093839"/>
            <a:ext cx="1382874" cy="99279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B7AF6C72-7AF2-8E94-D878-989C73CC0078}"/>
              </a:ext>
            </a:extLst>
          </p:cNvPr>
          <p:cNvSpPr/>
          <p:nvPr/>
        </p:nvSpPr>
        <p:spPr>
          <a:xfrm>
            <a:off x="3918989" y="5965730"/>
            <a:ext cx="1454150" cy="565339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  <a:t>EXTENSION</a:t>
            </a:r>
            <a:b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  <a:t>OF SUPPLY</a:t>
            </a:r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AC038EB-592F-A655-9492-B23809B3AC6B}"/>
              </a:ext>
            </a:extLst>
          </p:cNvPr>
          <p:cNvSpPr/>
          <p:nvPr/>
        </p:nvSpPr>
        <p:spPr>
          <a:xfrm rot="19455670">
            <a:off x="3720745" y="3599520"/>
            <a:ext cx="2432928" cy="565339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MOVEMENT </a:t>
            </a:r>
            <a:r>
              <a:rPr lang="fr-FR" sz="1400" b="1" u="sng" dirty="0">
                <a:solidFill>
                  <a:schemeClr val="tx1"/>
                </a:solidFill>
              </a:rPr>
              <a:t>UP</a:t>
            </a:r>
            <a:r>
              <a:rPr lang="fr-FR" sz="1400" b="1" dirty="0">
                <a:solidFill>
                  <a:schemeClr val="tx1"/>
                </a:solidFill>
              </a:rPr>
              <a:t> ALONG</a:t>
            </a:r>
            <a:br>
              <a:rPr lang="fr-FR" sz="1400" b="1" dirty="0">
                <a:solidFill>
                  <a:schemeClr val="tx1"/>
                </a:solidFill>
              </a:rPr>
            </a:br>
            <a:r>
              <a:rPr lang="fr-FR" sz="1400" b="1" dirty="0">
                <a:solidFill>
                  <a:schemeClr val="tx1"/>
                </a:solidFill>
              </a:rPr>
              <a:t>THE SUPPLY CURVE</a:t>
            </a:r>
            <a:endParaRPr lang="fr-FR" sz="1400" dirty="0">
              <a:solidFill>
                <a:schemeClr val="tx1"/>
              </a:solidFill>
            </a:endParaRPr>
          </a:p>
        </p:txBody>
      </p:sp>
      <p:cxnSp>
        <p:nvCxnSpPr>
          <p:cNvPr id="46" name="Connecteur droit 20">
            <a:extLst>
              <a:ext uri="{FF2B5EF4-FFF2-40B4-BE49-F238E27FC236}">
                <a16:creationId xmlns:a16="http://schemas.microsoft.com/office/drawing/2014/main" id="{DA8C7E56-BE8B-E1CD-C45F-8262C0B5D6B1}"/>
              </a:ext>
            </a:extLst>
          </p:cNvPr>
          <p:cNvCxnSpPr>
            <a:cxnSpLocks/>
          </p:cNvCxnSpPr>
          <p:nvPr/>
        </p:nvCxnSpPr>
        <p:spPr>
          <a:xfrm>
            <a:off x="2241126" y="2911451"/>
            <a:ext cx="308602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24">
            <a:extLst>
              <a:ext uri="{FF2B5EF4-FFF2-40B4-BE49-F238E27FC236}">
                <a16:creationId xmlns:a16="http://schemas.microsoft.com/office/drawing/2014/main" id="{6D6CCFA3-5C52-7AA2-C14B-C48660232304}"/>
              </a:ext>
            </a:extLst>
          </p:cNvPr>
          <p:cNvCxnSpPr>
            <a:cxnSpLocks/>
          </p:cNvCxnSpPr>
          <p:nvPr/>
        </p:nvCxnSpPr>
        <p:spPr>
          <a:xfrm>
            <a:off x="5336140" y="2924080"/>
            <a:ext cx="0" cy="13703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27439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Supply</a:t>
            </a:r>
            <a:r>
              <a:rPr lang="fr-FR" dirty="0"/>
              <a:t> &amp; Input </a:t>
            </a:r>
            <a:r>
              <a:rPr lang="fr-FR" dirty="0" err="1"/>
              <a:t>Prices</a:t>
            </a:r>
            <a:endParaRPr lang="fr-FR" dirty="0"/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950962" y="2305467"/>
            <a:ext cx="0" cy="26663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 flipV="1">
            <a:off x="953024" y="4971838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953024" y="5468418"/>
            <a:ext cx="3648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DECREASE IN THE </a:t>
            </a:r>
          </a:p>
          <a:p>
            <a:pPr algn="ctr"/>
            <a:r>
              <a:rPr lang="fr-FR" b="1" dirty="0">
                <a:solidFill>
                  <a:srgbClr val="C00000"/>
                </a:solidFill>
              </a:rPr>
              <a:t>PRICE OF AN INPUT</a:t>
            </a:r>
          </a:p>
        </p:txBody>
      </p:sp>
      <p:cxnSp>
        <p:nvCxnSpPr>
          <p:cNvPr id="9" name="Connecteur droit 8"/>
          <p:cNvCxnSpPr/>
          <p:nvPr/>
        </p:nvCxnSpPr>
        <p:spPr>
          <a:xfrm flipH="1">
            <a:off x="2339592" y="2564280"/>
            <a:ext cx="1105632" cy="2027631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950962" y="3819027"/>
            <a:ext cx="182642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V="1">
            <a:off x="2777387" y="3819773"/>
            <a:ext cx="0" cy="114674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439409" y="3635107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409" y="3635107"/>
                <a:ext cx="481863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1499581" y="5005980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9581" y="5005980"/>
                <a:ext cx="476156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/>
              <p:cNvSpPr txBox="1"/>
              <p:nvPr/>
            </p:nvSpPr>
            <p:spPr>
              <a:xfrm>
                <a:off x="2544834" y="5006593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834" y="5006593"/>
                <a:ext cx="481478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Flèche droite 16"/>
          <p:cNvSpPr/>
          <p:nvPr/>
        </p:nvSpPr>
        <p:spPr>
          <a:xfrm>
            <a:off x="2645345" y="2614138"/>
            <a:ext cx="343113" cy="289584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/>
          <p:cNvSpPr txBox="1"/>
          <p:nvPr/>
        </p:nvSpPr>
        <p:spPr>
          <a:xfrm>
            <a:off x="551653" y="1939461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3822997" y="5062705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40" name="Connecteur droit 8"/>
          <p:cNvCxnSpPr/>
          <p:nvPr/>
        </p:nvCxnSpPr>
        <p:spPr>
          <a:xfrm flipV="1">
            <a:off x="1320791" y="2586741"/>
            <a:ext cx="1066716" cy="197985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8"/>
          <p:cNvSpPr txBox="1"/>
          <p:nvPr/>
        </p:nvSpPr>
        <p:spPr>
          <a:xfrm>
            <a:off x="3408748" y="2185408"/>
            <a:ext cx="46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</a:p>
        </p:txBody>
      </p:sp>
      <p:sp>
        <p:nvSpPr>
          <p:cNvPr id="42" name="ZoneTexte 49"/>
          <p:cNvSpPr txBox="1"/>
          <p:nvPr/>
        </p:nvSpPr>
        <p:spPr>
          <a:xfrm>
            <a:off x="2335204" y="2185408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cxnSp>
        <p:nvCxnSpPr>
          <p:cNvPr id="11" name="Connecteur droit 10"/>
          <p:cNvCxnSpPr/>
          <p:nvPr/>
        </p:nvCxnSpPr>
        <p:spPr>
          <a:xfrm flipV="1">
            <a:off x="1735433" y="3827191"/>
            <a:ext cx="0" cy="114464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avec flèche 4"/>
          <p:cNvCxnSpPr/>
          <p:nvPr/>
        </p:nvCxnSpPr>
        <p:spPr>
          <a:xfrm flipV="1">
            <a:off x="5296029" y="2318844"/>
            <a:ext cx="0" cy="26663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avec flèche 5"/>
          <p:cNvCxnSpPr/>
          <p:nvPr/>
        </p:nvCxnSpPr>
        <p:spPr>
          <a:xfrm flipV="1">
            <a:off x="5298091" y="4985215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ZoneTexte 6"/>
          <p:cNvSpPr txBox="1"/>
          <p:nvPr/>
        </p:nvSpPr>
        <p:spPr>
          <a:xfrm>
            <a:off x="5298091" y="5481795"/>
            <a:ext cx="3648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INCREASE IN THE </a:t>
            </a:r>
          </a:p>
          <a:p>
            <a:pPr algn="ctr"/>
            <a:r>
              <a:rPr lang="fr-FR" b="1" dirty="0">
                <a:solidFill>
                  <a:srgbClr val="C00000"/>
                </a:solidFill>
              </a:rPr>
              <a:t>PRICE OF AN INPUT</a:t>
            </a:r>
          </a:p>
        </p:txBody>
      </p:sp>
      <p:cxnSp>
        <p:nvCxnSpPr>
          <p:cNvPr id="73" name="Connecteur droit 8"/>
          <p:cNvCxnSpPr/>
          <p:nvPr/>
        </p:nvCxnSpPr>
        <p:spPr>
          <a:xfrm flipH="1">
            <a:off x="6684659" y="2577657"/>
            <a:ext cx="1105632" cy="202763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9"/>
          <p:cNvCxnSpPr/>
          <p:nvPr/>
        </p:nvCxnSpPr>
        <p:spPr>
          <a:xfrm>
            <a:off x="5296029" y="3832404"/>
            <a:ext cx="182642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11"/>
          <p:cNvCxnSpPr/>
          <p:nvPr/>
        </p:nvCxnSpPr>
        <p:spPr>
          <a:xfrm flipV="1">
            <a:off x="7122454" y="3833150"/>
            <a:ext cx="0" cy="114674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ZoneTexte 12"/>
              <p:cNvSpPr txBox="1"/>
              <p:nvPr/>
            </p:nvSpPr>
            <p:spPr>
              <a:xfrm>
                <a:off x="4784476" y="3648484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6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4476" y="3648484"/>
                <a:ext cx="481863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ZoneTexte 13"/>
              <p:cNvSpPr txBox="1"/>
              <p:nvPr/>
            </p:nvSpPr>
            <p:spPr>
              <a:xfrm>
                <a:off x="5838710" y="5025295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7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8710" y="5025295"/>
                <a:ext cx="481478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ZoneTexte 14"/>
              <p:cNvSpPr txBox="1"/>
              <p:nvPr/>
            </p:nvSpPr>
            <p:spPr>
              <a:xfrm>
                <a:off x="6889901" y="5025908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8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9901" y="5025908"/>
                <a:ext cx="476156" cy="369332"/>
              </a:xfrm>
              <a:prstGeom prst="rect">
                <a:avLst/>
              </a:prstGeom>
              <a:blipFill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ZoneTexte 32"/>
          <p:cNvSpPr txBox="1"/>
          <p:nvPr/>
        </p:nvSpPr>
        <p:spPr>
          <a:xfrm>
            <a:off x="4896720" y="1952838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81" name="ZoneTexte 33"/>
          <p:cNvSpPr txBox="1"/>
          <p:nvPr/>
        </p:nvSpPr>
        <p:spPr>
          <a:xfrm>
            <a:off x="8168064" y="5076082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82" name="Connecteur droit 8"/>
          <p:cNvCxnSpPr/>
          <p:nvPr/>
        </p:nvCxnSpPr>
        <p:spPr>
          <a:xfrm flipV="1">
            <a:off x="5665858" y="2600118"/>
            <a:ext cx="1066716" cy="1979859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ZoneTexte 48"/>
          <p:cNvSpPr txBox="1"/>
          <p:nvPr/>
        </p:nvSpPr>
        <p:spPr>
          <a:xfrm>
            <a:off x="7782105" y="2208325"/>
            <a:ext cx="46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84" name="ZoneTexte 49"/>
          <p:cNvSpPr txBox="1"/>
          <p:nvPr/>
        </p:nvSpPr>
        <p:spPr>
          <a:xfrm>
            <a:off x="6732574" y="2228149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</a:p>
        </p:txBody>
      </p:sp>
      <p:cxnSp>
        <p:nvCxnSpPr>
          <p:cNvPr id="85" name="Connecteur droit 10"/>
          <p:cNvCxnSpPr/>
          <p:nvPr/>
        </p:nvCxnSpPr>
        <p:spPr>
          <a:xfrm flipV="1">
            <a:off x="6080500" y="3840568"/>
            <a:ext cx="0" cy="114464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lèche droite 16"/>
          <p:cNvSpPr/>
          <p:nvPr/>
        </p:nvSpPr>
        <p:spPr>
          <a:xfrm rot="10800000">
            <a:off x="6977637" y="2613488"/>
            <a:ext cx="343113" cy="289584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82235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Supply</a:t>
            </a:r>
            <a:r>
              <a:rPr lang="fr-FR" dirty="0"/>
              <a:t> &amp; Input </a:t>
            </a:r>
            <a:r>
              <a:rPr lang="fr-FR" dirty="0" err="1"/>
              <a:t>Productivity</a:t>
            </a:r>
            <a:endParaRPr lang="fr-FR" dirty="0"/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950962" y="2305467"/>
            <a:ext cx="0" cy="26663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 flipV="1">
            <a:off x="953024" y="4971838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H="1">
            <a:off x="2339592" y="2564280"/>
            <a:ext cx="1105632" cy="2027631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950962" y="3819027"/>
            <a:ext cx="182642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V="1">
            <a:off x="2777387" y="3819773"/>
            <a:ext cx="0" cy="114674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439409" y="3635107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409" y="3635107"/>
                <a:ext cx="481863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1499581" y="5005980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9581" y="5005980"/>
                <a:ext cx="476156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/>
              <p:cNvSpPr txBox="1"/>
              <p:nvPr/>
            </p:nvSpPr>
            <p:spPr>
              <a:xfrm>
                <a:off x="2544834" y="5006593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834" y="5006593"/>
                <a:ext cx="481478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Flèche droite 16"/>
          <p:cNvSpPr/>
          <p:nvPr/>
        </p:nvSpPr>
        <p:spPr>
          <a:xfrm>
            <a:off x="2645345" y="2614138"/>
            <a:ext cx="343113" cy="289584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/>
          <p:cNvSpPr txBox="1"/>
          <p:nvPr/>
        </p:nvSpPr>
        <p:spPr>
          <a:xfrm>
            <a:off x="551653" y="1939461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3822997" y="5062705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40" name="Connecteur droit 8"/>
          <p:cNvCxnSpPr/>
          <p:nvPr/>
        </p:nvCxnSpPr>
        <p:spPr>
          <a:xfrm flipV="1">
            <a:off x="1320791" y="2586741"/>
            <a:ext cx="1066716" cy="197985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8"/>
          <p:cNvSpPr txBox="1"/>
          <p:nvPr/>
        </p:nvSpPr>
        <p:spPr>
          <a:xfrm>
            <a:off x="3408748" y="2185408"/>
            <a:ext cx="46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</a:p>
        </p:txBody>
      </p:sp>
      <p:sp>
        <p:nvSpPr>
          <p:cNvPr id="42" name="ZoneTexte 49"/>
          <p:cNvSpPr txBox="1"/>
          <p:nvPr/>
        </p:nvSpPr>
        <p:spPr>
          <a:xfrm>
            <a:off x="2335204" y="2185408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cxnSp>
        <p:nvCxnSpPr>
          <p:cNvPr id="11" name="Connecteur droit 10"/>
          <p:cNvCxnSpPr/>
          <p:nvPr/>
        </p:nvCxnSpPr>
        <p:spPr>
          <a:xfrm flipV="1">
            <a:off x="1735433" y="3827191"/>
            <a:ext cx="0" cy="114464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avec flèche 4"/>
          <p:cNvCxnSpPr/>
          <p:nvPr/>
        </p:nvCxnSpPr>
        <p:spPr>
          <a:xfrm flipV="1">
            <a:off x="5296029" y="2318844"/>
            <a:ext cx="0" cy="26663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avec flèche 5"/>
          <p:cNvCxnSpPr/>
          <p:nvPr/>
        </p:nvCxnSpPr>
        <p:spPr>
          <a:xfrm flipV="1">
            <a:off x="5298091" y="4985215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8"/>
          <p:cNvCxnSpPr/>
          <p:nvPr/>
        </p:nvCxnSpPr>
        <p:spPr>
          <a:xfrm flipH="1">
            <a:off x="6684659" y="2577657"/>
            <a:ext cx="1105632" cy="202763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9"/>
          <p:cNvCxnSpPr/>
          <p:nvPr/>
        </p:nvCxnSpPr>
        <p:spPr>
          <a:xfrm>
            <a:off x="5296029" y="3832404"/>
            <a:ext cx="182642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11"/>
          <p:cNvCxnSpPr/>
          <p:nvPr/>
        </p:nvCxnSpPr>
        <p:spPr>
          <a:xfrm flipV="1">
            <a:off x="7122454" y="3833150"/>
            <a:ext cx="0" cy="114674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ZoneTexte 12"/>
              <p:cNvSpPr txBox="1"/>
              <p:nvPr/>
            </p:nvSpPr>
            <p:spPr>
              <a:xfrm>
                <a:off x="4784476" y="3648484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6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4476" y="3648484"/>
                <a:ext cx="481863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ZoneTexte 13"/>
              <p:cNvSpPr txBox="1"/>
              <p:nvPr/>
            </p:nvSpPr>
            <p:spPr>
              <a:xfrm>
                <a:off x="5838710" y="5025295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7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8710" y="5025295"/>
                <a:ext cx="481478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ZoneTexte 14"/>
              <p:cNvSpPr txBox="1"/>
              <p:nvPr/>
            </p:nvSpPr>
            <p:spPr>
              <a:xfrm>
                <a:off x="6889901" y="5025908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8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9901" y="5025908"/>
                <a:ext cx="476156" cy="369332"/>
              </a:xfrm>
              <a:prstGeom prst="rect">
                <a:avLst/>
              </a:prstGeom>
              <a:blipFill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ZoneTexte 32"/>
          <p:cNvSpPr txBox="1"/>
          <p:nvPr/>
        </p:nvSpPr>
        <p:spPr>
          <a:xfrm>
            <a:off x="4896720" y="1952838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81" name="ZoneTexte 33"/>
          <p:cNvSpPr txBox="1"/>
          <p:nvPr/>
        </p:nvSpPr>
        <p:spPr>
          <a:xfrm>
            <a:off x="8168064" y="5076082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82" name="Connecteur droit 8"/>
          <p:cNvCxnSpPr/>
          <p:nvPr/>
        </p:nvCxnSpPr>
        <p:spPr>
          <a:xfrm flipV="1">
            <a:off x="5665858" y="2600118"/>
            <a:ext cx="1066716" cy="1979859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ZoneTexte 48"/>
          <p:cNvSpPr txBox="1"/>
          <p:nvPr/>
        </p:nvSpPr>
        <p:spPr>
          <a:xfrm>
            <a:off x="7782105" y="2208325"/>
            <a:ext cx="46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84" name="ZoneTexte 49"/>
          <p:cNvSpPr txBox="1"/>
          <p:nvPr/>
        </p:nvSpPr>
        <p:spPr>
          <a:xfrm>
            <a:off x="6732574" y="2228149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</a:p>
        </p:txBody>
      </p:sp>
      <p:cxnSp>
        <p:nvCxnSpPr>
          <p:cNvPr id="85" name="Connecteur droit 10"/>
          <p:cNvCxnSpPr/>
          <p:nvPr/>
        </p:nvCxnSpPr>
        <p:spPr>
          <a:xfrm flipV="1">
            <a:off x="6080500" y="3840568"/>
            <a:ext cx="0" cy="114464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lèche droite 16"/>
          <p:cNvSpPr/>
          <p:nvPr/>
        </p:nvSpPr>
        <p:spPr>
          <a:xfrm rot="10800000">
            <a:off x="6977637" y="2613488"/>
            <a:ext cx="343113" cy="289584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6">
            <a:extLst>
              <a:ext uri="{FF2B5EF4-FFF2-40B4-BE49-F238E27FC236}">
                <a16:creationId xmlns:a16="http://schemas.microsoft.com/office/drawing/2014/main" id="{6831FFB3-0EE7-4F6A-88BB-4BC671BE3A55}"/>
              </a:ext>
            </a:extLst>
          </p:cNvPr>
          <p:cNvSpPr txBox="1"/>
          <p:nvPr/>
        </p:nvSpPr>
        <p:spPr>
          <a:xfrm>
            <a:off x="5298091" y="5481795"/>
            <a:ext cx="3648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A DECREASE IN PRODUCTIVITY</a:t>
            </a:r>
          </a:p>
        </p:txBody>
      </p:sp>
      <p:sp>
        <p:nvSpPr>
          <p:cNvPr id="39" name="ZoneTexte 6">
            <a:extLst>
              <a:ext uri="{FF2B5EF4-FFF2-40B4-BE49-F238E27FC236}">
                <a16:creationId xmlns:a16="http://schemas.microsoft.com/office/drawing/2014/main" id="{758D7286-4B83-4571-947D-1BAE06307D91}"/>
              </a:ext>
            </a:extLst>
          </p:cNvPr>
          <p:cNvSpPr txBox="1"/>
          <p:nvPr/>
        </p:nvSpPr>
        <p:spPr>
          <a:xfrm>
            <a:off x="953024" y="5468418"/>
            <a:ext cx="3648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AN INCREASE IN PRODUCTIVITY</a:t>
            </a:r>
          </a:p>
        </p:txBody>
      </p:sp>
    </p:spTree>
    <p:extLst>
      <p:ext uri="{BB962C8B-B14F-4D97-AF65-F5344CB8AC3E}">
        <p14:creationId xmlns:p14="http://schemas.microsoft.com/office/powerpoint/2010/main" val="32405780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avec flèche 4"/>
          <p:cNvCxnSpPr/>
          <p:nvPr/>
        </p:nvCxnSpPr>
        <p:spPr>
          <a:xfrm flipV="1">
            <a:off x="950962" y="2305467"/>
            <a:ext cx="0" cy="26663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 flipV="1">
            <a:off x="953024" y="4971838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H="1">
            <a:off x="2339592" y="2564280"/>
            <a:ext cx="1105632" cy="2027631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950962" y="3819027"/>
            <a:ext cx="182642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V="1">
            <a:off x="2777387" y="3819773"/>
            <a:ext cx="0" cy="114674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439409" y="3635107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409" y="3635107"/>
                <a:ext cx="481863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1499581" y="5005980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9581" y="5005980"/>
                <a:ext cx="476156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/>
              <p:cNvSpPr txBox="1"/>
              <p:nvPr/>
            </p:nvSpPr>
            <p:spPr>
              <a:xfrm>
                <a:off x="2544834" y="5006593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834" y="5006593"/>
                <a:ext cx="481478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Flèche droite 16"/>
          <p:cNvSpPr/>
          <p:nvPr/>
        </p:nvSpPr>
        <p:spPr>
          <a:xfrm>
            <a:off x="2645345" y="2614138"/>
            <a:ext cx="343113" cy="289584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0" name="Connecteur droit 8"/>
          <p:cNvCxnSpPr/>
          <p:nvPr/>
        </p:nvCxnSpPr>
        <p:spPr>
          <a:xfrm flipV="1">
            <a:off x="1320791" y="2586741"/>
            <a:ext cx="1066716" cy="197985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1735433" y="3827191"/>
            <a:ext cx="0" cy="114464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avec flèche 4"/>
          <p:cNvCxnSpPr/>
          <p:nvPr/>
        </p:nvCxnSpPr>
        <p:spPr>
          <a:xfrm flipV="1">
            <a:off x="5296029" y="2318844"/>
            <a:ext cx="0" cy="26663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avec flèche 5"/>
          <p:cNvCxnSpPr/>
          <p:nvPr/>
        </p:nvCxnSpPr>
        <p:spPr>
          <a:xfrm flipV="1">
            <a:off x="5298091" y="4985215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8"/>
          <p:cNvCxnSpPr/>
          <p:nvPr/>
        </p:nvCxnSpPr>
        <p:spPr>
          <a:xfrm flipH="1">
            <a:off x="6684659" y="2577657"/>
            <a:ext cx="1105632" cy="202763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9"/>
          <p:cNvCxnSpPr/>
          <p:nvPr/>
        </p:nvCxnSpPr>
        <p:spPr>
          <a:xfrm>
            <a:off x="5296029" y="3832404"/>
            <a:ext cx="182642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11"/>
          <p:cNvCxnSpPr/>
          <p:nvPr/>
        </p:nvCxnSpPr>
        <p:spPr>
          <a:xfrm flipV="1">
            <a:off x="7122454" y="3833150"/>
            <a:ext cx="0" cy="114674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ZoneTexte 12"/>
              <p:cNvSpPr txBox="1"/>
              <p:nvPr/>
            </p:nvSpPr>
            <p:spPr>
              <a:xfrm>
                <a:off x="4784476" y="3648484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6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4476" y="3648484"/>
                <a:ext cx="481863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ZoneTexte 13"/>
              <p:cNvSpPr txBox="1"/>
              <p:nvPr/>
            </p:nvSpPr>
            <p:spPr>
              <a:xfrm>
                <a:off x="5838710" y="5025295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7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8710" y="5025295"/>
                <a:ext cx="481478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ZoneTexte 14"/>
              <p:cNvSpPr txBox="1"/>
              <p:nvPr/>
            </p:nvSpPr>
            <p:spPr>
              <a:xfrm>
                <a:off x="6889901" y="5025908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8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9901" y="5025908"/>
                <a:ext cx="476156" cy="369332"/>
              </a:xfrm>
              <a:prstGeom prst="rect">
                <a:avLst/>
              </a:prstGeom>
              <a:blipFill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2" name="Connecteur droit 8"/>
          <p:cNvCxnSpPr/>
          <p:nvPr/>
        </p:nvCxnSpPr>
        <p:spPr>
          <a:xfrm flipV="1">
            <a:off x="5665858" y="2600118"/>
            <a:ext cx="1066716" cy="1979859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10"/>
          <p:cNvCxnSpPr/>
          <p:nvPr/>
        </p:nvCxnSpPr>
        <p:spPr>
          <a:xfrm flipV="1">
            <a:off x="6080500" y="3840568"/>
            <a:ext cx="0" cy="114464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lèche droite 16"/>
          <p:cNvSpPr/>
          <p:nvPr/>
        </p:nvSpPr>
        <p:spPr>
          <a:xfrm rot="10800000">
            <a:off x="6977637" y="2613488"/>
            <a:ext cx="343113" cy="289584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33"/>
          <p:cNvSpPr txBox="1"/>
          <p:nvPr/>
        </p:nvSpPr>
        <p:spPr>
          <a:xfrm>
            <a:off x="4049348" y="504342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</a:t>
            </a:r>
            <a:r>
              <a:rPr lang="fr-FR" b="1" baseline="-25000" dirty="0"/>
              <a:t>X</a:t>
            </a:r>
          </a:p>
        </p:txBody>
      </p:sp>
      <p:sp>
        <p:nvSpPr>
          <p:cNvPr id="39" name="ZoneTexte 33"/>
          <p:cNvSpPr txBox="1"/>
          <p:nvPr/>
        </p:nvSpPr>
        <p:spPr>
          <a:xfrm>
            <a:off x="8439013" y="504342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</a:t>
            </a:r>
            <a:r>
              <a:rPr lang="fr-FR" b="1" baseline="-25000" dirty="0"/>
              <a:t>X</a:t>
            </a:r>
          </a:p>
        </p:txBody>
      </p:sp>
      <p:sp>
        <p:nvSpPr>
          <p:cNvPr id="43" name="ZoneTexte 33"/>
          <p:cNvSpPr txBox="1"/>
          <p:nvPr/>
        </p:nvSpPr>
        <p:spPr>
          <a:xfrm>
            <a:off x="710030" y="1858817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</a:t>
            </a:r>
            <a:r>
              <a:rPr lang="fr-FR" b="1" baseline="-25000" dirty="0"/>
              <a:t>X</a:t>
            </a:r>
          </a:p>
        </p:txBody>
      </p:sp>
      <p:sp>
        <p:nvSpPr>
          <p:cNvPr id="44" name="ZoneTexte 33"/>
          <p:cNvSpPr txBox="1"/>
          <p:nvPr/>
        </p:nvSpPr>
        <p:spPr>
          <a:xfrm>
            <a:off x="5090988" y="1936999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</a:t>
            </a:r>
            <a:r>
              <a:rPr lang="fr-FR" b="1" baseline="-25000" dirty="0"/>
              <a:t>X</a:t>
            </a:r>
          </a:p>
        </p:txBody>
      </p:sp>
      <p:sp>
        <p:nvSpPr>
          <p:cNvPr id="45" name="ZoneTexte 6"/>
          <p:cNvSpPr txBox="1"/>
          <p:nvPr/>
        </p:nvSpPr>
        <p:spPr>
          <a:xfrm>
            <a:off x="953024" y="5468418"/>
            <a:ext cx="3648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GOOD X &amp; GOOD Y ARE COMPLEMENTS IN PRODUCTION</a:t>
            </a:r>
          </a:p>
        </p:txBody>
      </p:sp>
      <p:sp>
        <p:nvSpPr>
          <p:cNvPr id="46" name="ZoneTexte 6"/>
          <p:cNvSpPr txBox="1"/>
          <p:nvPr/>
        </p:nvSpPr>
        <p:spPr>
          <a:xfrm>
            <a:off x="5298091" y="5481795"/>
            <a:ext cx="3648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GOOD X &amp; GOOD Y ARE SUBSTITUTES IN PRODUCTION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Supply</a:t>
            </a:r>
            <a:r>
              <a:rPr lang="fr-FR" dirty="0"/>
              <a:t> &amp; the Price of </a:t>
            </a:r>
            <a:r>
              <a:rPr lang="fr-FR" dirty="0" err="1"/>
              <a:t>Related</a:t>
            </a:r>
            <a:r>
              <a:rPr lang="fr-FR" dirty="0"/>
              <a:t> </a:t>
            </a:r>
            <a:r>
              <a:rPr lang="fr-FR" dirty="0" err="1"/>
              <a:t>Goods</a:t>
            </a:r>
            <a:endParaRPr lang="en-GB" dirty="0"/>
          </a:p>
        </p:txBody>
      </p:sp>
      <p:sp>
        <p:nvSpPr>
          <p:cNvPr id="37" name="ZoneTexte 49">
            <a:extLst>
              <a:ext uri="{FF2B5EF4-FFF2-40B4-BE49-F238E27FC236}">
                <a16:creationId xmlns:a16="http://schemas.microsoft.com/office/drawing/2014/main" id="{A709F51A-DB90-45D9-9F93-9010741E1B24}"/>
              </a:ext>
            </a:extLst>
          </p:cNvPr>
          <p:cNvSpPr txBox="1"/>
          <p:nvPr/>
        </p:nvSpPr>
        <p:spPr>
          <a:xfrm>
            <a:off x="7773963" y="2211061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41" name="ZoneTexte 48">
            <a:extLst>
              <a:ext uri="{FF2B5EF4-FFF2-40B4-BE49-F238E27FC236}">
                <a16:creationId xmlns:a16="http://schemas.microsoft.com/office/drawing/2014/main" id="{70BB965B-8937-44D7-8249-BC00F9AFCE43}"/>
              </a:ext>
            </a:extLst>
          </p:cNvPr>
          <p:cNvSpPr txBox="1"/>
          <p:nvPr/>
        </p:nvSpPr>
        <p:spPr>
          <a:xfrm>
            <a:off x="3437038" y="2194948"/>
            <a:ext cx="46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</a:p>
        </p:txBody>
      </p:sp>
      <p:sp>
        <p:nvSpPr>
          <p:cNvPr id="53" name="ZoneTexte 49">
            <a:extLst>
              <a:ext uri="{FF2B5EF4-FFF2-40B4-BE49-F238E27FC236}">
                <a16:creationId xmlns:a16="http://schemas.microsoft.com/office/drawing/2014/main" id="{97B07CAE-C392-4C4D-B425-09AB65A95B14}"/>
              </a:ext>
            </a:extLst>
          </p:cNvPr>
          <p:cNvSpPr txBox="1"/>
          <p:nvPr/>
        </p:nvSpPr>
        <p:spPr>
          <a:xfrm>
            <a:off x="2387507" y="2214772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55" name="ZoneTexte 48">
            <a:extLst>
              <a:ext uri="{FF2B5EF4-FFF2-40B4-BE49-F238E27FC236}">
                <a16:creationId xmlns:a16="http://schemas.microsoft.com/office/drawing/2014/main" id="{4145ACEC-6B5B-4DE0-A4E7-1CFA34667B49}"/>
              </a:ext>
            </a:extLst>
          </p:cNvPr>
          <p:cNvSpPr txBox="1"/>
          <p:nvPr/>
        </p:nvSpPr>
        <p:spPr>
          <a:xfrm>
            <a:off x="6732574" y="2207347"/>
            <a:ext cx="46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013F9A32-4659-479F-B566-F544E0E95544}"/>
              </a:ext>
            </a:extLst>
          </p:cNvPr>
          <p:cNvSpPr/>
          <p:nvPr/>
        </p:nvSpPr>
        <p:spPr>
          <a:xfrm>
            <a:off x="3273392" y="3373729"/>
            <a:ext cx="1248200" cy="788659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u="sng" dirty="0">
                <a:solidFill>
                  <a:schemeClr val="tx1"/>
                </a:solidFill>
              </a:rPr>
              <a:t>INCREASE</a:t>
            </a:r>
            <a:r>
              <a:rPr lang="en-GB" sz="1400" b="1" dirty="0">
                <a:solidFill>
                  <a:schemeClr val="tx1"/>
                </a:solidFill>
              </a:rPr>
              <a:t> </a:t>
            </a:r>
            <a:r>
              <a:rPr lang="en-GB" sz="1400" dirty="0">
                <a:solidFill>
                  <a:schemeClr val="tx1"/>
                </a:solidFill>
              </a:rPr>
              <a:t>IN</a:t>
            </a:r>
            <a:r>
              <a:rPr lang="en-GB" sz="1400" b="1" dirty="0">
                <a:solidFill>
                  <a:schemeClr val="tx1"/>
                </a:solidFill>
              </a:rPr>
              <a:t> </a:t>
            </a:r>
            <a:r>
              <a:rPr lang="en-GB" sz="1400" dirty="0">
                <a:solidFill>
                  <a:schemeClr val="tx1"/>
                </a:solidFill>
              </a:rPr>
              <a:t>THE</a:t>
            </a:r>
            <a:r>
              <a:rPr lang="en-GB" sz="1400" b="1" dirty="0">
                <a:solidFill>
                  <a:schemeClr val="tx1"/>
                </a:solidFill>
              </a:rPr>
              <a:t> PRICE </a:t>
            </a:r>
            <a:r>
              <a:rPr lang="en-GB" sz="1400" dirty="0">
                <a:solidFill>
                  <a:schemeClr val="tx1"/>
                </a:solidFill>
              </a:rPr>
              <a:t>OF</a:t>
            </a:r>
            <a:r>
              <a:rPr lang="en-GB" sz="1400" b="1" dirty="0">
                <a:solidFill>
                  <a:schemeClr val="tx1"/>
                </a:solidFill>
              </a:rPr>
              <a:t> GOOD Y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A789447-4506-4E08-A954-51ED69C7244E}"/>
              </a:ext>
            </a:extLst>
          </p:cNvPr>
          <p:cNvSpPr/>
          <p:nvPr/>
        </p:nvSpPr>
        <p:spPr>
          <a:xfrm>
            <a:off x="7726612" y="3373728"/>
            <a:ext cx="1248200" cy="788659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u="sng" dirty="0">
                <a:solidFill>
                  <a:schemeClr val="tx1"/>
                </a:solidFill>
              </a:rPr>
              <a:t>INCREASE</a:t>
            </a:r>
            <a:r>
              <a:rPr lang="en-GB" sz="1400" b="1" dirty="0">
                <a:solidFill>
                  <a:schemeClr val="tx1"/>
                </a:solidFill>
              </a:rPr>
              <a:t> </a:t>
            </a:r>
            <a:r>
              <a:rPr lang="en-GB" sz="1400" dirty="0">
                <a:solidFill>
                  <a:schemeClr val="tx1"/>
                </a:solidFill>
              </a:rPr>
              <a:t>IN</a:t>
            </a:r>
            <a:r>
              <a:rPr lang="en-GB" sz="1400" b="1" dirty="0">
                <a:solidFill>
                  <a:schemeClr val="tx1"/>
                </a:solidFill>
              </a:rPr>
              <a:t> </a:t>
            </a:r>
            <a:r>
              <a:rPr lang="en-GB" sz="1400" dirty="0">
                <a:solidFill>
                  <a:schemeClr val="tx1"/>
                </a:solidFill>
              </a:rPr>
              <a:t>THE</a:t>
            </a:r>
            <a:r>
              <a:rPr lang="en-GB" sz="1400" b="1" dirty="0">
                <a:solidFill>
                  <a:schemeClr val="tx1"/>
                </a:solidFill>
              </a:rPr>
              <a:t> PRICE </a:t>
            </a:r>
            <a:r>
              <a:rPr lang="en-GB" sz="1400" dirty="0">
                <a:solidFill>
                  <a:schemeClr val="tx1"/>
                </a:solidFill>
              </a:rPr>
              <a:t>OF</a:t>
            </a:r>
            <a:r>
              <a:rPr lang="en-GB" sz="1400" b="1" dirty="0">
                <a:solidFill>
                  <a:schemeClr val="tx1"/>
                </a:solidFill>
              </a:rPr>
              <a:t> GOOD Y</a:t>
            </a:r>
          </a:p>
        </p:txBody>
      </p:sp>
    </p:spTree>
    <p:extLst>
      <p:ext uri="{BB962C8B-B14F-4D97-AF65-F5344CB8AC3E}">
        <p14:creationId xmlns:p14="http://schemas.microsoft.com/office/powerpoint/2010/main" val="23253017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avec flèche 4"/>
          <p:cNvCxnSpPr/>
          <p:nvPr/>
        </p:nvCxnSpPr>
        <p:spPr>
          <a:xfrm flipV="1">
            <a:off x="950962" y="2305467"/>
            <a:ext cx="0" cy="26663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 flipV="1">
            <a:off x="953024" y="4971838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H="1">
            <a:off x="2339592" y="2564280"/>
            <a:ext cx="1105632" cy="202763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950962" y="3819027"/>
            <a:ext cx="182642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V="1">
            <a:off x="2777387" y="3819773"/>
            <a:ext cx="0" cy="114674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439409" y="3635107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409" y="3635107"/>
                <a:ext cx="481863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1499581" y="5005980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9581" y="5005980"/>
                <a:ext cx="481478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/>
              <p:cNvSpPr txBox="1"/>
              <p:nvPr/>
            </p:nvSpPr>
            <p:spPr>
              <a:xfrm>
                <a:off x="2544834" y="5006593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834" y="5006593"/>
                <a:ext cx="476156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Flèche droite 16"/>
          <p:cNvSpPr/>
          <p:nvPr/>
        </p:nvSpPr>
        <p:spPr>
          <a:xfrm rot="10800000">
            <a:off x="2645345" y="2614138"/>
            <a:ext cx="343113" cy="289584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0" name="Connecteur droit 8"/>
          <p:cNvCxnSpPr/>
          <p:nvPr/>
        </p:nvCxnSpPr>
        <p:spPr>
          <a:xfrm flipV="1">
            <a:off x="1320791" y="2586741"/>
            <a:ext cx="1066716" cy="1979859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1735433" y="3827191"/>
            <a:ext cx="0" cy="114464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avec flèche 4"/>
          <p:cNvCxnSpPr/>
          <p:nvPr/>
        </p:nvCxnSpPr>
        <p:spPr>
          <a:xfrm flipV="1">
            <a:off x="5296029" y="2318844"/>
            <a:ext cx="0" cy="26663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avec flèche 5"/>
          <p:cNvCxnSpPr/>
          <p:nvPr/>
        </p:nvCxnSpPr>
        <p:spPr>
          <a:xfrm flipV="1">
            <a:off x="5298091" y="4985215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8"/>
          <p:cNvCxnSpPr/>
          <p:nvPr/>
        </p:nvCxnSpPr>
        <p:spPr>
          <a:xfrm flipH="1">
            <a:off x="6684659" y="2577657"/>
            <a:ext cx="1105632" cy="2027631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9"/>
          <p:cNvCxnSpPr/>
          <p:nvPr/>
        </p:nvCxnSpPr>
        <p:spPr>
          <a:xfrm>
            <a:off x="5296029" y="3832404"/>
            <a:ext cx="182642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11"/>
          <p:cNvCxnSpPr/>
          <p:nvPr/>
        </p:nvCxnSpPr>
        <p:spPr>
          <a:xfrm flipV="1">
            <a:off x="7122454" y="3833150"/>
            <a:ext cx="0" cy="114674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ZoneTexte 12"/>
              <p:cNvSpPr txBox="1"/>
              <p:nvPr/>
            </p:nvSpPr>
            <p:spPr>
              <a:xfrm>
                <a:off x="4784476" y="3648484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6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4476" y="3648484"/>
                <a:ext cx="481863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ZoneTexte 13"/>
              <p:cNvSpPr txBox="1"/>
              <p:nvPr/>
            </p:nvSpPr>
            <p:spPr>
              <a:xfrm>
                <a:off x="5838710" y="5025295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7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8710" y="5025295"/>
                <a:ext cx="476156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ZoneTexte 14"/>
              <p:cNvSpPr txBox="1"/>
              <p:nvPr/>
            </p:nvSpPr>
            <p:spPr>
              <a:xfrm>
                <a:off x="6889901" y="5025908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8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9901" y="5025908"/>
                <a:ext cx="481478" cy="369332"/>
              </a:xfrm>
              <a:prstGeom prst="rect">
                <a:avLst/>
              </a:prstGeom>
              <a:blipFill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2" name="Connecteur droit 8"/>
          <p:cNvCxnSpPr/>
          <p:nvPr/>
        </p:nvCxnSpPr>
        <p:spPr>
          <a:xfrm flipV="1">
            <a:off x="5665858" y="2600118"/>
            <a:ext cx="1066716" cy="197985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10"/>
          <p:cNvCxnSpPr/>
          <p:nvPr/>
        </p:nvCxnSpPr>
        <p:spPr>
          <a:xfrm flipV="1">
            <a:off x="6080500" y="3840568"/>
            <a:ext cx="0" cy="114464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lèche droite 16"/>
          <p:cNvSpPr/>
          <p:nvPr/>
        </p:nvSpPr>
        <p:spPr>
          <a:xfrm>
            <a:off x="6977637" y="2613488"/>
            <a:ext cx="343113" cy="289584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33"/>
          <p:cNvSpPr txBox="1"/>
          <p:nvPr/>
        </p:nvSpPr>
        <p:spPr>
          <a:xfrm>
            <a:off x="4049348" y="504342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</a:t>
            </a:r>
            <a:r>
              <a:rPr lang="fr-FR" b="1" baseline="-25000" dirty="0"/>
              <a:t>X</a:t>
            </a:r>
          </a:p>
        </p:txBody>
      </p:sp>
      <p:sp>
        <p:nvSpPr>
          <p:cNvPr id="39" name="ZoneTexte 33"/>
          <p:cNvSpPr txBox="1"/>
          <p:nvPr/>
        </p:nvSpPr>
        <p:spPr>
          <a:xfrm>
            <a:off x="8439013" y="504342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</a:t>
            </a:r>
            <a:r>
              <a:rPr lang="fr-FR" b="1" baseline="-25000" dirty="0"/>
              <a:t>X</a:t>
            </a:r>
          </a:p>
        </p:txBody>
      </p:sp>
      <p:sp>
        <p:nvSpPr>
          <p:cNvPr id="43" name="ZoneTexte 33"/>
          <p:cNvSpPr txBox="1"/>
          <p:nvPr/>
        </p:nvSpPr>
        <p:spPr>
          <a:xfrm>
            <a:off x="710030" y="1858817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</a:t>
            </a:r>
            <a:r>
              <a:rPr lang="fr-FR" b="1" baseline="-25000" dirty="0"/>
              <a:t>X</a:t>
            </a:r>
          </a:p>
        </p:txBody>
      </p:sp>
      <p:sp>
        <p:nvSpPr>
          <p:cNvPr id="44" name="ZoneTexte 33"/>
          <p:cNvSpPr txBox="1"/>
          <p:nvPr/>
        </p:nvSpPr>
        <p:spPr>
          <a:xfrm>
            <a:off x="5090988" y="1936999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</a:t>
            </a:r>
            <a:r>
              <a:rPr lang="fr-FR" b="1" baseline="-25000" dirty="0"/>
              <a:t>X</a:t>
            </a:r>
          </a:p>
        </p:txBody>
      </p:sp>
      <p:sp>
        <p:nvSpPr>
          <p:cNvPr id="45" name="ZoneTexte 6"/>
          <p:cNvSpPr txBox="1"/>
          <p:nvPr/>
        </p:nvSpPr>
        <p:spPr>
          <a:xfrm>
            <a:off x="953024" y="5468418"/>
            <a:ext cx="3648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GOOD X &amp; GOOD Y ARE COMPLEMENTS IN PRODUCTION</a:t>
            </a:r>
          </a:p>
        </p:txBody>
      </p:sp>
      <p:sp>
        <p:nvSpPr>
          <p:cNvPr id="46" name="ZoneTexte 6"/>
          <p:cNvSpPr txBox="1"/>
          <p:nvPr/>
        </p:nvSpPr>
        <p:spPr>
          <a:xfrm>
            <a:off x="5298091" y="5481795"/>
            <a:ext cx="3648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GOOD X &amp; GOOD Y ARE SUBSTITUTES IN PRODUCTION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Supply</a:t>
            </a:r>
            <a:r>
              <a:rPr lang="fr-FR" dirty="0"/>
              <a:t> &amp; the Price of </a:t>
            </a:r>
            <a:r>
              <a:rPr lang="fr-FR" dirty="0" err="1"/>
              <a:t>Related</a:t>
            </a:r>
            <a:r>
              <a:rPr lang="fr-FR" dirty="0"/>
              <a:t> </a:t>
            </a:r>
            <a:r>
              <a:rPr lang="fr-FR" dirty="0" err="1"/>
              <a:t>Goods</a:t>
            </a:r>
            <a:endParaRPr lang="en-GB" dirty="0"/>
          </a:p>
        </p:txBody>
      </p:sp>
      <p:sp>
        <p:nvSpPr>
          <p:cNvPr id="37" name="ZoneTexte 49">
            <a:extLst>
              <a:ext uri="{FF2B5EF4-FFF2-40B4-BE49-F238E27FC236}">
                <a16:creationId xmlns:a16="http://schemas.microsoft.com/office/drawing/2014/main" id="{A709F51A-DB90-45D9-9F93-9010741E1B24}"/>
              </a:ext>
            </a:extLst>
          </p:cNvPr>
          <p:cNvSpPr txBox="1"/>
          <p:nvPr/>
        </p:nvSpPr>
        <p:spPr>
          <a:xfrm>
            <a:off x="7773963" y="2211061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</a:p>
        </p:txBody>
      </p:sp>
      <p:sp>
        <p:nvSpPr>
          <p:cNvPr id="41" name="ZoneTexte 48">
            <a:extLst>
              <a:ext uri="{FF2B5EF4-FFF2-40B4-BE49-F238E27FC236}">
                <a16:creationId xmlns:a16="http://schemas.microsoft.com/office/drawing/2014/main" id="{70BB965B-8937-44D7-8249-BC00F9AFCE43}"/>
              </a:ext>
            </a:extLst>
          </p:cNvPr>
          <p:cNvSpPr txBox="1"/>
          <p:nvPr/>
        </p:nvSpPr>
        <p:spPr>
          <a:xfrm>
            <a:off x="3437038" y="2194948"/>
            <a:ext cx="46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53" name="ZoneTexte 49">
            <a:extLst>
              <a:ext uri="{FF2B5EF4-FFF2-40B4-BE49-F238E27FC236}">
                <a16:creationId xmlns:a16="http://schemas.microsoft.com/office/drawing/2014/main" id="{97B07CAE-C392-4C4D-B425-09AB65A95B14}"/>
              </a:ext>
            </a:extLst>
          </p:cNvPr>
          <p:cNvSpPr txBox="1"/>
          <p:nvPr/>
        </p:nvSpPr>
        <p:spPr>
          <a:xfrm>
            <a:off x="2387507" y="2214772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</a:p>
        </p:txBody>
      </p:sp>
      <p:sp>
        <p:nvSpPr>
          <p:cNvPr id="55" name="ZoneTexte 48">
            <a:extLst>
              <a:ext uri="{FF2B5EF4-FFF2-40B4-BE49-F238E27FC236}">
                <a16:creationId xmlns:a16="http://schemas.microsoft.com/office/drawing/2014/main" id="{4145ACEC-6B5B-4DE0-A4E7-1CFA34667B49}"/>
              </a:ext>
            </a:extLst>
          </p:cNvPr>
          <p:cNvSpPr txBox="1"/>
          <p:nvPr/>
        </p:nvSpPr>
        <p:spPr>
          <a:xfrm>
            <a:off x="6732574" y="2207347"/>
            <a:ext cx="46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013F9A32-4659-479F-B566-F544E0E95544}"/>
              </a:ext>
            </a:extLst>
          </p:cNvPr>
          <p:cNvSpPr/>
          <p:nvPr/>
        </p:nvSpPr>
        <p:spPr>
          <a:xfrm>
            <a:off x="3273392" y="3373729"/>
            <a:ext cx="1248200" cy="788659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u="sng" dirty="0">
                <a:solidFill>
                  <a:schemeClr val="tx1"/>
                </a:solidFill>
              </a:rPr>
              <a:t>DECREASE</a:t>
            </a:r>
            <a:r>
              <a:rPr lang="en-GB" sz="1400" b="1" dirty="0">
                <a:solidFill>
                  <a:schemeClr val="tx1"/>
                </a:solidFill>
              </a:rPr>
              <a:t> </a:t>
            </a:r>
            <a:r>
              <a:rPr lang="en-GB" sz="1400" dirty="0">
                <a:solidFill>
                  <a:schemeClr val="tx1"/>
                </a:solidFill>
              </a:rPr>
              <a:t>IN</a:t>
            </a:r>
            <a:r>
              <a:rPr lang="en-GB" sz="1400" b="1" dirty="0">
                <a:solidFill>
                  <a:schemeClr val="tx1"/>
                </a:solidFill>
              </a:rPr>
              <a:t> </a:t>
            </a:r>
            <a:r>
              <a:rPr lang="en-GB" sz="1400" dirty="0">
                <a:solidFill>
                  <a:schemeClr val="tx1"/>
                </a:solidFill>
              </a:rPr>
              <a:t>THE</a:t>
            </a:r>
            <a:r>
              <a:rPr lang="en-GB" sz="1400" b="1" dirty="0">
                <a:solidFill>
                  <a:schemeClr val="tx1"/>
                </a:solidFill>
              </a:rPr>
              <a:t> PRICE </a:t>
            </a:r>
            <a:r>
              <a:rPr lang="en-GB" sz="1400" dirty="0">
                <a:solidFill>
                  <a:schemeClr val="tx1"/>
                </a:solidFill>
              </a:rPr>
              <a:t>OF</a:t>
            </a:r>
            <a:r>
              <a:rPr lang="en-GB" sz="1400" b="1" dirty="0">
                <a:solidFill>
                  <a:schemeClr val="tx1"/>
                </a:solidFill>
              </a:rPr>
              <a:t> GOOD Y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A789447-4506-4E08-A954-51ED69C7244E}"/>
              </a:ext>
            </a:extLst>
          </p:cNvPr>
          <p:cNvSpPr/>
          <p:nvPr/>
        </p:nvSpPr>
        <p:spPr>
          <a:xfrm>
            <a:off x="7726612" y="3373728"/>
            <a:ext cx="1248200" cy="788659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u="sng" dirty="0">
                <a:solidFill>
                  <a:schemeClr val="tx1"/>
                </a:solidFill>
              </a:rPr>
              <a:t>DECREASE</a:t>
            </a:r>
            <a:r>
              <a:rPr lang="en-GB" sz="1400" b="1" dirty="0">
                <a:solidFill>
                  <a:schemeClr val="tx1"/>
                </a:solidFill>
              </a:rPr>
              <a:t> </a:t>
            </a:r>
            <a:r>
              <a:rPr lang="en-GB" sz="1400" dirty="0">
                <a:solidFill>
                  <a:schemeClr val="tx1"/>
                </a:solidFill>
              </a:rPr>
              <a:t>IN</a:t>
            </a:r>
            <a:r>
              <a:rPr lang="en-GB" sz="1400" b="1" dirty="0">
                <a:solidFill>
                  <a:schemeClr val="tx1"/>
                </a:solidFill>
              </a:rPr>
              <a:t> </a:t>
            </a:r>
            <a:r>
              <a:rPr lang="en-GB" sz="1400" dirty="0">
                <a:solidFill>
                  <a:schemeClr val="tx1"/>
                </a:solidFill>
              </a:rPr>
              <a:t>THE</a:t>
            </a:r>
            <a:r>
              <a:rPr lang="en-GB" sz="1400" b="1" dirty="0">
                <a:solidFill>
                  <a:schemeClr val="tx1"/>
                </a:solidFill>
              </a:rPr>
              <a:t> PRICE </a:t>
            </a:r>
            <a:r>
              <a:rPr lang="en-GB" sz="1400" dirty="0">
                <a:solidFill>
                  <a:schemeClr val="tx1"/>
                </a:solidFill>
              </a:rPr>
              <a:t>OF</a:t>
            </a:r>
            <a:r>
              <a:rPr lang="en-GB" sz="1400" b="1" dirty="0">
                <a:solidFill>
                  <a:schemeClr val="tx1"/>
                </a:solidFill>
              </a:rPr>
              <a:t> GOOD Y</a:t>
            </a:r>
          </a:p>
        </p:txBody>
      </p:sp>
    </p:spTree>
    <p:extLst>
      <p:ext uri="{BB962C8B-B14F-4D97-AF65-F5344CB8AC3E}">
        <p14:creationId xmlns:p14="http://schemas.microsoft.com/office/powerpoint/2010/main" val="7039578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Supply</a:t>
            </a:r>
            <a:r>
              <a:rPr lang="fr-FR" dirty="0"/>
              <a:t> &amp; Expectations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950962" y="2305467"/>
            <a:ext cx="0" cy="26663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 flipV="1">
            <a:off x="953024" y="4971838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H="1">
            <a:off x="2339592" y="2564280"/>
            <a:ext cx="1105632" cy="2027631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950962" y="3819027"/>
            <a:ext cx="182642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V="1">
            <a:off x="2777387" y="3819773"/>
            <a:ext cx="0" cy="114674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439409" y="3635107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409" y="3635107"/>
                <a:ext cx="481863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1499581" y="5005980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9581" y="5005980"/>
                <a:ext cx="476156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/>
              <p:cNvSpPr txBox="1"/>
              <p:nvPr/>
            </p:nvSpPr>
            <p:spPr>
              <a:xfrm>
                <a:off x="2544834" y="5006593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834" y="5006593"/>
                <a:ext cx="481478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Flèche droite 16"/>
          <p:cNvSpPr/>
          <p:nvPr/>
        </p:nvSpPr>
        <p:spPr>
          <a:xfrm>
            <a:off x="2645345" y="2614138"/>
            <a:ext cx="343113" cy="289584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/>
          <p:cNvSpPr txBox="1"/>
          <p:nvPr/>
        </p:nvSpPr>
        <p:spPr>
          <a:xfrm>
            <a:off x="551653" y="1939461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3822997" y="5062705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40" name="Connecteur droit 8"/>
          <p:cNvCxnSpPr/>
          <p:nvPr/>
        </p:nvCxnSpPr>
        <p:spPr>
          <a:xfrm flipV="1">
            <a:off x="1320791" y="2586741"/>
            <a:ext cx="1066716" cy="197985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8"/>
          <p:cNvSpPr txBox="1"/>
          <p:nvPr/>
        </p:nvSpPr>
        <p:spPr>
          <a:xfrm>
            <a:off x="3408748" y="2185408"/>
            <a:ext cx="46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</a:p>
        </p:txBody>
      </p:sp>
      <p:sp>
        <p:nvSpPr>
          <p:cNvPr id="42" name="ZoneTexte 49"/>
          <p:cNvSpPr txBox="1"/>
          <p:nvPr/>
        </p:nvSpPr>
        <p:spPr>
          <a:xfrm>
            <a:off x="2335204" y="2185408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cxnSp>
        <p:nvCxnSpPr>
          <p:cNvPr id="11" name="Connecteur droit 10"/>
          <p:cNvCxnSpPr/>
          <p:nvPr/>
        </p:nvCxnSpPr>
        <p:spPr>
          <a:xfrm flipV="1">
            <a:off x="1735433" y="3827191"/>
            <a:ext cx="0" cy="114464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avec flèche 4"/>
          <p:cNvCxnSpPr/>
          <p:nvPr/>
        </p:nvCxnSpPr>
        <p:spPr>
          <a:xfrm flipV="1">
            <a:off x="5296029" y="2318844"/>
            <a:ext cx="0" cy="26663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avec flèche 5"/>
          <p:cNvCxnSpPr/>
          <p:nvPr/>
        </p:nvCxnSpPr>
        <p:spPr>
          <a:xfrm flipV="1">
            <a:off x="5298091" y="4985215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8"/>
          <p:cNvCxnSpPr/>
          <p:nvPr/>
        </p:nvCxnSpPr>
        <p:spPr>
          <a:xfrm flipH="1">
            <a:off x="6684659" y="2577657"/>
            <a:ext cx="1105632" cy="202763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9"/>
          <p:cNvCxnSpPr/>
          <p:nvPr/>
        </p:nvCxnSpPr>
        <p:spPr>
          <a:xfrm>
            <a:off x="5296029" y="3832404"/>
            <a:ext cx="182642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11"/>
          <p:cNvCxnSpPr/>
          <p:nvPr/>
        </p:nvCxnSpPr>
        <p:spPr>
          <a:xfrm flipV="1">
            <a:off x="7122454" y="3833150"/>
            <a:ext cx="0" cy="114674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ZoneTexte 12"/>
              <p:cNvSpPr txBox="1"/>
              <p:nvPr/>
            </p:nvSpPr>
            <p:spPr>
              <a:xfrm>
                <a:off x="4784476" y="3648484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6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4476" y="3648484"/>
                <a:ext cx="481863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ZoneTexte 13"/>
              <p:cNvSpPr txBox="1"/>
              <p:nvPr/>
            </p:nvSpPr>
            <p:spPr>
              <a:xfrm>
                <a:off x="5838710" y="5025295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7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8710" y="5025295"/>
                <a:ext cx="481478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ZoneTexte 14"/>
              <p:cNvSpPr txBox="1"/>
              <p:nvPr/>
            </p:nvSpPr>
            <p:spPr>
              <a:xfrm>
                <a:off x="6889901" y="5025908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8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9901" y="5025908"/>
                <a:ext cx="476156" cy="369332"/>
              </a:xfrm>
              <a:prstGeom prst="rect">
                <a:avLst/>
              </a:prstGeom>
              <a:blipFill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ZoneTexte 32"/>
          <p:cNvSpPr txBox="1"/>
          <p:nvPr/>
        </p:nvSpPr>
        <p:spPr>
          <a:xfrm>
            <a:off x="4896720" y="1952838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81" name="ZoneTexte 33"/>
          <p:cNvSpPr txBox="1"/>
          <p:nvPr/>
        </p:nvSpPr>
        <p:spPr>
          <a:xfrm>
            <a:off x="8168064" y="5076082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82" name="Connecteur droit 8"/>
          <p:cNvCxnSpPr/>
          <p:nvPr/>
        </p:nvCxnSpPr>
        <p:spPr>
          <a:xfrm flipV="1">
            <a:off x="5665858" y="2600118"/>
            <a:ext cx="1066716" cy="1979859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ZoneTexte 48"/>
          <p:cNvSpPr txBox="1"/>
          <p:nvPr/>
        </p:nvSpPr>
        <p:spPr>
          <a:xfrm>
            <a:off x="7782105" y="2208325"/>
            <a:ext cx="46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84" name="ZoneTexte 49"/>
          <p:cNvSpPr txBox="1"/>
          <p:nvPr/>
        </p:nvSpPr>
        <p:spPr>
          <a:xfrm>
            <a:off x="6732574" y="2228149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</a:p>
        </p:txBody>
      </p:sp>
      <p:cxnSp>
        <p:nvCxnSpPr>
          <p:cNvPr id="85" name="Connecteur droit 10"/>
          <p:cNvCxnSpPr/>
          <p:nvPr/>
        </p:nvCxnSpPr>
        <p:spPr>
          <a:xfrm flipV="1">
            <a:off x="6080500" y="3840568"/>
            <a:ext cx="0" cy="114464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lèche droite 16"/>
          <p:cNvSpPr/>
          <p:nvPr/>
        </p:nvSpPr>
        <p:spPr>
          <a:xfrm rot="10800000">
            <a:off x="6977637" y="2613488"/>
            <a:ext cx="343113" cy="289584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6"/>
          <p:cNvSpPr txBox="1"/>
          <p:nvPr/>
        </p:nvSpPr>
        <p:spPr>
          <a:xfrm>
            <a:off x="953024" y="5468418"/>
            <a:ext cx="3648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DECREASE IN THE </a:t>
            </a:r>
          </a:p>
          <a:p>
            <a:pPr algn="ctr"/>
            <a:r>
              <a:rPr lang="fr-FR" b="1" dirty="0">
                <a:solidFill>
                  <a:srgbClr val="C00000"/>
                </a:solidFill>
              </a:rPr>
              <a:t>ANTICIPATED FUTURE PRICE</a:t>
            </a:r>
          </a:p>
        </p:txBody>
      </p:sp>
      <p:sp>
        <p:nvSpPr>
          <p:cNvPr id="39" name="ZoneTexte 6"/>
          <p:cNvSpPr txBox="1"/>
          <p:nvPr/>
        </p:nvSpPr>
        <p:spPr>
          <a:xfrm>
            <a:off x="5298091" y="5481795"/>
            <a:ext cx="3648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INCREASE IN THE </a:t>
            </a:r>
          </a:p>
          <a:p>
            <a:pPr algn="ctr"/>
            <a:r>
              <a:rPr lang="fr-FR" b="1" dirty="0">
                <a:solidFill>
                  <a:srgbClr val="C00000"/>
                </a:solidFill>
              </a:rPr>
              <a:t>ANTICIPATED FUTURE PRICE</a:t>
            </a:r>
          </a:p>
        </p:txBody>
      </p:sp>
    </p:spTree>
    <p:extLst>
      <p:ext uri="{BB962C8B-B14F-4D97-AF65-F5344CB8AC3E}">
        <p14:creationId xmlns:p14="http://schemas.microsoft.com/office/powerpoint/2010/main" val="11290706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Supply</a:t>
            </a:r>
            <a:r>
              <a:rPr lang="fr-FR" dirty="0"/>
              <a:t> &amp; </a:t>
            </a:r>
            <a:r>
              <a:rPr lang="fr-FR" dirty="0" err="1"/>
              <a:t>Number</a:t>
            </a:r>
            <a:r>
              <a:rPr lang="fr-FR" dirty="0"/>
              <a:t> of Sellers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950962" y="2305467"/>
            <a:ext cx="0" cy="26663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 flipV="1">
            <a:off x="953024" y="4971838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H="1">
            <a:off x="2339592" y="2564280"/>
            <a:ext cx="1105632" cy="2027631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950962" y="3819027"/>
            <a:ext cx="182642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V="1">
            <a:off x="2777387" y="3819773"/>
            <a:ext cx="0" cy="114674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439409" y="3635107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409" y="3635107"/>
                <a:ext cx="481863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1499581" y="5005980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9581" y="5005980"/>
                <a:ext cx="476156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/>
              <p:cNvSpPr txBox="1"/>
              <p:nvPr/>
            </p:nvSpPr>
            <p:spPr>
              <a:xfrm>
                <a:off x="2544834" y="5006593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834" y="5006593"/>
                <a:ext cx="481478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Flèche droite 16"/>
          <p:cNvSpPr/>
          <p:nvPr/>
        </p:nvSpPr>
        <p:spPr>
          <a:xfrm>
            <a:off x="2645345" y="2614138"/>
            <a:ext cx="343113" cy="289584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/>
          <p:cNvSpPr txBox="1"/>
          <p:nvPr/>
        </p:nvSpPr>
        <p:spPr>
          <a:xfrm>
            <a:off x="551653" y="1939461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3822997" y="5062705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40" name="Connecteur droit 8"/>
          <p:cNvCxnSpPr/>
          <p:nvPr/>
        </p:nvCxnSpPr>
        <p:spPr>
          <a:xfrm flipV="1">
            <a:off x="1320791" y="2586741"/>
            <a:ext cx="1066716" cy="197985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8"/>
          <p:cNvSpPr txBox="1"/>
          <p:nvPr/>
        </p:nvSpPr>
        <p:spPr>
          <a:xfrm>
            <a:off x="3408748" y="2185408"/>
            <a:ext cx="46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</a:p>
        </p:txBody>
      </p:sp>
      <p:sp>
        <p:nvSpPr>
          <p:cNvPr id="42" name="ZoneTexte 49"/>
          <p:cNvSpPr txBox="1"/>
          <p:nvPr/>
        </p:nvSpPr>
        <p:spPr>
          <a:xfrm>
            <a:off x="2335204" y="2185408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cxnSp>
        <p:nvCxnSpPr>
          <p:cNvPr id="11" name="Connecteur droit 10"/>
          <p:cNvCxnSpPr/>
          <p:nvPr/>
        </p:nvCxnSpPr>
        <p:spPr>
          <a:xfrm flipV="1">
            <a:off x="1735433" y="3827191"/>
            <a:ext cx="0" cy="114464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avec flèche 4"/>
          <p:cNvCxnSpPr/>
          <p:nvPr/>
        </p:nvCxnSpPr>
        <p:spPr>
          <a:xfrm flipV="1">
            <a:off x="5296029" y="2318844"/>
            <a:ext cx="0" cy="26663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avec flèche 5"/>
          <p:cNvCxnSpPr/>
          <p:nvPr/>
        </p:nvCxnSpPr>
        <p:spPr>
          <a:xfrm flipV="1">
            <a:off x="5298091" y="4985215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8"/>
          <p:cNvCxnSpPr/>
          <p:nvPr/>
        </p:nvCxnSpPr>
        <p:spPr>
          <a:xfrm flipH="1">
            <a:off x="6684659" y="2577657"/>
            <a:ext cx="1105632" cy="202763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9"/>
          <p:cNvCxnSpPr/>
          <p:nvPr/>
        </p:nvCxnSpPr>
        <p:spPr>
          <a:xfrm>
            <a:off x="5296029" y="3832404"/>
            <a:ext cx="182642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11"/>
          <p:cNvCxnSpPr/>
          <p:nvPr/>
        </p:nvCxnSpPr>
        <p:spPr>
          <a:xfrm flipV="1">
            <a:off x="7122454" y="3833150"/>
            <a:ext cx="0" cy="114674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ZoneTexte 12"/>
              <p:cNvSpPr txBox="1"/>
              <p:nvPr/>
            </p:nvSpPr>
            <p:spPr>
              <a:xfrm>
                <a:off x="4784476" y="3648484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6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4476" y="3648484"/>
                <a:ext cx="481863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ZoneTexte 13"/>
              <p:cNvSpPr txBox="1"/>
              <p:nvPr/>
            </p:nvSpPr>
            <p:spPr>
              <a:xfrm>
                <a:off x="5838710" y="5025295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7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8710" y="5025295"/>
                <a:ext cx="481478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ZoneTexte 14"/>
              <p:cNvSpPr txBox="1"/>
              <p:nvPr/>
            </p:nvSpPr>
            <p:spPr>
              <a:xfrm>
                <a:off x="6889901" y="5025908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8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9901" y="5025908"/>
                <a:ext cx="476156" cy="369332"/>
              </a:xfrm>
              <a:prstGeom prst="rect">
                <a:avLst/>
              </a:prstGeom>
              <a:blipFill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ZoneTexte 32"/>
          <p:cNvSpPr txBox="1"/>
          <p:nvPr/>
        </p:nvSpPr>
        <p:spPr>
          <a:xfrm>
            <a:off x="4896720" y="1952838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81" name="ZoneTexte 33"/>
          <p:cNvSpPr txBox="1"/>
          <p:nvPr/>
        </p:nvSpPr>
        <p:spPr>
          <a:xfrm>
            <a:off x="8168064" y="5076082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82" name="Connecteur droit 8"/>
          <p:cNvCxnSpPr/>
          <p:nvPr/>
        </p:nvCxnSpPr>
        <p:spPr>
          <a:xfrm flipV="1">
            <a:off x="5665858" y="2600118"/>
            <a:ext cx="1066716" cy="1979859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ZoneTexte 48"/>
          <p:cNvSpPr txBox="1"/>
          <p:nvPr/>
        </p:nvSpPr>
        <p:spPr>
          <a:xfrm>
            <a:off x="7782105" y="2208325"/>
            <a:ext cx="46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84" name="ZoneTexte 49"/>
          <p:cNvSpPr txBox="1"/>
          <p:nvPr/>
        </p:nvSpPr>
        <p:spPr>
          <a:xfrm>
            <a:off x="6732574" y="2228149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</a:p>
        </p:txBody>
      </p:sp>
      <p:cxnSp>
        <p:nvCxnSpPr>
          <p:cNvPr id="85" name="Connecteur droit 10"/>
          <p:cNvCxnSpPr/>
          <p:nvPr/>
        </p:nvCxnSpPr>
        <p:spPr>
          <a:xfrm flipV="1">
            <a:off x="6080500" y="3840568"/>
            <a:ext cx="0" cy="114464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lèche droite 16"/>
          <p:cNvSpPr/>
          <p:nvPr/>
        </p:nvSpPr>
        <p:spPr>
          <a:xfrm rot="10800000">
            <a:off x="6977637" y="2613488"/>
            <a:ext cx="343113" cy="289584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6">
            <a:extLst>
              <a:ext uri="{FF2B5EF4-FFF2-40B4-BE49-F238E27FC236}">
                <a16:creationId xmlns:a16="http://schemas.microsoft.com/office/drawing/2014/main" id="{FFFFC6FE-5107-483F-93F7-DDCDEAE77D6C}"/>
              </a:ext>
            </a:extLst>
          </p:cNvPr>
          <p:cNvSpPr txBox="1"/>
          <p:nvPr/>
        </p:nvSpPr>
        <p:spPr>
          <a:xfrm>
            <a:off x="953024" y="5468418"/>
            <a:ext cx="3648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INCREASE IN THE </a:t>
            </a:r>
          </a:p>
          <a:p>
            <a:pPr algn="ctr"/>
            <a:r>
              <a:rPr lang="fr-FR" b="1" dirty="0">
                <a:solidFill>
                  <a:srgbClr val="C00000"/>
                </a:solidFill>
              </a:rPr>
              <a:t>NUMBER OF SELLERS</a:t>
            </a:r>
          </a:p>
        </p:txBody>
      </p:sp>
      <p:sp>
        <p:nvSpPr>
          <p:cNvPr id="39" name="ZoneTexte 6">
            <a:extLst>
              <a:ext uri="{FF2B5EF4-FFF2-40B4-BE49-F238E27FC236}">
                <a16:creationId xmlns:a16="http://schemas.microsoft.com/office/drawing/2014/main" id="{13CB7A64-4718-4ACF-872C-2D32E7348F0B}"/>
              </a:ext>
            </a:extLst>
          </p:cNvPr>
          <p:cNvSpPr txBox="1"/>
          <p:nvPr/>
        </p:nvSpPr>
        <p:spPr>
          <a:xfrm>
            <a:off x="5298091" y="5481795"/>
            <a:ext cx="3648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DECREASE IN THE </a:t>
            </a:r>
          </a:p>
          <a:p>
            <a:pPr algn="ctr"/>
            <a:r>
              <a:rPr lang="fr-FR" b="1" dirty="0">
                <a:solidFill>
                  <a:srgbClr val="C00000"/>
                </a:solidFill>
              </a:rPr>
              <a:t>NUMBER OF SELLERS</a:t>
            </a:r>
          </a:p>
        </p:txBody>
      </p:sp>
    </p:spTree>
    <p:extLst>
      <p:ext uri="{BB962C8B-B14F-4D97-AF65-F5344CB8AC3E}">
        <p14:creationId xmlns:p14="http://schemas.microsoft.com/office/powerpoint/2010/main" val="19972310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Supply</a:t>
            </a:r>
            <a:r>
              <a:rPr lang="fr-FR" dirty="0"/>
              <a:t> &amp; </a:t>
            </a:r>
            <a:r>
              <a:rPr lang="fr-FR" dirty="0" err="1"/>
              <a:t>Specific</a:t>
            </a:r>
            <a:r>
              <a:rPr lang="fr-FR" dirty="0"/>
              <a:t> </a:t>
            </a:r>
            <a:r>
              <a:rPr lang="fr-FR" dirty="0" err="1"/>
              <a:t>Tax</a:t>
            </a:r>
            <a:endParaRPr lang="fr-FR" dirty="0"/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950962" y="2305467"/>
            <a:ext cx="0" cy="26663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 flipV="1">
            <a:off x="953024" y="4971838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V="1">
            <a:off x="2569728" y="3819773"/>
            <a:ext cx="0" cy="114674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439409" y="3635107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409" y="3635107"/>
                <a:ext cx="481863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1362724" y="5005921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2724" y="5005921"/>
                <a:ext cx="476156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/>
              <p:cNvSpPr txBox="1"/>
              <p:nvPr/>
            </p:nvSpPr>
            <p:spPr>
              <a:xfrm>
                <a:off x="2337175" y="5006593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7175" y="5006593"/>
                <a:ext cx="481478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Flèche droite 16"/>
          <p:cNvSpPr/>
          <p:nvPr/>
        </p:nvSpPr>
        <p:spPr>
          <a:xfrm rot="5400000">
            <a:off x="3229813" y="2843419"/>
            <a:ext cx="277775" cy="201807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/>
          <p:cNvSpPr txBox="1"/>
          <p:nvPr/>
        </p:nvSpPr>
        <p:spPr>
          <a:xfrm>
            <a:off x="551653" y="1939461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3822997" y="5062705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40" name="Connecteur droit 8"/>
          <p:cNvCxnSpPr>
            <a:cxnSpLocks/>
          </p:cNvCxnSpPr>
          <p:nvPr/>
        </p:nvCxnSpPr>
        <p:spPr>
          <a:xfrm flipV="1">
            <a:off x="1311152" y="2471174"/>
            <a:ext cx="2248644" cy="154664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8"/>
          <p:cNvSpPr txBox="1"/>
          <p:nvPr/>
        </p:nvSpPr>
        <p:spPr>
          <a:xfrm>
            <a:off x="3590347" y="2780201"/>
            <a:ext cx="46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</a:p>
        </p:txBody>
      </p:sp>
      <p:sp>
        <p:nvSpPr>
          <p:cNvPr id="42" name="ZoneTexte 49"/>
          <p:cNvSpPr txBox="1"/>
          <p:nvPr/>
        </p:nvSpPr>
        <p:spPr>
          <a:xfrm>
            <a:off x="3570326" y="2107166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cxnSp>
        <p:nvCxnSpPr>
          <p:cNvPr id="11" name="Connecteur droit 10"/>
          <p:cNvCxnSpPr/>
          <p:nvPr/>
        </p:nvCxnSpPr>
        <p:spPr>
          <a:xfrm flipV="1">
            <a:off x="1598576" y="3827132"/>
            <a:ext cx="0" cy="114464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avec flèche 4"/>
          <p:cNvCxnSpPr/>
          <p:nvPr/>
        </p:nvCxnSpPr>
        <p:spPr>
          <a:xfrm flipV="1">
            <a:off x="5296029" y="2318844"/>
            <a:ext cx="0" cy="26663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avec flèche 5"/>
          <p:cNvCxnSpPr/>
          <p:nvPr/>
        </p:nvCxnSpPr>
        <p:spPr>
          <a:xfrm flipV="1">
            <a:off x="5298091" y="4985215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ZoneTexte 32"/>
          <p:cNvSpPr txBox="1"/>
          <p:nvPr/>
        </p:nvSpPr>
        <p:spPr>
          <a:xfrm>
            <a:off x="4896720" y="1952838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81" name="ZoneTexte 33"/>
          <p:cNvSpPr txBox="1"/>
          <p:nvPr/>
        </p:nvSpPr>
        <p:spPr>
          <a:xfrm>
            <a:off x="8168064" y="5076082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38" name="ZoneTexte 6">
            <a:extLst>
              <a:ext uri="{FF2B5EF4-FFF2-40B4-BE49-F238E27FC236}">
                <a16:creationId xmlns:a16="http://schemas.microsoft.com/office/drawing/2014/main" id="{FFFFC6FE-5107-483F-93F7-DDCDEAE77D6C}"/>
              </a:ext>
            </a:extLst>
          </p:cNvPr>
          <p:cNvSpPr txBox="1"/>
          <p:nvPr/>
        </p:nvSpPr>
        <p:spPr>
          <a:xfrm>
            <a:off x="953024" y="5468418"/>
            <a:ext cx="3648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DECREASE IN THE RATE</a:t>
            </a:r>
          </a:p>
          <a:p>
            <a:pPr algn="ctr"/>
            <a:r>
              <a:rPr lang="fr-FR" b="1" dirty="0">
                <a:solidFill>
                  <a:srgbClr val="C00000"/>
                </a:solidFill>
              </a:rPr>
              <a:t>OF A SPECIFIC TAX</a:t>
            </a:r>
          </a:p>
        </p:txBody>
      </p:sp>
      <p:sp>
        <p:nvSpPr>
          <p:cNvPr id="39" name="ZoneTexte 6">
            <a:extLst>
              <a:ext uri="{FF2B5EF4-FFF2-40B4-BE49-F238E27FC236}">
                <a16:creationId xmlns:a16="http://schemas.microsoft.com/office/drawing/2014/main" id="{13CB7A64-4718-4ACF-872C-2D32E7348F0B}"/>
              </a:ext>
            </a:extLst>
          </p:cNvPr>
          <p:cNvSpPr txBox="1"/>
          <p:nvPr/>
        </p:nvSpPr>
        <p:spPr>
          <a:xfrm>
            <a:off x="5298091" y="5481795"/>
            <a:ext cx="3648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INCREASE IN THE RATE</a:t>
            </a:r>
          </a:p>
          <a:p>
            <a:pPr algn="ctr"/>
            <a:r>
              <a:rPr lang="fr-FR" b="1" dirty="0">
                <a:solidFill>
                  <a:srgbClr val="C00000"/>
                </a:solidFill>
              </a:rPr>
              <a:t>OF A SPECIFIC TAX </a:t>
            </a:r>
          </a:p>
        </p:txBody>
      </p:sp>
      <p:cxnSp>
        <p:nvCxnSpPr>
          <p:cNvPr id="43" name="Connecteur droit 8">
            <a:extLst>
              <a:ext uri="{FF2B5EF4-FFF2-40B4-BE49-F238E27FC236}">
                <a16:creationId xmlns:a16="http://schemas.microsoft.com/office/drawing/2014/main" id="{20A969BE-0A48-4095-83C1-872193B37057}"/>
              </a:ext>
            </a:extLst>
          </p:cNvPr>
          <p:cNvCxnSpPr>
            <a:cxnSpLocks/>
          </p:cNvCxnSpPr>
          <p:nvPr/>
        </p:nvCxnSpPr>
        <p:spPr>
          <a:xfrm flipV="1">
            <a:off x="1320581" y="3130265"/>
            <a:ext cx="2248644" cy="1546642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>
            <a:cxnSpLocks/>
          </p:cNvCxnSpPr>
          <p:nvPr/>
        </p:nvCxnSpPr>
        <p:spPr>
          <a:xfrm>
            <a:off x="950962" y="3819027"/>
            <a:ext cx="161876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11">
            <a:extLst>
              <a:ext uri="{FF2B5EF4-FFF2-40B4-BE49-F238E27FC236}">
                <a16:creationId xmlns:a16="http://schemas.microsoft.com/office/drawing/2014/main" id="{5C5E1A1D-F8C5-4738-B653-25C8E919051D}"/>
              </a:ext>
            </a:extLst>
          </p:cNvPr>
          <p:cNvCxnSpPr/>
          <p:nvPr/>
        </p:nvCxnSpPr>
        <p:spPr>
          <a:xfrm flipV="1">
            <a:off x="6929065" y="3839041"/>
            <a:ext cx="0" cy="114674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ZoneTexte 12">
                <a:extLst>
                  <a:ext uri="{FF2B5EF4-FFF2-40B4-BE49-F238E27FC236}">
                    <a16:creationId xmlns:a16="http://schemas.microsoft.com/office/drawing/2014/main" id="{6867699F-3E88-4C44-9338-1855AC112FEE}"/>
                  </a:ext>
                </a:extLst>
              </p:cNvPr>
              <p:cNvSpPr txBox="1"/>
              <p:nvPr/>
            </p:nvSpPr>
            <p:spPr>
              <a:xfrm>
                <a:off x="4798746" y="3654375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3" name="ZoneTexte 12">
                <a:extLst>
                  <a:ext uri="{FF2B5EF4-FFF2-40B4-BE49-F238E27FC236}">
                    <a16:creationId xmlns:a16="http://schemas.microsoft.com/office/drawing/2014/main" id="{6867699F-3E88-4C44-9338-1855AC112F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8746" y="3654375"/>
                <a:ext cx="481863" cy="369332"/>
              </a:xfrm>
              <a:prstGeom prst="rect">
                <a:avLst/>
              </a:prstGeom>
              <a:blipFill>
                <a:blip r:embed="rId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ZoneTexte 13">
                <a:extLst>
                  <a:ext uri="{FF2B5EF4-FFF2-40B4-BE49-F238E27FC236}">
                    <a16:creationId xmlns:a16="http://schemas.microsoft.com/office/drawing/2014/main" id="{62173482-AF49-458F-852B-2741FCA02733}"/>
                  </a:ext>
                </a:extLst>
              </p:cNvPr>
              <p:cNvSpPr txBox="1"/>
              <p:nvPr/>
            </p:nvSpPr>
            <p:spPr>
              <a:xfrm>
                <a:off x="5722061" y="5025189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4" name="ZoneTexte 13">
                <a:extLst>
                  <a:ext uri="{FF2B5EF4-FFF2-40B4-BE49-F238E27FC236}">
                    <a16:creationId xmlns:a16="http://schemas.microsoft.com/office/drawing/2014/main" id="{62173482-AF49-458F-852B-2741FCA027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2061" y="5025189"/>
                <a:ext cx="481478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ZoneTexte 14">
                <a:extLst>
                  <a:ext uri="{FF2B5EF4-FFF2-40B4-BE49-F238E27FC236}">
                    <a16:creationId xmlns:a16="http://schemas.microsoft.com/office/drawing/2014/main" id="{4F3B833D-AABC-4FFF-AB84-2BCDBDD1A33A}"/>
                  </a:ext>
                </a:extLst>
              </p:cNvPr>
              <p:cNvSpPr txBox="1"/>
              <p:nvPr/>
            </p:nvSpPr>
            <p:spPr>
              <a:xfrm>
                <a:off x="6696512" y="5025861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5" name="ZoneTexte 14">
                <a:extLst>
                  <a:ext uri="{FF2B5EF4-FFF2-40B4-BE49-F238E27FC236}">
                    <a16:creationId xmlns:a16="http://schemas.microsoft.com/office/drawing/2014/main" id="{4F3B833D-AABC-4FFF-AB84-2BCDBDD1A3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6512" y="5025861"/>
                <a:ext cx="476156" cy="369332"/>
              </a:xfrm>
              <a:prstGeom prst="rect">
                <a:avLst/>
              </a:prstGeom>
              <a:blipFill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Flèche droite 16">
            <a:extLst>
              <a:ext uri="{FF2B5EF4-FFF2-40B4-BE49-F238E27FC236}">
                <a16:creationId xmlns:a16="http://schemas.microsoft.com/office/drawing/2014/main" id="{755B4FA8-2A1D-4D1B-A079-5A5D7AD8C9ED}"/>
              </a:ext>
            </a:extLst>
          </p:cNvPr>
          <p:cNvSpPr/>
          <p:nvPr/>
        </p:nvSpPr>
        <p:spPr>
          <a:xfrm rot="16200000">
            <a:off x="7589150" y="2862687"/>
            <a:ext cx="277775" cy="201807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7" name="Connecteur droit 8">
            <a:extLst>
              <a:ext uri="{FF2B5EF4-FFF2-40B4-BE49-F238E27FC236}">
                <a16:creationId xmlns:a16="http://schemas.microsoft.com/office/drawing/2014/main" id="{6A980C1E-EDA2-4CC8-ABAF-462739BB3DD3}"/>
              </a:ext>
            </a:extLst>
          </p:cNvPr>
          <p:cNvCxnSpPr>
            <a:cxnSpLocks/>
          </p:cNvCxnSpPr>
          <p:nvPr/>
        </p:nvCxnSpPr>
        <p:spPr>
          <a:xfrm flipV="1">
            <a:off x="5670489" y="2490442"/>
            <a:ext cx="2248644" cy="1546642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48">
            <a:extLst>
              <a:ext uri="{FF2B5EF4-FFF2-40B4-BE49-F238E27FC236}">
                <a16:creationId xmlns:a16="http://schemas.microsoft.com/office/drawing/2014/main" id="{A3180B64-41FD-4CF0-A8DE-516A55D15D46}"/>
              </a:ext>
            </a:extLst>
          </p:cNvPr>
          <p:cNvSpPr txBox="1"/>
          <p:nvPr/>
        </p:nvSpPr>
        <p:spPr>
          <a:xfrm>
            <a:off x="7939456" y="2780201"/>
            <a:ext cx="46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59" name="ZoneTexte 49">
            <a:extLst>
              <a:ext uri="{FF2B5EF4-FFF2-40B4-BE49-F238E27FC236}">
                <a16:creationId xmlns:a16="http://schemas.microsoft.com/office/drawing/2014/main" id="{785ACBB5-BB7B-455F-991D-D8F91AB4CE34}"/>
              </a:ext>
            </a:extLst>
          </p:cNvPr>
          <p:cNvSpPr txBox="1"/>
          <p:nvPr/>
        </p:nvSpPr>
        <p:spPr>
          <a:xfrm>
            <a:off x="7929663" y="2126434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</a:p>
        </p:txBody>
      </p:sp>
      <p:cxnSp>
        <p:nvCxnSpPr>
          <p:cNvPr id="60" name="Connecteur droit 10">
            <a:extLst>
              <a:ext uri="{FF2B5EF4-FFF2-40B4-BE49-F238E27FC236}">
                <a16:creationId xmlns:a16="http://schemas.microsoft.com/office/drawing/2014/main" id="{58E83BC7-FDFD-4FFB-8171-55EC4A2712E6}"/>
              </a:ext>
            </a:extLst>
          </p:cNvPr>
          <p:cNvCxnSpPr/>
          <p:nvPr/>
        </p:nvCxnSpPr>
        <p:spPr>
          <a:xfrm flipV="1">
            <a:off x="5957913" y="3846400"/>
            <a:ext cx="0" cy="114464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8">
            <a:extLst>
              <a:ext uri="{FF2B5EF4-FFF2-40B4-BE49-F238E27FC236}">
                <a16:creationId xmlns:a16="http://schemas.microsoft.com/office/drawing/2014/main" id="{3478B2C5-56DD-4B03-9E8D-D37788ABE8E7}"/>
              </a:ext>
            </a:extLst>
          </p:cNvPr>
          <p:cNvCxnSpPr>
            <a:cxnSpLocks/>
          </p:cNvCxnSpPr>
          <p:nvPr/>
        </p:nvCxnSpPr>
        <p:spPr>
          <a:xfrm flipV="1">
            <a:off x="5679918" y="3149533"/>
            <a:ext cx="2248644" cy="154664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9">
            <a:extLst>
              <a:ext uri="{FF2B5EF4-FFF2-40B4-BE49-F238E27FC236}">
                <a16:creationId xmlns:a16="http://schemas.microsoft.com/office/drawing/2014/main" id="{34CC5CC1-FC95-4783-9B5D-372D40E7BEA9}"/>
              </a:ext>
            </a:extLst>
          </p:cNvPr>
          <p:cNvCxnSpPr>
            <a:cxnSpLocks/>
          </p:cNvCxnSpPr>
          <p:nvPr/>
        </p:nvCxnSpPr>
        <p:spPr>
          <a:xfrm>
            <a:off x="5310299" y="3838295"/>
            <a:ext cx="161876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36352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Supply</a:t>
            </a:r>
            <a:r>
              <a:rPr lang="fr-FR" dirty="0"/>
              <a:t> </a:t>
            </a:r>
            <a:r>
              <a:rPr lang="fr-FR" dirty="0" err="1"/>
              <a:t>Curve</a:t>
            </a:r>
            <a:r>
              <a:rPr lang="fr-FR" dirty="0"/>
              <a:t> &amp; </a:t>
            </a:r>
            <a:r>
              <a:rPr lang="fr-FR" dirty="0" err="1"/>
              <a:t>Specific</a:t>
            </a:r>
            <a:r>
              <a:rPr lang="fr-FR" dirty="0"/>
              <a:t> </a:t>
            </a:r>
            <a:r>
              <a:rPr lang="fr-FR" dirty="0" err="1"/>
              <a:t>Subsidy</a:t>
            </a:r>
            <a:endParaRPr lang="fr-FR" dirty="0"/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950962" y="2305467"/>
            <a:ext cx="0" cy="26663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 flipV="1">
            <a:off x="953024" y="4971838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V="1">
            <a:off x="2569728" y="3819773"/>
            <a:ext cx="0" cy="114674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439409" y="3635107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409" y="3635107"/>
                <a:ext cx="481863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1362724" y="5005921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2724" y="5005921"/>
                <a:ext cx="476156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/>
              <p:cNvSpPr txBox="1"/>
              <p:nvPr/>
            </p:nvSpPr>
            <p:spPr>
              <a:xfrm>
                <a:off x="2337175" y="5006593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7175" y="5006593"/>
                <a:ext cx="481478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Flèche droite 16"/>
          <p:cNvSpPr/>
          <p:nvPr/>
        </p:nvSpPr>
        <p:spPr>
          <a:xfrm rot="5400000">
            <a:off x="3229813" y="2843419"/>
            <a:ext cx="277775" cy="201807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/>
          <p:cNvSpPr txBox="1"/>
          <p:nvPr/>
        </p:nvSpPr>
        <p:spPr>
          <a:xfrm>
            <a:off x="551653" y="1939461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3822997" y="5062705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40" name="Connecteur droit 8"/>
          <p:cNvCxnSpPr>
            <a:cxnSpLocks/>
          </p:cNvCxnSpPr>
          <p:nvPr/>
        </p:nvCxnSpPr>
        <p:spPr>
          <a:xfrm flipV="1">
            <a:off x="1311152" y="2471174"/>
            <a:ext cx="2248644" cy="154664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8"/>
          <p:cNvSpPr txBox="1"/>
          <p:nvPr/>
        </p:nvSpPr>
        <p:spPr>
          <a:xfrm>
            <a:off x="3580119" y="2760933"/>
            <a:ext cx="46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</a:p>
        </p:txBody>
      </p:sp>
      <p:sp>
        <p:nvSpPr>
          <p:cNvPr id="42" name="ZoneTexte 49"/>
          <p:cNvSpPr txBox="1"/>
          <p:nvPr/>
        </p:nvSpPr>
        <p:spPr>
          <a:xfrm>
            <a:off x="3570326" y="2107166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cxnSp>
        <p:nvCxnSpPr>
          <p:cNvPr id="11" name="Connecteur droit 10"/>
          <p:cNvCxnSpPr/>
          <p:nvPr/>
        </p:nvCxnSpPr>
        <p:spPr>
          <a:xfrm flipV="1">
            <a:off x="1598576" y="3827132"/>
            <a:ext cx="0" cy="114464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avec flèche 4"/>
          <p:cNvCxnSpPr/>
          <p:nvPr/>
        </p:nvCxnSpPr>
        <p:spPr>
          <a:xfrm flipV="1">
            <a:off x="5296029" y="2318844"/>
            <a:ext cx="0" cy="26663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avec flèche 5"/>
          <p:cNvCxnSpPr/>
          <p:nvPr/>
        </p:nvCxnSpPr>
        <p:spPr>
          <a:xfrm flipV="1">
            <a:off x="5298091" y="4985215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ZoneTexte 32"/>
          <p:cNvSpPr txBox="1"/>
          <p:nvPr/>
        </p:nvSpPr>
        <p:spPr>
          <a:xfrm>
            <a:off x="4896720" y="1952838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81" name="ZoneTexte 33"/>
          <p:cNvSpPr txBox="1"/>
          <p:nvPr/>
        </p:nvSpPr>
        <p:spPr>
          <a:xfrm>
            <a:off x="8168064" y="5076082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38" name="ZoneTexte 6">
            <a:extLst>
              <a:ext uri="{FF2B5EF4-FFF2-40B4-BE49-F238E27FC236}">
                <a16:creationId xmlns:a16="http://schemas.microsoft.com/office/drawing/2014/main" id="{FFFFC6FE-5107-483F-93F7-DDCDEAE77D6C}"/>
              </a:ext>
            </a:extLst>
          </p:cNvPr>
          <p:cNvSpPr txBox="1"/>
          <p:nvPr/>
        </p:nvSpPr>
        <p:spPr>
          <a:xfrm>
            <a:off x="953024" y="5468418"/>
            <a:ext cx="3648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INCREASE IN THE RATE</a:t>
            </a:r>
          </a:p>
          <a:p>
            <a:pPr algn="ctr"/>
            <a:r>
              <a:rPr lang="fr-FR" b="1" dirty="0">
                <a:solidFill>
                  <a:srgbClr val="C00000"/>
                </a:solidFill>
              </a:rPr>
              <a:t>OF A SPECIFIC SUBSIDY</a:t>
            </a:r>
          </a:p>
        </p:txBody>
      </p:sp>
      <p:sp>
        <p:nvSpPr>
          <p:cNvPr id="39" name="ZoneTexte 6">
            <a:extLst>
              <a:ext uri="{FF2B5EF4-FFF2-40B4-BE49-F238E27FC236}">
                <a16:creationId xmlns:a16="http://schemas.microsoft.com/office/drawing/2014/main" id="{13CB7A64-4718-4ACF-872C-2D32E7348F0B}"/>
              </a:ext>
            </a:extLst>
          </p:cNvPr>
          <p:cNvSpPr txBox="1"/>
          <p:nvPr/>
        </p:nvSpPr>
        <p:spPr>
          <a:xfrm>
            <a:off x="5298091" y="5481795"/>
            <a:ext cx="3648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DECREASE IN THE RATE</a:t>
            </a:r>
          </a:p>
          <a:p>
            <a:pPr algn="ctr"/>
            <a:r>
              <a:rPr lang="fr-FR" b="1" dirty="0">
                <a:solidFill>
                  <a:srgbClr val="C00000"/>
                </a:solidFill>
              </a:rPr>
              <a:t>OF A SPECIFIC SUBSIDY </a:t>
            </a:r>
          </a:p>
        </p:txBody>
      </p:sp>
      <p:cxnSp>
        <p:nvCxnSpPr>
          <p:cNvPr id="43" name="Connecteur droit 8">
            <a:extLst>
              <a:ext uri="{FF2B5EF4-FFF2-40B4-BE49-F238E27FC236}">
                <a16:creationId xmlns:a16="http://schemas.microsoft.com/office/drawing/2014/main" id="{20A969BE-0A48-4095-83C1-872193B37057}"/>
              </a:ext>
            </a:extLst>
          </p:cNvPr>
          <p:cNvCxnSpPr>
            <a:cxnSpLocks/>
          </p:cNvCxnSpPr>
          <p:nvPr/>
        </p:nvCxnSpPr>
        <p:spPr>
          <a:xfrm flipV="1">
            <a:off x="1320581" y="3130265"/>
            <a:ext cx="2248644" cy="1546642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>
            <a:cxnSpLocks/>
          </p:cNvCxnSpPr>
          <p:nvPr/>
        </p:nvCxnSpPr>
        <p:spPr>
          <a:xfrm>
            <a:off x="950962" y="3819027"/>
            <a:ext cx="161876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11">
            <a:extLst>
              <a:ext uri="{FF2B5EF4-FFF2-40B4-BE49-F238E27FC236}">
                <a16:creationId xmlns:a16="http://schemas.microsoft.com/office/drawing/2014/main" id="{5C5E1A1D-F8C5-4738-B653-25C8E919051D}"/>
              </a:ext>
            </a:extLst>
          </p:cNvPr>
          <p:cNvCxnSpPr/>
          <p:nvPr/>
        </p:nvCxnSpPr>
        <p:spPr>
          <a:xfrm flipV="1">
            <a:off x="6929065" y="3839041"/>
            <a:ext cx="0" cy="114674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ZoneTexte 12">
                <a:extLst>
                  <a:ext uri="{FF2B5EF4-FFF2-40B4-BE49-F238E27FC236}">
                    <a16:creationId xmlns:a16="http://schemas.microsoft.com/office/drawing/2014/main" id="{6867699F-3E88-4C44-9338-1855AC112FEE}"/>
                  </a:ext>
                </a:extLst>
              </p:cNvPr>
              <p:cNvSpPr txBox="1"/>
              <p:nvPr/>
            </p:nvSpPr>
            <p:spPr>
              <a:xfrm>
                <a:off x="4798746" y="3654375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3" name="ZoneTexte 12">
                <a:extLst>
                  <a:ext uri="{FF2B5EF4-FFF2-40B4-BE49-F238E27FC236}">
                    <a16:creationId xmlns:a16="http://schemas.microsoft.com/office/drawing/2014/main" id="{6867699F-3E88-4C44-9338-1855AC112F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8746" y="3654375"/>
                <a:ext cx="481863" cy="369332"/>
              </a:xfrm>
              <a:prstGeom prst="rect">
                <a:avLst/>
              </a:prstGeom>
              <a:blipFill>
                <a:blip r:embed="rId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ZoneTexte 13">
                <a:extLst>
                  <a:ext uri="{FF2B5EF4-FFF2-40B4-BE49-F238E27FC236}">
                    <a16:creationId xmlns:a16="http://schemas.microsoft.com/office/drawing/2014/main" id="{62173482-AF49-458F-852B-2741FCA02733}"/>
                  </a:ext>
                </a:extLst>
              </p:cNvPr>
              <p:cNvSpPr txBox="1"/>
              <p:nvPr/>
            </p:nvSpPr>
            <p:spPr>
              <a:xfrm>
                <a:off x="5722061" y="5025189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4" name="ZoneTexte 13">
                <a:extLst>
                  <a:ext uri="{FF2B5EF4-FFF2-40B4-BE49-F238E27FC236}">
                    <a16:creationId xmlns:a16="http://schemas.microsoft.com/office/drawing/2014/main" id="{62173482-AF49-458F-852B-2741FCA027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2061" y="5025189"/>
                <a:ext cx="481478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ZoneTexte 14">
                <a:extLst>
                  <a:ext uri="{FF2B5EF4-FFF2-40B4-BE49-F238E27FC236}">
                    <a16:creationId xmlns:a16="http://schemas.microsoft.com/office/drawing/2014/main" id="{4F3B833D-AABC-4FFF-AB84-2BCDBDD1A33A}"/>
                  </a:ext>
                </a:extLst>
              </p:cNvPr>
              <p:cNvSpPr txBox="1"/>
              <p:nvPr/>
            </p:nvSpPr>
            <p:spPr>
              <a:xfrm>
                <a:off x="6696512" y="5025861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5" name="ZoneTexte 14">
                <a:extLst>
                  <a:ext uri="{FF2B5EF4-FFF2-40B4-BE49-F238E27FC236}">
                    <a16:creationId xmlns:a16="http://schemas.microsoft.com/office/drawing/2014/main" id="{4F3B833D-AABC-4FFF-AB84-2BCDBDD1A3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6512" y="5025861"/>
                <a:ext cx="476156" cy="369332"/>
              </a:xfrm>
              <a:prstGeom prst="rect">
                <a:avLst/>
              </a:prstGeom>
              <a:blipFill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Flèche droite 16">
            <a:extLst>
              <a:ext uri="{FF2B5EF4-FFF2-40B4-BE49-F238E27FC236}">
                <a16:creationId xmlns:a16="http://schemas.microsoft.com/office/drawing/2014/main" id="{755B4FA8-2A1D-4D1B-A079-5A5D7AD8C9ED}"/>
              </a:ext>
            </a:extLst>
          </p:cNvPr>
          <p:cNvSpPr/>
          <p:nvPr/>
        </p:nvSpPr>
        <p:spPr>
          <a:xfrm rot="16200000">
            <a:off x="7589150" y="2862687"/>
            <a:ext cx="277775" cy="201807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7" name="Connecteur droit 8">
            <a:extLst>
              <a:ext uri="{FF2B5EF4-FFF2-40B4-BE49-F238E27FC236}">
                <a16:creationId xmlns:a16="http://schemas.microsoft.com/office/drawing/2014/main" id="{6A980C1E-EDA2-4CC8-ABAF-462739BB3DD3}"/>
              </a:ext>
            </a:extLst>
          </p:cNvPr>
          <p:cNvCxnSpPr>
            <a:cxnSpLocks/>
          </p:cNvCxnSpPr>
          <p:nvPr/>
        </p:nvCxnSpPr>
        <p:spPr>
          <a:xfrm flipV="1">
            <a:off x="5670489" y="2490442"/>
            <a:ext cx="2248644" cy="1546642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48">
            <a:extLst>
              <a:ext uri="{FF2B5EF4-FFF2-40B4-BE49-F238E27FC236}">
                <a16:creationId xmlns:a16="http://schemas.microsoft.com/office/drawing/2014/main" id="{A3180B64-41FD-4CF0-A8DE-516A55D15D46}"/>
              </a:ext>
            </a:extLst>
          </p:cNvPr>
          <p:cNvSpPr txBox="1"/>
          <p:nvPr/>
        </p:nvSpPr>
        <p:spPr>
          <a:xfrm>
            <a:off x="7939456" y="2780201"/>
            <a:ext cx="46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59" name="ZoneTexte 49">
            <a:extLst>
              <a:ext uri="{FF2B5EF4-FFF2-40B4-BE49-F238E27FC236}">
                <a16:creationId xmlns:a16="http://schemas.microsoft.com/office/drawing/2014/main" id="{785ACBB5-BB7B-455F-991D-D8F91AB4CE34}"/>
              </a:ext>
            </a:extLst>
          </p:cNvPr>
          <p:cNvSpPr txBox="1"/>
          <p:nvPr/>
        </p:nvSpPr>
        <p:spPr>
          <a:xfrm>
            <a:off x="7929663" y="2126434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</a:p>
        </p:txBody>
      </p:sp>
      <p:cxnSp>
        <p:nvCxnSpPr>
          <p:cNvPr id="60" name="Connecteur droit 10">
            <a:extLst>
              <a:ext uri="{FF2B5EF4-FFF2-40B4-BE49-F238E27FC236}">
                <a16:creationId xmlns:a16="http://schemas.microsoft.com/office/drawing/2014/main" id="{58E83BC7-FDFD-4FFB-8171-55EC4A2712E6}"/>
              </a:ext>
            </a:extLst>
          </p:cNvPr>
          <p:cNvCxnSpPr/>
          <p:nvPr/>
        </p:nvCxnSpPr>
        <p:spPr>
          <a:xfrm flipV="1">
            <a:off x="5957913" y="3846400"/>
            <a:ext cx="0" cy="114464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8">
            <a:extLst>
              <a:ext uri="{FF2B5EF4-FFF2-40B4-BE49-F238E27FC236}">
                <a16:creationId xmlns:a16="http://schemas.microsoft.com/office/drawing/2014/main" id="{3478B2C5-56DD-4B03-9E8D-D37788ABE8E7}"/>
              </a:ext>
            </a:extLst>
          </p:cNvPr>
          <p:cNvCxnSpPr>
            <a:cxnSpLocks/>
          </p:cNvCxnSpPr>
          <p:nvPr/>
        </p:nvCxnSpPr>
        <p:spPr>
          <a:xfrm flipV="1">
            <a:off x="5679918" y="3149533"/>
            <a:ext cx="2248644" cy="154664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9">
            <a:extLst>
              <a:ext uri="{FF2B5EF4-FFF2-40B4-BE49-F238E27FC236}">
                <a16:creationId xmlns:a16="http://schemas.microsoft.com/office/drawing/2014/main" id="{34CC5CC1-FC95-4783-9B5D-372D40E7BEA9}"/>
              </a:ext>
            </a:extLst>
          </p:cNvPr>
          <p:cNvCxnSpPr>
            <a:cxnSpLocks/>
          </p:cNvCxnSpPr>
          <p:nvPr/>
        </p:nvCxnSpPr>
        <p:spPr>
          <a:xfrm>
            <a:off x="5310299" y="3838295"/>
            <a:ext cx="161876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88534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Market</a:t>
            </a:r>
            <a:r>
              <a:rPr lang="fr-FR" dirty="0"/>
              <a:t> </a:t>
            </a:r>
            <a:r>
              <a:rPr lang="fr-FR" dirty="0" err="1"/>
              <a:t>Equilibrium</a:t>
            </a:r>
            <a:endParaRPr lang="fr-FR" dirty="0"/>
          </a:p>
        </p:txBody>
      </p:sp>
      <p:cxnSp>
        <p:nvCxnSpPr>
          <p:cNvPr id="4" name="Connecteur droit avec flèche 3"/>
          <p:cNvCxnSpPr/>
          <p:nvPr/>
        </p:nvCxnSpPr>
        <p:spPr>
          <a:xfrm flipV="1">
            <a:off x="1880899" y="1754909"/>
            <a:ext cx="0" cy="431527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/>
          <p:cNvCxnSpPr/>
          <p:nvPr/>
        </p:nvCxnSpPr>
        <p:spPr>
          <a:xfrm>
            <a:off x="1888969" y="6075121"/>
            <a:ext cx="569156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 flipV="1">
            <a:off x="2753637" y="2438736"/>
            <a:ext cx="3509417" cy="281924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>
            <a:off x="2753637" y="2475766"/>
            <a:ext cx="3871316" cy="288343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6305337" y="2069404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038404" y="1939098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661674" y="5326545"/>
            <a:ext cx="385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609647" y="5870915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12" name="Connecteur droit 11"/>
          <p:cNvCxnSpPr/>
          <p:nvPr/>
        </p:nvCxnSpPr>
        <p:spPr>
          <a:xfrm flipH="1">
            <a:off x="1880899" y="3808863"/>
            <a:ext cx="262744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>
            <a:off x="4557330" y="3808863"/>
            <a:ext cx="0" cy="222682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4379456" y="3344774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/>
              <p:cNvSpPr txBox="1"/>
              <p:nvPr/>
            </p:nvSpPr>
            <p:spPr>
              <a:xfrm>
                <a:off x="1392254" y="3628978"/>
                <a:ext cx="4782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8" name="ZoneTexte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2254" y="3628978"/>
                <a:ext cx="478208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/>
              <p:cNvSpPr txBox="1"/>
              <p:nvPr/>
            </p:nvSpPr>
            <p:spPr>
              <a:xfrm>
                <a:off x="4319391" y="6091379"/>
                <a:ext cx="4769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9" name="ZoneTexte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9391" y="6091379"/>
                <a:ext cx="476925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4466139" y="3718863"/>
            <a:ext cx="180000" cy="180000"/>
            <a:chOff x="5867354" y="2967593"/>
            <a:chExt cx="353418" cy="353418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287992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1009" y="560613"/>
            <a:ext cx="8596668" cy="745671"/>
          </a:xfrm>
        </p:spPr>
        <p:txBody>
          <a:bodyPr/>
          <a:lstStyle/>
          <a:p>
            <a:r>
              <a:rPr lang="fr-FR" dirty="0"/>
              <a:t>Surplus</a:t>
            </a:r>
          </a:p>
        </p:txBody>
      </p:sp>
      <p:cxnSp>
        <p:nvCxnSpPr>
          <p:cNvPr id="59" name="Connecteur droit avec flèche 58"/>
          <p:cNvCxnSpPr/>
          <p:nvPr/>
        </p:nvCxnSpPr>
        <p:spPr>
          <a:xfrm flipV="1">
            <a:off x="1391100" y="1608980"/>
            <a:ext cx="0" cy="421277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avec flèche 59"/>
          <p:cNvCxnSpPr>
            <a:endCxn id="82" idx="1"/>
          </p:cNvCxnSpPr>
          <p:nvPr/>
        </p:nvCxnSpPr>
        <p:spPr>
          <a:xfrm>
            <a:off x="1399913" y="5826372"/>
            <a:ext cx="627701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/>
          <p:cNvCxnSpPr/>
          <p:nvPr/>
        </p:nvCxnSpPr>
        <p:spPr>
          <a:xfrm flipV="1">
            <a:off x="2344331" y="2425081"/>
            <a:ext cx="3833090" cy="263698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344331" y="2459717"/>
            <a:ext cx="4228368" cy="269701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ZoneTexte 71"/>
          <p:cNvSpPr txBox="1"/>
          <p:nvPr/>
        </p:nvSpPr>
        <p:spPr>
          <a:xfrm>
            <a:off x="6215059" y="2079169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</a:p>
        </p:txBody>
      </p:sp>
      <p:sp>
        <p:nvSpPr>
          <p:cNvPr id="73" name="ZoneTexte 72"/>
          <p:cNvSpPr txBox="1"/>
          <p:nvPr/>
        </p:nvSpPr>
        <p:spPr>
          <a:xfrm>
            <a:off x="493328" y="1785464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ZoneTexte 73"/>
              <p:cNvSpPr txBox="1"/>
              <p:nvPr/>
            </p:nvSpPr>
            <p:spPr>
              <a:xfrm>
                <a:off x="887977" y="2831112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4" name="ZoneTexte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977" y="2831112"/>
                <a:ext cx="481863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ZoneTexte 75"/>
          <p:cNvSpPr txBox="1"/>
          <p:nvPr/>
        </p:nvSpPr>
        <p:spPr>
          <a:xfrm>
            <a:off x="6597191" y="5062063"/>
            <a:ext cx="420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78" name="Connecteur droit 77"/>
          <p:cNvCxnSpPr/>
          <p:nvPr/>
        </p:nvCxnSpPr>
        <p:spPr>
          <a:xfrm flipH="1" flipV="1">
            <a:off x="1395695" y="3020026"/>
            <a:ext cx="3900241" cy="311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3207929" y="3027696"/>
            <a:ext cx="0" cy="279405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ZoneTexte 81"/>
          <p:cNvSpPr txBox="1"/>
          <p:nvPr/>
        </p:nvSpPr>
        <p:spPr>
          <a:xfrm>
            <a:off x="7676931" y="5641706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ZoneTexte 82"/>
              <p:cNvSpPr txBox="1"/>
              <p:nvPr/>
            </p:nvSpPr>
            <p:spPr>
              <a:xfrm>
                <a:off x="2954374" y="5867810"/>
                <a:ext cx="5080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83" name="ZoneTexte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4374" y="5867810"/>
                <a:ext cx="508023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Connecteur droit 22"/>
          <p:cNvCxnSpPr/>
          <p:nvPr/>
        </p:nvCxnSpPr>
        <p:spPr>
          <a:xfrm>
            <a:off x="5295936" y="3032256"/>
            <a:ext cx="0" cy="279405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/>
              <p:cNvSpPr txBox="1"/>
              <p:nvPr/>
            </p:nvSpPr>
            <p:spPr>
              <a:xfrm>
                <a:off x="5039640" y="5859028"/>
                <a:ext cx="4799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4" name="ZoneTexte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9640" y="5859028"/>
                <a:ext cx="479940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Accolade fermante 6"/>
          <p:cNvSpPr/>
          <p:nvPr/>
        </p:nvSpPr>
        <p:spPr>
          <a:xfrm rot="16200000">
            <a:off x="4136175" y="1785647"/>
            <a:ext cx="215189" cy="2071680"/>
          </a:xfrm>
          <a:prstGeom prst="rightBrace">
            <a:avLst>
              <a:gd name="adj1" fmla="val 171540"/>
              <a:gd name="adj2" fmla="val 51131"/>
            </a:avLst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3707268" y="2308641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SURPLUS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87937" y="2953582"/>
            <a:ext cx="2389364" cy="1059877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THE </a:t>
            </a:r>
            <a:r>
              <a:rPr lang="fr-FR" b="1" dirty="0">
                <a:solidFill>
                  <a:schemeClr val="tx1"/>
                </a:solidFill>
              </a:rPr>
              <a:t>PRICE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b="1" dirty="0">
                <a:solidFill>
                  <a:schemeClr val="tx1"/>
                </a:solidFill>
              </a:rPr>
              <a:t>GOES</a:t>
            </a:r>
            <a:r>
              <a:rPr lang="fr-FR" b="1" u="sng" dirty="0">
                <a:solidFill>
                  <a:schemeClr val="tx1"/>
                </a:solidFill>
              </a:rPr>
              <a:t> DOWN</a:t>
            </a:r>
            <a:r>
              <a:rPr lang="fr-FR" b="1" dirty="0">
                <a:solidFill>
                  <a:schemeClr val="tx1"/>
                </a:solidFill>
              </a:rPr>
              <a:t> </a:t>
            </a:r>
            <a:r>
              <a:rPr lang="fr-FR" dirty="0">
                <a:solidFill>
                  <a:schemeClr val="tx1"/>
                </a:solidFill>
              </a:rPr>
              <a:t>TO </a:t>
            </a:r>
            <a:r>
              <a:rPr lang="fr-FR" b="1" dirty="0">
                <a:solidFill>
                  <a:schemeClr val="tx1"/>
                </a:solidFill>
              </a:rPr>
              <a:t>ELIMINATE</a:t>
            </a:r>
            <a:r>
              <a:rPr lang="fr-FR" dirty="0">
                <a:solidFill>
                  <a:schemeClr val="tx1"/>
                </a:solidFill>
              </a:rPr>
              <a:t> THE </a:t>
            </a:r>
            <a:r>
              <a:rPr lang="fr-FR" b="1" dirty="0">
                <a:solidFill>
                  <a:schemeClr val="tx1"/>
                </a:solidFill>
              </a:rPr>
              <a:t>SURPLUS</a:t>
            </a:r>
          </a:p>
        </p:txBody>
      </p:sp>
      <p:sp>
        <p:nvSpPr>
          <p:cNvPr id="4" name="Down Arrow 3"/>
          <p:cNvSpPr/>
          <p:nvPr/>
        </p:nvSpPr>
        <p:spPr>
          <a:xfrm>
            <a:off x="658277" y="3023728"/>
            <a:ext cx="236764" cy="687350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73">
                <a:extLst>
                  <a:ext uri="{FF2B5EF4-FFF2-40B4-BE49-F238E27FC236}">
                    <a16:creationId xmlns:a16="http://schemas.microsoft.com/office/drawing/2014/main" id="{B3774442-D671-0C8F-2772-F79E56CE092C}"/>
                  </a:ext>
                </a:extLst>
              </p:cNvPr>
              <p:cNvSpPr txBox="1"/>
              <p:nvPr/>
            </p:nvSpPr>
            <p:spPr>
              <a:xfrm>
                <a:off x="871428" y="3524795"/>
                <a:ext cx="4782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" name="ZoneTexte 73">
                <a:extLst>
                  <a:ext uri="{FF2B5EF4-FFF2-40B4-BE49-F238E27FC236}">
                    <a16:creationId xmlns:a16="http://schemas.microsoft.com/office/drawing/2014/main" id="{B3774442-D671-0C8F-2772-F79E56CE09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428" y="3524795"/>
                <a:ext cx="478208" cy="369332"/>
              </a:xfrm>
              <a:prstGeom prst="rect">
                <a:avLst/>
              </a:prstGeom>
              <a:blipFill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Connecteur droit 77">
            <a:extLst>
              <a:ext uri="{FF2B5EF4-FFF2-40B4-BE49-F238E27FC236}">
                <a16:creationId xmlns:a16="http://schemas.microsoft.com/office/drawing/2014/main" id="{E2CF0E2E-0BAA-FB91-35B7-6F1AABBA1E56}"/>
              </a:ext>
            </a:extLst>
          </p:cNvPr>
          <p:cNvCxnSpPr>
            <a:cxnSpLocks/>
          </p:cNvCxnSpPr>
          <p:nvPr/>
        </p:nvCxnSpPr>
        <p:spPr>
          <a:xfrm flipH="1">
            <a:off x="1399913" y="3710487"/>
            <a:ext cx="290892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78">
            <a:extLst>
              <a:ext uri="{FF2B5EF4-FFF2-40B4-BE49-F238E27FC236}">
                <a16:creationId xmlns:a16="http://schemas.microsoft.com/office/drawing/2014/main" id="{B0D7B6FC-9DD4-85DE-DE01-3FE5F42292A9}"/>
              </a:ext>
            </a:extLst>
          </p:cNvPr>
          <p:cNvCxnSpPr>
            <a:cxnSpLocks/>
          </p:cNvCxnSpPr>
          <p:nvPr/>
        </p:nvCxnSpPr>
        <p:spPr>
          <a:xfrm>
            <a:off x="4308834" y="3685995"/>
            <a:ext cx="0" cy="213575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B560F7EC-F297-F2DD-E714-03C532138D45}"/>
              </a:ext>
            </a:extLst>
          </p:cNvPr>
          <p:cNvGrpSpPr/>
          <p:nvPr/>
        </p:nvGrpSpPr>
        <p:grpSpPr>
          <a:xfrm>
            <a:off x="4217210" y="3619461"/>
            <a:ext cx="180000" cy="180000"/>
            <a:chOff x="5867354" y="2967593"/>
            <a:chExt cx="353418" cy="353418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32A35E8-17E2-07DA-9299-2372B2DE1E08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C7AE53B-9D3D-113A-CA7A-200C03BB7D55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82">
                <a:extLst>
                  <a:ext uri="{FF2B5EF4-FFF2-40B4-BE49-F238E27FC236}">
                    <a16:creationId xmlns:a16="http://schemas.microsoft.com/office/drawing/2014/main" id="{3D1DE236-B17E-5926-4047-B7CB6E219861}"/>
                  </a:ext>
                </a:extLst>
              </p:cNvPr>
              <p:cNvSpPr txBox="1"/>
              <p:nvPr/>
            </p:nvSpPr>
            <p:spPr>
              <a:xfrm>
                <a:off x="4070371" y="5859881"/>
                <a:ext cx="4769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2" name="ZoneTexte 82">
                <a:extLst>
                  <a:ext uri="{FF2B5EF4-FFF2-40B4-BE49-F238E27FC236}">
                    <a16:creationId xmlns:a16="http://schemas.microsoft.com/office/drawing/2014/main" id="{3D1DE236-B17E-5926-4047-B7CB6E2198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0371" y="5859881"/>
                <a:ext cx="476925" cy="369332"/>
              </a:xfrm>
              <a:prstGeom prst="rect">
                <a:avLst/>
              </a:prstGeom>
              <a:blipFill>
                <a:blip r:embed="rId8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Down Arrow 3">
            <a:extLst>
              <a:ext uri="{FF2B5EF4-FFF2-40B4-BE49-F238E27FC236}">
                <a16:creationId xmlns:a16="http://schemas.microsoft.com/office/drawing/2014/main" id="{BE7B7EB9-C54B-F728-EBA4-F1113C97EB74}"/>
              </a:ext>
            </a:extLst>
          </p:cNvPr>
          <p:cNvSpPr/>
          <p:nvPr/>
        </p:nvSpPr>
        <p:spPr>
          <a:xfrm rot="16200000">
            <a:off x="3633649" y="5816478"/>
            <a:ext cx="236764" cy="1088199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Down Arrow 3">
            <a:extLst>
              <a:ext uri="{FF2B5EF4-FFF2-40B4-BE49-F238E27FC236}">
                <a16:creationId xmlns:a16="http://schemas.microsoft.com/office/drawing/2014/main" id="{3D7E194E-CC52-3576-BB62-FD983ACCD4A2}"/>
              </a:ext>
            </a:extLst>
          </p:cNvPr>
          <p:cNvSpPr/>
          <p:nvPr/>
        </p:nvSpPr>
        <p:spPr>
          <a:xfrm rot="5400000">
            <a:off x="4684000" y="5867025"/>
            <a:ext cx="236764" cy="987107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ZoneTexte 81">
            <a:extLst>
              <a:ext uri="{FF2B5EF4-FFF2-40B4-BE49-F238E27FC236}">
                <a16:creationId xmlns:a16="http://schemas.microsoft.com/office/drawing/2014/main" id="{8E62B3DA-5779-B46F-08A0-1ED6DF6881CB}"/>
              </a:ext>
            </a:extLst>
          </p:cNvPr>
          <p:cNvSpPr txBox="1"/>
          <p:nvPr/>
        </p:nvSpPr>
        <p:spPr>
          <a:xfrm>
            <a:off x="3207929" y="6499075"/>
            <a:ext cx="11008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accent2">
                    <a:lumMod val="75000"/>
                  </a:schemeClr>
                </a:solidFill>
              </a:rPr>
              <a:t>HIGHER Q</a:t>
            </a:r>
            <a:r>
              <a:rPr lang="fr-FR" sz="1400" b="1" baseline="-25000" dirty="0">
                <a:solidFill>
                  <a:schemeClr val="accent2">
                    <a:lumMod val="75000"/>
                  </a:schemeClr>
                </a:solidFill>
              </a:rPr>
              <a:t>D</a:t>
            </a:r>
          </a:p>
        </p:txBody>
      </p:sp>
      <p:sp>
        <p:nvSpPr>
          <p:cNvPr id="16" name="ZoneTexte 81">
            <a:extLst>
              <a:ext uri="{FF2B5EF4-FFF2-40B4-BE49-F238E27FC236}">
                <a16:creationId xmlns:a16="http://schemas.microsoft.com/office/drawing/2014/main" id="{C6DDEAE4-A184-C2C7-2606-728042D14254}"/>
              </a:ext>
            </a:extLst>
          </p:cNvPr>
          <p:cNvSpPr txBox="1"/>
          <p:nvPr/>
        </p:nvSpPr>
        <p:spPr>
          <a:xfrm>
            <a:off x="4296131" y="6509758"/>
            <a:ext cx="1025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LOWER Q</a:t>
            </a:r>
            <a:r>
              <a:rPr lang="fr-FR" sz="1400" b="1" baseline="-25000" dirty="0">
                <a:solidFill>
                  <a:srgbClr val="C00000"/>
                </a:solidFill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741887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Connecteur droit avec flèche 58"/>
          <p:cNvCxnSpPr/>
          <p:nvPr/>
        </p:nvCxnSpPr>
        <p:spPr>
          <a:xfrm flipV="1">
            <a:off x="1336395" y="1750353"/>
            <a:ext cx="0" cy="40362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avec flèche 59"/>
          <p:cNvCxnSpPr>
            <a:endCxn id="82" idx="1"/>
          </p:cNvCxnSpPr>
          <p:nvPr/>
        </p:nvCxnSpPr>
        <p:spPr>
          <a:xfrm>
            <a:off x="1345208" y="5791261"/>
            <a:ext cx="6249152" cy="535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/>
          <p:cNvCxnSpPr/>
          <p:nvPr/>
        </p:nvCxnSpPr>
        <p:spPr>
          <a:xfrm flipV="1">
            <a:off x="2289626" y="2389970"/>
            <a:ext cx="3833090" cy="263698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2289626" y="2424606"/>
            <a:ext cx="4228368" cy="269701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ZoneTexte 71"/>
          <p:cNvSpPr txBox="1"/>
          <p:nvPr/>
        </p:nvSpPr>
        <p:spPr>
          <a:xfrm>
            <a:off x="6130880" y="2067150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</a:p>
        </p:txBody>
      </p:sp>
      <p:sp>
        <p:nvSpPr>
          <p:cNvPr id="73" name="ZoneTexte 72"/>
          <p:cNvSpPr txBox="1"/>
          <p:nvPr/>
        </p:nvSpPr>
        <p:spPr>
          <a:xfrm>
            <a:off x="391329" y="1913633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ZoneTexte 73"/>
              <p:cNvSpPr txBox="1"/>
              <p:nvPr/>
            </p:nvSpPr>
            <p:spPr>
              <a:xfrm>
                <a:off x="826823" y="4206834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4" name="ZoneTexte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823" y="4206834"/>
                <a:ext cx="481863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ZoneTexte 75"/>
          <p:cNvSpPr txBox="1"/>
          <p:nvPr/>
        </p:nvSpPr>
        <p:spPr>
          <a:xfrm>
            <a:off x="6542486" y="5054463"/>
            <a:ext cx="420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78" name="Connecteur droit 77"/>
          <p:cNvCxnSpPr/>
          <p:nvPr/>
        </p:nvCxnSpPr>
        <p:spPr>
          <a:xfrm flipH="1">
            <a:off x="1339335" y="4396463"/>
            <a:ext cx="402411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3194044" y="4394174"/>
            <a:ext cx="0" cy="139246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ZoneTexte 81"/>
          <p:cNvSpPr txBox="1"/>
          <p:nvPr/>
        </p:nvSpPr>
        <p:spPr>
          <a:xfrm>
            <a:off x="7594360" y="5611947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ZoneTexte 82"/>
              <p:cNvSpPr txBox="1"/>
              <p:nvPr/>
            </p:nvSpPr>
            <p:spPr>
              <a:xfrm>
                <a:off x="5101272" y="5800779"/>
                <a:ext cx="5080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83" name="ZoneTexte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1272" y="5800779"/>
                <a:ext cx="508023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Connecteur droit 22"/>
          <p:cNvCxnSpPr/>
          <p:nvPr/>
        </p:nvCxnSpPr>
        <p:spPr>
          <a:xfrm>
            <a:off x="5335738" y="4394174"/>
            <a:ext cx="0" cy="139702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/>
              <p:cNvSpPr txBox="1"/>
              <p:nvPr/>
            </p:nvSpPr>
            <p:spPr>
              <a:xfrm>
                <a:off x="2957877" y="5793687"/>
                <a:ext cx="4799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4" name="ZoneTexte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7877" y="5793687"/>
                <a:ext cx="479940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Accolade fermante 6"/>
          <p:cNvSpPr/>
          <p:nvPr/>
        </p:nvSpPr>
        <p:spPr>
          <a:xfrm rot="5400000">
            <a:off x="4134506" y="3545898"/>
            <a:ext cx="260765" cy="2141693"/>
          </a:xfrm>
          <a:prstGeom prst="rightBrace">
            <a:avLst>
              <a:gd name="adj1" fmla="val 139884"/>
              <a:gd name="adj2" fmla="val 49554"/>
            </a:avLst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3629979" y="4877961"/>
            <a:ext cx="1305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SHORTAGE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52696" y="3106118"/>
            <a:ext cx="2087834" cy="993654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THE </a:t>
            </a:r>
            <a:r>
              <a:rPr lang="fr-FR" b="1" dirty="0">
                <a:solidFill>
                  <a:schemeClr val="tx1"/>
                </a:solidFill>
              </a:rPr>
              <a:t>PRICE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b="1" dirty="0">
                <a:solidFill>
                  <a:schemeClr val="tx1"/>
                </a:solidFill>
              </a:rPr>
              <a:t>GOES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b="1" u="sng" dirty="0">
                <a:solidFill>
                  <a:schemeClr val="tx1"/>
                </a:solidFill>
              </a:rPr>
              <a:t>UP</a:t>
            </a:r>
            <a:r>
              <a:rPr lang="fr-FR" dirty="0">
                <a:solidFill>
                  <a:schemeClr val="tx1"/>
                </a:solidFill>
              </a:rPr>
              <a:t> TO </a:t>
            </a:r>
            <a:r>
              <a:rPr lang="fr-FR" b="1" dirty="0">
                <a:solidFill>
                  <a:schemeClr val="tx1"/>
                </a:solidFill>
              </a:rPr>
              <a:t>ELIMINATE</a:t>
            </a:r>
            <a:r>
              <a:rPr lang="fr-FR" dirty="0">
                <a:solidFill>
                  <a:schemeClr val="tx1"/>
                </a:solidFill>
              </a:rPr>
              <a:t> THE </a:t>
            </a:r>
            <a:r>
              <a:rPr lang="fr-FR" b="1" dirty="0">
                <a:solidFill>
                  <a:schemeClr val="tx1"/>
                </a:solidFill>
              </a:rPr>
              <a:t>SHORTAGE</a:t>
            </a:r>
          </a:p>
        </p:txBody>
      </p:sp>
      <p:sp>
        <p:nvSpPr>
          <p:cNvPr id="20" name="Down Arrow 19"/>
          <p:cNvSpPr/>
          <p:nvPr/>
        </p:nvSpPr>
        <p:spPr>
          <a:xfrm rot="10800000">
            <a:off x="590870" y="3710487"/>
            <a:ext cx="236764" cy="681013"/>
          </a:xfrm>
          <a:prstGeom prst="down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itr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 dirty="0" err="1"/>
              <a:t>Shortage</a:t>
            </a:r>
            <a:endParaRPr lang="fr-FR" dirty="0"/>
          </a:p>
        </p:txBody>
      </p:sp>
      <p:sp>
        <p:nvSpPr>
          <p:cNvPr id="9" name="Down Arrow 3">
            <a:extLst>
              <a:ext uri="{FF2B5EF4-FFF2-40B4-BE49-F238E27FC236}">
                <a16:creationId xmlns:a16="http://schemas.microsoft.com/office/drawing/2014/main" id="{ED120B4C-25CF-FF91-A609-DB1D39BC2BAF}"/>
              </a:ext>
            </a:extLst>
          </p:cNvPr>
          <p:cNvSpPr/>
          <p:nvPr/>
        </p:nvSpPr>
        <p:spPr>
          <a:xfrm rot="16200000">
            <a:off x="3633649" y="5816478"/>
            <a:ext cx="236764" cy="1088199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Down Arrow 3">
            <a:extLst>
              <a:ext uri="{FF2B5EF4-FFF2-40B4-BE49-F238E27FC236}">
                <a16:creationId xmlns:a16="http://schemas.microsoft.com/office/drawing/2014/main" id="{73A4563F-2734-FFE2-DB3E-7645BBCC3EF5}"/>
              </a:ext>
            </a:extLst>
          </p:cNvPr>
          <p:cNvSpPr/>
          <p:nvPr/>
        </p:nvSpPr>
        <p:spPr>
          <a:xfrm rot="5400000">
            <a:off x="4684000" y="5867025"/>
            <a:ext cx="236764" cy="987107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ZoneTexte 81">
            <a:extLst>
              <a:ext uri="{FF2B5EF4-FFF2-40B4-BE49-F238E27FC236}">
                <a16:creationId xmlns:a16="http://schemas.microsoft.com/office/drawing/2014/main" id="{33CD7F1D-ECE6-BCA9-C453-1F0C2F8CE963}"/>
              </a:ext>
            </a:extLst>
          </p:cNvPr>
          <p:cNvSpPr txBox="1"/>
          <p:nvPr/>
        </p:nvSpPr>
        <p:spPr>
          <a:xfrm>
            <a:off x="3207929" y="6499075"/>
            <a:ext cx="11008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accent2">
                    <a:lumMod val="75000"/>
                  </a:schemeClr>
                </a:solidFill>
              </a:rPr>
              <a:t>HIGHER Q</a:t>
            </a:r>
            <a:r>
              <a:rPr lang="fr-FR" sz="1400" b="1" baseline="-25000" dirty="0">
                <a:solidFill>
                  <a:schemeClr val="accent2">
                    <a:lumMod val="75000"/>
                  </a:schemeClr>
                </a:solidFill>
              </a:rPr>
              <a:t>S</a:t>
            </a:r>
          </a:p>
        </p:txBody>
      </p:sp>
      <p:sp>
        <p:nvSpPr>
          <p:cNvPr id="12" name="ZoneTexte 81">
            <a:extLst>
              <a:ext uri="{FF2B5EF4-FFF2-40B4-BE49-F238E27FC236}">
                <a16:creationId xmlns:a16="http://schemas.microsoft.com/office/drawing/2014/main" id="{0E4DE3D7-1F71-00D3-B8F1-98EEA9737C03}"/>
              </a:ext>
            </a:extLst>
          </p:cNvPr>
          <p:cNvSpPr txBox="1"/>
          <p:nvPr/>
        </p:nvSpPr>
        <p:spPr>
          <a:xfrm>
            <a:off x="4296131" y="6509758"/>
            <a:ext cx="10673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LOWER Q</a:t>
            </a:r>
            <a:r>
              <a:rPr lang="fr-FR" sz="1400" b="1" baseline="-25000" dirty="0">
                <a:solidFill>
                  <a:srgbClr val="C00000"/>
                </a:solidFill>
              </a:rPr>
              <a:t>D</a:t>
            </a:r>
          </a:p>
        </p:txBody>
      </p:sp>
      <p:cxnSp>
        <p:nvCxnSpPr>
          <p:cNvPr id="13" name="Connecteur droit 78">
            <a:extLst>
              <a:ext uri="{FF2B5EF4-FFF2-40B4-BE49-F238E27FC236}">
                <a16:creationId xmlns:a16="http://schemas.microsoft.com/office/drawing/2014/main" id="{E9F643A3-D68D-68A0-D50E-6C8FBE80303C}"/>
              </a:ext>
            </a:extLst>
          </p:cNvPr>
          <p:cNvCxnSpPr>
            <a:cxnSpLocks/>
          </p:cNvCxnSpPr>
          <p:nvPr/>
        </p:nvCxnSpPr>
        <p:spPr>
          <a:xfrm>
            <a:off x="4256097" y="3654930"/>
            <a:ext cx="0" cy="92123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78">
            <a:extLst>
              <a:ext uri="{FF2B5EF4-FFF2-40B4-BE49-F238E27FC236}">
                <a16:creationId xmlns:a16="http://schemas.microsoft.com/office/drawing/2014/main" id="{6D36B510-F9F6-0E8D-5686-76E220E38B2F}"/>
              </a:ext>
            </a:extLst>
          </p:cNvPr>
          <p:cNvCxnSpPr>
            <a:cxnSpLocks/>
          </p:cNvCxnSpPr>
          <p:nvPr/>
        </p:nvCxnSpPr>
        <p:spPr>
          <a:xfrm>
            <a:off x="4256097" y="5292191"/>
            <a:ext cx="0" cy="53662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73">
                <a:extLst>
                  <a:ext uri="{FF2B5EF4-FFF2-40B4-BE49-F238E27FC236}">
                    <a16:creationId xmlns:a16="http://schemas.microsoft.com/office/drawing/2014/main" id="{4D980257-5988-B244-EB89-815A7A2E1945}"/>
                  </a:ext>
                </a:extLst>
              </p:cNvPr>
              <p:cNvSpPr txBox="1"/>
              <p:nvPr/>
            </p:nvSpPr>
            <p:spPr>
              <a:xfrm>
                <a:off x="818691" y="3493730"/>
                <a:ext cx="4782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ZoneTexte 73">
                <a:extLst>
                  <a:ext uri="{FF2B5EF4-FFF2-40B4-BE49-F238E27FC236}">
                    <a16:creationId xmlns:a16="http://schemas.microsoft.com/office/drawing/2014/main" id="{4D980257-5988-B244-EB89-815A7A2E19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691" y="3493730"/>
                <a:ext cx="478208" cy="369332"/>
              </a:xfrm>
              <a:prstGeom prst="rect">
                <a:avLst/>
              </a:prstGeom>
              <a:blipFill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Connecteur droit 77">
            <a:extLst>
              <a:ext uri="{FF2B5EF4-FFF2-40B4-BE49-F238E27FC236}">
                <a16:creationId xmlns:a16="http://schemas.microsoft.com/office/drawing/2014/main" id="{06DB9879-EC85-9F4F-9826-F4E0100DCEEC}"/>
              </a:ext>
            </a:extLst>
          </p:cNvPr>
          <p:cNvCxnSpPr>
            <a:cxnSpLocks/>
          </p:cNvCxnSpPr>
          <p:nvPr/>
        </p:nvCxnSpPr>
        <p:spPr>
          <a:xfrm flipH="1">
            <a:off x="1347176" y="3679422"/>
            <a:ext cx="290892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719FD11-8DE6-8DF4-0436-AFB013933026}"/>
              </a:ext>
            </a:extLst>
          </p:cNvPr>
          <p:cNvGrpSpPr/>
          <p:nvPr/>
        </p:nvGrpSpPr>
        <p:grpSpPr>
          <a:xfrm>
            <a:off x="4164473" y="3588396"/>
            <a:ext cx="180000" cy="180000"/>
            <a:chOff x="5867354" y="2967593"/>
            <a:chExt cx="353418" cy="353418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903697D-5D75-2779-59EF-4DCBCACA4B8A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76522A3-BA34-6DD0-9655-E32E5B70791A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82">
                <a:extLst>
                  <a:ext uri="{FF2B5EF4-FFF2-40B4-BE49-F238E27FC236}">
                    <a16:creationId xmlns:a16="http://schemas.microsoft.com/office/drawing/2014/main" id="{40D52C12-D66D-79FD-72C1-29F2600CCA31}"/>
                  </a:ext>
                </a:extLst>
              </p:cNvPr>
              <p:cNvSpPr txBox="1"/>
              <p:nvPr/>
            </p:nvSpPr>
            <p:spPr>
              <a:xfrm>
                <a:off x="4017634" y="5828816"/>
                <a:ext cx="4769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5" name="ZoneTexte 82">
                <a:extLst>
                  <a:ext uri="{FF2B5EF4-FFF2-40B4-BE49-F238E27FC236}">
                    <a16:creationId xmlns:a16="http://schemas.microsoft.com/office/drawing/2014/main" id="{40D52C12-D66D-79FD-72C1-29F2600CCA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634" y="5828816"/>
                <a:ext cx="476925" cy="369332"/>
              </a:xfrm>
              <a:prstGeom prst="rect">
                <a:avLst/>
              </a:prstGeom>
              <a:blipFill>
                <a:blip r:embed="rId8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50559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Connecteur droit 46"/>
          <p:cNvCxnSpPr/>
          <p:nvPr/>
        </p:nvCxnSpPr>
        <p:spPr>
          <a:xfrm flipV="1">
            <a:off x="3613280" y="2065010"/>
            <a:ext cx="1757406" cy="2851732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7886" y="434601"/>
            <a:ext cx="9219895" cy="780256"/>
          </a:xfrm>
        </p:spPr>
        <p:txBody>
          <a:bodyPr>
            <a:normAutofit/>
          </a:bodyPr>
          <a:lstStyle/>
          <a:p>
            <a:r>
              <a:rPr lang="fr-FR" dirty="0" err="1"/>
              <a:t>Decrease</a:t>
            </a:r>
            <a:r>
              <a:rPr lang="fr-FR" dirty="0"/>
              <a:t> in </a:t>
            </a:r>
            <a:r>
              <a:rPr lang="fr-FR" dirty="0" err="1"/>
              <a:t>Supply</a:t>
            </a:r>
            <a:endParaRPr lang="fr-FR" dirty="0"/>
          </a:p>
        </p:txBody>
      </p:sp>
      <p:cxnSp>
        <p:nvCxnSpPr>
          <p:cNvPr id="43" name="Connecteur droit avec flèche 42"/>
          <p:cNvCxnSpPr/>
          <p:nvPr/>
        </p:nvCxnSpPr>
        <p:spPr>
          <a:xfrm flipV="1">
            <a:off x="2243969" y="1489766"/>
            <a:ext cx="0" cy="411968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/>
          <p:cNvCxnSpPr/>
          <p:nvPr/>
        </p:nvCxnSpPr>
        <p:spPr>
          <a:xfrm>
            <a:off x="2241861" y="5615170"/>
            <a:ext cx="520920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/>
          <p:cNvCxnSpPr/>
          <p:nvPr/>
        </p:nvCxnSpPr>
        <p:spPr>
          <a:xfrm flipV="1">
            <a:off x="4611225" y="2068222"/>
            <a:ext cx="1757406" cy="285173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/>
        </p:nvCxnSpPr>
        <p:spPr>
          <a:xfrm>
            <a:off x="2246879" y="3803930"/>
            <a:ext cx="305549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/>
          <p:nvPr/>
        </p:nvCxnSpPr>
        <p:spPr>
          <a:xfrm flipV="1">
            <a:off x="4604769" y="3312494"/>
            <a:ext cx="9057" cy="230111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/>
          <p:cNvCxnSpPr/>
          <p:nvPr/>
        </p:nvCxnSpPr>
        <p:spPr>
          <a:xfrm flipV="1">
            <a:off x="5296778" y="3802966"/>
            <a:ext cx="0" cy="181064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ZoneTexte 51"/>
              <p:cNvSpPr txBox="1"/>
              <p:nvPr/>
            </p:nvSpPr>
            <p:spPr>
              <a:xfrm>
                <a:off x="1745328" y="3093990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2" name="ZoneTexte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5328" y="3093990"/>
                <a:ext cx="481863" cy="369332"/>
              </a:xfrm>
              <a:prstGeom prst="rect">
                <a:avLst/>
              </a:prstGeom>
              <a:blipFill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ZoneTexte 52"/>
              <p:cNvSpPr txBox="1"/>
              <p:nvPr/>
            </p:nvSpPr>
            <p:spPr>
              <a:xfrm>
                <a:off x="5068062" y="5641024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3" name="ZoneTexte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8062" y="5641024"/>
                <a:ext cx="476156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ZoneTexte 53"/>
              <p:cNvSpPr txBox="1"/>
              <p:nvPr/>
            </p:nvSpPr>
            <p:spPr>
              <a:xfrm>
                <a:off x="4366691" y="5641024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4" name="ZoneTexte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6691" y="5641024"/>
                <a:ext cx="481478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Flèche droite 57"/>
          <p:cNvSpPr/>
          <p:nvPr/>
        </p:nvSpPr>
        <p:spPr>
          <a:xfrm rot="10800000">
            <a:off x="5509553" y="2122158"/>
            <a:ext cx="476117" cy="257514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5381425" y="1695678"/>
            <a:ext cx="514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7456084" y="5431866"/>
            <a:ext cx="133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37" name="Connecteur droit 36"/>
          <p:cNvCxnSpPr/>
          <p:nvPr/>
        </p:nvCxnSpPr>
        <p:spPr>
          <a:xfrm>
            <a:off x="2908283" y="2081338"/>
            <a:ext cx="3679445" cy="265758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/>
          <p:cNvSpPr txBox="1"/>
          <p:nvPr/>
        </p:nvSpPr>
        <p:spPr>
          <a:xfrm>
            <a:off x="6612220" y="4684985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55" name="Connecteur droit 54"/>
          <p:cNvCxnSpPr/>
          <p:nvPr/>
        </p:nvCxnSpPr>
        <p:spPr>
          <a:xfrm>
            <a:off x="2246879" y="3288002"/>
            <a:ext cx="232771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ZoneTexte 55"/>
              <p:cNvSpPr txBox="1"/>
              <p:nvPr/>
            </p:nvSpPr>
            <p:spPr>
              <a:xfrm>
                <a:off x="1732610" y="3616548"/>
                <a:ext cx="4997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6" name="ZoneTexte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2610" y="3616548"/>
                <a:ext cx="499725" cy="369332"/>
              </a:xfrm>
              <a:prstGeom prst="rect">
                <a:avLst/>
              </a:prstGeom>
              <a:blipFill>
                <a:blip r:embed="rId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Flèche droite 63"/>
          <p:cNvSpPr/>
          <p:nvPr/>
        </p:nvSpPr>
        <p:spPr>
          <a:xfrm rot="16200000">
            <a:off x="1380181" y="3450247"/>
            <a:ext cx="526065" cy="182880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ZoneTexte 64"/>
          <p:cNvSpPr txBox="1"/>
          <p:nvPr/>
        </p:nvSpPr>
        <p:spPr>
          <a:xfrm>
            <a:off x="1241738" y="1729920"/>
            <a:ext cx="945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sp>
        <p:nvSpPr>
          <p:cNvPr id="67" name="Flèche droite 66"/>
          <p:cNvSpPr/>
          <p:nvPr/>
        </p:nvSpPr>
        <p:spPr>
          <a:xfrm rot="10800000">
            <a:off x="4550672" y="6062154"/>
            <a:ext cx="766291" cy="18288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ZoneTexte 58"/>
          <p:cNvSpPr txBox="1"/>
          <p:nvPr/>
        </p:nvSpPr>
        <p:spPr>
          <a:xfrm>
            <a:off x="6378380" y="1729920"/>
            <a:ext cx="514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35" name="ZoneTexte 58"/>
          <p:cNvSpPr txBox="1"/>
          <p:nvPr/>
        </p:nvSpPr>
        <p:spPr>
          <a:xfrm>
            <a:off x="4687169" y="3061549"/>
            <a:ext cx="405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E</a:t>
            </a:r>
            <a:r>
              <a:rPr lang="fr-FR" b="1" baseline="-25000" dirty="0"/>
              <a:t>2</a:t>
            </a:r>
          </a:p>
        </p:txBody>
      </p:sp>
      <p:sp>
        <p:nvSpPr>
          <p:cNvPr id="36" name="ZoneTexte 58"/>
          <p:cNvSpPr txBox="1"/>
          <p:nvPr/>
        </p:nvSpPr>
        <p:spPr>
          <a:xfrm>
            <a:off x="5367948" y="3570975"/>
            <a:ext cx="440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E</a:t>
            </a:r>
            <a:r>
              <a:rPr lang="fr-FR" b="1" baseline="-25000" dirty="0"/>
              <a:t>1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5225998" y="3733940"/>
            <a:ext cx="141559" cy="141559"/>
            <a:chOff x="5867354" y="2967593"/>
            <a:chExt cx="353418" cy="353418"/>
          </a:xfrm>
        </p:grpSpPr>
        <p:cxnSp>
          <p:nvCxnSpPr>
            <p:cNvPr id="41" name="Straight Connector 40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>
            <a:off x="4545221" y="3217222"/>
            <a:ext cx="141559" cy="141559"/>
            <a:chOff x="5867354" y="2967593"/>
            <a:chExt cx="353418" cy="353418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Connecteur droit 50">
            <a:extLst>
              <a:ext uri="{FF2B5EF4-FFF2-40B4-BE49-F238E27FC236}">
                <a16:creationId xmlns:a16="http://schemas.microsoft.com/office/drawing/2014/main" id="{6AD7D035-5425-7E7E-8048-4460E13DFBDF}"/>
              </a:ext>
            </a:extLst>
          </p:cNvPr>
          <p:cNvCxnSpPr>
            <a:cxnSpLocks/>
          </p:cNvCxnSpPr>
          <p:nvPr/>
        </p:nvCxnSpPr>
        <p:spPr>
          <a:xfrm flipV="1">
            <a:off x="4292182" y="3830378"/>
            <a:ext cx="0" cy="178615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52">
                <a:extLst>
                  <a:ext uri="{FF2B5EF4-FFF2-40B4-BE49-F238E27FC236}">
                    <a16:creationId xmlns:a16="http://schemas.microsoft.com/office/drawing/2014/main" id="{CD84D3BE-E29E-EB0E-E379-A449B11DD042}"/>
                  </a:ext>
                </a:extLst>
              </p:cNvPr>
              <p:cNvSpPr txBox="1"/>
              <p:nvPr/>
            </p:nvSpPr>
            <p:spPr>
              <a:xfrm>
                <a:off x="4051443" y="5642979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" name="ZoneTexte 52">
                <a:extLst>
                  <a:ext uri="{FF2B5EF4-FFF2-40B4-BE49-F238E27FC236}">
                    <a16:creationId xmlns:a16="http://schemas.microsoft.com/office/drawing/2014/main" id="{CD84D3BE-E29E-EB0E-E379-A449B11DD0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1443" y="5642979"/>
                <a:ext cx="481478" cy="369332"/>
              </a:xfrm>
              <a:prstGeom prst="rect">
                <a:avLst/>
              </a:prstGeom>
              <a:blipFill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lèche droite 66">
            <a:extLst>
              <a:ext uri="{FF2B5EF4-FFF2-40B4-BE49-F238E27FC236}">
                <a16:creationId xmlns:a16="http://schemas.microsoft.com/office/drawing/2014/main" id="{DC21ACDB-6117-A1DC-E0F6-0339C6CE1446}"/>
              </a:ext>
            </a:extLst>
          </p:cNvPr>
          <p:cNvSpPr/>
          <p:nvPr/>
        </p:nvSpPr>
        <p:spPr>
          <a:xfrm>
            <a:off x="4292182" y="6062154"/>
            <a:ext cx="253039" cy="18288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81">
            <a:extLst>
              <a:ext uri="{FF2B5EF4-FFF2-40B4-BE49-F238E27FC236}">
                <a16:creationId xmlns:a16="http://schemas.microsoft.com/office/drawing/2014/main" id="{050AD46E-7AD8-BC8E-A4EF-8D081F591D77}"/>
              </a:ext>
            </a:extLst>
          </p:cNvPr>
          <p:cNvSpPr txBox="1"/>
          <p:nvPr/>
        </p:nvSpPr>
        <p:spPr>
          <a:xfrm>
            <a:off x="3195393" y="5993488"/>
            <a:ext cx="11008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accent2">
                    <a:lumMod val="75000"/>
                  </a:schemeClr>
                </a:solidFill>
              </a:rPr>
              <a:t>HIGHER Q</a:t>
            </a:r>
            <a:r>
              <a:rPr lang="fr-FR" sz="1400" b="1" baseline="-25000" dirty="0">
                <a:solidFill>
                  <a:schemeClr val="accent2">
                    <a:lumMod val="75000"/>
                  </a:schemeClr>
                </a:solidFill>
              </a:rPr>
              <a:t>S</a:t>
            </a:r>
          </a:p>
        </p:txBody>
      </p:sp>
      <p:sp>
        <p:nvSpPr>
          <p:cNvPr id="9" name="ZoneTexte 81">
            <a:extLst>
              <a:ext uri="{FF2B5EF4-FFF2-40B4-BE49-F238E27FC236}">
                <a16:creationId xmlns:a16="http://schemas.microsoft.com/office/drawing/2014/main" id="{E51F7B3F-B7B2-F497-D2EE-5D15DE8402C5}"/>
              </a:ext>
            </a:extLst>
          </p:cNvPr>
          <p:cNvSpPr txBox="1"/>
          <p:nvPr/>
        </p:nvSpPr>
        <p:spPr>
          <a:xfrm>
            <a:off x="5316963" y="5993488"/>
            <a:ext cx="10673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LOWER Q</a:t>
            </a:r>
            <a:r>
              <a:rPr lang="fr-FR" sz="1400" b="1" baseline="-25000" dirty="0">
                <a:solidFill>
                  <a:srgbClr val="C0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4228349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Connecteur droit 46"/>
          <p:cNvCxnSpPr/>
          <p:nvPr/>
        </p:nvCxnSpPr>
        <p:spPr>
          <a:xfrm flipV="1">
            <a:off x="3310498" y="2054494"/>
            <a:ext cx="1757406" cy="285173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/>
          <p:cNvCxnSpPr/>
          <p:nvPr/>
        </p:nvCxnSpPr>
        <p:spPr>
          <a:xfrm flipV="1">
            <a:off x="1941187" y="1479250"/>
            <a:ext cx="0" cy="411968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/>
          <p:cNvCxnSpPr/>
          <p:nvPr/>
        </p:nvCxnSpPr>
        <p:spPr>
          <a:xfrm>
            <a:off x="1939079" y="5604654"/>
            <a:ext cx="520920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/>
          <p:cNvCxnSpPr/>
          <p:nvPr/>
        </p:nvCxnSpPr>
        <p:spPr>
          <a:xfrm flipV="1">
            <a:off x="4308443" y="2057706"/>
            <a:ext cx="1757406" cy="2851732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/>
        </p:nvCxnSpPr>
        <p:spPr>
          <a:xfrm>
            <a:off x="1944097" y="3793414"/>
            <a:ext cx="305549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/>
          <p:nvPr/>
        </p:nvCxnSpPr>
        <p:spPr>
          <a:xfrm flipV="1">
            <a:off x="4301987" y="3301978"/>
            <a:ext cx="9057" cy="230111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/>
          <p:cNvCxnSpPr/>
          <p:nvPr/>
        </p:nvCxnSpPr>
        <p:spPr>
          <a:xfrm flipV="1">
            <a:off x="4993996" y="3792450"/>
            <a:ext cx="0" cy="181064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ZoneTexte 51"/>
              <p:cNvSpPr txBox="1"/>
              <p:nvPr/>
            </p:nvSpPr>
            <p:spPr>
              <a:xfrm>
                <a:off x="1442546" y="3083474"/>
                <a:ext cx="47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2" name="ZoneTexte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546" y="3083474"/>
                <a:ext cx="476541" cy="369332"/>
              </a:xfrm>
              <a:prstGeom prst="rect">
                <a:avLst/>
              </a:prstGeom>
              <a:blipFill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ZoneTexte 52"/>
              <p:cNvSpPr txBox="1"/>
              <p:nvPr/>
            </p:nvSpPr>
            <p:spPr>
              <a:xfrm>
                <a:off x="4765280" y="5630508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3" name="ZoneTexte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5280" y="5630508"/>
                <a:ext cx="481478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ZoneTexte 53"/>
              <p:cNvSpPr txBox="1"/>
              <p:nvPr/>
            </p:nvSpPr>
            <p:spPr>
              <a:xfrm>
                <a:off x="4063909" y="5630508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4" name="ZoneTexte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3909" y="5630508"/>
                <a:ext cx="476156" cy="369332"/>
              </a:xfrm>
              <a:prstGeom prst="rect">
                <a:avLst/>
              </a:prstGeom>
              <a:blipFill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ZoneTexte 58"/>
          <p:cNvSpPr txBox="1"/>
          <p:nvPr/>
        </p:nvSpPr>
        <p:spPr>
          <a:xfrm>
            <a:off x="5078643" y="1685162"/>
            <a:ext cx="514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7153302" y="5421350"/>
            <a:ext cx="133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37" name="Connecteur droit 36"/>
          <p:cNvCxnSpPr/>
          <p:nvPr/>
        </p:nvCxnSpPr>
        <p:spPr>
          <a:xfrm>
            <a:off x="2605501" y="2070822"/>
            <a:ext cx="3679445" cy="265758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/>
          <p:cNvSpPr txBox="1"/>
          <p:nvPr/>
        </p:nvSpPr>
        <p:spPr>
          <a:xfrm>
            <a:off x="6309438" y="4674469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55" name="Connecteur droit 54"/>
          <p:cNvCxnSpPr>
            <a:cxnSpLocks/>
          </p:cNvCxnSpPr>
          <p:nvPr/>
        </p:nvCxnSpPr>
        <p:spPr>
          <a:xfrm>
            <a:off x="1944097" y="3277486"/>
            <a:ext cx="339757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ZoneTexte 55"/>
              <p:cNvSpPr txBox="1"/>
              <p:nvPr/>
            </p:nvSpPr>
            <p:spPr>
              <a:xfrm>
                <a:off x="1429828" y="3606032"/>
                <a:ext cx="4997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6" name="ZoneTexte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9828" y="3606032"/>
                <a:ext cx="499725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Flèche droite 63"/>
          <p:cNvSpPr/>
          <p:nvPr/>
        </p:nvSpPr>
        <p:spPr>
          <a:xfrm rot="5400000">
            <a:off x="1091683" y="3439731"/>
            <a:ext cx="526065" cy="18288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ZoneTexte 64"/>
          <p:cNvSpPr txBox="1"/>
          <p:nvPr/>
        </p:nvSpPr>
        <p:spPr>
          <a:xfrm>
            <a:off x="938956" y="1719404"/>
            <a:ext cx="945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sp>
        <p:nvSpPr>
          <p:cNvPr id="67" name="Flèche droite 66"/>
          <p:cNvSpPr/>
          <p:nvPr/>
        </p:nvSpPr>
        <p:spPr>
          <a:xfrm>
            <a:off x="4247890" y="6043834"/>
            <a:ext cx="766291" cy="182880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ZoneTexte 58"/>
          <p:cNvSpPr txBox="1"/>
          <p:nvPr/>
        </p:nvSpPr>
        <p:spPr>
          <a:xfrm>
            <a:off x="6075598" y="1719404"/>
            <a:ext cx="514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</a:p>
        </p:txBody>
      </p:sp>
      <p:sp>
        <p:nvSpPr>
          <p:cNvPr id="35" name="ZoneTexte 58"/>
          <p:cNvSpPr txBox="1"/>
          <p:nvPr/>
        </p:nvSpPr>
        <p:spPr>
          <a:xfrm>
            <a:off x="4039309" y="2749067"/>
            <a:ext cx="405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E</a:t>
            </a:r>
            <a:r>
              <a:rPr lang="fr-FR" b="1" baseline="-25000" dirty="0"/>
              <a:t>1</a:t>
            </a:r>
          </a:p>
        </p:txBody>
      </p:sp>
      <p:sp>
        <p:nvSpPr>
          <p:cNvPr id="36" name="ZoneTexte 58"/>
          <p:cNvSpPr txBox="1"/>
          <p:nvPr/>
        </p:nvSpPr>
        <p:spPr>
          <a:xfrm>
            <a:off x="4670568" y="3301978"/>
            <a:ext cx="440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E</a:t>
            </a:r>
            <a:r>
              <a:rPr lang="fr-FR" b="1" baseline="-25000" dirty="0"/>
              <a:t>2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4923216" y="3723424"/>
            <a:ext cx="141559" cy="141559"/>
            <a:chOff x="5867354" y="2967593"/>
            <a:chExt cx="353418" cy="353418"/>
          </a:xfrm>
        </p:grpSpPr>
        <p:cxnSp>
          <p:nvCxnSpPr>
            <p:cNvPr id="41" name="Straight Connector 40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>
            <a:off x="4242439" y="3206706"/>
            <a:ext cx="141559" cy="141559"/>
            <a:chOff x="5867354" y="2967593"/>
            <a:chExt cx="353418" cy="353418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Flèche droite 57"/>
          <p:cNvSpPr/>
          <p:nvPr/>
        </p:nvSpPr>
        <p:spPr>
          <a:xfrm>
            <a:off x="5223602" y="2111642"/>
            <a:ext cx="453678" cy="257514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Titre 1"/>
          <p:cNvSpPr txBox="1">
            <a:spLocks/>
          </p:cNvSpPr>
          <p:nvPr/>
        </p:nvSpPr>
        <p:spPr>
          <a:xfrm>
            <a:off x="607886" y="434601"/>
            <a:ext cx="9219895" cy="7802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err="1"/>
              <a:t>Increase</a:t>
            </a:r>
            <a:r>
              <a:rPr lang="fr-FR" dirty="0"/>
              <a:t> in </a:t>
            </a:r>
            <a:r>
              <a:rPr lang="fr-FR" dirty="0" err="1"/>
              <a:t>Supply</a:t>
            </a:r>
            <a:endParaRPr lang="fr-FR" dirty="0"/>
          </a:p>
        </p:txBody>
      </p:sp>
      <p:cxnSp>
        <p:nvCxnSpPr>
          <p:cNvPr id="3" name="Connecteur droit 50">
            <a:extLst>
              <a:ext uri="{FF2B5EF4-FFF2-40B4-BE49-F238E27FC236}">
                <a16:creationId xmlns:a16="http://schemas.microsoft.com/office/drawing/2014/main" id="{1AB14B9A-6074-D8EB-A620-DC9AC8EF2624}"/>
              </a:ext>
            </a:extLst>
          </p:cNvPr>
          <p:cNvCxnSpPr>
            <a:cxnSpLocks/>
          </p:cNvCxnSpPr>
          <p:nvPr/>
        </p:nvCxnSpPr>
        <p:spPr>
          <a:xfrm flipV="1">
            <a:off x="5327137" y="3281218"/>
            <a:ext cx="0" cy="232144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2">
                <a:extLst>
                  <a:ext uri="{FF2B5EF4-FFF2-40B4-BE49-F238E27FC236}">
                    <a16:creationId xmlns:a16="http://schemas.microsoft.com/office/drawing/2014/main" id="{561FACB9-F74D-A7BD-05B5-6D1613170037}"/>
                  </a:ext>
                </a:extLst>
              </p:cNvPr>
              <p:cNvSpPr txBox="1"/>
              <p:nvPr/>
            </p:nvSpPr>
            <p:spPr>
              <a:xfrm>
                <a:off x="5095078" y="5636733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" name="ZoneTexte 52">
                <a:extLst>
                  <a:ext uri="{FF2B5EF4-FFF2-40B4-BE49-F238E27FC236}">
                    <a16:creationId xmlns:a16="http://schemas.microsoft.com/office/drawing/2014/main" id="{561FACB9-F74D-A7BD-05B5-6D16131700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5078" y="5636733"/>
                <a:ext cx="481478" cy="369332"/>
              </a:xfrm>
              <a:prstGeom prst="rect">
                <a:avLst/>
              </a:prstGeom>
              <a:blipFill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81">
            <a:extLst>
              <a:ext uri="{FF2B5EF4-FFF2-40B4-BE49-F238E27FC236}">
                <a16:creationId xmlns:a16="http://schemas.microsoft.com/office/drawing/2014/main" id="{13B80D94-B970-9086-A327-599A3D77A384}"/>
              </a:ext>
            </a:extLst>
          </p:cNvPr>
          <p:cNvSpPr txBox="1"/>
          <p:nvPr/>
        </p:nvSpPr>
        <p:spPr>
          <a:xfrm>
            <a:off x="3195393" y="5993488"/>
            <a:ext cx="11008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accent2">
                    <a:lumMod val="75000"/>
                  </a:schemeClr>
                </a:solidFill>
              </a:rPr>
              <a:t>HIGHER Q</a:t>
            </a:r>
            <a:r>
              <a:rPr lang="fr-FR" sz="1400" b="1" baseline="-25000" dirty="0">
                <a:solidFill>
                  <a:schemeClr val="accent2">
                    <a:lumMod val="75000"/>
                  </a:schemeClr>
                </a:solidFill>
              </a:rPr>
              <a:t>D</a:t>
            </a:r>
          </a:p>
        </p:txBody>
      </p:sp>
      <p:sp>
        <p:nvSpPr>
          <p:cNvPr id="8" name="Flèche droite 66">
            <a:extLst>
              <a:ext uri="{FF2B5EF4-FFF2-40B4-BE49-F238E27FC236}">
                <a16:creationId xmlns:a16="http://schemas.microsoft.com/office/drawing/2014/main" id="{F273BD34-20B2-689C-5032-2B8CB9D7C4F2}"/>
              </a:ext>
            </a:extLst>
          </p:cNvPr>
          <p:cNvSpPr/>
          <p:nvPr/>
        </p:nvSpPr>
        <p:spPr>
          <a:xfrm rot="10800000">
            <a:off x="5040913" y="6043834"/>
            <a:ext cx="286224" cy="18288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1">
            <a:extLst>
              <a:ext uri="{FF2B5EF4-FFF2-40B4-BE49-F238E27FC236}">
                <a16:creationId xmlns:a16="http://schemas.microsoft.com/office/drawing/2014/main" id="{C73AFC7C-6F08-7FE6-3C47-26A2F6450EA2}"/>
              </a:ext>
            </a:extLst>
          </p:cNvPr>
          <p:cNvSpPr txBox="1"/>
          <p:nvPr/>
        </p:nvSpPr>
        <p:spPr>
          <a:xfrm>
            <a:off x="5333553" y="5981385"/>
            <a:ext cx="10673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LOWER Q</a:t>
            </a:r>
            <a:r>
              <a:rPr lang="fr-FR" sz="1400" b="1" baseline="-25000" dirty="0">
                <a:solidFill>
                  <a:srgbClr val="C00000"/>
                </a:solidFill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27023219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Connecteur droit 46"/>
          <p:cNvCxnSpPr/>
          <p:nvPr/>
        </p:nvCxnSpPr>
        <p:spPr>
          <a:xfrm flipH="1" flipV="1">
            <a:off x="2454059" y="2050941"/>
            <a:ext cx="1672477" cy="3001136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46"/>
          <p:cNvCxnSpPr/>
          <p:nvPr/>
        </p:nvCxnSpPr>
        <p:spPr>
          <a:xfrm flipV="1">
            <a:off x="2663504" y="2298705"/>
            <a:ext cx="2694214" cy="249979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/>
          <p:cNvCxnSpPr/>
          <p:nvPr/>
        </p:nvCxnSpPr>
        <p:spPr>
          <a:xfrm flipV="1">
            <a:off x="1886687" y="1497417"/>
            <a:ext cx="0" cy="411968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/>
          <p:cNvCxnSpPr/>
          <p:nvPr/>
        </p:nvCxnSpPr>
        <p:spPr>
          <a:xfrm flipH="1" flipV="1">
            <a:off x="3606399" y="2028369"/>
            <a:ext cx="1672478" cy="3001136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/>
        </p:nvCxnSpPr>
        <p:spPr>
          <a:xfrm>
            <a:off x="1893221" y="3998219"/>
            <a:ext cx="163515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>
            <a:cxnSpLocks/>
          </p:cNvCxnSpPr>
          <p:nvPr/>
        </p:nvCxnSpPr>
        <p:spPr>
          <a:xfrm flipV="1">
            <a:off x="4305528" y="3279325"/>
            <a:ext cx="0" cy="169647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/>
          <p:cNvCxnSpPr/>
          <p:nvPr/>
        </p:nvCxnSpPr>
        <p:spPr>
          <a:xfrm flipV="1">
            <a:off x="3531130" y="3991189"/>
            <a:ext cx="0" cy="163423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ZoneTexte 51"/>
              <p:cNvSpPr txBox="1"/>
              <p:nvPr/>
            </p:nvSpPr>
            <p:spPr>
              <a:xfrm>
                <a:off x="1388046" y="3101641"/>
                <a:ext cx="47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2" name="ZoneTexte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8046" y="3101641"/>
                <a:ext cx="476541" cy="369332"/>
              </a:xfrm>
              <a:prstGeom prst="rect">
                <a:avLst/>
              </a:prstGeom>
              <a:blipFill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ZoneTexte 52"/>
              <p:cNvSpPr txBox="1"/>
              <p:nvPr/>
            </p:nvSpPr>
            <p:spPr>
              <a:xfrm>
                <a:off x="3290297" y="5649920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3" name="ZoneTexte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0297" y="5649920"/>
                <a:ext cx="481478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ZoneTexte 53"/>
              <p:cNvSpPr txBox="1"/>
              <p:nvPr/>
            </p:nvSpPr>
            <p:spPr>
              <a:xfrm>
                <a:off x="4066557" y="5648675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4" name="ZoneTexte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6557" y="5648675"/>
                <a:ext cx="476156" cy="369332"/>
              </a:xfrm>
              <a:prstGeom prst="rect">
                <a:avLst/>
              </a:prstGeom>
              <a:blipFill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ZoneTexte 59"/>
          <p:cNvSpPr txBox="1"/>
          <p:nvPr/>
        </p:nvSpPr>
        <p:spPr>
          <a:xfrm>
            <a:off x="5373372" y="1962745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7098802" y="5439517"/>
            <a:ext cx="133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55" name="Connecteur droit 54"/>
          <p:cNvCxnSpPr/>
          <p:nvPr/>
        </p:nvCxnSpPr>
        <p:spPr>
          <a:xfrm>
            <a:off x="1889597" y="3271161"/>
            <a:ext cx="241593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ZoneTexte 55"/>
              <p:cNvSpPr txBox="1"/>
              <p:nvPr/>
            </p:nvSpPr>
            <p:spPr>
              <a:xfrm>
                <a:off x="1375328" y="3795643"/>
                <a:ext cx="4997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6" name="ZoneTexte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5328" y="3795643"/>
                <a:ext cx="499725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Flèche droite 63"/>
          <p:cNvSpPr/>
          <p:nvPr/>
        </p:nvSpPr>
        <p:spPr>
          <a:xfrm rot="5400000">
            <a:off x="964101" y="3547307"/>
            <a:ext cx="704883" cy="18288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ZoneTexte 64"/>
          <p:cNvSpPr txBox="1"/>
          <p:nvPr/>
        </p:nvSpPr>
        <p:spPr>
          <a:xfrm>
            <a:off x="884456" y="1737571"/>
            <a:ext cx="945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sp>
        <p:nvSpPr>
          <p:cNvPr id="36" name="Flèche droite 57"/>
          <p:cNvSpPr/>
          <p:nvPr/>
        </p:nvSpPr>
        <p:spPr>
          <a:xfrm rot="10800000">
            <a:off x="2846168" y="2110361"/>
            <a:ext cx="596232" cy="257514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7" name="ZoneTexte 58"/>
          <p:cNvSpPr txBox="1"/>
          <p:nvPr/>
        </p:nvSpPr>
        <p:spPr>
          <a:xfrm>
            <a:off x="4377210" y="3126900"/>
            <a:ext cx="405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E</a:t>
            </a:r>
            <a:r>
              <a:rPr lang="fr-FR" b="1" baseline="-25000" dirty="0"/>
              <a:t>1</a:t>
            </a:r>
          </a:p>
        </p:txBody>
      </p:sp>
      <p:sp>
        <p:nvSpPr>
          <p:cNvPr id="41" name="ZoneTexte 58"/>
          <p:cNvSpPr txBox="1"/>
          <p:nvPr/>
        </p:nvSpPr>
        <p:spPr>
          <a:xfrm>
            <a:off x="3591108" y="3859259"/>
            <a:ext cx="440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E</a:t>
            </a:r>
            <a:r>
              <a:rPr lang="fr-FR" b="1" baseline="-25000" dirty="0"/>
              <a:t>2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3464840" y="3933960"/>
            <a:ext cx="141559" cy="141559"/>
            <a:chOff x="5867354" y="2967593"/>
            <a:chExt cx="353418" cy="353418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/>
          <p:cNvGrpSpPr/>
          <p:nvPr/>
        </p:nvGrpSpPr>
        <p:grpSpPr>
          <a:xfrm>
            <a:off x="4235651" y="3197041"/>
            <a:ext cx="141559" cy="141559"/>
            <a:chOff x="5867354" y="2967593"/>
            <a:chExt cx="353418" cy="353418"/>
          </a:xfrm>
        </p:grpSpPr>
        <p:cxnSp>
          <p:nvCxnSpPr>
            <p:cNvPr id="62" name="Straight Connector 61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6" name="Connecteur droit avec flèche 43"/>
          <p:cNvCxnSpPr/>
          <p:nvPr/>
        </p:nvCxnSpPr>
        <p:spPr>
          <a:xfrm>
            <a:off x="1884579" y="5622821"/>
            <a:ext cx="520920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itre 1"/>
          <p:cNvSpPr>
            <a:spLocks noGrp="1"/>
          </p:cNvSpPr>
          <p:nvPr>
            <p:ph type="title"/>
          </p:nvPr>
        </p:nvSpPr>
        <p:spPr>
          <a:xfrm>
            <a:off x="607886" y="434601"/>
            <a:ext cx="9219895" cy="780256"/>
          </a:xfrm>
        </p:spPr>
        <p:txBody>
          <a:bodyPr>
            <a:normAutofit/>
          </a:bodyPr>
          <a:lstStyle/>
          <a:p>
            <a:r>
              <a:rPr lang="fr-FR" dirty="0" err="1"/>
              <a:t>Decrease</a:t>
            </a:r>
            <a:r>
              <a:rPr lang="fr-FR" dirty="0"/>
              <a:t> in </a:t>
            </a:r>
            <a:r>
              <a:rPr lang="fr-FR" dirty="0" err="1"/>
              <a:t>Demand</a:t>
            </a:r>
            <a:endParaRPr lang="fr-FR" dirty="0"/>
          </a:p>
        </p:txBody>
      </p:sp>
      <p:sp>
        <p:nvSpPr>
          <p:cNvPr id="2" name="Flèche droite 66">
            <a:extLst>
              <a:ext uri="{FF2B5EF4-FFF2-40B4-BE49-F238E27FC236}">
                <a16:creationId xmlns:a16="http://schemas.microsoft.com/office/drawing/2014/main" id="{9F6F43BF-9F8F-D334-7C90-6E2A6129D2F8}"/>
              </a:ext>
            </a:extLst>
          </p:cNvPr>
          <p:cNvSpPr/>
          <p:nvPr/>
        </p:nvSpPr>
        <p:spPr>
          <a:xfrm>
            <a:off x="3132650" y="6038165"/>
            <a:ext cx="395725" cy="182880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" name="Connecteur droit 50">
            <a:extLst>
              <a:ext uri="{FF2B5EF4-FFF2-40B4-BE49-F238E27FC236}">
                <a16:creationId xmlns:a16="http://schemas.microsoft.com/office/drawing/2014/main" id="{82AA40C9-5D31-2EBC-E17A-B4D1614B3C66}"/>
              </a:ext>
            </a:extLst>
          </p:cNvPr>
          <p:cNvCxnSpPr>
            <a:cxnSpLocks/>
          </p:cNvCxnSpPr>
          <p:nvPr/>
        </p:nvCxnSpPr>
        <p:spPr>
          <a:xfrm flipV="1">
            <a:off x="3132650" y="3265480"/>
            <a:ext cx="0" cy="232144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52">
                <a:extLst>
                  <a:ext uri="{FF2B5EF4-FFF2-40B4-BE49-F238E27FC236}">
                    <a16:creationId xmlns:a16="http://schemas.microsoft.com/office/drawing/2014/main" id="{32D4E276-15A9-AF82-6DAB-847CFF1CDFF6}"/>
                  </a:ext>
                </a:extLst>
              </p:cNvPr>
              <p:cNvSpPr txBox="1"/>
              <p:nvPr/>
            </p:nvSpPr>
            <p:spPr>
              <a:xfrm>
                <a:off x="2902167" y="5647314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" name="ZoneTexte 52">
                <a:extLst>
                  <a:ext uri="{FF2B5EF4-FFF2-40B4-BE49-F238E27FC236}">
                    <a16:creationId xmlns:a16="http://schemas.microsoft.com/office/drawing/2014/main" id="{32D4E276-15A9-AF82-6DAB-847CFF1CDF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2167" y="5647314"/>
                <a:ext cx="481478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oneTexte 81">
            <a:extLst>
              <a:ext uri="{FF2B5EF4-FFF2-40B4-BE49-F238E27FC236}">
                <a16:creationId xmlns:a16="http://schemas.microsoft.com/office/drawing/2014/main" id="{78CC2617-4E42-EA37-76E2-0E9A991315E5}"/>
              </a:ext>
            </a:extLst>
          </p:cNvPr>
          <p:cNvSpPr txBox="1"/>
          <p:nvPr/>
        </p:nvSpPr>
        <p:spPr>
          <a:xfrm>
            <a:off x="2031751" y="5975716"/>
            <a:ext cx="11008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accent2">
                    <a:lumMod val="75000"/>
                  </a:schemeClr>
                </a:solidFill>
              </a:rPr>
              <a:t>HIGHER Q</a:t>
            </a:r>
            <a:r>
              <a:rPr lang="fr-FR" sz="1400" b="1" baseline="-25000" dirty="0">
                <a:solidFill>
                  <a:schemeClr val="accent2">
                    <a:lumMod val="75000"/>
                  </a:schemeClr>
                </a:solidFill>
              </a:rPr>
              <a:t>D</a:t>
            </a:r>
          </a:p>
        </p:txBody>
      </p:sp>
      <p:sp>
        <p:nvSpPr>
          <p:cNvPr id="6" name="Flèche droite 66">
            <a:extLst>
              <a:ext uri="{FF2B5EF4-FFF2-40B4-BE49-F238E27FC236}">
                <a16:creationId xmlns:a16="http://schemas.microsoft.com/office/drawing/2014/main" id="{154E22B5-F31E-54B3-9599-658D8D20D7C8}"/>
              </a:ext>
            </a:extLst>
          </p:cNvPr>
          <p:cNvSpPr/>
          <p:nvPr/>
        </p:nvSpPr>
        <p:spPr>
          <a:xfrm rot="10800000">
            <a:off x="3549444" y="6038165"/>
            <a:ext cx="756083" cy="18288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81">
            <a:extLst>
              <a:ext uri="{FF2B5EF4-FFF2-40B4-BE49-F238E27FC236}">
                <a16:creationId xmlns:a16="http://schemas.microsoft.com/office/drawing/2014/main" id="{E5C4B3FD-EFCA-4236-9F3A-098076BC1774}"/>
              </a:ext>
            </a:extLst>
          </p:cNvPr>
          <p:cNvSpPr txBox="1"/>
          <p:nvPr/>
        </p:nvSpPr>
        <p:spPr>
          <a:xfrm>
            <a:off x="4303836" y="5975373"/>
            <a:ext cx="10673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LOWER Q</a:t>
            </a:r>
            <a:r>
              <a:rPr lang="fr-FR" sz="1400" b="1" baseline="-25000" dirty="0">
                <a:solidFill>
                  <a:srgbClr val="C00000"/>
                </a:solidFill>
              </a:rPr>
              <a:t>S</a:t>
            </a:r>
          </a:p>
        </p:txBody>
      </p:sp>
      <p:sp>
        <p:nvSpPr>
          <p:cNvPr id="10" name="ZoneTexte 39">
            <a:extLst>
              <a:ext uri="{FF2B5EF4-FFF2-40B4-BE49-F238E27FC236}">
                <a16:creationId xmlns:a16="http://schemas.microsoft.com/office/drawing/2014/main" id="{A4191DB9-C6FF-9B52-0E84-6A89E8833FD0}"/>
              </a:ext>
            </a:extLst>
          </p:cNvPr>
          <p:cNvSpPr txBox="1"/>
          <p:nvPr/>
        </p:nvSpPr>
        <p:spPr>
          <a:xfrm>
            <a:off x="5278876" y="5012770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  <a:r>
              <a:rPr lang="fr-FR" b="1" baseline="-25000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11" name="ZoneTexte 39">
            <a:extLst>
              <a:ext uri="{FF2B5EF4-FFF2-40B4-BE49-F238E27FC236}">
                <a16:creationId xmlns:a16="http://schemas.microsoft.com/office/drawing/2014/main" id="{2C49C5EA-E056-3FB6-328F-3C3CC648A48D}"/>
              </a:ext>
            </a:extLst>
          </p:cNvPr>
          <p:cNvSpPr txBox="1"/>
          <p:nvPr/>
        </p:nvSpPr>
        <p:spPr>
          <a:xfrm>
            <a:off x="4113729" y="5019873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D</a:t>
            </a:r>
            <a:r>
              <a:rPr lang="fr-FR" b="1" baseline="-25000" dirty="0">
                <a:solidFill>
                  <a:schemeClr val="accent2">
                    <a:lumMod val="50000"/>
                  </a:schemeClr>
                </a:solidFill>
              </a:rPr>
              <a:t>2</a:t>
            </a:r>
          </a:p>
        </p:txBody>
      </p:sp>
      <p:cxnSp>
        <p:nvCxnSpPr>
          <p:cNvPr id="13" name="Connecteur droit 49">
            <a:extLst>
              <a:ext uri="{FF2B5EF4-FFF2-40B4-BE49-F238E27FC236}">
                <a16:creationId xmlns:a16="http://schemas.microsoft.com/office/drawing/2014/main" id="{9AE56205-6E72-7C24-7E1C-8C91B48BF186}"/>
              </a:ext>
            </a:extLst>
          </p:cNvPr>
          <p:cNvCxnSpPr>
            <a:cxnSpLocks/>
          </p:cNvCxnSpPr>
          <p:nvPr/>
        </p:nvCxnSpPr>
        <p:spPr>
          <a:xfrm flipV="1">
            <a:off x="4309437" y="5402942"/>
            <a:ext cx="0" cy="20971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8854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Connecteur droit 46"/>
          <p:cNvCxnSpPr/>
          <p:nvPr/>
        </p:nvCxnSpPr>
        <p:spPr>
          <a:xfrm flipH="1" flipV="1">
            <a:off x="2550949" y="2020662"/>
            <a:ext cx="1672477" cy="3001136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46"/>
          <p:cNvCxnSpPr/>
          <p:nvPr/>
        </p:nvCxnSpPr>
        <p:spPr>
          <a:xfrm flipV="1">
            <a:off x="2760394" y="2268426"/>
            <a:ext cx="2694214" cy="249979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/>
          <p:cNvCxnSpPr/>
          <p:nvPr/>
        </p:nvCxnSpPr>
        <p:spPr>
          <a:xfrm flipV="1">
            <a:off x="1983577" y="1467138"/>
            <a:ext cx="0" cy="411968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/>
          <p:cNvCxnSpPr/>
          <p:nvPr/>
        </p:nvCxnSpPr>
        <p:spPr>
          <a:xfrm flipH="1" flipV="1">
            <a:off x="3703289" y="1998090"/>
            <a:ext cx="1672478" cy="3001136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>
            <a:cxnSpLocks/>
          </p:cNvCxnSpPr>
          <p:nvPr/>
        </p:nvCxnSpPr>
        <p:spPr>
          <a:xfrm>
            <a:off x="1990111" y="3967940"/>
            <a:ext cx="280621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>
            <a:cxnSpLocks/>
          </p:cNvCxnSpPr>
          <p:nvPr/>
        </p:nvCxnSpPr>
        <p:spPr>
          <a:xfrm flipV="1">
            <a:off x="4402418" y="3249046"/>
            <a:ext cx="0" cy="171006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/>
          <p:cNvCxnSpPr/>
          <p:nvPr/>
        </p:nvCxnSpPr>
        <p:spPr>
          <a:xfrm flipV="1">
            <a:off x="3628020" y="3960910"/>
            <a:ext cx="0" cy="163423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ZoneTexte 51"/>
              <p:cNvSpPr txBox="1"/>
              <p:nvPr/>
            </p:nvSpPr>
            <p:spPr>
              <a:xfrm>
                <a:off x="1484936" y="3071362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2" name="ZoneTexte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4936" y="3071362"/>
                <a:ext cx="481863" cy="369332"/>
              </a:xfrm>
              <a:prstGeom prst="rect">
                <a:avLst/>
              </a:prstGeom>
              <a:blipFill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ZoneTexte 52"/>
              <p:cNvSpPr txBox="1"/>
              <p:nvPr/>
            </p:nvSpPr>
            <p:spPr>
              <a:xfrm>
                <a:off x="3387187" y="5619641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3" name="ZoneTexte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7187" y="5619641"/>
                <a:ext cx="476156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ZoneTexte 53"/>
              <p:cNvSpPr txBox="1"/>
              <p:nvPr/>
            </p:nvSpPr>
            <p:spPr>
              <a:xfrm>
                <a:off x="4163447" y="5618396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4" name="ZoneTexte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3447" y="5618396"/>
                <a:ext cx="481478" cy="369332"/>
              </a:xfrm>
              <a:prstGeom prst="rect">
                <a:avLst/>
              </a:prstGeom>
              <a:blipFill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ZoneTexte 59"/>
          <p:cNvSpPr txBox="1"/>
          <p:nvPr/>
        </p:nvSpPr>
        <p:spPr>
          <a:xfrm>
            <a:off x="5470262" y="1932466"/>
            <a:ext cx="30328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7195692" y="5409238"/>
            <a:ext cx="133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5350760" y="4981536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D</a:t>
            </a:r>
            <a:r>
              <a:rPr lang="fr-FR" b="1" baseline="-25000" dirty="0">
                <a:solidFill>
                  <a:schemeClr val="accent2">
                    <a:lumMod val="50000"/>
                  </a:schemeClr>
                </a:solidFill>
              </a:rPr>
              <a:t>2</a:t>
            </a:r>
          </a:p>
        </p:txBody>
      </p:sp>
      <p:cxnSp>
        <p:nvCxnSpPr>
          <p:cNvPr id="55" name="Connecteur droit 54"/>
          <p:cNvCxnSpPr/>
          <p:nvPr/>
        </p:nvCxnSpPr>
        <p:spPr>
          <a:xfrm>
            <a:off x="1986487" y="3240882"/>
            <a:ext cx="241593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ZoneTexte 55"/>
              <p:cNvSpPr txBox="1"/>
              <p:nvPr/>
            </p:nvSpPr>
            <p:spPr>
              <a:xfrm>
                <a:off x="1472218" y="3765364"/>
                <a:ext cx="4997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6" name="ZoneTexte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2218" y="3765364"/>
                <a:ext cx="499725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Flèche droite 63"/>
          <p:cNvSpPr/>
          <p:nvPr/>
        </p:nvSpPr>
        <p:spPr>
          <a:xfrm rot="16200000">
            <a:off x="1046707" y="3517028"/>
            <a:ext cx="704883" cy="182880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ZoneTexte 64"/>
          <p:cNvSpPr txBox="1"/>
          <p:nvPr/>
        </p:nvSpPr>
        <p:spPr>
          <a:xfrm>
            <a:off x="981346" y="1707292"/>
            <a:ext cx="945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sp>
        <p:nvSpPr>
          <p:cNvPr id="46" name="ZoneTexte 39"/>
          <p:cNvSpPr txBox="1"/>
          <p:nvPr/>
        </p:nvSpPr>
        <p:spPr>
          <a:xfrm>
            <a:off x="4197393" y="4997864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  <a:r>
              <a:rPr lang="fr-FR" b="1" baseline="-25000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36" name="Flèche droite 57"/>
          <p:cNvSpPr/>
          <p:nvPr/>
        </p:nvSpPr>
        <p:spPr>
          <a:xfrm>
            <a:off x="2987938" y="2080082"/>
            <a:ext cx="579641" cy="257514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ZoneTexte 58"/>
          <p:cNvSpPr txBox="1"/>
          <p:nvPr/>
        </p:nvSpPr>
        <p:spPr>
          <a:xfrm>
            <a:off x="4474100" y="3096621"/>
            <a:ext cx="405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E</a:t>
            </a:r>
            <a:r>
              <a:rPr lang="fr-FR" b="1" baseline="-25000" dirty="0"/>
              <a:t>2</a:t>
            </a:r>
          </a:p>
        </p:txBody>
      </p:sp>
      <p:sp>
        <p:nvSpPr>
          <p:cNvPr id="41" name="ZoneTexte 58"/>
          <p:cNvSpPr txBox="1"/>
          <p:nvPr/>
        </p:nvSpPr>
        <p:spPr>
          <a:xfrm>
            <a:off x="3462512" y="3400393"/>
            <a:ext cx="440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E</a:t>
            </a:r>
            <a:r>
              <a:rPr lang="fr-FR" b="1" baseline="-25000" dirty="0"/>
              <a:t>1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3561730" y="3903681"/>
            <a:ext cx="141559" cy="141559"/>
            <a:chOff x="5867354" y="2967593"/>
            <a:chExt cx="353418" cy="353418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/>
          <p:cNvGrpSpPr/>
          <p:nvPr/>
        </p:nvGrpSpPr>
        <p:grpSpPr>
          <a:xfrm>
            <a:off x="4332541" y="3166762"/>
            <a:ext cx="141559" cy="141559"/>
            <a:chOff x="5867354" y="2967593"/>
            <a:chExt cx="353418" cy="353418"/>
          </a:xfrm>
        </p:grpSpPr>
        <p:cxnSp>
          <p:nvCxnSpPr>
            <p:cNvPr id="62" name="Straight Connector 61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6" name="Connecteur droit avec flèche 43"/>
          <p:cNvCxnSpPr/>
          <p:nvPr/>
        </p:nvCxnSpPr>
        <p:spPr>
          <a:xfrm>
            <a:off x="1981469" y="5592542"/>
            <a:ext cx="520920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itre 1"/>
          <p:cNvSpPr>
            <a:spLocks noGrp="1"/>
          </p:cNvSpPr>
          <p:nvPr>
            <p:ph type="title"/>
          </p:nvPr>
        </p:nvSpPr>
        <p:spPr>
          <a:xfrm>
            <a:off x="607886" y="434601"/>
            <a:ext cx="9219895" cy="780256"/>
          </a:xfrm>
        </p:spPr>
        <p:txBody>
          <a:bodyPr>
            <a:normAutofit/>
          </a:bodyPr>
          <a:lstStyle/>
          <a:p>
            <a:r>
              <a:rPr lang="fr-FR" dirty="0" err="1"/>
              <a:t>Increase</a:t>
            </a:r>
            <a:r>
              <a:rPr lang="fr-FR" dirty="0"/>
              <a:t> in </a:t>
            </a:r>
            <a:r>
              <a:rPr lang="fr-FR" dirty="0" err="1"/>
              <a:t>Demand</a:t>
            </a:r>
            <a:endParaRPr lang="fr-FR" dirty="0"/>
          </a:p>
        </p:txBody>
      </p:sp>
      <p:cxnSp>
        <p:nvCxnSpPr>
          <p:cNvPr id="3" name="Connecteur droit 49">
            <a:extLst>
              <a:ext uri="{FF2B5EF4-FFF2-40B4-BE49-F238E27FC236}">
                <a16:creationId xmlns:a16="http://schemas.microsoft.com/office/drawing/2014/main" id="{A0E1336C-FB4A-2845-1B05-76FC1BDA7160}"/>
              </a:ext>
            </a:extLst>
          </p:cNvPr>
          <p:cNvCxnSpPr>
            <a:cxnSpLocks/>
          </p:cNvCxnSpPr>
          <p:nvPr/>
        </p:nvCxnSpPr>
        <p:spPr>
          <a:xfrm flipV="1">
            <a:off x="4406651" y="5322530"/>
            <a:ext cx="0" cy="17341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lèche droite 66">
            <a:extLst>
              <a:ext uri="{FF2B5EF4-FFF2-40B4-BE49-F238E27FC236}">
                <a16:creationId xmlns:a16="http://schemas.microsoft.com/office/drawing/2014/main" id="{0FF7FC6F-5C6D-BABC-04A3-ADF5B476014C}"/>
              </a:ext>
            </a:extLst>
          </p:cNvPr>
          <p:cNvSpPr/>
          <p:nvPr/>
        </p:nvSpPr>
        <p:spPr>
          <a:xfrm>
            <a:off x="3631874" y="6011490"/>
            <a:ext cx="777307" cy="182880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" name="Connecteur droit 50">
            <a:extLst>
              <a:ext uri="{FF2B5EF4-FFF2-40B4-BE49-F238E27FC236}">
                <a16:creationId xmlns:a16="http://schemas.microsoft.com/office/drawing/2014/main" id="{68E7B1D8-A3FA-B7EC-6A7A-FC54B2CBBD01}"/>
              </a:ext>
            </a:extLst>
          </p:cNvPr>
          <p:cNvCxnSpPr>
            <a:cxnSpLocks/>
          </p:cNvCxnSpPr>
          <p:nvPr/>
        </p:nvCxnSpPr>
        <p:spPr>
          <a:xfrm flipV="1">
            <a:off x="4798852" y="3963337"/>
            <a:ext cx="0" cy="162348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52">
                <a:extLst>
                  <a:ext uri="{FF2B5EF4-FFF2-40B4-BE49-F238E27FC236}">
                    <a16:creationId xmlns:a16="http://schemas.microsoft.com/office/drawing/2014/main" id="{B96772CB-2E28-B66D-EC36-F4A7F3DE84B6}"/>
                  </a:ext>
                </a:extLst>
              </p:cNvPr>
              <p:cNvSpPr txBox="1"/>
              <p:nvPr/>
            </p:nvSpPr>
            <p:spPr>
              <a:xfrm>
                <a:off x="4555584" y="5625576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ZoneTexte 52">
                <a:extLst>
                  <a:ext uri="{FF2B5EF4-FFF2-40B4-BE49-F238E27FC236}">
                    <a16:creationId xmlns:a16="http://schemas.microsoft.com/office/drawing/2014/main" id="{B96772CB-2E28-B66D-EC36-F4A7F3DE84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84" y="5625576"/>
                <a:ext cx="481478" cy="369332"/>
              </a:xfrm>
              <a:prstGeom prst="rect">
                <a:avLst/>
              </a:prstGeom>
              <a:blipFill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81">
            <a:extLst>
              <a:ext uri="{FF2B5EF4-FFF2-40B4-BE49-F238E27FC236}">
                <a16:creationId xmlns:a16="http://schemas.microsoft.com/office/drawing/2014/main" id="{F3430C93-EF1F-3245-8EDC-31522F016547}"/>
              </a:ext>
            </a:extLst>
          </p:cNvPr>
          <p:cNvSpPr txBox="1"/>
          <p:nvPr/>
        </p:nvSpPr>
        <p:spPr>
          <a:xfrm>
            <a:off x="2536633" y="5943247"/>
            <a:ext cx="11008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accent2">
                    <a:lumMod val="75000"/>
                  </a:schemeClr>
                </a:solidFill>
              </a:rPr>
              <a:t>HIGHER Q</a:t>
            </a:r>
            <a:r>
              <a:rPr lang="fr-FR" sz="1400" b="1" baseline="-25000" dirty="0">
                <a:solidFill>
                  <a:schemeClr val="accent2">
                    <a:lumMod val="75000"/>
                  </a:schemeClr>
                </a:solidFill>
              </a:rPr>
              <a:t>S</a:t>
            </a:r>
          </a:p>
        </p:txBody>
      </p:sp>
      <p:sp>
        <p:nvSpPr>
          <p:cNvPr id="17" name="Flèche droite 66">
            <a:extLst>
              <a:ext uri="{FF2B5EF4-FFF2-40B4-BE49-F238E27FC236}">
                <a16:creationId xmlns:a16="http://schemas.microsoft.com/office/drawing/2014/main" id="{24312C8F-8133-AE6B-1AC4-13EC91B7C52B}"/>
              </a:ext>
            </a:extLst>
          </p:cNvPr>
          <p:cNvSpPr/>
          <p:nvPr/>
        </p:nvSpPr>
        <p:spPr>
          <a:xfrm rot="10800000">
            <a:off x="4440021" y="6005695"/>
            <a:ext cx="356302" cy="18288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81">
            <a:extLst>
              <a:ext uri="{FF2B5EF4-FFF2-40B4-BE49-F238E27FC236}">
                <a16:creationId xmlns:a16="http://schemas.microsoft.com/office/drawing/2014/main" id="{EC8CE3CF-0034-C624-55D5-5CC0496F6543}"/>
              </a:ext>
            </a:extLst>
          </p:cNvPr>
          <p:cNvSpPr txBox="1"/>
          <p:nvPr/>
        </p:nvSpPr>
        <p:spPr>
          <a:xfrm>
            <a:off x="4803507" y="5943247"/>
            <a:ext cx="10673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LOWER Q</a:t>
            </a:r>
            <a:r>
              <a:rPr lang="fr-FR" sz="1400" b="1" baseline="-25000" dirty="0">
                <a:solidFill>
                  <a:srgbClr val="C0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3446229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5691" y="429985"/>
            <a:ext cx="8596668" cy="680357"/>
          </a:xfrm>
        </p:spPr>
        <p:txBody>
          <a:bodyPr/>
          <a:lstStyle/>
          <a:p>
            <a:r>
              <a:rPr lang="fr-FR" dirty="0"/>
              <a:t>The </a:t>
            </a:r>
            <a:r>
              <a:rPr lang="fr-FR" dirty="0" err="1"/>
              <a:t>Functions</a:t>
            </a:r>
            <a:r>
              <a:rPr lang="fr-FR" dirty="0"/>
              <a:t> of Price</a:t>
            </a:r>
          </a:p>
        </p:txBody>
      </p:sp>
      <p:cxnSp>
        <p:nvCxnSpPr>
          <p:cNvPr id="64" name="Connecteur droit 63"/>
          <p:cNvCxnSpPr>
            <a:cxnSpLocks/>
          </p:cNvCxnSpPr>
          <p:nvPr/>
        </p:nvCxnSpPr>
        <p:spPr>
          <a:xfrm flipV="1">
            <a:off x="2327364" y="2262226"/>
            <a:ext cx="3964324" cy="263224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>
            <a:cxnSpLocks/>
          </p:cNvCxnSpPr>
          <p:nvPr/>
        </p:nvCxnSpPr>
        <p:spPr>
          <a:xfrm>
            <a:off x="2271058" y="1864714"/>
            <a:ext cx="2557668" cy="317679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avec flèche 59"/>
          <p:cNvCxnSpPr/>
          <p:nvPr/>
        </p:nvCxnSpPr>
        <p:spPr>
          <a:xfrm>
            <a:off x="1833103" y="5645162"/>
            <a:ext cx="5154517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ZoneTexte 71"/>
          <p:cNvSpPr txBox="1"/>
          <p:nvPr/>
        </p:nvSpPr>
        <p:spPr>
          <a:xfrm>
            <a:off x="6318607" y="1965885"/>
            <a:ext cx="303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</a:p>
        </p:txBody>
      </p:sp>
      <p:sp>
        <p:nvSpPr>
          <p:cNvPr id="73" name="ZoneTexte 72"/>
          <p:cNvSpPr txBox="1"/>
          <p:nvPr/>
        </p:nvSpPr>
        <p:spPr>
          <a:xfrm>
            <a:off x="934508" y="1643233"/>
            <a:ext cx="812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ZoneTexte 73"/>
              <p:cNvSpPr txBox="1"/>
              <p:nvPr/>
            </p:nvSpPr>
            <p:spPr>
              <a:xfrm>
                <a:off x="1321548" y="3675807"/>
                <a:ext cx="47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4" name="ZoneTexte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1548" y="3675807"/>
                <a:ext cx="476541" cy="369332"/>
              </a:xfrm>
              <a:prstGeom prst="rect">
                <a:avLst/>
              </a:prstGeom>
              <a:blipFill>
                <a:blip r:embed="rId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ZoneTexte 75"/>
          <p:cNvSpPr txBox="1"/>
          <p:nvPr/>
        </p:nvSpPr>
        <p:spPr>
          <a:xfrm>
            <a:off x="4784605" y="5048239"/>
            <a:ext cx="440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</a:t>
            </a:r>
            <a:r>
              <a:rPr lang="fr-FR" b="1" baseline="-25000" dirty="0">
                <a:solidFill>
                  <a:srgbClr val="002060"/>
                </a:solidFill>
              </a:rPr>
              <a:t>1</a:t>
            </a:r>
          </a:p>
        </p:txBody>
      </p:sp>
      <p:cxnSp>
        <p:nvCxnSpPr>
          <p:cNvPr id="79" name="Connecteur droit 78"/>
          <p:cNvCxnSpPr>
            <a:cxnSpLocks/>
          </p:cNvCxnSpPr>
          <p:nvPr/>
        </p:nvCxnSpPr>
        <p:spPr>
          <a:xfrm>
            <a:off x="3873886" y="3863707"/>
            <a:ext cx="0" cy="177810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ZoneTexte 81"/>
          <p:cNvSpPr txBox="1"/>
          <p:nvPr/>
        </p:nvSpPr>
        <p:spPr>
          <a:xfrm>
            <a:off x="6987620" y="5457147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ZoneTexte 82"/>
              <p:cNvSpPr txBox="1"/>
              <p:nvPr/>
            </p:nvSpPr>
            <p:spPr>
              <a:xfrm>
                <a:off x="3638498" y="5674495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83" name="ZoneTexte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8498" y="5674495"/>
                <a:ext cx="476156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Connecteur droit avec flèche 58"/>
          <p:cNvCxnSpPr/>
          <p:nvPr/>
        </p:nvCxnSpPr>
        <p:spPr>
          <a:xfrm flipV="1">
            <a:off x="1828146" y="1466738"/>
            <a:ext cx="0" cy="417555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73">
            <a:extLst>
              <a:ext uri="{FF2B5EF4-FFF2-40B4-BE49-F238E27FC236}">
                <a16:creationId xmlns:a16="http://schemas.microsoft.com/office/drawing/2014/main" id="{8A032085-892F-4022-A2BA-0C2A829657FC}"/>
              </a:ext>
            </a:extLst>
          </p:cNvPr>
          <p:cNvSpPr txBox="1"/>
          <p:nvPr/>
        </p:nvSpPr>
        <p:spPr>
          <a:xfrm>
            <a:off x="3694695" y="3370140"/>
            <a:ext cx="405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E</a:t>
            </a:r>
            <a:r>
              <a:rPr lang="fr-FR" b="1" baseline="-25000" dirty="0"/>
              <a:t>1</a:t>
            </a:r>
          </a:p>
        </p:txBody>
      </p:sp>
      <p:cxnSp>
        <p:nvCxnSpPr>
          <p:cNvPr id="41" name="Connecteur droit 64">
            <a:extLst>
              <a:ext uri="{FF2B5EF4-FFF2-40B4-BE49-F238E27FC236}">
                <a16:creationId xmlns:a16="http://schemas.microsoft.com/office/drawing/2014/main" id="{8AD1811B-3F7E-48B4-A559-A3F03B0F6306}"/>
              </a:ext>
            </a:extLst>
          </p:cNvPr>
          <p:cNvCxnSpPr>
            <a:cxnSpLocks/>
          </p:cNvCxnSpPr>
          <p:nvPr/>
        </p:nvCxnSpPr>
        <p:spPr>
          <a:xfrm>
            <a:off x="3959396" y="1870964"/>
            <a:ext cx="2557668" cy="3176799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75">
            <a:extLst>
              <a:ext uri="{FF2B5EF4-FFF2-40B4-BE49-F238E27FC236}">
                <a16:creationId xmlns:a16="http://schemas.microsoft.com/office/drawing/2014/main" id="{DFDE17DD-19DC-45AA-8D3C-A5CEA7D405C0}"/>
              </a:ext>
            </a:extLst>
          </p:cNvPr>
          <p:cNvSpPr txBox="1"/>
          <p:nvPr/>
        </p:nvSpPr>
        <p:spPr>
          <a:xfrm>
            <a:off x="6470250" y="5054014"/>
            <a:ext cx="442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D</a:t>
            </a:r>
            <a:r>
              <a:rPr lang="fr-FR" b="1" baseline="-25000" dirty="0">
                <a:solidFill>
                  <a:schemeClr val="accent2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6BA450A2-518C-45C1-8ABD-7EFE42319D81}"/>
              </a:ext>
            </a:extLst>
          </p:cNvPr>
          <p:cNvSpPr/>
          <p:nvPr/>
        </p:nvSpPr>
        <p:spPr>
          <a:xfrm>
            <a:off x="3012389" y="1982418"/>
            <a:ext cx="607154" cy="279808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3" name="Connecteur droit 78">
            <a:extLst>
              <a:ext uri="{FF2B5EF4-FFF2-40B4-BE49-F238E27FC236}">
                <a16:creationId xmlns:a16="http://schemas.microsoft.com/office/drawing/2014/main" id="{482700B6-1FAD-4489-AFB1-222D6E3B2DC0}"/>
              </a:ext>
            </a:extLst>
          </p:cNvPr>
          <p:cNvCxnSpPr>
            <a:cxnSpLocks/>
          </p:cNvCxnSpPr>
          <p:nvPr/>
        </p:nvCxnSpPr>
        <p:spPr>
          <a:xfrm>
            <a:off x="5566806" y="3863707"/>
            <a:ext cx="0" cy="177810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>
            <a:cxnSpLocks/>
          </p:cNvCxnSpPr>
          <p:nvPr/>
        </p:nvCxnSpPr>
        <p:spPr>
          <a:xfrm flipH="1">
            <a:off x="1831495" y="3862511"/>
            <a:ext cx="373187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82">
                <a:extLst>
                  <a:ext uri="{FF2B5EF4-FFF2-40B4-BE49-F238E27FC236}">
                    <a16:creationId xmlns:a16="http://schemas.microsoft.com/office/drawing/2014/main" id="{BB8ED482-E3E7-4D7B-83A3-5A8E8DEBC112}"/>
                  </a:ext>
                </a:extLst>
              </p:cNvPr>
              <p:cNvSpPr txBox="1"/>
              <p:nvPr/>
            </p:nvSpPr>
            <p:spPr>
              <a:xfrm>
                <a:off x="5309357" y="5674495"/>
                <a:ext cx="5080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" name="ZoneTexte 82">
                <a:extLst>
                  <a:ext uri="{FF2B5EF4-FFF2-40B4-BE49-F238E27FC236}">
                    <a16:creationId xmlns:a16="http://schemas.microsoft.com/office/drawing/2014/main" id="{BB8ED482-E3E7-4D7B-83A3-5A8E8DEBC1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357" y="5674495"/>
                <a:ext cx="508023" cy="369332"/>
              </a:xfrm>
              <a:prstGeom prst="rect">
                <a:avLst/>
              </a:prstGeom>
              <a:blipFill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3803486" y="3792967"/>
            <a:ext cx="141559" cy="141559"/>
            <a:chOff x="5867354" y="2967593"/>
            <a:chExt cx="353418" cy="353418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Connecteur droit 77">
            <a:extLst>
              <a:ext uri="{FF2B5EF4-FFF2-40B4-BE49-F238E27FC236}">
                <a16:creationId xmlns:a16="http://schemas.microsoft.com/office/drawing/2014/main" id="{A5D28FFA-A364-49CD-84FE-AB6497023182}"/>
              </a:ext>
            </a:extLst>
          </p:cNvPr>
          <p:cNvCxnSpPr>
            <a:cxnSpLocks/>
          </p:cNvCxnSpPr>
          <p:nvPr/>
        </p:nvCxnSpPr>
        <p:spPr>
          <a:xfrm flipH="1">
            <a:off x="1828146" y="3132823"/>
            <a:ext cx="314008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73">
                <a:extLst>
                  <a:ext uri="{FF2B5EF4-FFF2-40B4-BE49-F238E27FC236}">
                    <a16:creationId xmlns:a16="http://schemas.microsoft.com/office/drawing/2014/main" id="{51C298E2-4D70-4E8B-B4C1-CAACA9668D15}"/>
                  </a:ext>
                </a:extLst>
              </p:cNvPr>
              <p:cNvSpPr txBox="1"/>
              <p:nvPr/>
            </p:nvSpPr>
            <p:spPr>
              <a:xfrm>
                <a:off x="1316226" y="2948157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" name="ZoneTexte 73">
                <a:extLst>
                  <a:ext uri="{FF2B5EF4-FFF2-40B4-BE49-F238E27FC236}">
                    <a16:creationId xmlns:a16="http://schemas.microsoft.com/office/drawing/2014/main" id="{51C298E2-4D70-4E8B-B4C1-CAACA9668D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6226" y="2948157"/>
                <a:ext cx="481863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Connecteur droit 78">
            <a:extLst>
              <a:ext uri="{FF2B5EF4-FFF2-40B4-BE49-F238E27FC236}">
                <a16:creationId xmlns:a16="http://schemas.microsoft.com/office/drawing/2014/main" id="{3BA7BE5B-2B95-42C0-8B35-E10E9DC02F60}"/>
              </a:ext>
            </a:extLst>
          </p:cNvPr>
          <p:cNvCxnSpPr>
            <a:cxnSpLocks/>
          </p:cNvCxnSpPr>
          <p:nvPr/>
        </p:nvCxnSpPr>
        <p:spPr>
          <a:xfrm>
            <a:off x="4974336" y="3130686"/>
            <a:ext cx="0" cy="187565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78">
            <a:extLst>
              <a:ext uri="{FF2B5EF4-FFF2-40B4-BE49-F238E27FC236}">
                <a16:creationId xmlns:a16="http://schemas.microsoft.com/office/drawing/2014/main" id="{26A04C40-258E-4740-8221-51FE005318AE}"/>
              </a:ext>
            </a:extLst>
          </p:cNvPr>
          <p:cNvCxnSpPr>
            <a:cxnSpLocks/>
          </p:cNvCxnSpPr>
          <p:nvPr/>
        </p:nvCxnSpPr>
        <p:spPr>
          <a:xfrm>
            <a:off x="4974331" y="5457147"/>
            <a:ext cx="0" cy="18466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82">
                <a:extLst>
                  <a:ext uri="{FF2B5EF4-FFF2-40B4-BE49-F238E27FC236}">
                    <a16:creationId xmlns:a16="http://schemas.microsoft.com/office/drawing/2014/main" id="{36EB83C2-C0AA-43F7-82ED-21D297BDD647}"/>
                  </a:ext>
                </a:extLst>
              </p:cNvPr>
              <p:cNvSpPr txBox="1"/>
              <p:nvPr/>
            </p:nvSpPr>
            <p:spPr>
              <a:xfrm>
                <a:off x="4727496" y="5674495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4" name="ZoneTexte 82">
                <a:extLst>
                  <a:ext uri="{FF2B5EF4-FFF2-40B4-BE49-F238E27FC236}">
                    <a16:creationId xmlns:a16="http://schemas.microsoft.com/office/drawing/2014/main" id="{36EB83C2-C0AA-43F7-82ED-21D297BDD6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496" y="5674495"/>
                <a:ext cx="481478" cy="369332"/>
              </a:xfrm>
              <a:prstGeom prst="rect">
                <a:avLst/>
              </a:prstGeom>
              <a:blipFill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rrow: Right 2">
            <a:extLst>
              <a:ext uri="{FF2B5EF4-FFF2-40B4-BE49-F238E27FC236}">
                <a16:creationId xmlns:a16="http://schemas.microsoft.com/office/drawing/2014/main" id="{7A3BA3B1-E6F4-4693-ABD4-CC7E9B568ED6}"/>
              </a:ext>
            </a:extLst>
          </p:cNvPr>
          <p:cNvSpPr/>
          <p:nvPr/>
        </p:nvSpPr>
        <p:spPr>
          <a:xfrm rot="16200000">
            <a:off x="835232" y="3402067"/>
            <a:ext cx="731811" cy="189046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73">
            <a:extLst>
              <a:ext uri="{FF2B5EF4-FFF2-40B4-BE49-F238E27FC236}">
                <a16:creationId xmlns:a16="http://schemas.microsoft.com/office/drawing/2014/main" id="{5B617A42-2424-4819-8AA0-2E9313FEF788}"/>
              </a:ext>
            </a:extLst>
          </p:cNvPr>
          <p:cNvSpPr txBox="1"/>
          <p:nvPr/>
        </p:nvSpPr>
        <p:spPr>
          <a:xfrm>
            <a:off x="4791884" y="2639553"/>
            <a:ext cx="405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E</a:t>
            </a:r>
            <a:r>
              <a:rPr lang="fr-FR" b="1" baseline="-25000" dirty="0"/>
              <a:t>2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0741FCB-1031-46BD-B152-B2B909CB8A6A}"/>
              </a:ext>
            </a:extLst>
          </p:cNvPr>
          <p:cNvGrpSpPr/>
          <p:nvPr/>
        </p:nvGrpSpPr>
        <p:grpSpPr>
          <a:xfrm>
            <a:off x="4908836" y="3062104"/>
            <a:ext cx="141559" cy="141559"/>
            <a:chOff x="5867354" y="2967593"/>
            <a:chExt cx="353418" cy="353418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6A31142-5B9F-4B75-ACF5-F431DD012646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416486E-5AF1-4EF2-AAE3-74F4D88E9D4E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671692D-C6B2-4084-80EB-C89AE394C0F8}"/>
              </a:ext>
            </a:extLst>
          </p:cNvPr>
          <p:cNvCxnSpPr>
            <a:cxnSpLocks/>
          </p:cNvCxnSpPr>
          <p:nvPr/>
        </p:nvCxnSpPr>
        <p:spPr>
          <a:xfrm flipH="1" flipV="1">
            <a:off x="5075054" y="3256882"/>
            <a:ext cx="422020" cy="52168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71">
            <a:extLst>
              <a:ext uri="{FF2B5EF4-FFF2-40B4-BE49-F238E27FC236}">
                <a16:creationId xmlns:a16="http://schemas.microsoft.com/office/drawing/2014/main" id="{62880674-248A-477E-BBE4-0AE4203BEA68}"/>
              </a:ext>
            </a:extLst>
          </p:cNvPr>
          <p:cNvSpPr txBox="1"/>
          <p:nvPr/>
        </p:nvSpPr>
        <p:spPr>
          <a:xfrm>
            <a:off x="5322804" y="311668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/>
              <a:t>R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B861BD96-FDD2-44FA-ADD4-4B51A3A3F7F4}"/>
              </a:ext>
            </a:extLst>
          </p:cNvPr>
          <p:cNvSpPr/>
          <p:nvPr/>
        </p:nvSpPr>
        <p:spPr>
          <a:xfrm flipH="1">
            <a:off x="4976048" y="6075447"/>
            <a:ext cx="587305" cy="183678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81">
            <a:extLst>
              <a:ext uri="{FF2B5EF4-FFF2-40B4-BE49-F238E27FC236}">
                <a16:creationId xmlns:a16="http://schemas.microsoft.com/office/drawing/2014/main" id="{0290F696-63E1-49F0-B20E-2BA475D1D6D8}"/>
              </a:ext>
            </a:extLst>
          </p:cNvPr>
          <p:cNvSpPr txBox="1"/>
          <p:nvPr/>
        </p:nvSpPr>
        <p:spPr>
          <a:xfrm>
            <a:off x="4784605" y="6267073"/>
            <a:ext cx="10960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MORE</a:t>
            </a:r>
          </a:p>
          <a:p>
            <a:pPr algn="ctr"/>
            <a:r>
              <a:rPr lang="fr-FR" sz="1400" b="1" dirty="0">
                <a:solidFill>
                  <a:srgbClr val="C00000"/>
                </a:solidFill>
              </a:rPr>
              <a:t>RATIONING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899868D-D74C-4A59-B956-E39A8968D1E0}"/>
              </a:ext>
            </a:extLst>
          </p:cNvPr>
          <p:cNvSpPr/>
          <p:nvPr/>
        </p:nvSpPr>
        <p:spPr>
          <a:xfrm>
            <a:off x="6743314" y="2227084"/>
            <a:ext cx="2722109" cy="2525106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>
                <a:solidFill>
                  <a:schemeClr val="tx1"/>
                </a:solidFill>
              </a:rPr>
              <a:t>PRICE SIGNAL</a:t>
            </a:r>
            <a:r>
              <a:rPr lang="fr-FR" b="1" dirty="0">
                <a:solidFill>
                  <a:schemeClr val="tx1"/>
                </a:solidFill>
              </a:rPr>
              <a:t>:</a:t>
            </a:r>
          </a:p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b="1" dirty="0">
                <a:solidFill>
                  <a:schemeClr val="tx1"/>
                </a:solidFill>
              </a:rPr>
              <a:t>« </a:t>
            </a:r>
            <a:r>
              <a:rPr lang="fr-FR" b="1" i="1" dirty="0">
                <a:solidFill>
                  <a:schemeClr val="tx1"/>
                </a:solidFill>
              </a:rPr>
              <a:t>THE PRODUCT HAS BECOME RELATIVELY MORE VALUABLE FOR SELLERS, AND RELATIVELY MORE COSTLY FOR BUYERS </a:t>
            </a:r>
            <a:r>
              <a:rPr lang="fr-FR" b="1" dirty="0">
                <a:solidFill>
                  <a:schemeClr val="tx1"/>
                </a:solidFill>
              </a:rPr>
              <a:t>»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791C156-D291-2F79-7D80-D4B814F694E0}"/>
              </a:ext>
            </a:extLst>
          </p:cNvPr>
          <p:cNvCxnSpPr>
            <a:cxnSpLocks/>
          </p:cNvCxnSpPr>
          <p:nvPr/>
        </p:nvCxnSpPr>
        <p:spPr>
          <a:xfrm flipV="1">
            <a:off x="4039687" y="3232027"/>
            <a:ext cx="793816" cy="52151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71">
            <a:extLst>
              <a:ext uri="{FF2B5EF4-FFF2-40B4-BE49-F238E27FC236}">
                <a16:creationId xmlns:a16="http://schemas.microsoft.com/office/drawing/2014/main" id="{F8CC30E1-1462-60DA-5C99-64DFA4A76EE4}"/>
              </a:ext>
            </a:extLst>
          </p:cNvPr>
          <p:cNvSpPr txBox="1"/>
          <p:nvPr/>
        </p:nvSpPr>
        <p:spPr>
          <a:xfrm>
            <a:off x="4100706" y="3132140"/>
            <a:ext cx="264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I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F631EE52-899C-0CEF-2E1A-03725E318194}"/>
              </a:ext>
            </a:extLst>
          </p:cNvPr>
          <p:cNvSpPr/>
          <p:nvPr/>
        </p:nvSpPr>
        <p:spPr>
          <a:xfrm>
            <a:off x="3862598" y="6078860"/>
            <a:ext cx="1096064" cy="183678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1">
            <a:extLst>
              <a:ext uri="{FF2B5EF4-FFF2-40B4-BE49-F238E27FC236}">
                <a16:creationId xmlns:a16="http://schemas.microsoft.com/office/drawing/2014/main" id="{88E29E72-629A-8801-836F-25340B2A27FA}"/>
              </a:ext>
            </a:extLst>
          </p:cNvPr>
          <p:cNvSpPr txBox="1"/>
          <p:nvPr/>
        </p:nvSpPr>
        <p:spPr>
          <a:xfrm>
            <a:off x="3817606" y="6266799"/>
            <a:ext cx="109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  <a:t>MORE</a:t>
            </a:r>
          </a:p>
          <a:p>
            <a:pPr algn="ctr"/>
            <a: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  <a:t>INCENTIVE</a:t>
            </a:r>
          </a:p>
        </p:txBody>
      </p:sp>
    </p:spTree>
    <p:extLst>
      <p:ext uri="{BB962C8B-B14F-4D97-AF65-F5344CB8AC3E}">
        <p14:creationId xmlns:p14="http://schemas.microsoft.com/office/powerpoint/2010/main" val="37748038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5691" y="429985"/>
            <a:ext cx="8596668" cy="680357"/>
          </a:xfrm>
        </p:spPr>
        <p:txBody>
          <a:bodyPr/>
          <a:lstStyle/>
          <a:p>
            <a:r>
              <a:rPr lang="fr-FR" dirty="0"/>
              <a:t>The </a:t>
            </a:r>
            <a:r>
              <a:rPr lang="fr-FR" dirty="0" err="1"/>
              <a:t>Functions</a:t>
            </a:r>
            <a:r>
              <a:rPr lang="fr-FR" dirty="0"/>
              <a:t> of Price</a:t>
            </a:r>
          </a:p>
        </p:txBody>
      </p:sp>
      <p:cxnSp>
        <p:nvCxnSpPr>
          <p:cNvPr id="64" name="Connecteur droit 63"/>
          <p:cNvCxnSpPr>
            <a:cxnSpLocks/>
          </p:cNvCxnSpPr>
          <p:nvPr/>
        </p:nvCxnSpPr>
        <p:spPr>
          <a:xfrm flipV="1">
            <a:off x="2327364" y="2262226"/>
            <a:ext cx="3964324" cy="263224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>
            <a:cxnSpLocks/>
          </p:cNvCxnSpPr>
          <p:nvPr/>
        </p:nvCxnSpPr>
        <p:spPr>
          <a:xfrm>
            <a:off x="2271058" y="1864714"/>
            <a:ext cx="2557668" cy="3176799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avec flèche 59"/>
          <p:cNvCxnSpPr/>
          <p:nvPr/>
        </p:nvCxnSpPr>
        <p:spPr>
          <a:xfrm>
            <a:off x="1833103" y="5645162"/>
            <a:ext cx="5154517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ZoneTexte 71"/>
          <p:cNvSpPr txBox="1"/>
          <p:nvPr/>
        </p:nvSpPr>
        <p:spPr>
          <a:xfrm>
            <a:off x="6318607" y="1965885"/>
            <a:ext cx="303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</a:p>
        </p:txBody>
      </p:sp>
      <p:sp>
        <p:nvSpPr>
          <p:cNvPr id="73" name="ZoneTexte 72"/>
          <p:cNvSpPr txBox="1"/>
          <p:nvPr/>
        </p:nvSpPr>
        <p:spPr>
          <a:xfrm>
            <a:off x="934508" y="1643233"/>
            <a:ext cx="812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ZoneTexte 73"/>
              <p:cNvSpPr txBox="1"/>
              <p:nvPr/>
            </p:nvSpPr>
            <p:spPr>
              <a:xfrm>
                <a:off x="1318887" y="3675807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4" name="ZoneTexte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8887" y="3675807"/>
                <a:ext cx="481863" cy="369332"/>
              </a:xfrm>
              <a:prstGeom prst="rect">
                <a:avLst/>
              </a:prstGeom>
              <a:blipFill>
                <a:blip r:embed="rId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ZoneTexte 75"/>
          <p:cNvSpPr txBox="1"/>
          <p:nvPr/>
        </p:nvSpPr>
        <p:spPr>
          <a:xfrm>
            <a:off x="4784605" y="5048239"/>
            <a:ext cx="440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D</a:t>
            </a:r>
            <a:r>
              <a:rPr lang="fr-FR" b="1" baseline="-25000" dirty="0">
                <a:solidFill>
                  <a:schemeClr val="accent2">
                    <a:lumMod val="50000"/>
                  </a:schemeClr>
                </a:solidFill>
              </a:rPr>
              <a:t>2</a:t>
            </a:r>
          </a:p>
        </p:txBody>
      </p:sp>
      <p:cxnSp>
        <p:nvCxnSpPr>
          <p:cNvPr id="79" name="Connecteur droit 78"/>
          <p:cNvCxnSpPr>
            <a:cxnSpLocks/>
          </p:cNvCxnSpPr>
          <p:nvPr/>
        </p:nvCxnSpPr>
        <p:spPr>
          <a:xfrm>
            <a:off x="3866386" y="4341205"/>
            <a:ext cx="7500" cy="130060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ZoneTexte 81"/>
          <p:cNvSpPr txBox="1"/>
          <p:nvPr/>
        </p:nvSpPr>
        <p:spPr>
          <a:xfrm>
            <a:off x="6987620" y="5457147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</p:txBody>
      </p:sp>
      <p:cxnSp>
        <p:nvCxnSpPr>
          <p:cNvPr id="59" name="Connecteur droit avec flèche 58"/>
          <p:cNvCxnSpPr/>
          <p:nvPr/>
        </p:nvCxnSpPr>
        <p:spPr>
          <a:xfrm flipV="1">
            <a:off x="1828146" y="1466738"/>
            <a:ext cx="0" cy="417555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64">
            <a:extLst>
              <a:ext uri="{FF2B5EF4-FFF2-40B4-BE49-F238E27FC236}">
                <a16:creationId xmlns:a16="http://schemas.microsoft.com/office/drawing/2014/main" id="{8AD1811B-3F7E-48B4-A559-A3F03B0F6306}"/>
              </a:ext>
            </a:extLst>
          </p:cNvPr>
          <p:cNvCxnSpPr>
            <a:cxnSpLocks/>
          </p:cNvCxnSpPr>
          <p:nvPr/>
        </p:nvCxnSpPr>
        <p:spPr>
          <a:xfrm>
            <a:off x="3959396" y="1870964"/>
            <a:ext cx="2557668" cy="317679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75">
            <a:extLst>
              <a:ext uri="{FF2B5EF4-FFF2-40B4-BE49-F238E27FC236}">
                <a16:creationId xmlns:a16="http://schemas.microsoft.com/office/drawing/2014/main" id="{DFDE17DD-19DC-45AA-8D3C-A5CEA7D405C0}"/>
              </a:ext>
            </a:extLst>
          </p:cNvPr>
          <p:cNvSpPr txBox="1"/>
          <p:nvPr/>
        </p:nvSpPr>
        <p:spPr>
          <a:xfrm>
            <a:off x="6470250" y="5054014"/>
            <a:ext cx="442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</a:t>
            </a:r>
            <a:r>
              <a:rPr lang="fr-FR" b="1" baseline="-25000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6BA450A2-518C-45C1-8ABD-7EFE42319D81}"/>
              </a:ext>
            </a:extLst>
          </p:cNvPr>
          <p:cNvSpPr/>
          <p:nvPr/>
        </p:nvSpPr>
        <p:spPr>
          <a:xfrm rot="10800000">
            <a:off x="3012389" y="1982418"/>
            <a:ext cx="607154" cy="279808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3" name="Connecteur droit 78">
            <a:extLst>
              <a:ext uri="{FF2B5EF4-FFF2-40B4-BE49-F238E27FC236}">
                <a16:creationId xmlns:a16="http://schemas.microsoft.com/office/drawing/2014/main" id="{482700B6-1FAD-4489-AFB1-222D6E3B2DC0}"/>
              </a:ext>
            </a:extLst>
          </p:cNvPr>
          <p:cNvCxnSpPr>
            <a:cxnSpLocks/>
          </p:cNvCxnSpPr>
          <p:nvPr/>
        </p:nvCxnSpPr>
        <p:spPr>
          <a:xfrm>
            <a:off x="3284353" y="3131849"/>
            <a:ext cx="0" cy="251257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>
            <a:cxnSpLocks/>
          </p:cNvCxnSpPr>
          <p:nvPr/>
        </p:nvCxnSpPr>
        <p:spPr>
          <a:xfrm flipH="1">
            <a:off x="1831495" y="3862511"/>
            <a:ext cx="373187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/>
          <p:cNvGrpSpPr/>
          <p:nvPr/>
        </p:nvGrpSpPr>
        <p:grpSpPr>
          <a:xfrm>
            <a:off x="3803486" y="3792967"/>
            <a:ext cx="141559" cy="141559"/>
            <a:chOff x="5867354" y="2967593"/>
            <a:chExt cx="353418" cy="353418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Connecteur droit 77">
            <a:extLst>
              <a:ext uri="{FF2B5EF4-FFF2-40B4-BE49-F238E27FC236}">
                <a16:creationId xmlns:a16="http://schemas.microsoft.com/office/drawing/2014/main" id="{A5D28FFA-A364-49CD-84FE-AB6497023182}"/>
              </a:ext>
            </a:extLst>
          </p:cNvPr>
          <p:cNvCxnSpPr>
            <a:cxnSpLocks/>
          </p:cNvCxnSpPr>
          <p:nvPr/>
        </p:nvCxnSpPr>
        <p:spPr>
          <a:xfrm flipH="1">
            <a:off x="1828146" y="3132823"/>
            <a:ext cx="314008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73">
                <a:extLst>
                  <a:ext uri="{FF2B5EF4-FFF2-40B4-BE49-F238E27FC236}">
                    <a16:creationId xmlns:a16="http://schemas.microsoft.com/office/drawing/2014/main" id="{51C298E2-4D70-4E8B-B4C1-CAACA9668D15}"/>
                  </a:ext>
                </a:extLst>
              </p:cNvPr>
              <p:cNvSpPr txBox="1"/>
              <p:nvPr/>
            </p:nvSpPr>
            <p:spPr>
              <a:xfrm>
                <a:off x="1318887" y="2948157"/>
                <a:ext cx="47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" name="ZoneTexte 73">
                <a:extLst>
                  <a:ext uri="{FF2B5EF4-FFF2-40B4-BE49-F238E27FC236}">
                    <a16:creationId xmlns:a16="http://schemas.microsoft.com/office/drawing/2014/main" id="{51C298E2-4D70-4E8B-B4C1-CAACA9668D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8887" y="2948157"/>
                <a:ext cx="476541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Connecteur droit 78">
            <a:extLst>
              <a:ext uri="{FF2B5EF4-FFF2-40B4-BE49-F238E27FC236}">
                <a16:creationId xmlns:a16="http://schemas.microsoft.com/office/drawing/2014/main" id="{3BA7BE5B-2B95-42C0-8B35-E10E9DC02F60}"/>
              </a:ext>
            </a:extLst>
          </p:cNvPr>
          <p:cNvCxnSpPr>
            <a:cxnSpLocks/>
          </p:cNvCxnSpPr>
          <p:nvPr/>
        </p:nvCxnSpPr>
        <p:spPr>
          <a:xfrm>
            <a:off x="4974336" y="3130686"/>
            <a:ext cx="0" cy="187565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78">
            <a:extLst>
              <a:ext uri="{FF2B5EF4-FFF2-40B4-BE49-F238E27FC236}">
                <a16:creationId xmlns:a16="http://schemas.microsoft.com/office/drawing/2014/main" id="{26A04C40-258E-4740-8221-51FE005318AE}"/>
              </a:ext>
            </a:extLst>
          </p:cNvPr>
          <p:cNvCxnSpPr>
            <a:cxnSpLocks/>
          </p:cNvCxnSpPr>
          <p:nvPr/>
        </p:nvCxnSpPr>
        <p:spPr>
          <a:xfrm>
            <a:off x="4974331" y="5457147"/>
            <a:ext cx="0" cy="18466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rrow: Right 2">
            <a:extLst>
              <a:ext uri="{FF2B5EF4-FFF2-40B4-BE49-F238E27FC236}">
                <a16:creationId xmlns:a16="http://schemas.microsoft.com/office/drawing/2014/main" id="{7A3BA3B1-E6F4-4693-ABD4-CC7E9B568ED6}"/>
              </a:ext>
            </a:extLst>
          </p:cNvPr>
          <p:cNvSpPr/>
          <p:nvPr/>
        </p:nvSpPr>
        <p:spPr>
          <a:xfrm rot="5400000">
            <a:off x="835232" y="3402067"/>
            <a:ext cx="731811" cy="189046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73">
            <a:extLst>
              <a:ext uri="{FF2B5EF4-FFF2-40B4-BE49-F238E27FC236}">
                <a16:creationId xmlns:a16="http://schemas.microsoft.com/office/drawing/2014/main" id="{5B617A42-2424-4819-8AA0-2E9313FEF788}"/>
              </a:ext>
            </a:extLst>
          </p:cNvPr>
          <p:cNvSpPr txBox="1"/>
          <p:nvPr/>
        </p:nvSpPr>
        <p:spPr>
          <a:xfrm>
            <a:off x="4791884" y="2639553"/>
            <a:ext cx="405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E</a:t>
            </a:r>
            <a:r>
              <a:rPr lang="fr-FR" b="1" baseline="-25000" dirty="0"/>
              <a:t>1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0741FCB-1031-46BD-B152-B2B909CB8A6A}"/>
              </a:ext>
            </a:extLst>
          </p:cNvPr>
          <p:cNvGrpSpPr/>
          <p:nvPr/>
        </p:nvGrpSpPr>
        <p:grpSpPr>
          <a:xfrm>
            <a:off x="4908836" y="3062104"/>
            <a:ext cx="141559" cy="141559"/>
            <a:chOff x="5867354" y="2967593"/>
            <a:chExt cx="353418" cy="353418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6A31142-5B9F-4B75-ACF5-F431DD012646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416486E-5AF1-4EF2-AAE3-74F4D88E9D4E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81B8B62-B355-4D2F-A7E1-E6A1DA07E897}"/>
              </a:ext>
            </a:extLst>
          </p:cNvPr>
          <p:cNvCxnSpPr>
            <a:cxnSpLocks/>
          </p:cNvCxnSpPr>
          <p:nvPr/>
        </p:nvCxnSpPr>
        <p:spPr>
          <a:xfrm>
            <a:off x="3361637" y="3217247"/>
            <a:ext cx="410961" cy="50793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671692D-C6B2-4084-80EB-C89AE394C0F8}"/>
              </a:ext>
            </a:extLst>
          </p:cNvPr>
          <p:cNvCxnSpPr>
            <a:cxnSpLocks/>
          </p:cNvCxnSpPr>
          <p:nvPr/>
        </p:nvCxnSpPr>
        <p:spPr>
          <a:xfrm flipH="1">
            <a:off x="4015232" y="3243936"/>
            <a:ext cx="796511" cy="53023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71">
            <a:extLst>
              <a:ext uri="{FF2B5EF4-FFF2-40B4-BE49-F238E27FC236}">
                <a16:creationId xmlns:a16="http://schemas.microsoft.com/office/drawing/2014/main" id="{62880674-248A-477E-BBE4-0AE4203BEA68}"/>
              </a:ext>
            </a:extLst>
          </p:cNvPr>
          <p:cNvSpPr txBox="1"/>
          <p:nvPr/>
        </p:nvSpPr>
        <p:spPr>
          <a:xfrm>
            <a:off x="3545990" y="310537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/>
              <a:t>R</a:t>
            </a:r>
          </a:p>
        </p:txBody>
      </p:sp>
      <p:sp>
        <p:nvSpPr>
          <p:cNvPr id="15" name="ZoneTexte 71">
            <a:extLst>
              <a:ext uri="{FF2B5EF4-FFF2-40B4-BE49-F238E27FC236}">
                <a16:creationId xmlns:a16="http://schemas.microsoft.com/office/drawing/2014/main" id="{16369F7B-87C1-4A24-834B-8182034067D5}"/>
              </a:ext>
            </a:extLst>
          </p:cNvPr>
          <p:cNvSpPr txBox="1"/>
          <p:nvPr/>
        </p:nvSpPr>
        <p:spPr>
          <a:xfrm>
            <a:off x="4179844" y="3105373"/>
            <a:ext cx="290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I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396B4613-6487-41F1-BC36-F82FAC9148C2}"/>
              </a:ext>
            </a:extLst>
          </p:cNvPr>
          <p:cNvSpPr/>
          <p:nvPr/>
        </p:nvSpPr>
        <p:spPr>
          <a:xfrm rot="10800000">
            <a:off x="3901356" y="6077395"/>
            <a:ext cx="1096064" cy="183678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B861BD96-FDD2-44FA-ADD4-4B51A3A3F7F4}"/>
              </a:ext>
            </a:extLst>
          </p:cNvPr>
          <p:cNvSpPr/>
          <p:nvPr/>
        </p:nvSpPr>
        <p:spPr>
          <a:xfrm rot="10800000" flipH="1">
            <a:off x="3286582" y="6077599"/>
            <a:ext cx="587304" cy="183678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81">
            <a:extLst>
              <a:ext uri="{FF2B5EF4-FFF2-40B4-BE49-F238E27FC236}">
                <a16:creationId xmlns:a16="http://schemas.microsoft.com/office/drawing/2014/main" id="{A72F782E-5D7D-422A-A03E-9BA946A5BB62}"/>
              </a:ext>
            </a:extLst>
          </p:cNvPr>
          <p:cNvSpPr txBox="1"/>
          <p:nvPr/>
        </p:nvSpPr>
        <p:spPr>
          <a:xfrm>
            <a:off x="3928824" y="6248812"/>
            <a:ext cx="10960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LESS</a:t>
            </a:r>
          </a:p>
          <a:p>
            <a:pPr algn="ctr"/>
            <a:r>
              <a:rPr lang="fr-FR" sz="1400" b="1" dirty="0">
                <a:solidFill>
                  <a:srgbClr val="C00000"/>
                </a:solidFill>
              </a:rPr>
              <a:t>INCENTIVE</a:t>
            </a:r>
          </a:p>
        </p:txBody>
      </p:sp>
      <p:sp>
        <p:nvSpPr>
          <p:cNvPr id="21" name="ZoneTexte 81">
            <a:extLst>
              <a:ext uri="{FF2B5EF4-FFF2-40B4-BE49-F238E27FC236}">
                <a16:creationId xmlns:a16="http://schemas.microsoft.com/office/drawing/2014/main" id="{0290F696-63E1-49F0-B20E-2BA475D1D6D8}"/>
              </a:ext>
            </a:extLst>
          </p:cNvPr>
          <p:cNvSpPr txBox="1"/>
          <p:nvPr/>
        </p:nvSpPr>
        <p:spPr>
          <a:xfrm>
            <a:off x="2981351" y="6254943"/>
            <a:ext cx="1106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  <a:t>LESS</a:t>
            </a:r>
          </a:p>
          <a:p>
            <a:pPr algn="ctr"/>
            <a: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  <a:t>RATIONING</a:t>
            </a:r>
          </a:p>
        </p:txBody>
      </p:sp>
      <p:sp>
        <p:nvSpPr>
          <p:cNvPr id="37" name="ZoneTexte 73">
            <a:extLst>
              <a:ext uri="{FF2B5EF4-FFF2-40B4-BE49-F238E27FC236}">
                <a16:creationId xmlns:a16="http://schemas.microsoft.com/office/drawing/2014/main" id="{7A6B49EB-13BE-4529-973E-8D2282D917BD}"/>
              </a:ext>
            </a:extLst>
          </p:cNvPr>
          <p:cNvSpPr txBox="1"/>
          <p:nvPr/>
        </p:nvSpPr>
        <p:spPr>
          <a:xfrm>
            <a:off x="3668051" y="3917954"/>
            <a:ext cx="405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E</a:t>
            </a:r>
            <a:r>
              <a:rPr lang="fr-FR" b="1" baseline="-25000" dirty="0"/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82">
                <a:extLst>
                  <a:ext uri="{FF2B5EF4-FFF2-40B4-BE49-F238E27FC236}">
                    <a16:creationId xmlns:a16="http://schemas.microsoft.com/office/drawing/2014/main" id="{078A7BD9-D9C7-4FB6-A83C-9D68D0724FA4}"/>
                  </a:ext>
                </a:extLst>
              </p:cNvPr>
              <p:cNvSpPr txBox="1"/>
              <p:nvPr/>
            </p:nvSpPr>
            <p:spPr>
              <a:xfrm>
                <a:off x="3635837" y="5674495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" name="ZoneTexte 82">
                <a:extLst>
                  <a:ext uri="{FF2B5EF4-FFF2-40B4-BE49-F238E27FC236}">
                    <a16:creationId xmlns:a16="http://schemas.microsoft.com/office/drawing/2014/main" id="{078A7BD9-D9C7-4FB6-A83C-9D68D0724F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37" y="5674495"/>
                <a:ext cx="481478" cy="369332"/>
              </a:xfrm>
              <a:prstGeom prst="rect">
                <a:avLst/>
              </a:prstGeom>
              <a:blipFill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82">
                <a:extLst>
                  <a:ext uri="{FF2B5EF4-FFF2-40B4-BE49-F238E27FC236}">
                    <a16:creationId xmlns:a16="http://schemas.microsoft.com/office/drawing/2014/main" id="{3018A6CB-1EC5-4709-A45A-3CDCE47D8EA3}"/>
                  </a:ext>
                </a:extLst>
              </p:cNvPr>
              <p:cNvSpPr txBox="1"/>
              <p:nvPr/>
            </p:nvSpPr>
            <p:spPr>
              <a:xfrm>
                <a:off x="3030341" y="5674495"/>
                <a:ext cx="5080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8" name="ZoneTexte 82">
                <a:extLst>
                  <a:ext uri="{FF2B5EF4-FFF2-40B4-BE49-F238E27FC236}">
                    <a16:creationId xmlns:a16="http://schemas.microsoft.com/office/drawing/2014/main" id="{3018A6CB-1EC5-4709-A45A-3CDCE47D8E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0341" y="5674495"/>
                <a:ext cx="508023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2">
                <a:extLst>
                  <a:ext uri="{FF2B5EF4-FFF2-40B4-BE49-F238E27FC236}">
                    <a16:creationId xmlns:a16="http://schemas.microsoft.com/office/drawing/2014/main" id="{D4FC8848-CE41-4B54-93B3-771ED0D34C61}"/>
                  </a:ext>
                </a:extLst>
              </p:cNvPr>
              <p:cNvSpPr txBox="1"/>
              <p:nvPr/>
            </p:nvSpPr>
            <p:spPr>
              <a:xfrm>
                <a:off x="4730157" y="5674495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9" name="ZoneTexte 82">
                <a:extLst>
                  <a:ext uri="{FF2B5EF4-FFF2-40B4-BE49-F238E27FC236}">
                    <a16:creationId xmlns:a16="http://schemas.microsoft.com/office/drawing/2014/main" id="{D4FC8848-CE41-4B54-93B3-771ED0D34C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0157" y="5674495"/>
                <a:ext cx="476156" cy="369332"/>
              </a:xfrm>
              <a:prstGeom prst="rect">
                <a:avLst/>
              </a:prstGeom>
              <a:blipFill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97BCEF17-CEB7-C4D0-8C5E-DFAFFABA966D}"/>
              </a:ext>
            </a:extLst>
          </p:cNvPr>
          <p:cNvSpPr/>
          <p:nvPr/>
        </p:nvSpPr>
        <p:spPr>
          <a:xfrm>
            <a:off x="6743314" y="2227084"/>
            <a:ext cx="2722109" cy="2525106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>
                <a:solidFill>
                  <a:schemeClr val="tx1"/>
                </a:solidFill>
              </a:rPr>
              <a:t>PRICE SIGNAL</a:t>
            </a:r>
            <a:r>
              <a:rPr lang="fr-FR" b="1" dirty="0">
                <a:solidFill>
                  <a:schemeClr val="tx1"/>
                </a:solidFill>
              </a:rPr>
              <a:t>:</a:t>
            </a:r>
          </a:p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b="1" dirty="0">
                <a:solidFill>
                  <a:schemeClr val="tx1"/>
                </a:solidFill>
              </a:rPr>
              <a:t>« </a:t>
            </a:r>
            <a:r>
              <a:rPr lang="fr-FR" b="1" i="1" dirty="0">
                <a:solidFill>
                  <a:schemeClr val="tx1"/>
                </a:solidFill>
              </a:rPr>
              <a:t>THE PRODUCT HAS BECOME RELATIVELY LESS VALUABLE FOR SELLERS, AND RELATIVELY LESS COSTLY FOR BUYERS </a:t>
            </a:r>
            <a:r>
              <a:rPr lang="fr-FR" b="1" dirty="0">
                <a:solidFill>
                  <a:schemeClr val="tx1"/>
                </a:solidFill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868236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4FC80EA-36B3-8DCB-C513-0C7D7D578425}"/>
              </a:ext>
            </a:extLst>
          </p:cNvPr>
          <p:cNvSpPr/>
          <p:nvPr/>
        </p:nvSpPr>
        <p:spPr>
          <a:xfrm>
            <a:off x="1277711" y="2394610"/>
            <a:ext cx="2863122" cy="1573967"/>
          </a:xfrm>
          <a:custGeom>
            <a:avLst/>
            <a:gdLst>
              <a:gd name="connsiteX0" fmla="*/ 0 w 2863122"/>
              <a:gd name="connsiteY0" fmla="*/ 0 h 1573967"/>
              <a:gd name="connsiteX1" fmla="*/ 0 w 2863122"/>
              <a:gd name="connsiteY1" fmla="*/ 1573967 h 1573967"/>
              <a:gd name="connsiteX2" fmla="*/ 2863122 w 2863122"/>
              <a:gd name="connsiteY2" fmla="*/ 1570219 h 1573967"/>
              <a:gd name="connsiteX3" fmla="*/ 0 w 2863122"/>
              <a:gd name="connsiteY3" fmla="*/ 0 h 1573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3122" h="1573967">
                <a:moveTo>
                  <a:pt x="0" y="0"/>
                </a:moveTo>
                <a:lnTo>
                  <a:pt x="0" y="1573967"/>
                </a:lnTo>
                <a:lnTo>
                  <a:pt x="2863122" y="1570219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D1722A-ACAC-0C82-56A8-86C04372513F}"/>
              </a:ext>
            </a:extLst>
          </p:cNvPr>
          <p:cNvSpPr txBox="1"/>
          <p:nvPr/>
        </p:nvSpPr>
        <p:spPr>
          <a:xfrm>
            <a:off x="1913352" y="3258748"/>
            <a:ext cx="5293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</a:rPr>
              <a:t>CS</a:t>
            </a:r>
            <a:endParaRPr lang="en-US" sz="2400" b="1" baseline="-25000" dirty="0">
              <a:solidFill>
                <a:srgbClr val="00206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320F10-7BDB-42F2-B23B-D6AFC3059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2950"/>
          </a:xfrm>
        </p:spPr>
        <p:txBody>
          <a:bodyPr/>
          <a:lstStyle/>
          <a:p>
            <a:r>
              <a:rPr lang="fr-FR" dirty="0"/>
              <a:t>Consumer Surplus</a:t>
            </a:r>
            <a:endParaRPr lang="en-US" dirty="0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09ADEA7-643B-4329-ADDB-6D5E6725EBC0}"/>
              </a:ext>
            </a:extLst>
          </p:cNvPr>
          <p:cNvCxnSpPr>
            <a:cxnSpLocks/>
          </p:cNvCxnSpPr>
          <p:nvPr/>
        </p:nvCxnSpPr>
        <p:spPr>
          <a:xfrm>
            <a:off x="1277711" y="2381250"/>
            <a:ext cx="4400550" cy="242887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D112513-4313-4DB8-8B41-B3C145F52F58}"/>
              </a:ext>
            </a:extLst>
          </p:cNvPr>
          <p:cNvCxnSpPr>
            <a:cxnSpLocks/>
          </p:cNvCxnSpPr>
          <p:nvPr/>
        </p:nvCxnSpPr>
        <p:spPr>
          <a:xfrm>
            <a:off x="1266825" y="5765974"/>
            <a:ext cx="615315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7C3828DB-12A0-4179-871C-AD80215270FD}"/>
              </a:ext>
            </a:extLst>
          </p:cNvPr>
          <p:cNvSpPr txBox="1"/>
          <p:nvPr/>
        </p:nvSpPr>
        <p:spPr>
          <a:xfrm>
            <a:off x="7419975" y="5581308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  <a:endParaRPr lang="en-US" b="1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2D2C5F9-D000-4BD2-BA37-295D1A296422}"/>
              </a:ext>
            </a:extLst>
          </p:cNvPr>
          <p:cNvSpPr txBox="1"/>
          <p:nvPr/>
        </p:nvSpPr>
        <p:spPr>
          <a:xfrm>
            <a:off x="5667375" y="4810125"/>
            <a:ext cx="469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</a:t>
            </a:r>
            <a:endParaRPr lang="en-US" b="1" dirty="0">
              <a:solidFill>
                <a:srgbClr val="002060"/>
              </a:solidFill>
            </a:endParaRP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67F84449-8552-443E-9ACE-BB1397605306}"/>
              </a:ext>
            </a:extLst>
          </p:cNvPr>
          <p:cNvCxnSpPr>
            <a:cxnSpLocks/>
          </p:cNvCxnSpPr>
          <p:nvPr/>
        </p:nvCxnSpPr>
        <p:spPr>
          <a:xfrm>
            <a:off x="1266825" y="3968576"/>
            <a:ext cx="286671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AB5AB9BF-F89B-44F5-9844-B12931115005}"/>
              </a:ext>
            </a:extLst>
          </p:cNvPr>
          <p:cNvCxnSpPr>
            <a:cxnSpLocks/>
          </p:cNvCxnSpPr>
          <p:nvPr/>
        </p:nvCxnSpPr>
        <p:spPr>
          <a:xfrm flipV="1">
            <a:off x="4133538" y="3968576"/>
            <a:ext cx="0" cy="179739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BDA431F-E162-4378-8B4B-0EBE2638E7FA}"/>
                  </a:ext>
                </a:extLst>
              </p:cNvPr>
              <p:cNvSpPr txBox="1"/>
              <p:nvPr/>
            </p:nvSpPr>
            <p:spPr>
              <a:xfrm>
                <a:off x="749222" y="3783910"/>
                <a:ext cx="47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BDA431F-E162-4378-8B4B-0EBE2638E7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222" y="3783910"/>
                <a:ext cx="476541" cy="369332"/>
              </a:xfrm>
              <a:prstGeom prst="rect">
                <a:avLst/>
              </a:prstGeom>
              <a:blipFill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DA5F24D-E5B4-4273-A534-638488DF51CC}"/>
                  </a:ext>
                </a:extLst>
              </p:cNvPr>
              <p:cNvSpPr txBox="1"/>
              <p:nvPr/>
            </p:nvSpPr>
            <p:spPr>
              <a:xfrm>
                <a:off x="3895460" y="5802585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DA5F24D-E5B4-4273-A534-638488DF51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5460" y="5802585"/>
                <a:ext cx="476156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83AE044-938F-4C23-8149-E4C3BA1C78E4}"/>
              </a:ext>
            </a:extLst>
          </p:cNvPr>
          <p:cNvCxnSpPr>
            <a:cxnSpLocks/>
          </p:cNvCxnSpPr>
          <p:nvPr/>
        </p:nvCxnSpPr>
        <p:spPr>
          <a:xfrm flipV="1">
            <a:off x="1266825" y="1647825"/>
            <a:ext cx="0" cy="411956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B31C1A7-32B3-95A6-F631-C4C9F5604139}"/>
              </a:ext>
            </a:extLst>
          </p:cNvPr>
          <p:cNvSpPr txBox="1"/>
          <p:nvPr/>
        </p:nvSpPr>
        <p:spPr>
          <a:xfrm>
            <a:off x="391528" y="1870851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</p:spTree>
    <p:extLst>
      <p:ext uri="{BB962C8B-B14F-4D97-AF65-F5344CB8AC3E}">
        <p14:creationId xmlns:p14="http://schemas.microsoft.com/office/powerpoint/2010/main" val="34802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B6AD93D-9AB1-EBF9-3E29-C8D99D059E06}"/>
              </a:ext>
            </a:extLst>
          </p:cNvPr>
          <p:cNvSpPr/>
          <p:nvPr/>
        </p:nvSpPr>
        <p:spPr>
          <a:xfrm>
            <a:off x="1278314" y="3318143"/>
            <a:ext cx="3609963" cy="1957555"/>
          </a:xfrm>
          <a:custGeom>
            <a:avLst/>
            <a:gdLst>
              <a:gd name="connsiteX0" fmla="*/ 0 w 2033228"/>
              <a:gd name="connsiteY0" fmla="*/ 0 h 1110540"/>
              <a:gd name="connsiteX1" fmla="*/ 0 w 2033228"/>
              <a:gd name="connsiteY1" fmla="*/ 1110540 h 1110540"/>
              <a:gd name="connsiteX2" fmla="*/ 2033228 w 2033228"/>
              <a:gd name="connsiteY2" fmla="*/ 5525 h 1110540"/>
              <a:gd name="connsiteX3" fmla="*/ 0 w 2033228"/>
              <a:gd name="connsiteY3" fmla="*/ 0 h 111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3228" h="1110540">
                <a:moveTo>
                  <a:pt x="0" y="0"/>
                </a:moveTo>
                <a:lnTo>
                  <a:pt x="0" y="1110540"/>
                </a:lnTo>
                <a:lnTo>
                  <a:pt x="2033228" y="55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F270FA-E02E-E6B6-D17F-AEFBE1DDD992}"/>
              </a:ext>
            </a:extLst>
          </p:cNvPr>
          <p:cNvSpPr txBox="1"/>
          <p:nvPr/>
        </p:nvSpPr>
        <p:spPr>
          <a:xfrm>
            <a:off x="2028586" y="3704282"/>
            <a:ext cx="5229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PS</a:t>
            </a:r>
            <a:endParaRPr lang="en-US" sz="2400" b="1" baseline="-25000" dirty="0">
              <a:solidFill>
                <a:srgbClr val="C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320F10-7BDB-42F2-B23B-D6AFC3059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2950"/>
          </a:xfrm>
        </p:spPr>
        <p:txBody>
          <a:bodyPr/>
          <a:lstStyle/>
          <a:p>
            <a:r>
              <a:rPr lang="fr-FR" dirty="0"/>
              <a:t>Producer Surplus</a:t>
            </a:r>
            <a:endParaRPr lang="en-US" dirty="0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09ADEA7-643B-4329-ADDB-6D5E6725EBC0}"/>
              </a:ext>
            </a:extLst>
          </p:cNvPr>
          <p:cNvCxnSpPr>
            <a:cxnSpLocks/>
          </p:cNvCxnSpPr>
          <p:nvPr/>
        </p:nvCxnSpPr>
        <p:spPr>
          <a:xfrm flipV="1">
            <a:off x="1262920" y="2478024"/>
            <a:ext cx="5174456" cy="280720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D112513-4313-4DB8-8B41-B3C145F52F58}"/>
              </a:ext>
            </a:extLst>
          </p:cNvPr>
          <p:cNvCxnSpPr>
            <a:cxnSpLocks/>
          </p:cNvCxnSpPr>
          <p:nvPr/>
        </p:nvCxnSpPr>
        <p:spPr>
          <a:xfrm>
            <a:off x="1266825" y="5765974"/>
            <a:ext cx="615315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7C3828DB-12A0-4179-871C-AD80215270FD}"/>
              </a:ext>
            </a:extLst>
          </p:cNvPr>
          <p:cNvSpPr txBox="1"/>
          <p:nvPr/>
        </p:nvSpPr>
        <p:spPr>
          <a:xfrm>
            <a:off x="7419975" y="5581308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  <a:endParaRPr lang="en-US" b="1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2D2C5F9-D000-4BD2-BA37-295D1A296422}"/>
              </a:ext>
            </a:extLst>
          </p:cNvPr>
          <p:cNvSpPr txBox="1"/>
          <p:nvPr/>
        </p:nvSpPr>
        <p:spPr>
          <a:xfrm>
            <a:off x="6437376" y="2107279"/>
            <a:ext cx="469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endParaRPr lang="en-US" b="1" dirty="0">
              <a:solidFill>
                <a:srgbClr val="C00000"/>
              </a:solidFill>
            </a:endParaRP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67F84449-8552-443E-9ACE-BB1397605306}"/>
              </a:ext>
            </a:extLst>
          </p:cNvPr>
          <p:cNvCxnSpPr>
            <a:cxnSpLocks/>
          </p:cNvCxnSpPr>
          <p:nvPr/>
        </p:nvCxnSpPr>
        <p:spPr>
          <a:xfrm>
            <a:off x="1266825" y="3325827"/>
            <a:ext cx="360997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AB5AB9BF-F89B-44F5-9844-B12931115005}"/>
              </a:ext>
            </a:extLst>
          </p:cNvPr>
          <p:cNvCxnSpPr>
            <a:cxnSpLocks/>
          </p:cNvCxnSpPr>
          <p:nvPr/>
        </p:nvCxnSpPr>
        <p:spPr>
          <a:xfrm flipV="1">
            <a:off x="4876800" y="3325828"/>
            <a:ext cx="0" cy="244014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BDA431F-E162-4378-8B4B-0EBE2638E7FA}"/>
                  </a:ext>
                </a:extLst>
              </p:cNvPr>
              <p:cNvSpPr txBox="1"/>
              <p:nvPr/>
            </p:nvSpPr>
            <p:spPr>
              <a:xfrm>
                <a:off x="745317" y="3142782"/>
                <a:ext cx="47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BDA431F-E162-4378-8B4B-0EBE2638E7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317" y="3142782"/>
                <a:ext cx="476541" cy="369332"/>
              </a:xfrm>
              <a:prstGeom prst="rect">
                <a:avLst/>
              </a:prstGeom>
              <a:blipFill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83AE044-938F-4C23-8149-E4C3BA1C78E4}"/>
              </a:ext>
            </a:extLst>
          </p:cNvPr>
          <p:cNvCxnSpPr>
            <a:cxnSpLocks/>
          </p:cNvCxnSpPr>
          <p:nvPr/>
        </p:nvCxnSpPr>
        <p:spPr>
          <a:xfrm flipV="1">
            <a:off x="1266825" y="1647825"/>
            <a:ext cx="0" cy="411956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6B7010A-3A1C-489A-898D-4AE7190C2E56}"/>
                  </a:ext>
                </a:extLst>
              </p:cNvPr>
              <p:cNvSpPr txBox="1"/>
              <p:nvPr/>
            </p:nvSpPr>
            <p:spPr>
              <a:xfrm>
                <a:off x="4638722" y="5799415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6B7010A-3A1C-489A-898D-4AE7190C2E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8722" y="5799415"/>
                <a:ext cx="476156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107D9A21-4168-DA00-FE44-8F3CBCBEC4BC}"/>
              </a:ext>
            </a:extLst>
          </p:cNvPr>
          <p:cNvSpPr txBox="1"/>
          <p:nvPr/>
        </p:nvSpPr>
        <p:spPr>
          <a:xfrm>
            <a:off x="392435" y="1869037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</p:spTree>
    <p:extLst>
      <p:ext uri="{BB962C8B-B14F-4D97-AF65-F5344CB8AC3E}">
        <p14:creationId xmlns:p14="http://schemas.microsoft.com/office/powerpoint/2010/main" val="15436173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ight Triangle 30">
            <a:extLst>
              <a:ext uri="{FF2B5EF4-FFF2-40B4-BE49-F238E27FC236}">
                <a16:creationId xmlns:a16="http://schemas.microsoft.com/office/drawing/2014/main" id="{2E491AE9-5941-4BD5-B3A0-54B78AE32B48}"/>
              </a:ext>
            </a:extLst>
          </p:cNvPr>
          <p:cNvSpPr/>
          <p:nvPr/>
        </p:nvSpPr>
        <p:spPr>
          <a:xfrm>
            <a:off x="1576577" y="2198393"/>
            <a:ext cx="2685118" cy="1610326"/>
          </a:xfrm>
          <a:prstGeom prst="rt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ZoneTexte 55">
            <a:extLst>
              <a:ext uri="{FF2B5EF4-FFF2-40B4-BE49-F238E27FC236}">
                <a16:creationId xmlns:a16="http://schemas.microsoft.com/office/drawing/2014/main" id="{FE30FBED-351D-4FEA-9330-0CAA4D0E5B80}"/>
              </a:ext>
            </a:extLst>
          </p:cNvPr>
          <p:cNvSpPr txBox="1"/>
          <p:nvPr/>
        </p:nvSpPr>
        <p:spPr>
          <a:xfrm>
            <a:off x="2108390" y="3021194"/>
            <a:ext cx="5293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2060"/>
                </a:solidFill>
              </a:rPr>
              <a:t>CS</a:t>
            </a:r>
          </a:p>
        </p:txBody>
      </p:sp>
      <p:cxnSp>
        <p:nvCxnSpPr>
          <p:cNvPr id="29" name="Connecteur droit 6">
            <a:extLst>
              <a:ext uri="{FF2B5EF4-FFF2-40B4-BE49-F238E27FC236}">
                <a16:creationId xmlns:a16="http://schemas.microsoft.com/office/drawing/2014/main" id="{BC268A27-5475-4A96-8F78-313EE82B735F}"/>
              </a:ext>
            </a:extLst>
          </p:cNvPr>
          <p:cNvCxnSpPr/>
          <p:nvPr/>
        </p:nvCxnSpPr>
        <p:spPr>
          <a:xfrm>
            <a:off x="1601069" y="2198393"/>
            <a:ext cx="4852410" cy="295844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9">
            <a:extLst>
              <a:ext uri="{FF2B5EF4-FFF2-40B4-BE49-F238E27FC236}">
                <a16:creationId xmlns:a16="http://schemas.microsoft.com/office/drawing/2014/main" id="{D8439123-3419-4328-A14D-A5A3EAC205C3}"/>
              </a:ext>
            </a:extLst>
          </p:cNvPr>
          <p:cNvSpPr txBox="1"/>
          <p:nvPr/>
        </p:nvSpPr>
        <p:spPr>
          <a:xfrm>
            <a:off x="6481114" y="5076450"/>
            <a:ext cx="385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</a:p>
        </p:txBody>
      </p:sp>
      <p:sp>
        <p:nvSpPr>
          <p:cNvPr id="3" name="Right Triangle 2"/>
          <p:cNvSpPr/>
          <p:nvPr/>
        </p:nvSpPr>
        <p:spPr>
          <a:xfrm flipV="1">
            <a:off x="1592811" y="3799132"/>
            <a:ext cx="2652556" cy="2080563"/>
          </a:xfrm>
          <a:prstGeom prst="rtTriangl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7" name="Connecteur droit 5">
            <a:extLst>
              <a:ext uri="{FF2B5EF4-FFF2-40B4-BE49-F238E27FC236}">
                <a16:creationId xmlns:a16="http://schemas.microsoft.com/office/drawing/2014/main" id="{64D678E9-F35E-4B32-8292-D166489D76F5}"/>
              </a:ext>
            </a:extLst>
          </p:cNvPr>
          <p:cNvCxnSpPr/>
          <p:nvPr/>
        </p:nvCxnSpPr>
        <p:spPr>
          <a:xfrm flipV="1">
            <a:off x="1592811" y="2433803"/>
            <a:ext cx="4374084" cy="345405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7">
            <a:extLst>
              <a:ext uri="{FF2B5EF4-FFF2-40B4-BE49-F238E27FC236}">
                <a16:creationId xmlns:a16="http://schemas.microsoft.com/office/drawing/2014/main" id="{8D38B3A2-964C-45D2-B6E2-2F0039CE5933}"/>
              </a:ext>
            </a:extLst>
          </p:cNvPr>
          <p:cNvSpPr txBox="1"/>
          <p:nvPr/>
        </p:nvSpPr>
        <p:spPr>
          <a:xfrm>
            <a:off x="5981967" y="2089724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Consumer &amp; Producer Surplus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>
            <a:off x="1592811" y="6070184"/>
            <a:ext cx="569156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7284374" y="5887862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4070983" y="3338082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/>
              <p:cNvSpPr txBox="1"/>
              <p:nvPr/>
            </p:nvSpPr>
            <p:spPr>
              <a:xfrm>
                <a:off x="4006905" y="6102770"/>
                <a:ext cx="4769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9" name="ZoneTexte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6905" y="6102770"/>
                <a:ext cx="476925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Connecteur droit 11"/>
          <p:cNvCxnSpPr/>
          <p:nvPr/>
        </p:nvCxnSpPr>
        <p:spPr>
          <a:xfrm flipH="1">
            <a:off x="1584741" y="3803926"/>
            <a:ext cx="262744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12"/>
          <p:cNvCxnSpPr/>
          <p:nvPr/>
        </p:nvCxnSpPr>
        <p:spPr>
          <a:xfrm>
            <a:off x="4236680" y="3803926"/>
            <a:ext cx="0" cy="222682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4145240" y="3712207"/>
            <a:ext cx="182880" cy="182880"/>
            <a:chOff x="5867354" y="2967593"/>
            <a:chExt cx="353418" cy="353418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ZoneTexte 55"/>
          <p:cNvSpPr txBox="1"/>
          <p:nvPr/>
        </p:nvSpPr>
        <p:spPr>
          <a:xfrm>
            <a:off x="2160580" y="4162984"/>
            <a:ext cx="5229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17">
                <a:extLst>
                  <a:ext uri="{FF2B5EF4-FFF2-40B4-BE49-F238E27FC236}">
                    <a16:creationId xmlns:a16="http://schemas.microsoft.com/office/drawing/2014/main" id="{BD6A03D6-7BF7-4ED8-B43C-EBB8870C2F11}"/>
                  </a:ext>
                </a:extLst>
              </p:cNvPr>
              <p:cNvSpPr txBox="1"/>
              <p:nvPr/>
            </p:nvSpPr>
            <p:spPr>
              <a:xfrm>
                <a:off x="1082041" y="3625711"/>
                <a:ext cx="4782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4" name="ZoneTexte 17">
                <a:extLst>
                  <a:ext uri="{FF2B5EF4-FFF2-40B4-BE49-F238E27FC236}">
                    <a16:creationId xmlns:a16="http://schemas.microsoft.com/office/drawing/2014/main" id="{BD6A03D6-7BF7-4ED8-B43C-EBB8870C2F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041" y="3625711"/>
                <a:ext cx="478208" cy="369332"/>
              </a:xfrm>
              <a:prstGeom prst="rect">
                <a:avLst/>
              </a:prstGeom>
              <a:blipFill>
                <a:blip r:embed="rId7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ZoneTexte 8">
            <a:extLst>
              <a:ext uri="{FF2B5EF4-FFF2-40B4-BE49-F238E27FC236}">
                <a16:creationId xmlns:a16="http://schemas.microsoft.com/office/drawing/2014/main" id="{7C12526E-7D0A-4983-8469-0E5DAB853578}"/>
              </a:ext>
            </a:extLst>
          </p:cNvPr>
          <p:cNvSpPr txBox="1"/>
          <p:nvPr/>
        </p:nvSpPr>
        <p:spPr>
          <a:xfrm>
            <a:off x="682732" y="1654828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cxnSp>
        <p:nvCxnSpPr>
          <p:cNvPr id="36" name="Connecteur droit avec flèche 3">
            <a:extLst>
              <a:ext uri="{FF2B5EF4-FFF2-40B4-BE49-F238E27FC236}">
                <a16:creationId xmlns:a16="http://schemas.microsoft.com/office/drawing/2014/main" id="{6C97D6AC-CE0F-4629-9EDF-6424A020701D}"/>
              </a:ext>
            </a:extLst>
          </p:cNvPr>
          <p:cNvCxnSpPr>
            <a:cxnSpLocks/>
          </p:cNvCxnSpPr>
          <p:nvPr/>
        </p:nvCxnSpPr>
        <p:spPr>
          <a:xfrm flipV="1">
            <a:off x="1584741" y="1504950"/>
            <a:ext cx="0" cy="456029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54153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Triangle 2"/>
          <p:cNvSpPr/>
          <p:nvPr/>
        </p:nvSpPr>
        <p:spPr>
          <a:xfrm flipV="1">
            <a:off x="1592811" y="3803926"/>
            <a:ext cx="2652556" cy="2075770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ight Triangle 32"/>
          <p:cNvSpPr/>
          <p:nvPr/>
        </p:nvSpPr>
        <p:spPr>
          <a:xfrm>
            <a:off x="1576577" y="2198393"/>
            <a:ext cx="2685118" cy="1605533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ZoneTexte 55"/>
          <p:cNvSpPr txBox="1"/>
          <p:nvPr/>
        </p:nvSpPr>
        <p:spPr>
          <a:xfrm>
            <a:off x="2266921" y="3962386"/>
            <a:ext cx="457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/>
              <a:t>W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Welfare</a:t>
            </a:r>
            <a:endParaRPr lang="fr-FR" dirty="0"/>
          </a:p>
        </p:txBody>
      </p:sp>
      <p:cxnSp>
        <p:nvCxnSpPr>
          <p:cNvPr id="5" name="Connecteur droit avec flèche 4"/>
          <p:cNvCxnSpPr/>
          <p:nvPr/>
        </p:nvCxnSpPr>
        <p:spPr>
          <a:xfrm>
            <a:off x="1592811" y="6070184"/>
            <a:ext cx="569156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 flipV="1">
            <a:off x="1592811" y="2429276"/>
            <a:ext cx="4374084" cy="345405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>
            <a:off x="1601069" y="2198393"/>
            <a:ext cx="4852410" cy="295844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5981967" y="2089724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481114" y="5076450"/>
            <a:ext cx="385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D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284374" y="5887862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4070983" y="3338082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/>
              <p:cNvSpPr txBox="1"/>
              <p:nvPr/>
            </p:nvSpPr>
            <p:spPr>
              <a:xfrm>
                <a:off x="4006905" y="6102770"/>
                <a:ext cx="4769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9" name="ZoneTexte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6905" y="6102770"/>
                <a:ext cx="476925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Connecteur droit 11"/>
          <p:cNvCxnSpPr/>
          <p:nvPr/>
        </p:nvCxnSpPr>
        <p:spPr>
          <a:xfrm flipH="1">
            <a:off x="1584741" y="3803926"/>
            <a:ext cx="262744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12"/>
          <p:cNvCxnSpPr/>
          <p:nvPr/>
        </p:nvCxnSpPr>
        <p:spPr>
          <a:xfrm>
            <a:off x="4236680" y="3803926"/>
            <a:ext cx="0" cy="222682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4165900" y="3732371"/>
            <a:ext cx="141559" cy="141559"/>
            <a:chOff x="5867354" y="2967593"/>
            <a:chExt cx="353418" cy="353418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17">
                <a:extLst>
                  <a:ext uri="{FF2B5EF4-FFF2-40B4-BE49-F238E27FC236}">
                    <a16:creationId xmlns:a16="http://schemas.microsoft.com/office/drawing/2014/main" id="{7A7408CA-01FB-42EB-8517-9F444262A42E}"/>
                  </a:ext>
                </a:extLst>
              </p:cNvPr>
              <p:cNvSpPr txBox="1"/>
              <p:nvPr/>
            </p:nvSpPr>
            <p:spPr>
              <a:xfrm>
                <a:off x="1082041" y="3625711"/>
                <a:ext cx="4782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8" name="ZoneTexte 17">
                <a:extLst>
                  <a:ext uri="{FF2B5EF4-FFF2-40B4-BE49-F238E27FC236}">
                    <a16:creationId xmlns:a16="http://schemas.microsoft.com/office/drawing/2014/main" id="{7A7408CA-01FB-42EB-8517-9F444262A4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041" y="3625711"/>
                <a:ext cx="478208" cy="369332"/>
              </a:xfrm>
              <a:prstGeom prst="rect">
                <a:avLst/>
              </a:prstGeom>
              <a:blipFill>
                <a:blip r:embed="rId7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ZoneTexte 8">
            <a:extLst>
              <a:ext uri="{FF2B5EF4-FFF2-40B4-BE49-F238E27FC236}">
                <a16:creationId xmlns:a16="http://schemas.microsoft.com/office/drawing/2014/main" id="{95C657CE-FC51-4B4E-BDBA-62B82D9D8825}"/>
              </a:ext>
            </a:extLst>
          </p:cNvPr>
          <p:cNvSpPr txBox="1"/>
          <p:nvPr/>
        </p:nvSpPr>
        <p:spPr>
          <a:xfrm>
            <a:off x="682732" y="1654828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cxnSp>
        <p:nvCxnSpPr>
          <p:cNvPr id="30" name="Connecteur droit avec flèche 3">
            <a:extLst>
              <a:ext uri="{FF2B5EF4-FFF2-40B4-BE49-F238E27FC236}">
                <a16:creationId xmlns:a16="http://schemas.microsoft.com/office/drawing/2014/main" id="{FBBD610B-7493-4667-AA57-345551AAE380}"/>
              </a:ext>
            </a:extLst>
          </p:cNvPr>
          <p:cNvCxnSpPr>
            <a:cxnSpLocks/>
          </p:cNvCxnSpPr>
          <p:nvPr/>
        </p:nvCxnSpPr>
        <p:spPr>
          <a:xfrm flipV="1">
            <a:off x="1584741" y="1504950"/>
            <a:ext cx="0" cy="456029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66382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C3CD8304-6630-46F4-9C52-2B0A2E37FB89}"/>
              </a:ext>
            </a:extLst>
          </p:cNvPr>
          <p:cNvSpPr/>
          <p:nvPr/>
        </p:nvSpPr>
        <p:spPr>
          <a:xfrm>
            <a:off x="3038390" y="4418081"/>
            <a:ext cx="3173819" cy="1651153"/>
          </a:xfrm>
          <a:custGeom>
            <a:avLst/>
            <a:gdLst>
              <a:gd name="connsiteX0" fmla="*/ 0 w 3173819"/>
              <a:gd name="connsiteY0" fmla="*/ 1651153 h 1651153"/>
              <a:gd name="connsiteX1" fmla="*/ 1711842 w 3173819"/>
              <a:gd name="connsiteY1" fmla="*/ 13739 h 1651153"/>
              <a:gd name="connsiteX2" fmla="*/ 3173819 w 3173819"/>
              <a:gd name="connsiteY2" fmla="*/ 1002567 h 16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73819" h="1651153">
                <a:moveTo>
                  <a:pt x="0" y="1651153"/>
                </a:moveTo>
                <a:cubicBezTo>
                  <a:pt x="591436" y="886495"/>
                  <a:pt x="1182872" y="121837"/>
                  <a:pt x="1711842" y="13739"/>
                </a:cubicBezTo>
                <a:cubicBezTo>
                  <a:pt x="2240812" y="-94359"/>
                  <a:pt x="2707315" y="454104"/>
                  <a:pt x="3173819" y="1002567"/>
                </a:cubicBezTo>
              </a:path>
            </a:pathLst>
          </a:custGeom>
          <a:noFill/>
          <a:ln w="571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92C09448-E9C1-4B2C-B041-1345882FEF94}"/>
              </a:ext>
            </a:extLst>
          </p:cNvPr>
          <p:cNvSpPr/>
          <p:nvPr/>
        </p:nvSpPr>
        <p:spPr>
          <a:xfrm>
            <a:off x="3042089" y="1293135"/>
            <a:ext cx="1860096" cy="1890149"/>
          </a:xfrm>
          <a:custGeom>
            <a:avLst/>
            <a:gdLst>
              <a:gd name="connsiteX0" fmla="*/ 0 w 1884459"/>
              <a:gd name="connsiteY0" fmla="*/ 0 h 1868557"/>
              <a:gd name="connsiteX1" fmla="*/ 0 w 1884459"/>
              <a:gd name="connsiteY1" fmla="*/ 1868557 h 1868557"/>
              <a:gd name="connsiteX2" fmla="*/ 1884459 w 1884459"/>
              <a:gd name="connsiteY2" fmla="*/ 818985 h 1868557"/>
              <a:gd name="connsiteX3" fmla="*/ 0 w 1884459"/>
              <a:gd name="connsiteY3" fmla="*/ 0 h 1868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4459" h="1868557">
                <a:moveTo>
                  <a:pt x="0" y="0"/>
                </a:moveTo>
                <a:lnTo>
                  <a:pt x="0" y="1868557"/>
                </a:lnTo>
                <a:lnTo>
                  <a:pt x="1884459" y="81898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A67F3C-EFC3-447A-A665-1F47274A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524" y="110860"/>
            <a:ext cx="8596668" cy="723900"/>
          </a:xfrm>
        </p:spPr>
        <p:txBody>
          <a:bodyPr/>
          <a:lstStyle/>
          <a:p>
            <a:r>
              <a:rPr lang="fr-FR" dirty="0"/>
              <a:t>Allocative </a:t>
            </a:r>
            <a:r>
              <a:rPr lang="fr-FR" dirty="0" err="1"/>
              <a:t>Efficiency</a:t>
            </a:r>
            <a:endParaRPr lang="fr-FR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533D484-8B20-413C-8E76-FDC1D188557E}"/>
              </a:ext>
            </a:extLst>
          </p:cNvPr>
          <p:cNvCxnSpPr>
            <a:cxnSpLocks/>
          </p:cNvCxnSpPr>
          <p:nvPr/>
        </p:nvCxnSpPr>
        <p:spPr>
          <a:xfrm flipV="1">
            <a:off x="3024435" y="3377867"/>
            <a:ext cx="4005769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2C50420-3F50-463B-B530-D5CEF0AFF5B1}"/>
              </a:ext>
            </a:extLst>
          </p:cNvPr>
          <p:cNvCxnSpPr>
            <a:cxnSpLocks/>
          </p:cNvCxnSpPr>
          <p:nvPr/>
        </p:nvCxnSpPr>
        <p:spPr>
          <a:xfrm flipV="1">
            <a:off x="3024435" y="3663619"/>
            <a:ext cx="0" cy="242887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68CCCED-5543-4960-8A5E-757C81307571}"/>
              </a:ext>
            </a:extLst>
          </p:cNvPr>
          <p:cNvCxnSpPr>
            <a:cxnSpLocks/>
          </p:cNvCxnSpPr>
          <p:nvPr/>
        </p:nvCxnSpPr>
        <p:spPr>
          <a:xfrm flipV="1">
            <a:off x="3024435" y="6092492"/>
            <a:ext cx="4005769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0CB9CAC-42A4-44D7-BF05-28B1AD943FFD}"/>
              </a:ext>
            </a:extLst>
          </p:cNvPr>
          <p:cNvSpPr txBox="1"/>
          <p:nvPr/>
        </p:nvSpPr>
        <p:spPr>
          <a:xfrm>
            <a:off x="7030204" y="5907825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289EB98-A287-43FC-9F2A-A49A50C36D58}"/>
              </a:ext>
            </a:extLst>
          </p:cNvPr>
          <p:cNvSpPr txBox="1"/>
          <p:nvPr/>
        </p:nvSpPr>
        <p:spPr>
          <a:xfrm>
            <a:off x="7030203" y="3193200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5D9D039-8434-4F1B-937B-7387ADC86B16}"/>
              </a:ext>
            </a:extLst>
          </p:cNvPr>
          <p:cNvSpPr txBox="1"/>
          <p:nvPr/>
        </p:nvSpPr>
        <p:spPr>
          <a:xfrm>
            <a:off x="1976956" y="970942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2B18218-E485-4BB0-AE2E-D0EC294A0809}"/>
              </a:ext>
            </a:extLst>
          </p:cNvPr>
          <p:cNvCxnSpPr>
            <a:cxnSpLocks/>
          </p:cNvCxnSpPr>
          <p:nvPr/>
        </p:nvCxnSpPr>
        <p:spPr>
          <a:xfrm flipV="1">
            <a:off x="3036793" y="1254460"/>
            <a:ext cx="3364065" cy="192882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23F1E69-5703-4B26-B502-6060E34A84F8}"/>
              </a:ext>
            </a:extLst>
          </p:cNvPr>
          <p:cNvCxnSpPr>
            <a:cxnSpLocks/>
          </p:cNvCxnSpPr>
          <p:nvPr/>
        </p:nvCxnSpPr>
        <p:spPr>
          <a:xfrm>
            <a:off x="3043144" y="1300660"/>
            <a:ext cx="3369016" cy="150253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D76E1CE6-11E1-4B81-A52D-5E0077DEB674}"/>
              </a:ext>
            </a:extLst>
          </p:cNvPr>
          <p:cNvSpPr txBox="1"/>
          <p:nvPr/>
        </p:nvSpPr>
        <p:spPr>
          <a:xfrm>
            <a:off x="6417487" y="2696466"/>
            <a:ext cx="973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293FD38-371E-4C10-9609-1BDADE5951AA}"/>
              </a:ext>
            </a:extLst>
          </p:cNvPr>
          <p:cNvSpPr txBox="1"/>
          <p:nvPr/>
        </p:nvSpPr>
        <p:spPr>
          <a:xfrm>
            <a:off x="6418511" y="931328"/>
            <a:ext cx="888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 = MC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8F78724-90DE-4FEE-91F0-15CCF31B8864}"/>
              </a:ext>
            </a:extLst>
          </p:cNvPr>
          <p:cNvCxnSpPr>
            <a:cxnSpLocks/>
          </p:cNvCxnSpPr>
          <p:nvPr/>
        </p:nvCxnSpPr>
        <p:spPr>
          <a:xfrm flipV="1">
            <a:off x="4883928" y="2114404"/>
            <a:ext cx="0" cy="396771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D2AD5B9-692B-447B-A128-CD7D85E3EC30}"/>
              </a:ext>
            </a:extLst>
          </p:cNvPr>
          <p:cNvGrpSpPr/>
          <p:nvPr/>
        </p:nvGrpSpPr>
        <p:grpSpPr>
          <a:xfrm>
            <a:off x="4798391" y="2037320"/>
            <a:ext cx="171074" cy="171074"/>
            <a:chOff x="7819422" y="4343400"/>
            <a:chExt cx="738126" cy="738126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0C46C45-F9CD-4472-89C6-E7B91400523B}"/>
                </a:ext>
              </a:extLst>
            </p:cNvPr>
            <p:cNvCxnSpPr/>
            <p:nvPr/>
          </p:nvCxnSpPr>
          <p:spPr>
            <a:xfrm flipV="1">
              <a:off x="7820025" y="4344003"/>
              <a:ext cx="737523" cy="73752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CB78C2B-5590-44DA-BAD1-E238D4A220EF}"/>
                </a:ext>
              </a:extLst>
            </p:cNvPr>
            <p:cNvCxnSpPr/>
            <p:nvPr/>
          </p:nvCxnSpPr>
          <p:spPr>
            <a:xfrm>
              <a:off x="7819422" y="4343400"/>
              <a:ext cx="737523" cy="73752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94CD6D9-0748-44AA-B9A0-F5C92CA892D8}"/>
              </a:ext>
            </a:extLst>
          </p:cNvPr>
          <p:cNvCxnSpPr>
            <a:cxnSpLocks/>
          </p:cNvCxnSpPr>
          <p:nvPr/>
        </p:nvCxnSpPr>
        <p:spPr>
          <a:xfrm flipV="1">
            <a:off x="3024435" y="948994"/>
            <a:ext cx="0" cy="242887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77B41BB1-7B48-4B14-8AA9-39DFD18DA853}"/>
              </a:ext>
            </a:extLst>
          </p:cNvPr>
          <p:cNvSpPr txBox="1"/>
          <p:nvPr/>
        </p:nvSpPr>
        <p:spPr>
          <a:xfrm>
            <a:off x="6252217" y="5443356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6600"/>
                </a:solidFill>
              </a:rPr>
              <a:t>W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1E38719-DA46-43CB-ACF9-5C6853FB8F30}"/>
              </a:ext>
            </a:extLst>
          </p:cNvPr>
          <p:cNvSpPr txBox="1"/>
          <p:nvPr/>
        </p:nvSpPr>
        <p:spPr>
          <a:xfrm>
            <a:off x="3535031" y="1891954"/>
            <a:ext cx="457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/>
              <a:t>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9347E0DD-4AF6-4587-B14B-E4741B6C7930}"/>
                  </a:ext>
                </a:extLst>
              </p:cNvPr>
              <p:cNvSpPr txBox="1"/>
              <p:nvPr/>
            </p:nvSpPr>
            <p:spPr>
              <a:xfrm>
                <a:off x="4645396" y="6133046"/>
                <a:ext cx="4769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9347E0DD-4AF6-4587-B14B-E4741B6C79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396" y="6133046"/>
                <a:ext cx="476925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38BEC7DC-99FD-41EC-BE8E-037DF8568DB7}"/>
              </a:ext>
            </a:extLst>
          </p:cNvPr>
          <p:cNvCxnSpPr>
            <a:cxnSpLocks/>
          </p:cNvCxnSpPr>
          <p:nvPr/>
        </p:nvCxnSpPr>
        <p:spPr>
          <a:xfrm flipH="1">
            <a:off x="3031902" y="4414878"/>
            <a:ext cx="1851956" cy="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0D8F6CA5-42D1-43FC-885C-8FF06B476646}"/>
                  </a:ext>
                </a:extLst>
              </p:cNvPr>
              <p:cNvSpPr txBox="1"/>
              <p:nvPr/>
            </p:nvSpPr>
            <p:spPr>
              <a:xfrm>
                <a:off x="2413449" y="4235528"/>
                <a:ext cx="5789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0D8F6CA5-42D1-43FC-885C-8FF06B4766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3449" y="4235528"/>
                <a:ext cx="57894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8E32F03-19BB-4225-89A7-3383729E1ED4}"/>
              </a:ext>
            </a:extLst>
          </p:cNvPr>
          <p:cNvCxnSpPr>
            <a:cxnSpLocks/>
            <a:endCxn id="70" idx="3"/>
          </p:cNvCxnSpPr>
          <p:nvPr/>
        </p:nvCxnSpPr>
        <p:spPr>
          <a:xfrm flipH="1">
            <a:off x="3992207" y="2122786"/>
            <a:ext cx="898140" cy="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8B5512B1-092F-450F-B59F-1E47E10D0367}"/>
              </a:ext>
            </a:extLst>
          </p:cNvPr>
          <p:cNvCxnSpPr>
            <a:cxnSpLocks/>
          </p:cNvCxnSpPr>
          <p:nvPr/>
        </p:nvCxnSpPr>
        <p:spPr>
          <a:xfrm flipH="1">
            <a:off x="3019140" y="2120781"/>
            <a:ext cx="50400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CB6DF31D-2D24-4EC8-A1CF-0D27FA3B33F3}"/>
                  </a:ext>
                </a:extLst>
              </p:cNvPr>
              <p:cNvSpPr txBox="1"/>
              <p:nvPr/>
            </p:nvSpPr>
            <p:spPr>
              <a:xfrm>
                <a:off x="1595055" y="1936115"/>
                <a:ext cx="13838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 panose="02040503050406030204" pitchFamily="18" charset="0"/>
                        </a:rPr>
                        <m:t>𝑀</m:t>
                      </m:r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𝑀</m:t>
                      </m:r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CB6DF31D-2D24-4EC8-A1CF-0D27FA3B33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5055" y="1936115"/>
                <a:ext cx="1383897" cy="369332"/>
              </a:xfrm>
              <a:prstGeom prst="rect">
                <a:avLst/>
              </a:prstGeom>
              <a:blipFill>
                <a:blip r:embed="rId4"/>
                <a:stretch>
                  <a:fillRect l="-13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0BAF4846-B38C-3738-AF43-D611FEEB71C8}"/>
              </a:ext>
            </a:extLst>
          </p:cNvPr>
          <p:cNvSpPr txBox="1"/>
          <p:nvPr/>
        </p:nvSpPr>
        <p:spPr>
          <a:xfrm>
            <a:off x="1782159" y="3764936"/>
            <a:ext cx="1188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WELFARE</a:t>
            </a:r>
          </a:p>
        </p:txBody>
      </p:sp>
    </p:spTree>
    <p:extLst>
      <p:ext uri="{BB962C8B-B14F-4D97-AF65-F5344CB8AC3E}">
        <p14:creationId xmlns:p14="http://schemas.microsoft.com/office/powerpoint/2010/main" val="1706672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E1FCDF4-BF21-4A81-BA5A-C400051AA356}"/>
              </a:ext>
            </a:extLst>
          </p:cNvPr>
          <p:cNvSpPr/>
          <p:nvPr/>
        </p:nvSpPr>
        <p:spPr>
          <a:xfrm>
            <a:off x="3025677" y="1293135"/>
            <a:ext cx="962108" cy="1888435"/>
          </a:xfrm>
          <a:custGeom>
            <a:avLst/>
            <a:gdLst>
              <a:gd name="connsiteX0" fmla="*/ 0 w 962108"/>
              <a:gd name="connsiteY0" fmla="*/ 0 h 1888435"/>
              <a:gd name="connsiteX1" fmla="*/ 962108 w 962108"/>
              <a:gd name="connsiteY1" fmla="*/ 429371 h 1888435"/>
              <a:gd name="connsiteX2" fmla="*/ 962108 w 962108"/>
              <a:gd name="connsiteY2" fmla="*/ 1335820 h 1888435"/>
              <a:gd name="connsiteX3" fmla="*/ 0 w 962108"/>
              <a:gd name="connsiteY3" fmla="*/ 1888435 h 1888435"/>
              <a:gd name="connsiteX4" fmla="*/ 0 w 962108"/>
              <a:gd name="connsiteY4" fmla="*/ 0 h 1888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2108" h="1888435">
                <a:moveTo>
                  <a:pt x="0" y="0"/>
                </a:moveTo>
                <a:lnTo>
                  <a:pt x="962108" y="429371"/>
                </a:lnTo>
                <a:lnTo>
                  <a:pt x="962108" y="1335820"/>
                </a:lnTo>
                <a:lnTo>
                  <a:pt x="0" y="188843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C3CD8304-6630-46F4-9C52-2B0A2E37FB89}"/>
              </a:ext>
            </a:extLst>
          </p:cNvPr>
          <p:cNvSpPr/>
          <p:nvPr/>
        </p:nvSpPr>
        <p:spPr>
          <a:xfrm>
            <a:off x="3038390" y="4418081"/>
            <a:ext cx="3173819" cy="1651153"/>
          </a:xfrm>
          <a:custGeom>
            <a:avLst/>
            <a:gdLst>
              <a:gd name="connsiteX0" fmla="*/ 0 w 3173819"/>
              <a:gd name="connsiteY0" fmla="*/ 1651153 h 1651153"/>
              <a:gd name="connsiteX1" fmla="*/ 1711842 w 3173819"/>
              <a:gd name="connsiteY1" fmla="*/ 13739 h 1651153"/>
              <a:gd name="connsiteX2" fmla="*/ 3173819 w 3173819"/>
              <a:gd name="connsiteY2" fmla="*/ 1002567 h 16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73819" h="1651153">
                <a:moveTo>
                  <a:pt x="0" y="1651153"/>
                </a:moveTo>
                <a:cubicBezTo>
                  <a:pt x="591436" y="886495"/>
                  <a:pt x="1182872" y="121837"/>
                  <a:pt x="1711842" y="13739"/>
                </a:cubicBezTo>
                <a:cubicBezTo>
                  <a:pt x="2240812" y="-94359"/>
                  <a:pt x="2707315" y="454104"/>
                  <a:pt x="3173819" y="1002567"/>
                </a:cubicBezTo>
              </a:path>
            </a:pathLst>
          </a:custGeom>
          <a:noFill/>
          <a:ln w="571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92C09448-E9C1-4B2C-B041-1345882FEF94}"/>
              </a:ext>
            </a:extLst>
          </p:cNvPr>
          <p:cNvSpPr/>
          <p:nvPr/>
        </p:nvSpPr>
        <p:spPr>
          <a:xfrm>
            <a:off x="3985423" y="1710579"/>
            <a:ext cx="917691" cy="945411"/>
          </a:xfrm>
          <a:custGeom>
            <a:avLst/>
            <a:gdLst>
              <a:gd name="connsiteX0" fmla="*/ 0 w 1884459"/>
              <a:gd name="connsiteY0" fmla="*/ 0 h 1868557"/>
              <a:gd name="connsiteX1" fmla="*/ 0 w 1884459"/>
              <a:gd name="connsiteY1" fmla="*/ 1868557 h 1868557"/>
              <a:gd name="connsiteX2" fmla="*/ 1884459 w 1884459"/>
              <a:gd name="connsiteY2" fmla="*/ 818985 h 1868557"/>
              <a:gd name="connsiteX3" fmla="*/ 0 w 1884459"/>
              <a:gd name="connsiteY3" fmla="*/ 0 h 1868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4459" h="1868557">
                <a:moveTo>
                  <a:pt x="0" y="0"/>
                </a:moveTo>
                <a:lnTo>
                  <a:pt x="0" y="1868557"/>
                </a:lnTo>
                <a:lnTo>
                  <a:pt x="1884459" y="818985"/>
                </a:lnTo>
                <a:lnTo>
                  <a:pt x="0" y="0"/>
                </a:lnTo>
                <a:close/>
              </a:path>
            </a:pathLst>
          </a:custGeom>
          <a:solidFill>
            <a:srgbClr val="FFCB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533D484-8B20-413C-8E76-FDC1D188557E}"/>
              </a:ext>
            </a:extLst>
          </p:cNvPr>
          <p:cNvCxnSpPr>
            <a:cxnSpLocks/>
          </p:cNvCxnSpPr>
          <p:nvPr/>
        </p:nvCxnSpPr>
        <p:spPr>
          <a:xfrm flipV="1">
            <a:off x="3024435" y="3377867"/>
            <a:ext cx="4005769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2C50420-3F50-463B-B530-D5CEF0AFF5B1}"/>
              </a:ext>
            </a:extLst>
          </p:cNvPr>
          <p:cNvCxnSpPr>
            <a:cxnSpLocks/>
          </p:cNvCxnSpPr>
          <p:nvPr/>
        </p:nvCxnSpPr>
        <p:spPr>
          <a:xfrm flipV="1">
            <a:off x="3024435" y="3663619"/>
            <a:ext cx="0" cy="242887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68CCCED-5543-4960-8A5E-757C81307571}"/>
              </a:ext>
            </a:extLst>
          </p:cNvPr>
          <p:cNvCxnSpPr>
            <a:cxnSpLocks/>
          </p:cNvCxnSpPr>
          <p:nvPr/>
        </p:nvCxnSpPr>
        <p:spPr>
          <a:xfrm flipV="1">
            <a:off x="3024435" y="6092492"/>
            <a:ext cx="4005769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0CB9CAC-42A4-44D7-BF05-28B1AD943FFD}"/>
              </a:ext>
            </a:extLst>
          </p:cNvPr>
          <p:cNvSpPr txBox="1"/>
          <p:nvPr/>
        </p:nvSpPr>
        <p:spPr>
          <a:xfrm>
            <a:off x="7030204" y="5907825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289EB98-A287-43FC-9F2A-A49A50C36D58}"/>
              </a:ext>
            </a:extLst>
          </p:cNvPr>
          <p:cNvSpPr txBox="1"/>
          <p:nvPr/>
        </p:nvSpPr>
        <p:spPr>
          <a:xfrm>
            <a:off x="7030203" y="3193200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5D9D039-8434-4F1B-937B-7387ADC86B16}"/>
              </a:ext>
            </a:extLst>
          </p:cNvPr>
          <p:cNvSpPr txBox="1"/>
          <p:nvPr/>
        </p:nvSpPr>
        <p:spPr>
          <a:xfrm>
            <a:off x="1976956" y="970942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2B18218-E485-4BB0-AE2E-D0EC294A0809}"/>
              </a:ext>
            </a:extLst>
          </p:cNvPr>
          <p:cNvCxnSpPr>
            <a:cxnSpLocks/>
          </p:cNvCxnSpPr>
          <p:nvPr/>
        </p:nvCxnSpPr>
        <p:spPr>
          <a:xfrm flipV="1">
            <a:off x="3036793" y="1254460"/>
            <a:ext cx="3364065" cy="192882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23F1E69-5703-4B26-B502-6060E34A84F8}"/>
              </a:ext>
            </a:extLst>
          </p:cNvPr>
          <p:cNvCxnSpPr>
            <a:cxnSpLocks/>
          </p:cNvCxnSpPr>
          <p:nvPr/>
        </p:nvCxnSpPr>
        <p:spPr>
          <a:xfrm>
            <a:off x="3043144" y="1300660"/>
            <a:ext cx="3369016" cy="150253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D76E1CE6-11E1-4B81-A52D-5E0077DEB674}"/>
              </a:ext>
            </a:extLst>
          </p:cNvPr>
          <p:cNvSpPr txBox="1"/>
          <p:nvPr/>
        </p:nvSpPr>
        <p:spPr>
          <a:xfrm>
            <a:off x="6417487" y="2696466"/>
            <a:ext cx="973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293FD38-371E-4C10-9609-1BDADE5951AA}"/>
              </a:ext>
            </a:extLst>
          </p:cNvPr>
          <p:cNvSpPr txBox="1"/>
          <p:nvPr/>
        </p:nvSpPr>
        <p:spPr>
          <a:xfrm>
            <a:off x="6418511" y="931328"/>
            <a:ext cx="888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 = MC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8F78724-90DE-4FEE-91F0-15CCF31B8864}"/>
              </a:ext>
            </a:extLst>
          </p:cNvPr>
          <p:cNvCxnSpPr>
            <a:cxnSpLocks/>
          </p:cNvCxnSpPr>
          <p:nvPr/>
        </p:nvCxnSpPr>
        <p:spPr>
          <a:xfrm flipV="1">
            <a:off x="3985424" y="1710579"/>
            <a:ext cx="0" cy="437153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94CD6D9-0748-44AA-B9A0-F5C92CA892D8}"/>
              </a:ext>
            </a:extLst>
          </p:cNvPr>
          <p:cNvCxnSpPr>
            <a:cxnSpLocks/>
          </p:cNvCxnSpPr>
          <p:nvPr/>
        </p:nvCxnSpPr>
        <p:spPr>
          <a:xfrm flipV="1">
            <a:off x="3024435" y="948994"/>
            <a:ext cx="0" cy="242887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77B41BB1-7B48-4B14-8AA9-39DFD18DA853}"/>
              </a:ext>
            </a:extLst>
          </p:cNvPr>
          <p:cNvSpPr txBox="1"/>
          <p:nvPr/>
        </p:nvSpPr>
        <p:spPr>
          <a:xfrm>
            <a:off x="6252217" y="5443356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6600"/>
                </a:solidFill>
              </a:rPr>
              <a:t>W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1E38719-DA46-43CB-ACF9-5C6853FB8F30}"/>
              </a:ext>
            </a:extLst>
          </p:cNvPr>
          <p:cNvSpPr txBox="1"/>
          <p:nvPr/>
        </p:nvSpPr>
        <p:spPr>
          <a:xfrm>
            <a:off x="3301350" y="1936173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9347E0DD-4AF6-4587-B14B-E4741B6C7930}"/>
                  </a:ext>
                </a:extLst>
              </p:cNvPr>
              <p:cNvSpPr txBox="1"/>
              <p:nvPr/>
            </p:nvSpPr>
            <p:spPr>
              <a:xfrm>
                <a:off x="3744583" y="6128726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9347E0DD-4AF6-4587-B14B-E4741B6C79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4583" y="6128726"/>
                <a:ext cx="476156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38BEC7DC-99FD-41EC-BE8E-037DF8568DB7}"/>
              </a:ext>
            </a:extLst>
          </p:cNvPr>
          <p:cNvCxnSpPr>
            <a:cxnSpLocks/>
          </p:cNvCxnSpPr>
          <p:nvPr/>
        </p:nvCxnSpPr>
        <p:spPr>
          <a:xfrm flipH="1">
            <a:off x="3031902" y="4414878"/>
            <a:ext cx="1851956" cy="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0D8F6CA5-42D1-43FC-885C-8FF06B476646}"/>
                  </a:ext>
                </a:extLst>
              </p:cNvPr>
              <p:cNvSpPr txBox="1"/>
              <p:nvPr/>
            </p:nvSpPr>
            <p:spPr>
              <a:xfrm>
                <a:off x="2413449" y="4235528"/>
                <a:ext cx="5789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0D8F6CA5-42D1-43FC-885C-8FF06B4766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3449" y="4235528"/>
                <a:ext cx="57894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54C0FD5-7E37-47CA-8E5A-3FA0FE9D2153}"/>
              </a:ext>
            </a:extLst>
          </p:cNvPr>
          <p:cNvSpPr txBox="1"/>
          <p:nvPr/>
        </p:nvSpPr>
        <p:spPr>
          <a:xfrm>
            <a:off x="3974121" y="1936173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826300"/>
                </a:solidFill>
              </a:rPr>
              <a:t>DWL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0C01BE9-3B68-415C-99C1-15439A05DEEC}"/>
              </a:ext>
            </a:extLst>
          </p:cNvPr>
          <p:cNvCxnSpPr>
            <a:cxnSpLocks/>
          </p:cNvCxnSpPr>
          <p:nvPr/>
        </p:nvCxnSpPr>
        <p:spPr>
          <a:xfrm flipH="1">
            <a:off x="3024435" y="2644938"/>
            <a:ext cx="95822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7ADE265-708F-4EB9-917F-A85A2C645B07}"/>
              </a:ext>
            </a:extLst>
          </p:cNvPr>
          <p:cNvCxnSpPr>
            <a:cxnSpLocks/>
          </p:cNvCxnSpPr>
          <p:nvPr/>
        </p:nvCxnSpPr>
        <p:spPr>
          <a:xfrm flipH="1">
            <a:off x="3021672" y="1719709"/>
            <a:ext cx="95822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3305CF9-CEDB-4870-AD1A-E98645CEBF86}"/>
                  </a:ext>
                </a:extLst>
              </p:cNvPr>
              <p:cNvSpPr txBox="1"/>
              <p:nvPr/>
            </p:nvSpPr>
            <p:spPr>
              <a:xfrm>
                <a:off x="2412277" y="2460272"/>
                <a:ext cx="5903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 panose="02040503050406030204" pitchFamily="18" charset="0"/>
                        </a:rPr>
                        <m:t>𝑀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3305CF9-CEDB-4870-AD1A-E98645CEBF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2277" y="2460272"/>
                <a:ext cx="590335" cy="369332"/>
              </a:xfrm>
              <a:prstGeom prst="rect">
                <a:avLst/>
              </a:prstGeom>
              <a:blipFill>
                <a:blip r:embed="rId4"/>
                <a:stretch>
                  <a:fillRect l="-5155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78DF964-9FF5-4073-9244-8517E31BA87B}"/>
                  </a:ext>
                </a:extLst>
              </p:cNvPr>
              <p:cNvSpPr txBox="1"/>
              <p:nvPr/>
            </p:nvSpPr>
            <p:spPr>
              <a:xfrm>
                <a:off x="2418628" y="1537579"/>
                <a:ext cx="5903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 panose="02040503050406030204" pitchFamily="18" charset="0"/>
                        </a:rPr>
                        <m:t>𝑀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78DF964-9FF5-4073-9244-8517E31BA8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8628" y="1537579"/>
                <a:ext cx="590335" cy="369332"/>
              </a:xfrm>
              <a:prstGeom prst="rect">
                <a:avLst/>
              </a:prstGeom>
              <a:blipFill>
                <a:blip r:embed="rId5"/>
                <a:stretch>
                  <a:fillRect l="-7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C2F02E3-08ED-4AA2-BB2D-A68153B8D716}"/>
              </a:ext>
            </a:extLst>
          </p:cNvPr>
          <p:cNvCxnSpPr/>
          <p:nvPr/>
        </p:nvCxnSpPr>
        <p:spPr>
          <a:xfrm>
            <a:off x="2321979" y="1719709"/>
            <a:ext cx="0" cy="925229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974190C-9AEC-44AC-B025-7729310ED0BF}"/>
                  </a:ext>
                </a:extLst>
              </p:cNvPr>
              <p:cNvSpPr txBox="1"/>
              <p:nvPr/>
            </p:nvSpPr>
            <p:spPr>
              <a:xfrm>
                <a:off x="943443" y="1997657"/>
                <a:ext cx="13838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 panose="02040503050406030204" pitchFamily="18" charset="0"/>
                        </a:rPr>
                        <m:t>𝑀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𝑀𝐶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974190C-9AEC-44AC-B025-7729310ED0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443" y="1997657"/>
                <a:ext cx="1383897" cy="369332"/>
              </a:xfrm>
              <a:prstGeom prst="rect">
                <a:avLst/>
              </a:prstGeom>
              <a:blipFill>
                <a:blip r:embed="rId6"/>
                <a:stretch>
                  <a:fillRect l="-441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56059E7-593D-433C-A5DE-1A8F2D311144}"/>
              </a:ext>
            </a:extLst>
          </p:cNvPr>
          <p:cNvCxnSpPr>
            <a:cxnSpLocks/>
          </p:cNvCxnSpPr>
          <p:nvPr/>
        </p:nvCxnSpPr>
        <p:spPr>
          <a:xfrm flipH="1">
            <a:off x="3021672" y="4937932"/>
            <a:ext cx="95846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56A76BC-795B-4844-9034-48FE0FFB55F1}"/>
                  </a:ext>
                </a:extLst>
              </p:cNvPr>
              <p:cNvSpPr txBox="1"/>
              <p:nvPr/>
            </p:nvSpPr>
            <p:spPr>
              <a:xfrm>
                <a:off x="2424679" y="4752131"/>
                <a:ext cx="5445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56A76BC-795B-4844-9034-48FE0FFB55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4679" y="4752131"/>
                <a:ext cx="544573" cy="369332"/>
              </a:xfrm>
              <a:prstGeom prst="rect">
                <a:avLst/>
              </a:prstGeom>
              <a:blipFill>
                <a:blip r:embed="rId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CDBBF331-ABC1-4BD5-921B-50268EE0101D}"/>
              </a:ext>
            </a:extLst>
          </p:cNvPr>
          <p:cNvCxnSpPr>
            <a:cxnSpLocks/>
          </p:cNvCxnSpPr>
          <p:nvPr/>
        </p:nvCxnSpPr>
        <p:spPr>
          <a:xfrm>
            <a:off x="2383072" y="4414878"/>
            <a:ext cx="0" cy="521919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73F0705-1F0E-49A6-8048-90826A2881F9}"/>
                  </a:ext>
                </a:extLst>
              </p:cNvPr>
              <p:cNvSpPr txBox="1"/>
              <p:nvPr/>
            </p:nvSpPr>
            <p:spPr>
              <a:xfrm>
                <a:off x="1690910" y="4491171"/>
                <a:ext cx="6114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𝑊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73F0705-1F0E-49A6-8048-90826A2881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0910" y="4491171"/>
                <a:ext cx="611468" cy="369332"/>
              </a:xfrm>
              <a:prstGeom prst="rect">
                <a:avLst/>
              </a:prstGeom>
              <a:blipFill>
                <a:blip r:embed="rId8"/>
                <a:stretch>
                  <a:fillRect l="-17822" r="-1980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6F503F9-C3F8-44B1-82C2-26EEB2863F7F}"/>
              </a:ext>
            </a:extLst>
          </p:cNvPr>
          <p:cNvCxnSpPr>
            <a:cxnSpLocks/>
          </p:cNvCxnSpPr>
          <p:nvPr/>
        </p:nvCxnSpPr>
        <p:spPr>
          <a:xfrm flipV="1">
            <a:off x="4883928" y="2114404"/>
            <a:ext cx="0" cy="396771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8C4FBC7-49D1-4DA1-9925-DB09EAD42402}"/>
                  </a:ext>
                </a:extLst>
              </p:cNvPr>
              <p:cNvSpPr txBox="1"/>
              <p:nvPr/>
            </p:nvSpPr>
            <p:spPr>
              <a:xfrm>
                <a:off x="4645396" y="6133046"/>
                <a:ext cx="4769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8C4FBC7-49D1-4DA1-9925-DB09EAD424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396" y="6133046"/>
                <a:ext cx="476925" cy="369332"/>
              </a:xfrm>
              <a:prstGeom prst="rect">
                <a:avLst/>
              </a:prstGeom>
              <a:blipFill>
                <a:blip r:embed="rId9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74436FB-FF03-4FBF-9DE3-81AF1E71FCFC}"/>
              </a:ext>
            </a:extLst>
          </p:cNvPr>
          <p:cNvCxnSpPr>
            <a:cxnSpLocks/>
          </p:cNvCxnSpPr>
          <p:nvPr/>
        </p:nvCxnSpPr>
        <p:spPr>
          <a:xfrm>
            <a:off x="4107427" y="5946283"/>
            <a:ext cx="65702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903D508-5F35-47C7-A570-B56522257A90}"/>
                  </a:ext>
                </a:extLst>
              </p:cNvPr>
              <p:cNvSpPr txBox="1"/>
              <p:nvPr/>
            </p:nvSpPr>
            <p:spPr>
              <a:xfrm>
                <a:off x="3974961" y="5605611"/>
                <a:ext cx="97242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fr-F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𝑇𝑆</m:t>
                      </m:r>
                      <m:r>
                        <a:rPr lang="fr-F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903D508-5F35-47C7-A570-B56522257A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4961" y="5605611"/>
                <a:ext cx="972420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>
            <a:extLst>
              <a:ext uri="{FF2B5EF4-FFF2-40B4-BE49-F238E27FC236}">
                <a16:creationId xmlns:a16="http://schemas.microsoft.com/office/drawing/2014/main" id="{9E375A40-5800-4F31-D5C0-770A2C7EC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524" y="110860"/>
            <a:ext cx="8596668" cy="723900"/>
          </a:xfrm>
        </p:spPr>
        <p:txBody>
          <a:bodyPr/>
          <a:lstStyle/>
          <a:p>
            <a:r>
              <a:rPr lang="fr-FR" dirty="0"/>
              <a:t>Allocative </a:t>
            </a:r>
            <a:r>
              <a:rPr lang="fr-FR" dirty="0" err="1"/>
              <a:t>Efficiency</a:t>
            </a:r>
            <a:endParaRPr lang="fr-FR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43D8AB-5227-1C18-26B5-09417C12946F}"/>
              </a:ext>
            </a:extLst>
          </p:cNvPr>
          <p:cNvSpPr txBox="1"/>
          <p:nvPr/>
        </p:nvSpPr>
        <p:spPr>
          <a:xfrm>
            <a:off x="1782159" y="3764936"/>
            <a:ext cx="1188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WELFARE</a:t>
            </a:r>
          </a:p>
        </p:txBody>
      </p:sp>
    </p:spTree>
    <p:extLst>
      <p:ext uri="{BB962C8B-B14F-4D97-AF65-F5344CB8AC3E}">
        <p14:creationId xmlns:p14="http://schemas.microsoft.com/office/powerpoint/2010/main" val="37014875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AA91CD5-9C42-4BFB-8461-EA09A7180069}"/>
              </a:ext>
            </a:extLst>
          </p:cNvPr>
          <p:cNvSpPr/>
          <p:nvPr/>
        </p:nvSpPr>
        <p:spPr>
          <a:xfrm>
            <a:off x="3021596" y="1298138"/>
            <a:ext cx="1871190" cy="1895412"/>
          </a:xfrm>
          <a:custGeom>
            <a:avLst/>
            <a:gdLst>
              <a:gd name="connsiteX0" fmla="*/ 0 w 1871190"/>
              <a:gd name="connsiteY0" fmla="*/ 0 h 1895412"/>
              <a:gd name="connsiteX1" fmla="*/ 9084 w 1871190"/>
              <a:gd name="connsiteY1" fmla="*/ 1895412 h 1895412"/>
              <a:gd name="connsiteX2" fmla="*/ 1871190 w 1871190"/>
              <a:gd name="connsiteY2" fmla="*/ 823565 h 1895412"/>
              <a:gd name="connsiteX3" fmla="*/ 0 w 1871190"/>
              <a:gd name="connsiteY3" fmla="*/ 0 h 189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1190" h="1895412">
                <a:moveTo>
                  <a:pt x="0" y="0"/>
                </a:moveTo>
                <a:lnTo>
                  <a:pt x="9084" y="1895412"/>
                </a:lnTo>
                <a:lnTo>
                  <a:pt x="1871190" y="82356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9A516F5-1EC0-455E-8CFC-47C3ECBF9C4A}"/>
              </a:ext>
            </a:extLst>
          </p:cNvPr>
          <p:cNvSpPr/>
          <p:nvPr/>
        </p:nvSpPr>
        <p:spPr>
          <a:xfrm>
            <a:off x="4880675" y="1594864"/>
            <a:ext cx="914400" cy="926511"/>
          </a:xfrm>
          <a:custGeom>
            <a:avLst/>
            <a:gdLst>
              <a:gd name="connsiteX0" fmla="*/ 0 w 914400"/>
              <a:gd name="connsiteY0" fmla="*/ 526839 h 926511"/>
              <a:gd name="connsiteX1" fmla="*/ 911372 w 914400"/>
              <a:gd name="connsiteY1" fmla="*/ 926511 h 926511"/>
              <a:gd name="connsiteX2" fmla="*/ 914400 w 914400"/>
              <a:gd name="connsiteY2" fmla="*/ 0 h 926511"/>
              <a:gd name="connsiteX3" fmla="*/ 0 w 914400"/>
              <a:gd name="connsiteY3" fmla="*/ 526839 h 92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26511">
                <a:moveTo>
                  <a:pt x="0" y="526839"/>
                </a:moveTo>
                <a:lnTo>
                  <a:pt x="911372" y="926511"/>
                </a:lnTo>
                <a:cubicBezTo>
                  <a:pt x="912381" y="617674"/>
                  <a:pt x="913391" y="308837"/>
                  <a:pt x="914400" y="0"/>
                </a:cubicBezTo>
                <a:lnTo>
                  <a:pt x="0" y="52683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C3CD8304-6630-46F4-9C52-2B0A2E37FB89}"/>
              </a:ext>
            </a:extLst>
          </p:cNvPr>
          <p:cNvSpPr/>
          <p:nvPr/>
        </p:nvSpPr>
        <p:spPr>
          <a:xfrm>
            <a:off x="3038390" y="4418081"/>
            <a:ext cx="3173819" cy="1651153"/>
          </a:xfrm>
          <a:custGeom>
            <a:avLst/>
            <a:gdLst>
              <a:gd name="connsiteX0" fmla="*/ 0 w 3173819"/>
              <a:gd name="connsiteY0" fmla="*/ 1651153 h 1651153"/>
              <a:gd name="connsiteX1" fmla="*/ 1711842 w 3173819"/>
              <a:gd name="connsiteY1" fmla="*/ 13739 h 1651153"/>
              <a:gd name="connsiteX2" fmla="*/ 3173819 w 3173819"/>
              <a:gd name="connsiteY2" fmla="*/ 1002567 h 16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73819" h="1651153">
                <a:moveTo>
                  <a:pt x="0" y="1651153"/>
                </a:moveTo>
                <a:cubicBezTo>
                  <a:pt x="591436" y="886495"/>
                  <a:pt x="1182872" y="121837"/>
                  <a:pt x="1711842" y="13739"/>
                </a:cubicBezTo>
                <a:cubicBezTo>
                  <a:pt x="2240812" y="-94359"/>
                  <a:pt x="2707315" y="454104"/>
                  <a:pt x="3173819" y="1002567"/>
                </a:cubicBezTo>
              </a:path>
            </a:pathLst>
          </a:custGeom>
          <a:noFill/>
          <a:ln w="571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533D484-8B20-413C-8E76-FDC1D188557E}"/>
              </a:ext>
            </a:extLst>
          </p:cNvPr>
          <p:cNvCxnSpPr>
            <a:cxnSpLocks/>
          </p:cNvCxnSpPr>
          <p:nvPr/>
        </p:nvCxnSpPr>
        <p:spPr>
          <a:xfrm flipV="1">
            <a:off x="3024435" y="3377867"/>
            <a:ext cx="4005769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2C50420-3F50-463B-B530-D5CEF0AFF5B1}"/>
              </a:ext>
            </a:extLst>
          </p:cNvPr>
          <p:cNvCxnSpPr>
            <a:cxnSpLocks/>
          </p:cNvCxnSpPr>
          <p:nvPr/>
        </p:nvCxnSpPr>
        <p:spPr>
          <a:xfrm flipV="1">
            <a:off x="3024435" y="3663619"/>
            <a:ext cx="0" cy="242887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68CCCED-5543-4960-8A5E-757C81307571}"/>
              </a:ext>
            </a:extLst>
          </p:cNvPr>
          <p:cNvCxnSpPr>
            <a:cxnSpLocks/>
          </p:cNvCxnSpPr>
          <p:nvPr/>
        </p:nvCxnSpPr>
        <p:spPr>
          <a:xfrm flipV="1">
            <a:off x="3024435" y="6092492"/>
            <a:ext cx="4005769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0CB9CAC-42A4-44D7-BF05-28B1AD943FFD}"/>
              </a:ext>
            </a:extLst>
          </p:cNvPr>
          <p:cNvSpPr txBox="1"/>
          <p:nvPr/>
        </p:nvSpPr>
        <p:spPr>
          <a:xfrm>
            <a:off x="7030204" y="5907825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289EB98-A287-43FC-9F2A-A49A50C36D58}"/>
              </a:ext>
            </a:extLst>
          </p:cNvPr>
          <p:cNvSpPr txBox="1"/>
          <p:nvPr/>
        </p:nvSpPr>
        <p:spPr>
          <a:xfrm>
            <a:off x="7030203" y="3193200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5D9D039-8434-4F1B-937B-7387ADC86B16}"/>
              </a:ext>
            </a:extLst>
          </p:cNvPr>
          <p:cNvSpPr txBox="1"/>
          <p:nvPr/>
        </p:nvSpPr>
        <p:spPr>
          <a:xfrm>
            <a:off x="1976956" y="970942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2B18218-E485-4BB0-AE2E-D0EC294A0809}"/>
              </a:ext>
            </a:extLst>
          </p:cNvPr>
          <p:cNvCxnSpPr>
            <a:cxnSpLocks/>
          </p:cNvCxnSpPr>
          <p:nvPr/>
        </p:nvCxnSpPr>
        <p:spPr>
          <a:xfrm flipV="1">
            <a:off x="3036793" y="1254460"/>
            <a:ext cx="3364065" cy="192882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23F1E69-5703-4B26-B502-6060E34A84F8}"/>
              </a:ext>
            </a:extLst>
          </p:cNvPr>
          <p:cNvCxnSpPr>
            <a:cxnSpLocks/>
          </p:cNvCxnSpPr>
          <p:nvPr/>
        </p:nvCxnSpPr>
        <p:spPr>
          <a:xfrm>
            <a:off x="3043144" y="1300660"/>
            <a:ext cx="3369016" cy="150253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D76E1CE6-11E1-4B81-A52D-5E0077DEB674}"/>
              </a:ext>
            </a:extLst>
          </p:cNvPr>
          <p:cNvSpPr txBox="1"/>
          <p:nvPr/>
        </p:nvSpPr>
        <p:spPr>
          <a:xfrm>
            <a:off x="6417487" y="2696466"/>
            <a:ext cx="973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293FD38-371E-4C10-9609-1BDADE5951AA}"/>
              </a:ext>
            </a:extLst>
          </p:cNvPr>
          <p:cNvSpPr txBox="1"/>
          <p:nvPr/>
        </p:nvSpPr>
        <p:spPr>
          <a:xfrm>
            <a:off x="6418511" y="931328"/>
            <a:ext cx="888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 = MC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8F78724-90DE-4FEE-91F0-15CCF31B8864}"/>
              </a:ext>
            </a:extLst>
          </p:cNvPr>
          <p:cNvCxnSpPr>
            <a:cxnSpLocks/>
          </p:cNvCxnSpPr>
          <p:nvPr/>
        </p:nvCxnSpPr>
        <p:spPr>
          <a:xfrm flipV="1">
            <a:off x="5793904" y="1608067"/>
            <a:ext cx="0" cy="446116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94CD6D9-0748-44AA-B9A0-F5C92CA892D8}"/>
              </a:ext>
            </a:extLst>
          </p:cNvPr>
          <p:cNvCxnSpPr>
            <a:cxnSpLocks/>
          </p:cNvCxnSpPr>
          <p:nvPr/>
        </p:nvCxnSpPr>
        <p:spPr>
          <a:xfrm flipV="1">
            <a:off x="3024435" y="948994"/>
            <a:ext cx="0" cy="242887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77B41BB1-7B48-4B14-8AA9-39DFD18DA853}"/>
              </a:ext>
            </a:extLst>
          </p:cNvPr>
          <p:cNvSpPr txBox="1"/>
          <p:nvPr/>
        </p:nvSpPr>
        <p:spPr>
          <a:xfrm>
            <a:off x="6252217" y="5443356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6600"/>
                </a:solidFill>
              </a:rPr>
              <a:t>W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1E38719-DA46-43CB-ACF9-5C6853FB8F30}"/>
              </a:ext>
            </a:extLst>
          </p:cNvPr>
          <p:cNvSpPr txBox="1"/>
          <p:nvPr/>
        </p:nvSpPr>
        <p:spPr>
          <a:xfrm>
            <a:off x="3564902" y="1930183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9347E0DD-4AF6-4587-B14B-E4741B6C7930}"/>
                  </a:ext>
                </a:extLst>
              </p:cNvPr>
              <p:cNvSpPr txBox="1"/>
              <p:nvPr/>
            </p:nvSpPr>
            <p:spPr>
              <a:xfrm>
                <a:off x="5553165" y="6133046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9347E0DD-4AF6-4587-B14B-E4741B6C79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3165" y="6133046"/>
                <a:ext cx="481478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38BEC7DC-99FD-41EC-BE8E-037DF8568DB7}"/>
              </a:ext>
            </a:extLst>
          </p:cNvPr>
          <p:cNvCxnSpPr>
            <a:cxnSpLocks/>
          </p:cNvCxnSpPr>
          <p:nvPr/>
        </p:nvCxnSpPr>
        <p:spPr>
          <a:xfrm flipH="1">
            <a:off x="3031902" y="4414878"/>
            <a:ext cx="1851956" cy="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0D8F6CA5-42D1-43FC-885C-8FF06B476646}"/>
                  </a:ext>
                </a:extLst>
              </p:cNvPr>
              <p:cNvSpPr txBox="1"/>
              <p:nvPr/>
            </p:nvSpPr>
            <p:spPr>
              <a:xfrm>
                <a:off x="2412277" y="4235528"/>
                <a:ext cx="5789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0D8F6CA5-42D1-43FC-885C-8FF06B4766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2277" y="4235528"/>
                <a:ext cx="57894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0C01BE9-3B68-415C-99C1-15439A05DEEC}"/>
              </a:ext>
            </a:extLst>
          </p:cNvPr>
          <p:cNvCxnSpPr>
            <a:cxnSpLocks/>
          </p:cNvCxnSpPr>
          <p:nvPr/>
        </p:nvCxnSpPr>
        <p:spPr>
          <a:xfrm flipH="1">
            <a:off x="3024435" y="2527240"/>
            <a:ext cx="276946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7ADE265-708F-4EB9-917F-A85A2C645B07}"/>
              </a:ext>
            </a:extLst>
          </p:cNvPr>
          <p:cNvCxnSpPr>
            <a:cxnSpLocks/>
          </p:cNvCxnSpPr>
          <p:nvPr/>
        </p:nvCxnSpPr>
        <p:spPr>
          <a:xfrm flipH="1">
            <a:off x="3021672" y="1608067"/>
            <a:ext cx="277223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3305CF9-CEDB-4870-AD1A-E98645CEBF86}"/>
                  </a:ext>
                </a:extLst>
              </p:cNvPr>
              <p:cNvSpPr txBox="1"/>
              <p:nvPr/>
            </p:nvSpPr>
            <p:spPr>
              <a:xfrm>
                <a:off x="2412277" y="2345213"/>
                <a:ext cx="5903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 panose="02040503050406030204" pitchFamily="18" charset="0"/>
                        </a:rPr>
                        <m:t>𝑀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3305CF9-CEDB-4870-AD1A-E98645CEBF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2277" y="2345213"/>
                <a:ext cx="590335" cy="369332"/>
              </a:xfrm>
              <a:prstGeom prst="rect">
                <a:avLst/>
              </a:prstGeom>
              <a:blipFill>
                <a:blip r:embed="rId4"/>
                <a:stretch>
                  <a:fillRect l="-7216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78DF964-9FF5-4073-9244-8517E31BA87B}"/>
                  </a:ext>
                </a:extLst>
              </p:cNvPr>
              <p:cNvSpPr txBox="1"/>
              <p:nvPr/>
            </p:nvSpPr>
            <p:spPr>
              <a:xfrm>
                <a:off x="2418628" y="1422522"/>
                <a:ext cx="5903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 panose="02040503050406030204" pitchFamily="18" charset="0"/>
                        </a:rPr>
                        <m:t>𝑀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78DF964-9FF5-4073-9244-8517E31BA8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8628" y="1422522"/>
                <a:ext cx="590335" cy="369332"/>
              </a:xfrm>
              <a:prstGeom prst="rect">
                <a:avLst/>
              </a:prstGeom>
              <a:blipFill>
                <a:blip r:embed="rId5"/>
                <a:stretch>
                  <a:fillRect l="-61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C2F02E3-08ED-4AA2-BB2D-A68153B8D716}"/>
              </a:ext>
            </a:extLst>
          </p:cNvPr>
          <p:cNvCxnSpPr/>
          <p:nvPr/>
        </p:nvCxnSpPr>
        <p:spPr>
          <a:xfrm>
            <a:off x="2321979" y="1719709"/>
            <a:ext cx="0" cy="925229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974190C-9AEC-44AC-B025-7729310ED0BF}"/>
                  </a:ext>
                </a:extLst>
              </p:cNvPr>
              <p:cNvSpPr txBox="1"/>
              <p:nvPr/>
            </p:nvSpPr>
            <p:spPr>
              <a:xfrm>
                <a:off x="943443" y="1997657"/>
                <a:ext cx="13838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 panose="02040503050406030204" pitchFamily="18" charset="0"/>
                        </a:rPr>
                        <m:t>𝑀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𝑀𝐵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974190C-9AEC-44AC-B025-7729310ED0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443" y="1997657"/>
                <a:ext cx="1383897" cy="369332"/>
              </a:xfrm>
              <a:prstGeom prst="rect">
                <a:avLst/>
              </a:prstGeom>
              <a:blipFill>
                <a:blip r:embed="rId6"/>
                <a:stretch>
                  <a:fillRect l="-881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56059E7-593D-433C-A5DE-1A8F2D311144}"/>
              </a:ext>
            </a:extLst>
          </p:cNvPr>
          <p:cNvCxnSpPr>
            <a:cxnSpLocks/>
          </p:cNvCxnSpPr>
          <p:nvPr/>
        </p:nvCxnSpPr>
        <p:spPr>
          <a:xfrm flipH="1">
            <a:off x="3021674" y="4937932"/>
            <a:ext cx="277223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56A76BC-795B-4844-9034-48FE0FFB55F1}"/>
                  </a:ext>
                </a:extLst>
              </p:cNvPr>
              <p:cNvSpPr txBox="1"/>
              <p:nvPr/>
            </p:nvSpPr>
            <p:spPr>
              <a:xfrm>
                <a:off x="2420845" y="4752131"/>
                <a:ext cx="5498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56A76BC-795B-4844-9034-48FE0FFB55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0845" y="4752131"/>
                <a:ext cx="549894" cy="369332"/>
              </a:xfrm>
              <a:prstGeom prst="rect">
                <a:avLst/>
              </a:prstGeom>
              <a:blipFill>
                <a:blip r:embed="rId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CDBBF331-ABC1-4BD5-921B-50268EE0101D}"/>
              </a:ext>
            </a:extLst>
          </p:cNvPr>
          <p:cNvCxnSpPr>
            <a:cxnSpLocks/>
          </p:cNvCxnSpPr>
          <p:nvPr/>
        </p:nvCxnSpPr>
        <p:spPr>
          <a:xfrm>
            <a:off x="2383072" y="4414878"/>
            <a:ext cx="0" cy="521919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73F0705-1F0E-49A6-8048-90826A2881F9}"/>
                  </a:ext>
                </a:extLst>
              </p:cNvPr>
              <p:cNvSpPr txBox="1"/>
              <p:nvPr/>
            </p:nvSpPr>
            <p:spPr>
              <a:xfrm>
                <a:off x="1690910" y="4491171"/>
                <a:ext cx="6114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𝑊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73F0705-1F0E-49A6-8048-90826A2881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0910" y="4491171"/>
                <a:ext cx="611468" cy="369332"/>
              </a:xfrm>
              <a:prstGeom prst="rect">
                <a:avLst/>
              </a:prstGeom>
              <a:blipFill>
                <a:blip r:embed="rId8"/>
                <a:stretch>
                  <a:fillRect l="-18812" r="-1980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6F503F9-C3F8-44B1-82C2-26EEB2863F7F}"/>
              </a:ext>
            </a:extLst>
          </p:cNvPr>
          <p:cNvCxnSpPr>
            <a:cxnSpLocks/>
          </p:cNvCxnSpPr>
          <p:nvPr/>
        </p:nvCxnSpPr>
        <p:spPr>
          <a:xfrm flipV="1">
            <a:off x="4883928" y="2114404"/>
            <a:ext cx="0" cy="396771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8C4FBC7-49D1-4DA1-9925-DB09EAD42402}"/>
                  </a:ext>
                </a:extLst>
              </p:cNvPr>
              <p:cNvSpPr txBox="1"/>
              <p:nvPr/>
            </p:nvSpPr>
            <p:spPr>
              <a:xfrm>
                <a:off x="4645396" y="6133046"/>
                <a:ext cx="4769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8C4FBC7-49D1-4DA1-9925-DB09EAD424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396" y="6133046"/>
                <a:ext cx="476925" cy="369332"/>
              </a:xfrm>
              <a:prstGeom prst="rect">
                <a:avLst/>
              </a:prstGeom>
              <a:blipFill>
                <a:blip r:embed="rId9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74436FB-FF03-4FBF-9DE3-81AF1E71FCFC}"/>
              </a:ext>
            </a:extLst>
          </p:cNvPr>
          <p:cNvCxnSpPr>
            <a:cxnSpLocks/>
          </p:cNvCxnSpPr>
          <p:nvPr/>
        </p:nvCxnSpPr>
        <p:spPr>
          <a:xfrm flipH="1">
            <a:off x="5001196" y="5947367"/>
            <a:ext cx="68184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5399A2B-2BC0-4E1E-BC1D-FE4F678B7895}"/>
                  </a:ext>
                </a:extLst>
              </p:cNvPr>
              <p:cNvSpPr txBox="1"/>
              <p:nvPr/>
            </p:nvSpPr>
            <p:spPr>
              <a:xfrm>
                <a:off x="4883858" y="5608813"/>
                <a:ext cx="97242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fr-F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𝑇𝑆</m:t>
                      </m:r>
                      <m:r>
                        <a:rPr lang="fr-F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5399A2B-2BC0-4E1E-BC1D-FE4F678B78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858" y="5608813"/>
                <a:ext cx="972420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5E37964B-BED6-4A1E-9DF6-7552C13118D7}"/>
              </a:ext>
            </a:extLst>
          </p:cNvPr>
          <p:cNvSpPr txBox="1"/>
          <p:nvPr/>
        </p:nvSpPr>
        <p:spPr>
          <a:xfrm>
            <a:off x="5310930" y="1928006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B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764A984-ED17-4B9F-95DE-DB8F40D2256C}"/>
              </a:ext>
            </a:extLst>
          </p:cNvPr>
          <p:cNvSpPr/>
          <p:nvPr/>
        </p:nvSpPr>
        <p:spPr>
          <a:xfrm>
            <a:off x="7804904" y="1587635"/>
            <a:ext cx="1491496" cy="1050074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W = A – B</a:t>
            </a:r>
          </a:p>
          <a:p>
            <a:pPr algn="ctr"/>
            <a:r>
              <a:rPr lang="fr-FR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fr-FR" b="1" dirty="0">
                <a:solidFill>
                  <a:schemeClr val="tx1"/>
                </a:solidFill>
              </a:rPr>
              <a:t>DWL = B</a:t>
            </a:r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517118FD-5635-8C47-1535-131788DE2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524" y="110860"/>
            <a:ext cx="8596668" cy="723900"/>
          </a:xfrm>
        </p:spPr>
        <p:txBody>
          <a:bodyPr/>
          <a:lstStyle/>
          <a:p>
            <a:r>
              <a:rPr lang="fr-FR" dirty="0"/>
              <a:t>Allocative </a:t>
            </a:r>
            <a:r>
              <a:rPr lang="fr-FR" dirty="0" err="1"/>
              <a:t>Efficiency</a:t>
            </a:r>
            <a:endParaRPr lang="fr-FR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6FE6A6-2866-FF20-04C0-0AD048B64A2E}"/>
              </a:ext>
            </a:extLst>
          </p:cNvPr>
          <p:cNvSpPr txBox="1"/>
          <p:nvPr/>
        </p:nvSpPr>
        <p:spPr>
          <a:xfrm>
            <a:off x="1782159" y="3764936"/>
            <a:ext cx="1188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WELFARE</a:t>
            </a:r>
          </a:p>
        </p:txBody>
      </p:sp>
    </p:spTree>
    <p:extLst>
      <p:ext uri="{BB962C8B-B14F-4D97-AF65-F5344CB8AC3E}">
        <p14:creationId xmlns:p14="http://schemas.microsoft.com/office/powerpoint/2010/main" val="12738991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70E7C-4940-4631-8121-1A4E5FAD4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PED &amp; </a:t>
            </a:r>
            <a:r>
              <a:rPr lang="fr-FR" dirty="0" err="1"/>
              <a:t>Slope</a:t>
            </a:r>
            <a:r>
              <a:rPr lang="fr-FR" dirty="0"/>
              <a:t> of the </a:t>
            </a:r>
            <a:r>
              <a:rPr lang="fr-FR" dirty="0" err="1"/>
              <a:t>Demand</a:t>
            </a:r>
            <a:r>
              <a:rPr lang="fr-FR" dirty="0"/>
              <a:t> </a:t>
            </a:r>
            <a:r>
              <a:rPr lang="fr-FR" dirty="0" err="1"/>
              <a:t>Curve</a:t>
            </a:r>
            <a:endParaRPr lang="fr-FR" dirty="0"/>
          </a:p>
        </p:txBody>
      </p:sp>
      <p:cxnSp>
        <p:nvCxnSpPr>
          <p:cNvPr id="4" name="Connecteur droit avec flèche 4">
            <a:extLst>
              <a:ext uri="{FF2B5EF4-FFF2-40B4-BE49-F238E27FC236}">
                <a16:creationId xmlns:a16="http://schemas.microsoft.com/office/drawing/2014/main" id="{FE056166-67E4-4218-ABC1-AE03DB38B819}"/>
              </a:ext>
            </a:extLst>
          </p:cNvPr>
          <p:cNvCxnSpPr/>
          <p:nvPr/>
        </p:nvCxnSpPr>
        <p:spPr>
          <a:xfrm flipV="1">
            <a:off x="900210" y="2327654"/>
            <a:ext cx="0" cy="26663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5">
            <a:extLst>
              <a:ext uri="{FF2B5EF4-FFF2-40B4-BE49-F238E27FC236}">
                <a16:creationId xmlns:a16="http://schemas.microsoft.com/office/drawing/2014/main" id="{DA5E7651-43CC-46AD-8D56-A9FD967E1F6E}"/>
              </a:ext>
            </a:extLst>
          </p:cNvPr>
          <p:cNvCxnSpPr/>
          <p:nvPr/>
        </p:nvCxnSpPr>
        <p:spPr>
          <a:xfrm flipV="1">
            <a:off x="902272" y="4994025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7">
            <a:extLst>
              <a:ext uri="{FF2B5EF4-FFF2-40B4-BE49-F238E27FC236}">
                <a16:creationId xmlns:a16="http://schemas.microsoft.com/office/drawing/2014/main" id="{6A97DA2E-5225-4827-8610-59CE0EE9A0A3}"/>
              </a:ext>
            </a:extLst>
          </p:cNvPr>
          <p:cNvSpPr txBox="1"/>
          <p:nvPr/>
        </p:nvSpPr>
        <p:spPr>
          <a:xfrm>
            <a:off x="463709" y="1920927"/>
            <a:ext cx="873002" cy="403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7" name="ZoneTexte 8">
            <a:extLst>
              <a:ext uri="{FF2B5EF4-FFF2-40B4-BE49-F238E27FC236}">
                <a16:creationId xmlns:a16="http://schemas.microsoft.com/office/drawing/2014/main" id="{DA363B20-8ADF-415C-AEBD-C70628465FA9}"/>
              </a:ext>
            </a:extLst>
          </p:cNvPr>
          <p:cNvSpPr txBox="1"/>
          <p:nvPr/>
        </p:nvSpPr>
        <p:spPr>
          <a:xfrm>
            <a:off x="900211" y="5779415"/>
            <a:ext cx="3692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DEMAND IS PRICE-ELASTIC</a:t>
            </a:r>
          </a:p>
        </p:txBody>
      </p:sp>
      <p:cxnSp>
        <p:nvCxnSpPr>
          <p:cNvPr id="8" name="Connecteur droit 10">
            <a:extLst>
              <a:ext uri="{FF2B5EF4-FFF2-40B4-BE49-F238E27FC236}">
                <a16:creationId xmlns:a16="http://schemas.microsoft.com/office/drawing/2014/main" id="{7EE015C5-B1D6-4713-A83B-FA29D23CBA43}"/>
              </a:ext>
            </a:extLst>
          </p:cNvPr>
          <p:cNvCxnSpPr>
            <a:cxnSpLocks/>
          </p:cNvCxnSpPr>
          <p:nvPr/>
        </p:nvCxnSpPr>
        <p:spPr>
          <a:xfrm>
            <a:off x="1271586" y="3303956"/>
            <a:ext cx="2791036" cy="43852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28">
            <a:extLst>
              <a:ext uri="{FF2B5EF4-FFF2-40B4-BE49-F238E27FC236}">
                <a16:creationId xmlns:a16="http://schemas.microsoft.com/office/drawing/2014/main" id="{C5A7BF86-74C7-4B41-84D4-71D6311F1CD5}"/>
              </a:ext>
            </a:extLst>
          </p:cNvPr>
          <p:cNvSpPr txBox="1"/>
          <p:nvPr/>
        </p:nvSpPr>
        <p:spPr>
          <a:xfrm>
            <a:off x="3639611" y="5065377"/>
            <a:ext cx="1412713" cy="403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17" name="Connecteur droit avec flèche 4">
            <a:extLst>
              <a:ext uri="{FF2B5EF4-FFF2-40B4-BE49-F238E27FC236}">
                <a16:creationId xmlns:a16="http://schemas.microsoft.com/office/drawing/2014/main" id="{BDFF17B4-F67F-4CF8-92E2-C72DB4EC601C}"/>
              </a:ext>
            </a:extLst>
          </p:cNvPr>
          <p:cNvCxnSpPr/>
          <p:nvPr/>
        </p:nvCxnSpPr>
        <p:spPr>
          <a:xfrm flipV="1">
            <a:off x="5171869" y="2326235"/>
            <a:ext cx="0" cy="26663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5">
            <a:extLst>
              <a:ext uri="{FF2B5EF4-FFF2-40B4-BE49-F238E27FC236}">
                <a16:creationId xmlns:a16="http://schemas.microsoft.com/office/drawing/2014/main" id="{0FCB1322-4B27-426F-BC11-815BC2D51DEF}"/>
              </a:ext>
            </a:extLst>
          </p:cNvPr>
          <p:cNvCxnSpPr/>
          <p:nvPr/>
        </p:nvCxnSpPr>
        <p:spPr>
          <a:xfrm flipV="1">
            <a:off x="5173931" y="4983980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7">
            <a:extLst>
              <a:ext uri="{FF2B5EF4-FFF2-40B4-BE49-F238E27FC236}">
                <a16:creationId xmlns:a16="http://schemas.microsoft.com/office/drawing/2014/main" id="{BE930A34-6F5E-45EB-9E22-6C229169315D}"/>
              </a:ext>
            </a:extLst>
          </p:cNvPr>
          <p:cNvSpPr txBox="1"/>
          <p:nvPr/>
        </p:nvSpPr>
        <p:spPr>
          <a:xfrm>
            <a:off x="4735368" y="1920927"/>
            <a:ext cx="873002" cy="403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20" name="ZoneTexte 8">
            <a:extLst>
              <a:ext uri="{FF2B5EF4-FFF2-40B4-BE49-F238E27FC236}">
                <a16:creationId xmlns:a16="http://schemas.microsoft.com/office/drawing/2014/main" id="{6009CE7B-6CF6-4925-8FA9-9B586CCFD77B}"/>
              </a:ext>
            </a:extLst>
          </p:cNvPr>
          <p:cNvSpPr txBox="1"/>
          <p:nvPr/>
        </p:nvSpPr>
        <p:spPr>
          <a:xfrm>
            <a:off x="5171870" y="5779415"/>
            <a:ext cx="3692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DEMAND IS PRICE-INELASTIC</a:t>
            </a:r>
          </a:p>
        </p:txBody>
      </p:sp>
      <p:cxnSp>
        <p:nvCxnSpPr>
          <p:cNvPr id="21" name="Connecteur droit 10">
            <a:extLst>
              <a:ext uri="{FF2B5EF4-FFF2-40B4-BE49-F238E27FC236}">
                <a16:creationId xmlns:a16="http://schemas.microsoft.com/office/drawing/2014/main" id="{7CC637EC-45CB-4A14-BE85-16058C15C263}"/>
              </a:ext>
            </a:extLst>
          </p:cNvPr>
          <p:cNvCxnSpPr>
            <a:cxnSpLocks/>
          </p:cNvCxnSpPr>
          <p:nvPr/>
        </p:nvCxnSpPr>
        <p:spPr>
          <a:xfrm>
            <a:off x="6223532" y="2384719"/>
            <a:ext cx="1054041" cy="195883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8">
            <a:extLst>
              <a:ext uri="{FF2B5EF4-FFF2-40B4-BE49-F238E27FC236}">
                <a16:creationId xmlns:a16="http://schemas.microsoft.com/office/drawing/2014/main" id="{5896A04A-527C-451B-9380-2F22BAF37C07}"/>
              </a:ext>
            </a:extLst>
          </p:cNvPr>
          <p:cNvSpPr txBox="1"/>
          <p:nvPr/>
        </p:nvSpPr>
        <p:spPr>
          <a:xfrm>
            <a:off x="7904170" y="5063958"/>
            <a:ext cx="1412713" cy="403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24" name="ZoneTexte 48">
            <a:extLst>
              <a:ext uri="{FF2B5EF4-FFF2-40B4-BE49-F238E27FC236}">
                <a16:creationId xmlns:a16="http://schemas.microsoft.com/office/drawing/2014/main" id="{B28363BF-9F47-47AB-8253-D8D4F341178C}"/>
              </a:ext>
            </a:extLst>
          </p:cNvPr>
          <p:cNvSpPr txBox="1"/>
          <p:nvPr/>
        </p:nvSpPr>
        <p:spPr>
          <a:xfrm>
            <a:off x="7167689" y="4373218"/>
            <a:ext cx="46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30" name="ZoneTexte 49">
            <a:extLst>
              <a:ext uri="{FF2B5EF4-FFF2-40B4-BE49-F238E27FC236}">
                <a16:creationId xmlns:a16="http://schemas.microsoft.com/office/drawing/2014/main" id="{3F451772-0C37-4164-B120-019405FEB974}"/>
              </a:ext>
            </a:extLst>
          </p:cNvPr>
          <p:cNvSpPr txBox="1"/>
          <p:nvPr/>
        </p:nvSpPr>
        <p:spPr>
          <a:xfrm>
            <a:off x="4109450" y="3589317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  <a:endParaRPr lang="fr-FR" b="1" baseline="-25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6844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">
            <a:extLst>
              <a:ext uri="{FF2B5EF4-FFF2-40B4-BE49-F238E27FC236}">
                <a16:creationId xmlns:a16="http://schemas.microsoft.com/office/drawing/2014/main" id="{FAB63967-C169-4EBD-B339-3A4232B37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829" y="635406"/>
            <a:ext cx="8945431" cy="810986"/>
          </a:xfrm>
        </p:spPr>
        <p:txBody>
          <a:bodyPr>
            <a:normAutofit/>
          </a:bodyPr>
          <a:lstStyle/>
          <a:p>
            <a:r>
              <a:rPr lang="en-US" dirty="0"/>
              <a:t>Perfectly Price-Inelastic Demand</a:t>
            </a:r>
            <a:endParaRPr lang="fr-FR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AFE1468-5C55-4817-83A2-238F1F3E20BF}"/>
              </a:ext>
            </a:extLst>
          </p:cNvPr>
          <p:cNvCxnSpPr>
            <a:cxnSpLocks/>
          </p:cNvCxnSpPr>
          <p:nvPr/>
        </p:nvCxnSpPr>
        <p:spPr>
          <a:xfrm flipH="1">
            <a:off x="4453996" y="2344177"/>
            <a:ext cx="22468" cy="370674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115175" y="5874724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QUANTITY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6146" y="2037013"/>
            <a:ext cx="82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PRICE</a:t>
            </a:r>
          </a:p>
        </p:txBody>
      </p:sp>
      <p:cxnSp>
        <p:nvCxnSpPr>
          <p:cNvPr id="5" name="Straight Arrow Connector 4"/>
          <p:cNvCxnSpPr>
            <a:cxnSpLocks/>
          </p:cNvCxnSpPr>
          <p:nvPr/>
        </p:nvCxnSpPr>
        <p:spPr>
          <a:xfrm>
            <a:off x="2260410" y="6067179"/>
            <a:ext cx="4854765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>
            <a:cxnSpLocks/>
          </p:cNvCxnSpPr>
          <p:nvPr/>
        </p:nvCxnSpPr>
        <p:spPr>
          <a:xfrm flipV="1">
            <a:off x="2230487" y="1747129"/>
            <a:ext cx="0" cy="431226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45D7664C-380C-41CA-BC6E-A8606F4896F0}"/>
              </a:ext>
            </a:extLst>
          </p:cNvPr>
          <p:cNvSpPr txBox="1"/>
          <p:nvPr/>
        </p:nvSpPr>
        <p:spPr>
          <a:xfrm>
            <a:off x="4309591" y="1942373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EADD1D8-299E-4A02-A252-2BDD431D481A}"/>
              </a:ext>
            </a:extLst>
          </p:cNvPr>
          <p:cNvCxnSpPr>
            <a:cxnSpLocks/>
          </p:cNvCxnSpPr>
          <p:nvPr/>
        </p:nvCxnSpPr>
        <p:spPr>
          <a:xfrm flipH="1">
            <a:off x="2226000" y="5050262"/>
            <a:ext cx="223923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3E2B3D2-2A1B-437D-8729-0C3526F7EB28}"/>
              </a:ext>
            </a:extLst>
          </p:cNvPr>
          <p:cNvCxnSpPr>
            <a:cxnSpLocks/>
          </p:cNvCxnSpPr>
          <p:nvPr/>
        </p:nvCxnSpPr>
        <p:spPr>
          <a:xfrm flipH="1">
            <a:off x="2226000" y="3366298"/>
            <a:ext cx="225046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86DE489-DE2F-4679-9CAF-84084A65138A}"/>
                  </a:ext>
                </a:extLst>
              </p:cNvPr>
              <p:cNvSpPr txBox="1"/>
              <p:nvPr/>
            </p:nvSpPr>
            <p:spPr>
              <a:xfrm>
                <a:off x="3686670" y="6107745"/>
                <a:ext cx="15346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 i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86DE489-DE2F-4679-9CAF-84084A6513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6670" y="6107745"/>
                <a:ext cx="1534651" cy="369332"/>
              </a:xfrm>
              <a:prstGeom prst="rect">
                <a:avLst/>
              </a:prstGeom>
              <a:blipFill>
                <a:blip r:embed="rId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C02A1C0-F8AF-43FF-B7B1-A41F514861FC}"/>
                  </a:ext>
                </a:extLst>
              </p:cNvPr>
              <p:cNvSpPr txBox="1"/>
              <p:nvPr/>
            </p:nvSpPr>
            <p:spPr>
              <a:xfrm>
                <a:off x="1799889" y="4842300"/>
                <a:ext cx="3381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C02A1C0-F8AF-43FF-B7B1-A41F514861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9889" y="4842300"/>
                <a:ext cx="338106" cy="369332"/>
              </a:xfrm>
              <a:prstGeom prst="rect">
                <a:avLst/>
              </a:prstGeom>
              <a:blipFill>
                <a:blip r:embed="rId3"/>
                <a:stretch>
                  <a:fillRect l="-17857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B9A2214-FC66-4A5A-B77A-A4A88B14E8E5}"/>
                  </a:ext>
                </a:extLst>
              </p:cNvPr>
              <p:cNvSpPr txBox="1"/>
              <p:nvPr/>
            </p:nvSpPr>
            <p:spPr>
              <a:xfrm>
                <a:off x="1779294" y="3181632"/>
                <a:ext cx="3878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B9A2214-FC66-4A5A-B77A-A4A88B14E8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9294" y="3181632"/>
                <a:ext cx="387879" cy="369332"/>
              </a:xfrm>
              <a:prstGeom prst="rect">
                <a:avLst/>
              </a:prstGeom>
              <a:blipFill>
                <a:blip r:embed="rId4"/>
                <a:stretch>
                  <a:fillRect l="-9375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row: Down 11">
            <a:extLst>
              <a:ext uri="{FF2B5EF4-FFF2-40B4-BE49-F238E27FC236}">
                <a16:creationId xmlns:a16="http://schemas.microsoft.com/office/drawing/2014/main" id="{027E910D-AF63-40D1-823E-BE2E9F65D715}"/>
              </a:ext>
            </a:extLst>
          </p:cNvPr>
          <p:cNvSpPr/>
          <p:nvPr/>
        </p:nvSpPr>
        <p:spPr>
          <a:xfrm>
            <a:off x="1560468" y="4218612"/>
            <a:ext cx="151200" cy="840363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7" name="Groupe 14">
            <a:extLst>
              <a:ext uri="{FF2B5EF4-FFF2-40B4-BE49-F238E27FC236}">
                <a16:creationId xmlns:a16="http://schemas.microsoft.com/office/drawing/2014/main" id="{E99745ED-921F-4C7F-B86F-F33F5C0EA481}"/>
              </a:ext>
            </a:extLst>
          </p:cNvPr>
          <p:cNvGrpSpPr/>
          <p:nvPr/>
        </p:nvGrpSpPr>
        <p:grpSpPr>
          <a:xfrm>
            <a:off x="4371811" y="4959664"/>
            <a:ext cx="182880" cy="182880"/>
            <a:chOff x="4802909" y="4396509"/>
            <a:chExt cx="332509" cy="295564"/>
          </a:xfrm>
        </p:grpSpPr>
        <p:cxnSp>
          <p:nvCxnSpPr>
            <p:cNvPr id="48" name="Connecteur droit 15">
              <a:extLst>
                <a:ext uri="{FF2B5EF4-FFF2-40B4-BE49-F238E27FC236}">
                  <a16:creationId xmlns:a16="http://schemas.microsoft.com/office/drawing/2014/main" id="{7D40DBF9-7010-4A5F-BDD5-14316B581F1A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Connecteur droit 16">
              <a:extLst>
                <a:ext uri="{FF2B5EF4-FFF2-40B4-BE49-F238E27FC236}">
                  <a16:creationId xmlns:a16="http://schemas.microsoft.com/office/drawing/2014/main" id="{EBF0BFDF-2711-48A7-8331-9DFDB21AE80D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75A43392-CB00-485E-83D6-89B4B0663C61}"/>
              </a:ext>
            </a:extLst>
          </p:cNvPr>
          <p:cNvSpPr txBox="1"/>
          <p:nvPr/>
        </p:nvSpPr>
        <p:spPr>
          <a:xfrm>
            <a:off x="4533809" y="4865596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B</a:t>
            </a:r>
          </a:p>
        </p:txBody>
      </p:sp>
      <p:grpSp>
        <p:nvGrpSpPr>
          <p:cNvPr id="85" name="Groupe 14">
            <a:extLst>
              <a:ext uri="{FF2B5EF4-FFF2-40B4-BE49-F238E27FC236}">
                <a16:creationId xmlns:a16="http://schemas.microsoft.com/office/drawing/2014/main" id="{E2C9EA2A-EA67-40F0-9C1D-CF41A75C0A2D}"/>
              </a:ext>
            </a:extLst>
          </p:cNvPr>
          <p:cNvGrpSpPr/>
          <p:nvPr/>
        </p:nvGrpSpPr>
        <p:grpSpPr>
          <a:xfrm>
            <a:off x="4381101" y="3275703"/>
            <a:ext cx="182880" cy="182880"/>
            <a:chOff x="4802909" y="4396509"/>
            <a:chExt cx="332509" cy="295564"/>
          </a:xfrm>
        </p:grpSpPr>
        <p:cxnSp>
          <p:nvCxnSpPr>
            <p:cNvPr id="86" name="Connecteur droit 15">
              <a:extLst>
                <a:ext uri="{FF2B5EF4-FFF2-40B4-BE49-F238E27FC236}">
                  <a16:creationId xmlns:a16="http://schemas.microsoft.com/office/drawing/2014/main" id="{B7984E43-5D23-48BF-A0AF-683065FABB4F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Connecteur droit 16">
              <a:extLst>
                <a:ext uri="{FF2B5EF4-FFF2-40B4-BE49-F238E27FC236}">
                  <a16:creationId xmlns:a16="http://schemas.microsoft.com/office/drawing/2014/main" id="{7BA8A902-2EAC-4E31-93BB-CB31BB6A5D13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08CAD0A7-BFCB-41E2-9DB1-CF41BED360F9}"/>
              </a:ext>
            </a:extLst>
          </p:cNvPr>
          <p:cNvSpPr txBox="1"/>
          <p:nvPr/>
        </p:nvSpPr>
        <p:spPr>
          <a:xfrm>
            <a:off x="4545158" y="3181632"/>
            <a:ext cx="32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C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294AAD1-4F9A-B526-C406-AA6C9149B1E1}"/>
              </a:ext>
            </a:extLst>
          </p:cNvPr>
          <p:cNvCxnSpPr>
            <a:cxnSpLocks/>
          </p:cNvCxnSpPr>
          <p:nvPr/>
        </p:nvCxnSpPr>
        <p:spPr>
          <a:xfrm flipH="1">
            <a:off x="2225428" y="4218613"/>
            <a:ext cx="225046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6525465-28B7-E4B5-A6A9-D174AA031DD9}"/>
                  </a:ext>
                </a:extLst>
              </p:cNvPr>
              <p:cNvSpPr txBox="1"/>
              <p:nvPr/>
            </p:nvSpPr>
            <p:spPr>
              <a:xfrm>
                <a:off x="1772371" y="4033947"/>
                <a:ext cx="3878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6525465-28B7-E4B5-A6A9-D174AA031D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2371" y="4033947"/>
                <a:ext cx="387879" cy="369332"/>
              </a:xfrm>
              <a:prstGeom prst="rect">
                <a:avLst/>
              </a:prstGeom>
              <a:blipFill>
                <a:blip r:embed="rId5"/>
                <a:stretch>
                  <a:fillRect l="-9524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e 14">
            <a:extLst>
              <a:ext uri="{FF2B5EF4-FFF2-40B4-BE49-F238E27FC236}">
                <a16:creationId xmlns:a16="http://schemas.microsoft.com/office/drawing/2014/main" id="{934FF790-3502-AB63-6462-3EF9AEFA78E6}"/>
              </a:ext>
            </a:extLst>
          </p:cNvPr>
          <p:cNvGrpSpPr/>
          <p:nvPr/>
        </p:nvGrpSpPr>
        <p:grpSpPr>
          <a:xfrm>
            <a:off x="4380529" y="4128018"/>
            <a:ext cx="182880" cy="182880"/>
            <a:chOff x="4802909" y="4396509"/>
            <a:chExt cx="332509" cy="295564"/>
          </a:xfrm>
        </p:grpSpPr>
        <p:cxnSp>
          <p:nvCxnSpPr>
            <p:cNvPr id="13" name="Connecteur droit 15">
              <a:extLst>
                <a:ext uri="{FF2B5EF4-FFF2-40B4-BE49-F238E27FC236}">
                  <a16:creationId xmlns:a16="http://schemas.microsoft.com/office/drawing/2014/main" id="{8101CE76-9AC7-BC02-1A0B-B1B61F95C208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Connecteur droit 16">
              <a:extLst>
                <a:ext uri="{FF2B5EF4-FFF2-40B4-BE49-F238E27FC236}">
                  <a16:creationId xmlns:a16="http://schemas.microsoft.com/office/drawing/2014/main" id="{3CE900CD-E358-A1DD-8D65-F8B17B4F94A5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6114739-993F-BCA1-49F3-506A07DF0B8D}"/>
              </a:ext>
            </a:extLst>
          </p:cNvPr>
          <p:cNvSpPr txBox="1"/>
          <p:nvPr/>
        </p:nvSpPr>
        <p:spPr>
          <a:xfrm>
            <a:off x="4542182" y="4033947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A</a:t>
            </a: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E96B48AA-5B02-7AF3-B59C-EBE3BFFF5BFB}"/>
              </a:ext>
            </a:extLst>
          </p:cNvPr>
          <p:cNvSpPr/>
          <p:nvPr/>
        </p:nvSpPr>
        <p:spPr>
          <a:xfrm rot="10800000">
            <a:off x="1560468" y="3366297"/>
            <a:ext cx="151200" cy="831250"/>
          </a:xfrm>
          <a:prstGeom prst="down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9072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">
            <a:extLst>
              <a:ext uri="{FF2B5EF4-FFF2-40B4-BE49-F238E27FC236}">
                <a16:creationId xmlns:a16="http://schemas.microsoft.com/office/drawing/2014/main" id="{FAB63967-C169-4EBD-B339-3A4232B37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894" y="653597"/>
            <a:ext cx="8945431" cy="810986"/>
          </a:xfrm>
        </p:spPr>
        <p:txBody>
          <a:bodyPr>
            <a:normAutofit/>
          </a:bodyPr>
          <a:lstStyle/>
          <a:p>
            <a:r>
              <a:rPr lang="en-US" dirty="0"/>
              <a:t>Perfectly Price-Elastic Demand</a:t>
            </a:r>
            <a:endParaRPr lang="fr-FR" dirty="0"/>
          </a:p>
        </p:txBody>
      </p:sp>
      <p:sp>
        <p:nvSpPr>
          <p:cNvPr id="42" name="TextBox 41"/>
          <p:cNvSpPr txBox="1"/>
          <p:nvPr/>
        </p:nvSpPr>
        <p:spPr>
          <a:xfrm>
            <a:off x="7089352" y="5723757"/>
            <a:ext cx="1292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QUANTITY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45610" y="1970328"/>
            <a:ext cx="1191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PRICE</a:t>
            </a:r>
          </a:p>
        </p:txBody>
      </p:sp>
      <p:cxnSp>
        <p:nvCxnSpPr>
          <p:cNvPr id="45" name="Straight Connector 44"/>
          <p:cNvCxnSpPr>
            <a:cxnSpLocks/>
            <a:endCxn id="33" idx="1"/>
          </p:cNvCxnSpPr>
          <p:nvPr/>
        </p:nvCxnSpPr>
        <p:spPr>
          <a:xfrm>
            <a:off x="2200785" y="3961533"/>
            <a:ext cx="3171317" cy="384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cxnSpLocks/>
          </p:cNvCxnSpPr>
          <p:nvPr/>
        </p:nvCxnSpPr>
        <p:spPr>
          <a:xfrm flipV="1">
            <a:off x="2176915" y="1796955"/>
            <a:ext cx="0" cy="411146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A28AA36-6335-47AA-9246-10C5CDB210BB}"/>
                  </a:ext>
                </a:extLst>
              </p:cNvPr>
              <p:cNvSpPr txBox="1"/>
              <p:nvPr/>
            </p:nvSpPr>
            <p:spPr>
              <a:xfrm>
                <a:off x="1515599" y="3774064"/>
                <a:ext cx="47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A28AA36-6335-47AA-9246-10C5CDB210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5599" y="3774064"/>
                <a:ext cx="476541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037A42A-A8BF-418E-BB8C-E4C547B9009B}"/>
              </a:ext>
            </a:extLst>
          </p:cNvPr>
          <p:cNvCxnSpPr>
            <a:cxnSpLocks/>
          </p:cNvCxnSpPr>
          <p:nvPr/>
        </p:nvCxnSpPr>
        <p:spPr>
          <a:xfrm flipH="1">
            <a:off x="2175697" y="2432215"/>
            <a:ext cx="9994" cy="1536446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A9E9343-1E35-4E4A-8F8D-D27F4E2437CB}"/>
              </a:ext>
            </a:extLst>
          </p:cNvPr>
          <p:cNvCxnSpPr>
            <a:cxnSpLocks/>
          </p:cNvCxnSpPr>
          <p:nvPr/>
        </p:nvCxnSpPr>
        <p:spPr>
          <a:xfrm>
            <a:off x="5719895" y="3962153"/>
            <a:ext cx="696240" cy="0"/>
          </a:xfrm>
          <a:prstGeom prst="line">
            <a:avLst/>
          </a:prstGeom>
          <a:ln w="28575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C3C627D6-F89C-45DD-AAD1-9ADFB465AF1C}"/>
              </a:ext>
            </a:extLst>
          </p:cNvPr>
          <p:cNvSpPr txBox="1"/>
          <p:nvPr/>
        </p:nvSpPr>
        <p:spPr>
          <a:xfrm>
            <a:off x="5372102" y="3780711"/>
            <a:ext cx="333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F9CE51B-5EAF-46DA-BC0C-4A120774A6B9}"/>
              </a:ext>
            </a:extLst>
          </p:cNvPr>
          <p:cNvCxnSpPr>
            <a:cxnSpLocks/>
          </p:cNvCxnSpPr>
          <p:nvPr/>
        </p:nvCxnSpPr>
        <p:spPr>
          <a:xfrm>
            <a:off x="6416134" y="3965377"/>
            <a:ext cx="0" cy="1927547"/>
          </a:xfrm>
          <a:prstGeom prst="line">
            <a:avLst/>
          </a:prstGeom>
          <a:ln w="28575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0D17EB0-6008-464E-AF01-CA17F6557D54}"/>
                  </a:ext>
                </a:extLst>
              </p:cNvPr>
              <p:cNvSpPr txBox="1"/>
              <p:nvPr/>
            </p:nvSpPr>
            <p:spPr>
              <a:xfrm>
                <a:off x="6081153" y="5962839"/>
                <a:ext cx="6222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b="1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en-GB" b="1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0D17EB0-6008-464E-AF01-CA17F6557D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1153" y="5962839"/>
                <a:ext cx="622285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07298EF-92E8-456B-AC50-9794999E82C1}"/>
              </a:ext>
            </a:extLst>
          </p:cNvPr>
          <p:cNvCxnSpPr>
            <a:cxnSpLocks/>
          </p:cNvCxnSpPr>
          <p:nvPr/>
        </p:nvCxnSpPr>
        <p:spPr>
          <a:xfrm flipV="1">
            <a:off x="4067222" y="3956386"/>
            <a:ext cx="0" cy="195203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C4EAFAA-E9E9-4D00-BE39-7FE8CECCE225}"/>
                  </a:ext>
                </a:extLst>
              </p:cNvPr>
              <p:cNvSpPr txBox="1"/>
              <p:nvPr/>
            </p:nvSpPr>
            <p:spPr>
              <a:xfrm>
                <a:off x="3828861" y="5964779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C4EAFAA-E9E9-4D00-BE39-7FE8CECCE2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8861" y="5964779"/>
                <a:ext cx="476156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3387486-40DA-4D0F-97FC-2CE4CE671A71}"/>
                  </a:ext>
                </a:extLst>
              </p:cNvPr>
              <p:cNvSpPr txBox="1"/>
              <p:nvPr/>
            </p:nvSpPr>
            <p:spPr>
              <a:xfrm>
                <a:off x="1934591" y="5962839"/>
                <a:ext cx="4814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3387486-40DA-4D0F-97FC-2CE4CE671A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4591" y="5962839"/>
                <a:ext cx="481477" cy="369332"/>
              </a:xfrm>
              <a:prstGeom prst="rect">
                <a:avLst/>
              </a:prstGeom>
              <a:blipFill>
                <a:blip r:embed="rId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896AC96-49B4-400C-8796-C5CBEB4CA70A}"/>
                  </a:ext>
                </a:extLst>
              </p:cNvPr>
              <p:cNvSpPr txBox="1"/>
              <p:nvPr/>
            </p:nvSpPr>
            <p:spPr>
              <a:xfrm>
                <a:off x="1514004" y="3463939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i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896AC96-49B4-400C-8796-C5CBEB4CA7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4004" y="3463939"/>
                <a:ext cx="481863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>
            <a:extLst>
              <a:ext uri="{FF2B5EF4-FFF2-40B4-BE49-F238E27FC236}">
                <a16:creationId xmlns:a16="http://schemas.microsoft.com/office/drawing/2014/main" id="{AD95F787-C724-4896-8531-F1EE2F0CBF8E}"/>
              </a:ext>
            </a:extLst>
          </p:cNvPr>
          <p:cNvSpPr txBox="1"/>
          <p:nvPr/>
        </p:nvSpPr>
        <p:spPr>
          <a:xfrm>
            <a:off x="3929605" y="3492685"/>
            <a:ext cx="330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A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0FDD12D-E6BE-4780-AB6F-CDB4B9D01BDD}"/>
              </a:ext>
            </a:extLst>
          </p:cNvPr>
          <p:cNvSpPr txBox="1"/>
          <p:nvPr/>
        </p:nvSpPr>
        <p:spPr>
          <a:xfrm>
            <a:off x="6492075" y="381449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C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31D84B2-2FB4-4FD2-995B-5234FFA53A6E}"/>
              </a:ext>
            </a:extLst>
          </p:cNvPr>
          <p:cNvSpPr txBox="1"/>
          <p:nvPr/>
        </p:nvSpPr>
        <p:spPr>
          <a:xfrm>
            <a:off x="2207986" y="3216538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C18A322B-A2AD-4702-8117-15E50B93BFAC}"/>
                  </a:ext>
                </a:extLst>
              </p:cNvPr>
              <p:cNvSpPr txBox="1"/>
              <p:nvPr/>
            </p:nvSpPr>
            <p:spPr>
              <a:xfrm>
                <a:off x="1516827" y="4080381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C18A322B-A2AD-4702-8117-15E50B93BF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6827" y="4080381"/>
                <a:ext cx="481863" cy="369332"/>
              </a:xfrm>
              <a:prstGeom prst="rect">
                <a:avLst/>
              </a:prstGeom>
              <a:blipFill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B3F8EC97-CBAD-48E3-9CB0-996129BE0302}"/>
                  </a:ext>
                </a:extLst>
              </p:cNvPr>
              <p:cNvSpPr txBox="1"/>
              <p:nvPr/>
            </p:nvSpPr>
            <p:spPr>
              <a:xfrm>
                <a:off x="1027088" y="3941362"/>
                <a:ext cx="3037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GB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B3F8EC97-CBAD-48E3-9CB0-996129BE03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088" y="3941362"/>
                <a:ext cx="303736" cy="369332"/>
              </a:xfrm>
              <a:prstGeom prst="rect">
                <a:avLst/>
              </a:prstGeom>
              <a:blipFill>
                <a:blip r:embed="rId8"/>
                <a:stretch>
                  <a:fillRect l="-20000" r="-4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A403409D-BEF7-4D39-AAC3-6B9AE199E23A}"/>
              </a:ext>
            </a:extLst>
          </p:cNvPr>
          <p:cNvCxnSpPr>
            <a:cxnSpLocks/>
          </p:cNvCxnSpPr>
          <p:nvPr/>
        </p:nvCxnSpPr>
        <p:spPr>
          <a:xfrm flipH="1">
            <a:off x="2175330" y="4263694"/>
            <a:ext cx="423463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cxnSpLocks/>
          </p:cNvCxnSpPr>
          <p:nvPr/>
        </p:nvCxnSpPr>
        <p:spPr>
          <a:xfrm>
            <a:off x="5705847" y="5908426"/>
            <a:ext cx="1383505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Groupe 14">
            <a:extLst>
              <a:ext uri="{FF2B5EF4-FFF2-40B4-BE49-F238E27FC236}">
                <a16:creationId xmlns:a16="http://schemas.microsoft.com/office/drawing/2014/main" id="{3E462C6D-9A9E-4528-9DAA-0612E0FD6E0E}"/>
              </a:ext>
            </a:extLst>
          </p:cNvPr>
          <p:cNvGrpSpPr/>
          <p:nvPr/>
        </p:nvGrpSpPr>
        <p:grpSpPr>
          <a:xfrm>
            <a:off x="6325843" y="4174011"/>
            <a:ext cx="182880" cy="182880"/>
            <a:chOff x="4802909" y="4396509"/>
            <a:chExt cx="332509" cy="295564"/>
          </a:xfrm>
        </p:grpSpPr>
        <p:cxnSp>
          <p:nvCxnSpPr>
            <p:cNvPr id="75" name="Connecteur droit 15">
              <a:extLst>
                <a:ext uri="{FF2B5EF4-FFF2-40B4-BE49-F238E27FC236}">
                  <a16:creationId xmlns:a16="http://schemas.microsoft.com/office/drawing/2014/main" id="{211D367A-4071-4FAC-97E4-A478D0BB9DAE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Connecteur droit 16">
              <a:extLst>
                <a:ext uri="{FF2B5EF4-FFF2-40B4-BE49-F238E27FC236}">
                  <a16:creationId xmlns:a16="http://schemas.microsoft.com/office/drawing/2014/main" id="{AA36224F-59AA-46C1-B64E-E454D6A2FA32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56D0464-E141-4761-8F3F-AC45A1707A6B}"/>
              </a:ext>
            </a:extLst>
          </p:cNvPr>
          <p:cNvCxnSpPr>
            <a:cxnSpLocks/>
          </p:cNvCxnSpPr>
          <p:nvPr/>
        </p:nvCxnSpPr>
        <p:spPr>
          <a:xfrm flipH="1">
            <a:off x="2175331" y="5908423"/>
            <a:ext cx="319677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50E92A3-8C3F-4640-B4CB-43454FB50BCB}"/>
              </a:ext>
            </a:extLst>
          </p:cNvPr>
          <p:cNvCxnSpPr>
            <a:cxnSpLocks/>
          </p:cNvCxnSpPr>
          <p:nvPr/>
        </p:nvCxnSpPr>
        <p:spPr>
          <a:xfrm flipH="1">
            <a:off x="5365295" y="5908423"/>
            <a:ext cx="285891" cy="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rrow: Down 2">
            <a:extLst>
              <a:ext uri="{FF2B5EF4-FFF2-40B4-BE49-F238E27FC236}">
                <a16:creationId xmlns:a16="http://schemas.microsoft.com/office/drawing/2014/main" id="{D0A94C83-5346-4C88-B241-5562B5061627}"/>
              </a:ext>
            </a:extLst>
          </p:cNvPr>
          <p:cNvSpPr/>
          <p:nvPr/>
        </p:nvSpPr>
        <p:spPr>
          <a:xfrm rot="5400000">
            <a:off x="3029779" y="5542927"/>
            <a:ext cx="152377" cy="1861286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5CEA8F90-B99D-4A23-83A8-3331F1C347F4}"/>
              </a:ext>
            </a:extLst>
          </p:cNvPr>
          <p:cNvSpPr/>
          <p:nvPr/>
        </p:nvSpPr>
        <p:spPr>
          <a:xfrm rot="16200000">
            <a:off x="5184208" y="5331947"/>
            <a:ext cx="152377" cy="2283241"/>
          </a:xfrm>
          <a:prstGeom prst="down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A56E66EE-CADF-4F81-A1E7-89CBF071AC3C}"/>
              </a:ext>
            </a:extLst>
          </p:cNvPr>
          <p:cNvSpPr/>
          <p:nvPr/>
        </p:nvSpPr>
        <p:spPr>
          <a:xfrm>
            <a:off x="1360833" y="4026420"/>
            <a:ext cx="152377" cy="284274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9" name="Groupe 14">
            <a:extLst>
              <a:ext uri="{FF2B5EF4-FFF2-40B4-BE49-F238E27FC236}">
                <a16:creationId xmlns:a16="http://schemas.microsoft.com/office/drawing/2014/main" id="{3078E859-F808-4F29-A4BC-9B9DAA97DFDB}"/>
              </a:ext>
            </a:extLst>
          </p:cNvPr>
          <p:cNvGrpSpPr/>
          <p:nvPr/>
        </p:nvGrpSpPr>
        <p:grpSpPr>
          <a:xfrm>
            <a:off x="3975499" y="3872015"/>
            <a:ext cx="182880" cy="182880"/>
            <a:chOff x="4802909" y="4396509"/>
            <a:chExt cx="332509" cy="295564"/>
          </a:xfrm>
        </p:grpSpPr>
        <p:cxnSp>
          <p:nvCxnSpPr>
            <p:cNvPr id="50" name="Connecteur droit 15">
              <a:extLst>
                <a:ext uri="{FF2B5EF4-FFF2-40B4-BE49-F238E27FC236}">
                  <a16:creationId xmlns:a16="http://schemas.microsoft.com/office/drawing/2014/main" id="{7112918E-B2E2-4363-8DF1-AFDF5B6EE0C9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Connecteur droit 16">
              <a:extLst>
                <a:ext uri="{FF2B5EF4-FFF2-40B4-BE49-F238E27FC236}">
                  <a16:creationId xmlns:a16="http://schemas.microsoft.com/office/drawing/2014/main" id="{B8147E0C-5181-43FB-89B9-9705FCA2972C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0" name="Groupe 14">
            <a:extLst>
              <a:ext uri="{FF2B5EF4-FFF2-40B4-BE49-F238E27FC236}">
                <a16:creationId xmlns:a16="http://schemas.microsoft.com/office/drawing/2014/main" id="{14A9157A-66CD-4738-A5E0-8330DDCDD7C6}"/>
              </a:ext>
            </a:extLst>
          </p:cNvPr>
          <p:cNvGrpSpPr/>
          <p:nvPr/>
        </p:nvGrpSpPr>
        <p:grpSpPr>
          <a:xfrm>
            <a:off x="2087987" y="3571765"/>
            <a:ext cx="182880" cy="182880"/>
            <a:chOff x="4802909" y="4396509"/>
            <a:chExt cx="332509" cy="295564"/>
          </a:xfrm>
        </p:grpSpPr>
        <p:cxnSp>
          <p:nvCxnSpPr>
            <p:cNvPr id="61" name="Connecteur droit 15">
              <a:extLst>
                <a:ext uri="{FF2B5EF4-FFF2-40B4-BE49-F238E27FC236}">
                  <a16:creationId xmlns:a16="http://schemas.microsoft.com/office/drawing/2014/main" id="{6D9CCFCF-9BC4-4DFD-977F-AEBCE05F75D2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Connecteur droit 16">
              <a:extLst>
                <a:ext uri="{FF2B5EF4-FFF2-40B4-BE49-F238E27FC236}">
                  <a16:creationId xmlns:a16="http://schemas.microsoft.com/office/drawing/2014/main" id="{2F0DA7CA-087F-4747-899C-6B4C54C9B5AC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5B258A56-7231-47E3-9A3E-2442F128C34D}"/>
                  </a:ext>
                </a:extLst>
              </p:cNvPr>
              <p:cNvSpPr txBox="1"/>
              <p:nvPr/>
            </p:nvSpPr>
            <p:spPr>
              <a:xfrm>
                <a:off x="1042830" y="3635986"/>
                <a:ext cx="2763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5B258A56-7231-47E3-9A3E-2442F128C3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830" y="3635986"/>
                <a:ext cx="276345" cy="369332"/>
              </a:xfrm>
              <a:prstGeom prst="rect">
                <a:avLst/>
              </a:prstGeom>
              <a:blipFill>
                <a:blip r:embed="rId9"/>
                <a:stretch>
                  <a:fillRect l="-42222" r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Arrow: Down 64">
            <a:extLst>
              <a:ext uri="{FF2B5EF4-FFF2-40B4-BE49-F238E27FC236}">
                <a16:creationId xmlns:a16="http://schemas.microsoft.com/office/drawing/2014/main" id="{9223BB76-5D0E-4622-BB3F-C4FCFD7E7527}"/>
              </a:ext>
            </a:extLst>
          </p:cNvPr>
          <p:cNvSpPr/>
          <p:nvPr/>
        </p:nvSpPr>
        <p:spPr>
          <a:xfrm rot="10800000">
            <a:off x="1360832" y="3657087"/>
            <a:ext cx="152377" cy="316239"/>
          </a:xfrm>
          <a:prstGeom prst="down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13449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43DD-E4EA-40A1-B65C-2FB235EB1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81050"/>
          </a:xfrm>
        </p:spPr>
        <p:txBody>
          <a:bodyPr/>
          <a:lstStyle/>
          <a:p>
            <a:r>
              <a:rPr lang="fr-FR" dirty="0"/>
              <a:t>PED &amp; </a:t>
            </a:r>
            <a:r>
              <a:rPr lang="fr-FR" dirty="0" err="1"/>
              <a:t>Linear</a:t>
            </a:r>
            <a:r>
              <a:rPr lang="fr-FR" dirty="0"/>
              <a:t> </a:t>
            </a:r>
            <a:r>
              <a:rPr lang="fr-FR" dirty="0" err="1"/>
              <a:t>Demand</a:t>
            </a:r>
            <a:endParaRPr lang="en-US" dirty="0"/>
          </a:p>
        </p:txBody>
      </p:sp>
      <p:sp>
        <p:nvSpPr>
          <p:cNvPr id="4" name="Arc 3">
            <a:extLst>
              <a:ext uri="{FF2B5EF4-FFF2-40B4-BE49-F238E27FC236}">
                <a16:creationId xmlns:a16="http://schemas.microsoft.com/office/drawing/2014/main" id="{74F93022-C5DD-44BE-8AF8-7F0867D6FF00}"/>
              </a:ext>
            </a:extLst>
          </p:cNvPr>
          <p:cNvSpPr/>
          <p:nvPr/>
        </p:nvSpPr>
        <p:spPr>
          <a:xfrm flipH="1">
            <a:off x="6052280" y="5731838"/>
            <a:ext cx="562639" cy="649860"/>
          </a:xfrm>
          <a:prstGeom prst="arc">
            <a:avLst>
              <a:gd name="adj1" fmla="val 17826466"/>
              <a:gd name="adj2" fmla="val 0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A588C1D-C1E2-40CF-BBD0-3E7DD4398495}"/>
              </a:ext>
            </a:extLst>
          </p:cNvPr>
          <p:cNvCxnSpPr>
            <a:cxnSpLocks/>
          </p:cNvCxnSpPr>
          <p:nvPr/>
        </p:nvCxnSpPr>
        <p:spPr>
          <a:xfrm>
            <a:off x="1599738" y="2766266"/>
            <a:ext cx="5004954" cy="329191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9A550C6-CA77-450F-9478-85FE9E8F3864}"/>
              </a:ext>
            </a:extLst>
          </p:cNvPr>
          <p:cNvSpPr txBox="1"/>
          <p:nvPr/>
        </p:nvSpPr>
        <p:spPr>
          <a:xfrm>
            <a:off x="7743913" y="5883488"/>
            <a:ext cx="1188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QUANTITY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64AC40-8ED9-46C7-87F1-FC8670D61905}"/>
              </a:ext>
            </a:extLst>
          </p:cNvPr>
          <p:cNvSpPr txBox="1"/>
          <p:nvPr/>
        </p:nvSpPr>
        <p:spPr>
          <a:xfrm>
            <a:off x="229141" y="1921129"/>
            <a:ext cx="1350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PRICE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93336C-ABD4-486A-B8EF-9788B51F5334}"/>
              </a:ext>
            </a:extLst>
          </p:cNvPr>
          <p:cNvSpPr txBox="1"/>
          <p:nvPr/>
        </p:nvSpPr>
        <p:spPr>
          <a:xfrm>
            <a:off x="5136170" y="4745415"/>
            <a:ext cx="455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3C161F-10F1-4A54-84F0-5EC2EB27B2A9}"/>
              </a:ext>
            </a:extLst>
          </p:cNvPr>
          <p:cNvCxnSpPr/>
          <p:nvPr/>
        </p:nvCxnSpPr>
        <p:spPr>
          <a:xfrm flipV="1">
            <a:off x="2783762" y="5977686"/>
            <a:ext cx="55244" cy="1872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E89DD20-BA00-4FB7-9B42-047F2A28BBD2}"/>
              </a:ext>
            </a:extLst>
          </p:cNvPr>
          <p:cNvCxnSpPr/>
          <p:nvPr/>
        </p:nvCxnSpPr>
        <p:spPr>
          <a:xfrm flipV="1">
            <a:off x="2853248" y="5979981"/>
            <a:ext cx="55244" cy="1872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50A0B72-B2F6-477E-978C-5D5D01ED008E}"/>
              </a:ext>
            </a:extLst>
          </p:cNvPr>
          <p:cNvCxnSpPr>
            <a:cxnSpLocks/>
          </p:cNvCxnSpPr>
          <p:nvPr/>
        </p:nvCxnSpPr>
        <p:spPr>
          <a:xfrm>
            <a:off x="4051027" y="4378470"/>
            <a:ext cx="0" cy="168968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e 14">
            <a:extLst>
              <a:ext uri="{FF2B5EF4-FFF2-40B4-BE49-F238E27FC236}">
                <a16:creationId xmlns:a16="http://schemas.microsoft.com/office/drawing/2014/main" id="{EA17EEFB-DED3-4E72-A610-5C4FFB34404D}"/>
              </a:ext>
            </a:extLst>
          </p:cNvPr>
          <p:cNvGrpSpPr/>
          <p:nvPr/>
        </p:nvGrpSpPr>
        <p:grpSpPr>
          <a:xfrm>
            <a:off x="6513252" y="5970593"/>
            <a:ext cx="182880" cy="182880"/>
            <a:chOff x="4802909" y="4396509"/>
            <a:chExt cx="332509" cy="295564"/>
          </a:xfrm>
        </p:grpSpPr>
        <p:cxnSp>
          <p:nvCxnSpPr>
            <p:cNvPr id="13" name="Connecteur droit 15">
              <a:extLst>
                <a:ext uri="{FF2B5EF4-FFF2-40B4-BE49-F238E27FC236}">
                  <a16:creationId xmlns:a16="http://schemas.microsoft.com/office/drawing/2014/main" id="{4C536558-6E26-4F11-9D10-50D5F046650F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Connecteur droit 16">
              <a:extLst>
                <a:ext uri="{FF2B5EF4-FFF2-40B4-BE49-F238E27FC236}">
                  <a16:creationId xmlns:a16="http://schemas.microsoft.com/office/drawing/2014/main" id="{AD0256C7-8188-4E5A-A93B-980081420BDB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480A880-2524-4C56-A2F9-FFFBA133A656}"/>
              </a:ext>
            </a:extLst>
          </p:cNvPr>
          <p:cNvCxnSpPr>
            <a:cxnSpLocks/>
          </p:cNvCxnSpPr>
          <p:nvPr/>
        </p:nvCxnSpPr>
        <p:spPr>
          <a:xfrm>
            <a:off x="1598313" y="6068154"/>
            <a:ext cx="614417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12D4F2B-E37C-4967-9202-9080A8800256}"/>
              </a:ext>
            </a:extLst>
          </p:cNvPr>
          <p:cNvCxnSpPr>
            <a:cxnSpLocks/>
          </p:cNvCxnSpPr>
          <p:nvPr/>
        </p:nvCxnSpPr>
        <p:spPr>
          <a:xfrm flipV="1">
            <a:off x="1598313" y="1562127"/>
            <a:ext cx="0" cy="450602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e 14">
            <a:extLst>
              <a:ext uri="{FF2B5EF4-FFF2-40B4-BE49-F238E27FC236}">
                <a16:creationId xmlns:a16="http://schemas.microsoft.com/office/drawing/2014/main" id="{992A18BC-08BD-4A40-8AB3-5B9EF945BF6B}"/>
              </a:ext>
            </a:extLst>
          </p:cNvPr>
          <p:cNvGrpSpPr/>
          <p:nvPr/>
        </p:nvGrpSpPr>
        <p:grpSpPr>
          <a:xfrm>
            <a:off x="3960029" y="4291789"/>
            <a:ext cx="182880" cy="182880"/>
            <a:chOff x="4802909" y="4396509"/>
            <a:chExt cx="332509" cy="295564"/>
          </a:xfrm>
        </p:grpSpPr>
        <p:cxnSp>
          <p:nvCxnSpPr>
            <p:cNvPr id="18" name="Connecteur droit 15">
              <a:extLst>
                <a:ext uri="{FF2B5EF4-FFF2-40B4-BE49-F238E27FC236}">
                  <a16:creationId xmlns:a16="http://schemas.microsoft.com/office/drawing/2014/main" id="{327D8C9D-D985-42E8-A037-902737C90D0B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Connecteur droit 16">
              <a:extLst>
                <a:ext uri="{FF2B5EF4-FFF2-40B4-BE49-F238E27FC236}">
                  <a16:creationId xmlns:a16="http://schemas.microsoft.com/office/drawing/2014/main" id="{B635891E-DB98-41C3-A3E9-4DEF81720F30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0" name="Groupe 14">
            <a:extLst>
              <a:ext uri="{FF2B5EF4-FFF2-40B4-BE49-F238E27FC236}">
                <a16:creationId xmlns:a16="http://schemas.microsoft.com/office/drawing/2014/main" id="{9FFE0D5C-008C-4B35-B73B-71150FBCD73C}"/>
              </a:ext>
            </a:extLst>
          </p:cNvPr>
          <p:cNvGrpSpPr/>
          <p:nvPr/>
        </p:nvGrpSpPr>
        <p:grpSpPr>
          <a:xfrm>
            <a:off x="1506873" y="2674826"/>
            <a:ext cx="182880" cy="182880"/>
            <a:chOff x="4802909" y="4396509"/>
            <a:chExt cx="332509" cy="295564"/>
          </a:xfrm>
        </p:grpSpPr>
        <p:cxnSp>
          <p:nvCxnSpPr>
            <p:cNvPr id="21" name="Connecteur droit 15">
              <a:extLst>
                <a:ext uri="{FF2B5EF4-FFF2-40B4-BE49-F238E27FC236}">
                  <a16:creationId xmlns:a16="http://schemas.microsoft.com/office/drawing/2014/main" id="{29389395-5A20-485D-BED8-D1BB806F2465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Connecteur droit 16">
              <a:extLst>
                <a:ext uri="{FF2B5EF4-FFF2-40B4-BE49-F238E27FC236}">
                  <a16:creationId xmlns:a16="http://schemas.microsoft.com/office/drawing/2014/main" id="{0822F3AE-0117-4FD9-98AF-669DFFD91837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D016E564-E204-4A9C-9A7D-B10961B1EFF9}"/>
              </a:ext>
            </a:extLst>
          </p:cNvPr>
          <p:cNvSpPr txBox="1"/>
          <p:nvPr/>
        </p:nvSpPr>
        <p:spPr>
          <a:xfrm rot="2000108">
            <a:off x="3733145" y="5112123"/>
            <a:ext cx="26849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ea typeface="Cambria Math"/>
              </a:rPr>
              <a:t>PRICE-INELASTIC</a:t>
            </a:r>
            <a:endParaRPr lang="en-GB" sz="1600" b="1" dirty="0">
              <a:solidFill>
                <a:srgbClr val="00206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AE62705-4F5E-4C56-9E73-81D07C41DEDA}"/>
              </a:ext>
            </a:extLst>
          </p:cNvPr>
          <p:cNvSpPr txBox="1"/>
          <p:nvPr/>
        </p:nvSpPr>
        <p:spPr>
          <a:xfrm rot="1994907">
            <a:off x="1265865" y="3576332"/>
            <a:ext cx="2941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</a:rPr>
              <a:t>PRICE-ELASTIC</a:t>
            </a:r>
            <a:endParaRPr lang="en-GB" sz="1600" b="1" dirty="0">
              <a:solidFill>
                <a:srgbClr val="00206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F229A6-B170-4660-911D-A13D4A951309}"/>
              </a:ext>
            </a:extLst>
          </p:cNvPr>
          <p:cNvSpPr txBox="1"/>
          <p:nvPr/>
        </p:nvSpPr>
        <p:spPr>
          <a:xfrm>
            <a:off x="5696327" y="4938264"/>
            <a:ext cx="1816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0" dirty="0">
                <a:solidFill>
                  <a:srgbClr val="002060"/>
                </a:solidFill>
                <a:ea typeface="Cambria Math"/>
              </a:rPr>
              <a:t>PERFECTLY</a:t>
            </a:r>
          </a:p>
          <a:p>
            <a:pPr algn="ctr"/>
            <a:r>
              <a:rPr lang="en-US" sz="1600" b="1" dirty="0">
                <a:solidFill>
                  <a:srgbClr val="002060"/>
                </a:solidFill>
                <a:ea typeface="Cambria Math"/>
              </a:rPr>
              <a:t>PRICE-</a:t>
            </a:r>
            <a:r>
              <a:rPr lang="en-US" sz="1600" b="1" i="0" dirty="0">
                <a:solidFill>
                  <a:srgbClr val="002060"/>
                </a:solidFill>
                <a:ea typeface="Cambria Math"/>
              </a:rPr>
              <a:t>INELASTIC</a:t>
            </a:r>
            <a:endParaRPr lang="en-GB" sz="1600" b="1" dirty="0">
              <a:solidFill>
                <a:srgbClr val="00206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A8F9A00-6B4F-4AF4-88AB-F63E66A431D8}"/>
              </a:ext>
            </a:extLst>
          </p:cNvPr>
          <p:cNvSpPr txBox="1"/>
          <p:nvPr/>
        </p:nvSpPr>
        <p:spPr>
          <a:xfrm>
            <a:off x="2197870" y="2466296"/>
            <a:ext cx="1627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ea typeface="Cambria Math"/>
              </a:rPr>
              <a:t>PERFECTLY</a:t>
            </a:r>
          </a:p>
          <a:p>
            <a:pPr algn="ctr"/>
            <a:r>
              <a:rPr lang="en-US" sz="1600" b="1" dirty="0">
                <a:solidFill>
                  <a:srgbClr val="002060"/>
                </a:solidFill>
                <a:ea typeface="Cambria Math"/>
              </a:rPr>
              <a:t>PRICE-ELASTIC</a:t>
            </a:r>
            <a:endParaRPr lang="en-GB" sz="1600" b="1" dirty="0">
              <a:solidFill>
                <a:srgbClr val="002060"/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44B913B-9CBA-41B6-8AFC-2E18C032A6F0}"/>
              </a:ext>
            </a:extLst>
          </p:cNvPr>
          <p:cNvCxnSpPr/>
          <p:nvPr/>
        </p:nvCxnSpPr>
        <p:spPr>
          <a:xfrm flipV="1">
            <a:off x="5157676" y="5979678"/>
            <a:ext cx="55244" cy="1872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4754397-010F-4F72-A5E4-1F67145DDAB0}"/>
              </a:ext>
            </a:extLst>
          </p:cNvPr>
          <p:cNvCxnSpPr/>
          <p:nvPr/>
        </p:nvCxnSpPr>
        <p:spPr>
          <a:xfrm flipV="1">
            <a:off x="5227162" y="5981973"/>
            <a:ext cx="55244" cy="1872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A906BBC-84B9-420D-9E34-38122B70D555}"/>
              </a:ext>
            </a:extLst>
          </p:cNvPr>
          <p:cNvSpPr txBox="1"/>
          <p:nvPr/>
        </p:nvSpPr>
        <p:spPr>
          <a:xfrm>
            <a:off x="1682304" y="2305494"/>
            <a:ext cx="275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V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C2AC90D-D515-4737-8B05-E80DACA5674F}"/>
              </a:ext>
            </a:extLst>
          </p:cNvPr>
          <p:cNvSpPr txBox="1"/>
          <p:nvPr/>
        </p:nvSpPr>
        <p:spPr>
          <a:xfrm>
            <a:off x="3694046" y="4474528"/>
            <a:ext cx="275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E86E6ED-616D-4690-BECD-EEEBD5EBBBC7}"/>
              </a:ext>
            </a:extLst>
          </p:cNvPr>
          <p:cNvSpPr txBox="1"/>
          <p:nvPr/>
        </p:nvSpPr>
        <p:spPr>
          <a:xfrm>
            <a:off x="6678237" y="5606490"/>
            <a:ext cx="275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7C2E583-5F4F-49EA-8045-DA68554D6E49}"/>
                  </a:ext>
                </a:extLst>
              </p:cNvPr>
              <p:cNvSpPr txBox="1"/>
              <p:nvPr/>
            </p:nvSpPr>
            <p:spPr>
              <a:xfrm>
                <a:off x="3651496" y="6106981"/>
                <a:ext cx="7990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/2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7C2E583-5F4F-49EA-8045-DA68554D6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1496" y="6106981"/>
                <a:ext cx="799061" cy="369332"/>
              </a:xfrm>
              <a:prstGeom prst="rect">
                <a:avLst/>
              </a:prstGeom>
              <a:blipFill>
                <a:blip r:embed="rId2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0A24157-90C6-47A5-BDD1-868A5E543D72}"/>
                  </a:ext>
                </a:extLst>
              </p:cNvPr>
              <p:cNvSpPr txBox="1"/>
              <p:nvPr/>
            </p:nvSpPr>
            <p:spPr>
              <a:xfrm>
                <a:off x="6278010" y="6106981"/>
                <a:ext cx="6533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0A24157-90C6-47A5-BDD1-868A5E543D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8010" y="6106981"/>
                <a:ext cx="653361" cy="369332"/>
              </a:xfrm>
              <a:prstGeom prst="rect">
                <a:avLst/>
              </a:prstGeom>
              <a:blipFill>
                <a:blip r:embed="rId3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695B2A9-AB68-4A0A-9B39-4F66FFE42480}"/>
                  </a:ext>
                </a:extLst>
              </p:cNvPr>
              <p:cNvSpPr txBox="1"/>
              <p:nvPr/>
            </p:nvSpPr>
            <p:spPr>
              <a:xfrm>
                <a:off x="1174183" y="2581600"/>
                <a:ext cx="2852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695B2A9-AB68-4A0A-9B39-4F66FFE424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4183" y="2581600"/>
                <a:ext cx="285211" cy="369332"/>
              </a:xfrm>
              <a:prstGeom prst="rect">
                <a:avLst/>
              </a:prstGeom>
              <a:blipFill>
                <a:blip r:embed="rId4"/>
                <a:stretch>
                  <a:fillRect l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40AC6AE-FED5-4081-90FD-580C0B026602}"/>
              </a:ext>
            </a:extLst>
          </p:cNvPr>
          <p:cNvCxnSpPr>
            <a:cxnSpLocks/>
          </p:cNvCxnSpPr>
          <p:nvPr/>
        </p:nvCxnSpPr>
        <p:spPr>
          <a:xfrm>
            <a:off x="1598313" y="4378470"/>
            <a:ext cx="245271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C1B1DD4-5D77-4464-84D4-E2629C5EF307}"/>
                  </a:ext>
                </a:extLst>
              </p:cNvPr>
              <p:cNvSpPr txBox="1"/>
              <p:nvPr/>
            </p:nvSpPr>
            <p:spPr>
              <a:xfrm>
                <a:off x="922346" y="4193804"/>
                <a:ext cx="5919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/2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C1B1DD4-5D77-4464-84D4-E2629C5EF3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346" y="4193804"/>
                <a:ext cx="591977" cy="369332"/>
              </a:xfrm>
              <a:prstGeom prst="rect">
                <a:avLst/>
              </a:prstGeom>
              <a:blipFill>
                <a:blip r:embed="rId5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8457BC9-816C-44D9-8E0F-891B73B6B9B7}"/>
              </a:ext>
            </a:extLst>
          </p:cNvPr>
          <p:cNvCxnSpPr>
            <a:cxnSpLocks/>
          </p:cNvCxnSpPr>
          <p:nvPr/>
        </p:nvCxnSpPr>
        <p:spPr>
          <a:xfrm flipH="1">
            <a:off x="1722119" y="2757272"/>
            <a:ext cx="457200" cy="0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1E9F1E0-DB58-4654-A703-5E0A26976D6C}"/>
              </a:ext>
            </a:extLst>
          </p:cNvPr>
          <p:cNvCxnSpPr>
            <a:cxnSpLocks/>
          </p:cNvCxnSpPr>
          <p:nvPr/>
        </p:nvCxnSpPr>
        <p:spPr>
          <a:xfrm>
            <a:off x="6604689" y="5528028"/>
            <a:ext cx="0" cy="442565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1FD6C69-E1BC-4A2C-ACF1-8A08EBD963F3}"/>
              </a:ext>
            </a:extLst>
          </p:cNvPr>
          <p:cNvCxnSpPr>
            <a:cxnSpLocks/>
          </p:cNvCxnSpPr>
          <p:nvPr/>
        </p:nvCxnSpPr>
        <p:spPr>
          <a:xfrm flipH="1">
            <a:off x="4182949" y="3937226"/>
            <a:ext cx="333898" cy="324376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87EDB31-8AA0-420B-B548-CB563D97A607}"/>
              </a:ext>
            </a:extLst>
          </p:cNvPr>
          <p:cNvSpPr txBox="1"/>
          <p:nvPr/>
        </p:nvSpPr>
        <p:spPr>
          <a:xfrm>
            <a:off x="4082438" y="3329098"/>
            <a:ext cx="1563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ea typeface="Cambria Math"/>
              </a:rPr>
              <a:t>UNIT</a:t>
            </a:r>
          </a:p>
          <a:p>
            <a:pPr algn="ctr"/>
            <a:r>
              <a:rPr lang="en-US" sz="1600" b="1" dirty="0">
                <a:solidFill>
                  <a:srgbClr val="002060"/>
                </a:solidFill>
                <a:ea typeface="Cambria Math"/>
              </a:rPr>
              <a:t>PRICE-ELASTIC</a:t>
            </a:r>
            <a:endParaRPr lang="en-GB" sz="1600" b="1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6D962DC-620B-4D17-83CE-E78855653730}"/>
                  </a:ext>
                </a:extLst>
              </p:cNvPr>
              <p:cNvSpPr txBox="1"/>
              <p:nvPr/>
            </p:nvSpPr>
            <p:spPr>
              <a:xfrm>
                <a:off x="5816050" y="5673283"/>
                <a:ext cx="2267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6D962DC-620B-4D17-83CE-E788556537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050" y="5673283"/>
                <a:ext cx="226798" cy="369332"/>
              </a:xfrm>
              <a:prstGeom prst="rect">
                <a:avLst/>
              </a:prstGeom>
              <a:blipFill>
                <a:blip r:embed="rId6"/>
                <a:stretch>
                  <a:fillRect l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B08A56A-7C9E-7B87-1F01-C137949121D3}"/>
              </a:ext>
            </a:extLst>
          </p:cNvPr>
          <p:cNvSpPr txBox="1"/>
          <p:nvPr/>
        </p:nvSpPr>
        <p:spPr>
          <a:xfrm>
            <a:off x="10593027" y="1710345"/>
            <a:ext cx="989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HL</a:t>
            </a:r>
          </a:p>
        </p:txBody>
      </p:sp>
    </p:spTree>
    <p:extLst>
      <p:ext uri="{BB962C8B-B14F-4D97-AF65-F5344CB8AC3E}">
        <p14:creationId xmlns:p14="http://schemas.microsoft.com/office/powerpoint/2010/main" val="32803330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62A742F0-2EDA-FD1F-C480-6A974BFB9273}"/>
              </a:ext>
            </a:extLst>
          </p:cNvPr>
          <p:cNvSpPr/>
          <p:nvPr/>
        </p:nvSpPr>
        <p:spPr>
          <a:xfrm>
            <a:off x="1707369" y="3990185"/>
            <a:ext cx="2805880" cy="9606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0236A9-0C3A-149D-EB11-992BA47FCD6B}"/>
              </a:ext>
            </a:extLst>
          </p:cNvPr>
          <p:cNvSpPr/>
          <p:nvPr/>
        </p:nvSpPr>
        <p:spPr>
          <a:xfrm>
            <a:off x="4505818" y="4951956"/>
            <a:ext cx="1433683" cy="92181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CB20F7E-847F-3D7A-BF68-2C04FFDC396A}"/>
              </a:ext>
            </a:extLst>
          </p:cNvPr>
          <p:cNvCxnSpPr>
            <a:cxnSpLocks/>
          </p:cNvCxnSpPr>
          <p:nvPr/>
        </p:nvCxnSpPr>
        <p:spPr>
          <a:xfrm>
            <a:off x="1715978" y="2141316"/>
            <a:ext cx="4838826" cy="322419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63417" y="406401"/>
            <a:ext cx="9208655" cy="794327"/>
          </a:xfrm>
        </p:spPr>
        <p:txBody>
          <a:bodyPr/>
          <a:lstStyle/>
          <a:p>
            <a:r>
              <a:rPr lang="fr-FR" dirty="0"/>
              <a:t>PED &amp; TR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7127269" y="6034422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QUANTITY</a:t>
            </a:r>
          </a:p>
        </p:txBody>
      </p:sp>
      <p:cxnSp>
        <p:nvCxnSpPr>
          <p:cNvPr id="10" name="Straight Arrow Connector 4"/>
          <p:cNvCxnSpPr/>
          <p:nvPr/>
        </p:nvCxnSpPr>
        <p:spPr>
          <a:xfrm flipV="1">
            <a:off x="1698617" y="5872632"/>
            <a:ext cx="6696425" cy="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3"/>
          <p:cNvCxnSpPr>
            <a:cxnSpLocks/>
          </p:cNvCxnSpPr>
          <p:nvPr/>
        </p:nvCxnSpPr>
        <p:spPr>
          <a:xfrm flipV="1">
            <a:off x="1698617" y="1428538"/>
            <a:ext cx="0" cy="393697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E7D8832-4CAB-9016-458F-D283BDD51DAA}"/>
              </a:ext>
            </a:extLst>
          </p:cNvPr>
          <p:cNvSpPr txBox="1"/>
          <p:nvPr/>
        </p:nvSpPr>
        <p:spPr>
          <a:xfrm>
            <a:off x="6571743" y="5288023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6" name="Straight Connector 7">
            <a:extLst>
              <a:ext uri="{FF2B5EF4-FFF2-40B4-BE49-F238E27FC236}">
                <a16:creationId xmlns:a16="http://schemas.microsoft.com/office/drawing/2014/main" id="{731F5ABF-53CD-B2ED-2180-5284746C8798}"/>
              </a:ext>
            </a:extLst>
          </p:cNvPr>
          <p:cNvCxnSpPr>
            <a:cxnSpLocks/>
          </p:cNvCxnSpPr>
          <p:nvPr/>
        </p:nvCxnSpPr>
        <p:spPr>
          <a:xfrm>
            <a:off x="1698617" y="4951955"/>
            <a:ext cx="423214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e 14">
            <a:extLst>
              <a:ext uri="{FF2B5EF4-FFF2-40B4-BE49-F238E27FC236}">
                <a16:creationId xmlns:a16="http://schemas.microsoft.com/office/drawing/2014/main" id="{41B0DCAF-7EB5-54F4-DE04-9503FDEE8E77}"/>
              </a:ext>
            </a:extLst>
          </p:cNvPr>
          <p:cNvGrpSpPr/>
          <p:nvPr/>
        </p:nvGrpSpPr>
        <p:grpSpPr>
          <a:xfrm>
            <a:off x="5845671" y="4854347"/>
            <a:ext cx="182880" cy="182880"/>
            <a:chOff x="4802909" y="4396509"/>
            <a:chExt cx="332509" cy="295564"/>
          </a:xfrm>
        </p:grpSpPr>
        <p:cxnSp>
          <p:nvCxnSpPr>
            <p:cNvPr id="14" name="Connecteur droit 15">
              <a:extLst>
                <a:ext uri="{FF2B5EF4-FFF2-40B4-BE49-F238E27FC236}">
                  <a16:creationId xmlns:a16="http://schemas.microsoft.com/office/drawing/2014/main" id="{A029AFAE-B2CE-A754-3744-076129EFE9A5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Connecteur droit 16">
              <a:extLst>
                <a:ext uri="{FF2B5EF4-FFF2-40B4-BE49-F238E27FC236}">
                  <a16:creationId xmlns:a16="http://schemas.microsoft.com/office/drawing/2014/main" id="{5416061B-0676-331B-A11D-749EDA8E17E4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TextBox 49">
            <a:extLst>
              <a:ext uri="{FF2B5EF4-FFF2-40B4-BE49-F238E27FC236}">
                <a16:creationId xmlns:a16="http://schemas.microsoft.com/office/drawing/2014/main" id="{1A9B6C02-AB1A-6FF5-D2F8-5375EB8E27E8}"/>
              </a:ext>
            </a:extLst>
          </p:cNvPr>
          <p:cNvSpPr txBox="1"/>
          <p:nvPr/>
        </p:nvSpPr>
        <p:spPr>
          <a:xfrm>
            <a:off x="5867068" y="4434656"/>
            <a:ext cx="38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</a:t>
            </a:r>
            <a:endParaRPr lang="en-GB" b="1" dirty="0"/>
          </a:p>
        </p:txBody>
      </p:sp>
      <p:sp>
        <p:nvSpPr>
          <p:cNvPr id="17" name="TextBox 36">
            <a:extLst>
              <a:ext uri="{FF2B5EF4-FFF2-40B4-BE49-F238E27FC236}">
                <a16:creationId xmlns:a16="http://schemas.microsoft.com/office/drawing/2014/main" id="{B9BEF592-6E38-0806-F641-855F1BC8FB2B}"/>
              </a:ext>
            </a:extLst>
          </p:cNvPr>
          <p:cNvSpPr txBox="1"/>
          <p:nvPr/>
        </p:nvSpPr>
        <p:spPr>
          <a:xfrm>
            <a:off x="5782276" y="592299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endParaRPr lang="en-GB" dirty="0"/>
          </a:p>
        </p:txBody>
      </p:sp>
      <p:cxnSp>
        <p:nvCxnSpPr>
          <p:cNvPr id="21" name="Straight Connector 8">
            <a:extLst>
              <a:ext uri="{FF2B5EF4-FFF2-40B4-BE49-F238E27FC236}">
                <a16:creationId xmlns:a16="http://schemas.microsoft.com/office/drawing/2014/main" id="{1C9E5D75-4C76-975B-323C-656C111FD863}"/>
              </a:ext>
            </a:extLst>
          </p:cNvPr>
          <p:cNvCxnSpPr>
            <a:cxnSpLocks/>
          </p:cNvCxnSpPr>
          <p:nvPr/>
        </p:nvCxnSpPr>
        <p:spPr>
          <a:xfrm>
            <a:off x="4505819" y="3991318"/>
            <a:ext cx="0" cy="187315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36">
            <a:extLst>
              <a:ext uri="{FF2B5EF4-FFF2-40B4-BE49-F238E27FC236}">
                <a16:creationId xmlns:a16="http://schemas.microsoft.com/office/drawing/2014/main" id="{648424A7-A577-59DE-716D-56CD072E4615}"/>
              </a:ext>
            </a:extLst>
          </p:cNvPr>
          <p:cNvSpPr txBox="1"/>
          <p:nvPr/>
        </p:nvSpPr>
        <p:spPr>
          <a:xfrm>
            <a:off x="4352593" y="592299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endParaRPr lang="en-GB" dirty="0"/>
          </a:p>
        </p:txBody>
      </p:sp>
      <p:grpSp>
        <p:nvGrpSpPr>
          <p:cNvPr id="35" name="Groupe 14">
            <a:extLst>
              <a:ext uri="{FF2B5EF4-FFF2-40B4-BE49-F238E27FC236}">
                <a16:creationId xmlns:a16="http://schemas.microsoft.com/office/drawing/2014/main" id="{4BCA79F5-81B6-B997-6E4C-CDA01DD0706C}"/>
              </a:ext>
            </a:extLst>
          </p:cNvPr>
          <p:cNvGrpSpPr/>
          <p:nvPr/>
        </p:nvGrpSpPr>
        <p:grpSpPr>
          <a:xfrm>
            <a:off x="4414415" y="3907926"/>
            <a:ext cx="182880" cy="182880"/>
            <a:chOff x="4802909" y="4396509"/>
            <a:chExt cx="332509" cy="295564"/>
          </a:xfrm>
        </p:grpSpPr>
        <p:cxnSp>
          <p:nvCxnSpPr>
            <p:cNvPr id="36" name="Connecteur droit 15">
              <a:extLst>
                <a:ext uri="{FF2B5EF4-FFF2-40B4-BE49-F238E27FC236}">
                  <a16:creationId xmlns:a16="http://schemas.microsoft.com/office/drawing/2014/main" id="{B39D583C-42D6-FF33-6FEC-330C9B497F1B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Connecteur droit 16">
              <a:extLst>
                <a:ext uri="{FF2B5EF4-FFF2-40B4-BE49-F238E27FC236}">
                  <a16:creationId xmlns:a16="http://schemas.microsoft.com/office/drawing/2014/main" id="{C9D81629-C2BD-C057-39F9-315F91187601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8" name="TextBox 49">
            <a:extLst>
              <a:ext uri="{FF2B5EF4-FFF2-40B4-BE49-F238E27FC236}">
                <a16:creationId xmlns:a16="http://schemas.microsoft.com/office/drawing/2014/main" id="{A616C88F-995B-2A24-9763-6EB581F4B350}"/>
              </a:ext>
            </a:extLst>
          </p:cNvPr>
          <p:cNvSpPr txBox="1"/>
          <p:nvPr/>
        </p:nvSpPr>
        <p:spPr>
          <a:xfrm>
            <a:off x="4402915" y="3513415"/>
            <a:ext cx="38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</a:t>
            </a:r>
            <a:endParaRPr lang="en-GB" b="1" dirty="0"/>
          </a:p>
        </p:txBody>
      </p:sp>
      <p:cxnSp>
        <p:nvCxnSpPr>
          <p:cNvPr id="39" name="Straight Connector 7">
            <a:extLst>
              <a:ext uri="{FF2B5EF4-FFF2-40B4-BE49-F238E27FC236}">
                <a16:creationId xmlns:a16="http://schemas.microsoft.com/office/drawing/2014/main" id="{1EF3AE06-119C-A881-096D-34EF91583084}"/>
              </a:ext>
            </a:extLst>
          </p:cNvPr>
          <p:cNvCxnSpPr>
            <a:cxnSpLocks/>
          </p:cNvCxnSpPr>
          <p:nvPr/>
        </p:nvCxnSpPr>
        <p:spPr>
          <a:xfrm>
            <a:off x="1698617" y="3997346"/>
            <a:ext cx="280720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35">
            <a:extLst>
              <a:ext uri="{FF2B5EF4-FFF2-40B4-BE49-F238E27FC236}">
                <a16:creationId xmlns:a16="http://schemas.microsoft.com/office/drawing/2014/main" id="{139AB6B7-71D1-4DF3-D6BA-66996BACD384}"/>
              </a:ext>
            </a:extLst>
          </p:cNvPr>
          <p:cNvSpPr txBox="1"/>
          <p:nvPr/>
        </p:nvSpPr>
        <p:spPr>
          <a:xfrm>
            <a:off x="1185588" y="4761121"/>
            <a:ext cx="443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10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00E94D1-C757-3116-2426-D75D0B9160D4}"/>
              </a:ext>
            </a:extLst>
          </p:cNvPr>
          <p:cNvSpPr txBox="1"/>
          <p:nvPr/>
        </p:nvSpPr>
        <p:spPr>
          <a:xfrm>
            <a:off x="778484" y="1690618"/>
            <a:ext cx="854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PRICE</a:t>
            </a:r>
          </a:p>
          <a:p>
            <a:pPr algn="ctr"/>
            <a:r>
              <a:rPr lang="en-GB" b="1" dirty="0"/>
              <a:t>($)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F52DE81-7505-7AB7-7599-E107B59B7412}"/>
              </a:ext>
            </a:extLst>
          </p:cNvPr>
          <p:cNvCxnSpPr>
            <a:cxnSpLocks/>
          </p:cNvCxnSpPr>
          <p:nvPr/>
        </p:nvCxnSpPr>
        <p:spPr>
          <a:xfrm flipH="1" flipV="1">
            <a:off x="4799113" y="3811162"/>
            <a:ext cx="1062885" cy="70942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8">
            <a:extLst>
              <a:ext uri="{FF2B5EF4-FFF2-40B4-BE49-F238E27FC236}">
                <a16:creationId xmlns:a16="http://schemas.microsoft.com/office/drawing/2014/main" id="{1620D177-1AD1-AC9D-3124-9B896906F4E3}"/>
              </a:ext>
            </a:extLst>
          </p:cNvPr>
          <p:cNvCxnSpPr>
            <a:cxnSpLocks/>
          </p:cNvCxnSpPr>
          <p:nvPr/>
        </p:nvCxnSpPr>
        <p:spPr>
          <a:xfrm>
            <a:off x="5935523" y="4947375"/>
            <a:ext cx="0" cy="93217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35">
            <a:extLst>
              <a:ext uri="{FF2B5EF4-FFF2-40B4-BE49-F238E27FC236}">
                <a16:creationId xmlns:a16="http://schemas.microsoft.com/office/drawing/2014/main" id="{C870C307-808F-7516-8E67-4F2D5D72BBAB}"/>
              </a:ext>
            </a:extLst>
          </p:cNvPr>
          <p:cNvSpPr txBox="1"/>
          <p:nvPr/>
        </p:nvSpPr>
        <p:spPr>
          <a:xfrm>
            <a:off x="1186407" y="3814700"/>
            <a:ext cx="443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16</a:t>
            </a:r>
            <a:endParaRPr lang="en-GB" dirty="0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B9BB92AD-A1ED-AF1E-B347-0B9C4A95BBD9}"/>
              </a:ext>
            </a:extLst>
          </p:cNvPr>
          <p:cNvCxnSpPr/>
          <p:nvPr/>
        </p:nvCxnSpPr>
        <p:spPr>
          <a:xfrm>
            <a:off x="1698617" y="5365515"/>
            <a:ext cx="0" cy="498953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0F31344-AADA-312E-666C-799F3196AED1}"/>
                  </a:ext>
                </a:extLst>
              </p:cNvPr>
              <p:cNvSpPr/>
              <p:nvPr/>
            </p:nvSpPr>
            <p:spPr>
              <a:xfrm>
                <a:off x="4792403" y="1339823"/>
                <a:ext cx="3033833" cy="2154245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PRICE </a:t>
                </a:r>
                <a:r>
                  <a:rPr lang="en-US" b="1" u="sng" dirty="0">
                    <a:solidFill>
                      <a:schemeClr val="tx1"/>
                    </a:solidFill>
                  </a:rPr>
                  <a:t>INCREASE</a:t>
                </a: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 PED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b="1" dirty="0">
                    <a:solidFill>
                      <a:schemeClr val="tx1"/>
                    </a:solidFill>
                  </a:rPr>
                  <a:t> -0.55</a:t>
                </a:r>
              </a:p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PRICE </a:t>
                </a:r>
                <a:r>
                  <a:rPr lang="en-US" b="1" u="sng" dirty="0">
                    <a:solidFill>
                      <a:schemeClr val="tx1"/>
                    </a:solidFill>
                  </a:rPr>
                  <a:t>INELASTIC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b="1" dirty="0">
                    <a:solidFill>
                      <a:schemeClr val="tx1"/>
                    </a:solidFill>
                  </a:rPr>
                  <a:t>DEMAND</a:t>
                </a: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∆</m:t>
                    </m:r>
                  </m:oMath>
                </a14:m>
                <a:r>
                  <a:rPr lang="en-US" b="1" dirty="0">
                    <a:solidFill>
                      <a:schemeClr val="tx1"/>
                    </a:solidFill>
                  </a:rPr>
                  <a:t>TR = +$2</a:t>
                </a:r>
                <a:br>
                  <a:rPr lang="en-US" b="1" dirty="0">
                    <a:solidFill>
                      <a:schemeClr val="tx1"/>
                    </a:solidFill>
                  </a:rPr>
                </a:br>
                <a:r>
                  <a:rPr lang="en-US" b="1" u="sng" dirty="0">
                    <a:solidFill>
                      <a:schemeClr val="tx1"/>
                    </a:solidFill>
                  </a:rPr>
                  <a:t>RISE</a:t>
                </a:r>
                <a:r>
                  <a:rPr lang="en-US" b="1" dirty="0">
                    <a:solidFill>
                      <a:schemeClr val="tx1"/>
                    </a:solidFill>
                    <a:ea typeface="Cambria Math"/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  <a:ea typeface="Cambria Math"/>
                  </a:rPr>
                  <a:t>IN</a:t>
                </a:r>
                <a:r>
                  <a:rPr lang="en-US" b="1" dirty="0">
                    <a:solidFill>
                      <a:schemeClr val="tx1"/>
                    </a:solidFill>
                    <a:ea typeface="Cambria Math"/>
                  </a:rPr>
                  <a:t> TR</a:t>
                </a:r>
                <a:endParaRPr lang="en-US" b="1" u="sng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0F31344-AADA-312E-666C-799F3196AE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2403" y="1339823"/>
                <a:ext cx="3033833" cy="215424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6">
            <a:extLst>
              <a:ext uri="{FF2B5EF4-FFF2-40B4-BE49-F238E27FC236}">
                <a16:creationId xmlns:a16="http://schemas.microsoft.com/office/drawing/2014/main" id="{F8166F0F-D26E-A623-FD3E-8D71BDAC6FAB}"/>
              </a:ext>
            </a:extLst>
          </p:cNvPr>
          <p:cNvSpPr txBox="1"/>
          <p:nvPr/>
        </p:nvSpPr>
        <p:spPr>
          <a:xfrm>
            <a:off x="1706056" y="4152700"/>
            <a:ext cx="2792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GAIN IN</a:t>
            </a:r>
          </a:p>
          <a:p>
            <a:pPr algn="ctr"/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TR (+$12)</a:t>
            </a:r>
          </a:p>
        </p:txBody>
      </p:sp>
      <p:sp>
        <p:nvSpPr>
          <p:cNvPr id="26" name="TextBox 6">
            <a:extLst>
              <a:ext uri="{FF2B5EF4-FFF2-40B4-BE49-F238E27FC236}">
                <a16:creationId xmlns:a16="http://schemas.microsoft.com/office/drawing/2014/main" id="{421EE63A-3A8D-CAAA-6CF1-6DC61301D21A}"/>
              </a:ext>
            </a:extLst>
          </p:cNvPr>
          <p:cNvSpPr txBox="1"/>
          <p:nvPr/>
        </p:nvSpPr>
        <p:spPr>
          <a:xfrm>
            <a:off x="4505816" y="5090588"/>
            <a:ext cx="1433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LOSS IN</a:t>
            </a:r>
            <a:br>
              <a:rPr lang="en-GB" b="1" dirty="0">
                <a:solidFill>
                  <a:srgbClr val="C00000"/>
                </a:solidFill>
              </a:rPr>
            </a:br>
            <a:r>
              <a:rPr lang="en-GB" b="1" dirty="0">
                <a:solidFill>
                  <a:srgbClr val="C00000"/>
                </a:solidFill>
              </a:rPr>
              <a:t>TR (-$10)</a:t>
            </a:r>
          </a:p>
        </p:txBody>
      </p:sp>
    </p:spTree>
    <p:extLst>
      <p:ext uri="{BB962C8B-B14F-4D97-AF65-F5344CB8AC3E}">
        <p14:creationId xmlns:p14="http://schemas.microsoft.com/office/powerpoint/2010/main" val="24762514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D8E3C64-FE1B-4755-A479-7CA66479447C}"/>
              </a:ext>
            </a:extLst>
          </p:cNvPr>
          <p:cNvSpPr/>
          <p:nvPr/>
        </p:nvSpPr>
        <p:spPr>
          <a:xfrm>
            <a:off x="1690282" y="3086388"/>
            <a:ext cx="1420684" cy="9049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7CF895-4BD1-92AF-76F7-AC89FB07D7C4}"/>
              </a:ext>
            </a:extLst>
          </p:cNvPr>
          <p:cNvSpPr/>
          <p:nvPr/>
        </p:nvSpPr>
        <p:spPr>
          <a:xfrm>
            <a:off x="3110967" y="3991318"/>
            <a:ext cx="1412207" cy="187314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CB20F7E-847F-3D7A-BF68-2C04FFDC396A}"/>
              </a:ext>
            </a:extLst>
          </p:cNvPr>
          <p:cNvCxnSpPr>
            <a:cxnSpLocks/>
          </p:cNvCxnSpPr>
          <p:nvPr/>
        </p:nvCxnSpPr>
        <p:spPr>
          <a:xfrm>
            <a:off x="1715978" y="2141316"/>
            <a:ext cx="4838826" cy="322419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63417" y="406401"/>
            <a:ext cx="9208655" cy="794327"/>
          </a:xfrm>
        </p:spPr>
        <p:txBody>
          <a:bodyPr/>
          <a:lstStyle/>
          <a:p>
            <a:r>
              <a:rPr lang="fr-FR" dirty="0"/>
              <a:t>PED &amp; TR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7127269" y="6034422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QUANTITY</a:t>
            </a:r>
          </a:p>
        </p:txBody>
      </p:sp>
      <p:cxnSp>
        <p:nvCxnSpPr>
          <p:cNvPr id="10" name="Straight Arrow Connector 4"/>
          <p:cNvCxnSpPr/>
          <p:nvPr/>
        </p:nvCxnSpPr>
        <p:spPr>
          <a:xfrm flipV="1">
            <a:off x="1698617" y="5872632"/>
            <a:ext cx="6696425" cy="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3"/>
          <p:cNvCxnSpPr>
            <a:cxnSpLocks/>
          </p:cNvCxnSpPr>
          <p:nvPr/>
        </p:nvCxnSpPr>
        <p:spPr>
          <a:xfrm flipV="1">
            <a:off x="1698617" y="1428538"/>
            <a:ext cx="0" cy="393697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E7D8832-4CAB-9016-458F-D283BDD51DAA}"/>
              </a:ext>
            </a:extLst>
          </p:cNvPr>
          <p:cNvSpPr txBox="1"/>
          <p:nvPr/>
        </p:nvSpPr>
        <p:spPr>
          <a:xfrm>
            <a:off x="6571743" y="5288023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21" name="Straight Connector 8">
            <a:extLst>
              <a:ext uri="{FF2B5EF4-FFF2-40B4-BE49-F238E27FC236}">
                <a16:creationId xmlns:a16="http://schemas.microsoft.com/office/drawing/2014/main" id="{1C9E5D75-4C76-975B-323C-656C111FD863}"/>
              </a:ext>
            </a:extLst>
          </p:cNvPr>
          <p:cNvCxnSpPr>
            <a:cxnSpLocks/>
          </p:cNvCxnSpPr>
          <p:nvPr/>
        </p:nvCxnSpPr>
        <p:spPr>
          <a:xfrm>
            <a:off x="4505819" y="3991318"/>
            <a:ext cx="0" cy="187315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36">
            <a:extLst>
              <a:ext uri="{FF2B5EF4-FFF2-40B4-BE49-F238E27FC236}">
                <a16:creationId xmlns:a16="http://schemas.microsoft.com/office/drawing/2014/main" id="{648424A7-A577-59DE-716D-56CD072E4615}"/>
              </a:ext>
            </a:extLst>
          </p:cNvPr>
          <p:cNvSpPr txBox="1"/>
          <p:nvPr/>
        </p:nvSpPr>
        <p:spPr>
          <a:xfrm>
            <a:off x="4352593" y="592299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endParaRPr lang="en-GB" dirty="0"/>
          </a:p>
        </p:txBody>
      </p:sp>
      <p:grpSp>
        <p:nvGrpSpPr>
          <p:cNvPr id="35" name="Groupe 14">
            <a:extLst>
              <a:ext uri="{FF2B5EF4-FFF2-40B4-BE49-F238E27FC236}">
                <a16:creationId xmlns:a16="http://schemas.microsoft.com/office/drawing/2014/main" id="{4BCA79F5-81B6-B997-6E4C-CDA01DD0706C}"/>
              </a:ext>
            </a:extLst>
          </p:cNvPr>
          <p:cNvGrpSpPr/>
          <p:nvPr/>
        </p:nvGrpSpPr>
        <p:grpSpPr>
          <a:xfrm>
            <a:off x="4414415" y="3907926"/>
            <a:ext cx="182880" cy="182880"/>
            <a:chOff x="4802909" y="4396509"/>
            <a:chExt cx="332509" cy="295564"/>
          </a:xfrm>
        </p:grpSpPr>
        <p:cxnSp>
          <p:nvCxnSpPr>
            <p:cNvPr id="36" name="Connecteur droit 15">
              <a:extLst>
                <a:ext uri="{FF2B5EF4-FFF2-40B4-BE49-F238E27FC236}">
                  <a16:creationId xmlns:a16="http://schemas.microsoft.com/office/drawing/2014/main" id="{B39D583C-42D6-FF33-6FEC-330C9B497F1B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Connecteur droit 16">
              <a:extLst>
                <a:ext uri="{FF2B5EF4-FFF2-40B4-BE49-F238E27FC236}">
                  <a16:creationId xmlns:a16="http://schemas.microsoft.com/office/drawing/2014/main" id="{C9D81629-C2BD-C057-39F9-315F91187601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8" name="TextBox 49">
            <a:extLst>
              <a:ext uri="{FF2B5EF4-FFF2-40B4-BE49-F238E27FC236}">
                <a16:creationId xmlns:a16="http://schemas.microsoft.com/office/drawing/2014/main" id="{A616C88F-995B-2A24-9763-6EB581F4B350}"/>
              </a:ext>
            </a:extLst>
          </p:cNvPr>
          <p:cNvSpPr txBox="1"/>
          <p:nvPr/>
        </p:nvSpPr>
        <p:spPr>
          <a:xfrm>
            <a:off x="4402915" y="3513415"/>
            <a:ext cx="38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</a:t>
            </a:r>
            <a:endParaRPr lang="en-GB" b="1" dirty="0"/>
          </a:p>
        </p:txBody>
      </p:sp>
      <p:cxnSp>
        <p:nvCxnSpPr>
          <p:cNvPr id="39" name="Straight Connector 7">
            <a:extLst>
              <a:ext uri="{FF2B5EF4-FFF2-40B4-BE49-F238E27FC236}">
                <a16:creationId xmlns:a16="http://schemas.microsoft.com/office/drawing/2014/main" id="{1EF3AE06-119C-A881-096D-34EF91583084}"/>
              </a:ext>
            </a:extLst>
          </p:cNvPr>
          <p:cNvCxnSpPr>
            <a:cxnSpLocks/>
          </p:cNvCxnSpPr>
          <p:nvPr/>
        </p:nvCxnSpPr>
        <p:spPr>
          <a:xfrm>
            <a:off x="1698617" y="3997346"/>
            <a:ext cx="280720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6">
            <a:extLst>
              <a:ext uri="{FF2B5EF4-FFF2-40B4-BE49-F238E27FC236}">
                <a16:creationId xmlns:a16="http://schemas.microsoft.com/office/drawing/2014/main" id="{900E94D1-C757-3116-2426-D75D0B9160D4}"/>
              </a:ext>
            </a:extLst>
          </p:cNvPr>
          <p:cNvSpPr txBox="1"/>
          <p:nvPr/>
        </p:nvSpPr>
        <p:spPr>
          <a:xfrm>
            <a:off x="778484" y="1690618"/>
            <a:ext cx="854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PRICE</a:t>
            </a:r>
          </a:p>
          <a:p>
            <a:pPr algn="ctr"/>
            <a:r>
              <a:rPr lang="en-GB" b="1" dirty="0"/>
              <a:t>($)</a:t>
            </a:r>
          </a:p>
        </p:txBody>
      </p:sp>
      <p:sp>
        <p:nvSpPr>
          <p:cNvPr id="24" name="TextBox 35">
            <a:extLst>
              <a:ext uri="{FF2B5EF4-FFF2-40B4-BE49-F238E27FC236}">
                <a16:creationId xmlns:a16="http://schemas.microsoft.com/office/drawing/2014/main" id="{C870C307-808F-7516-8E67-4F2D5D72BBAB}"/>
              </a:ext>
            </a:extLst>
          </p:cNvPr>
          <p:cNvSpPr txBox="1"/>
          <p:nvPr/>
        </p:nvSpPr>
        <p:spPr>
          <a:xfrm>
            <a:off x="1186407" y="3814700"/>
            <a:ext cx="443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16</a:t>
            </a:r>
            <a:endParaRPr lang="en-GB" dirty="0"/>
          </a:p>
        </p:txBody>
      </p:sp>
      <p:cxnSp>
        <p:nvCxnSpPr>
          <p:cNvPr id="25" name="Straight Connector 7">
            <a:extLst>
              <a:ext uri="{FF2B5EF4-FFF2-40B4-BE49-F238E27FC236}">
                <a16:creationId xmlns:a16="http://schemas.microsoft.com/office/drawing/2014/main" id="{158495C5-58AF-3CEC-F105-8FCF62F2BBBC}"/>
              </a:ext>
            </a:extLst>
          </p:cNvPr>
          <p:cNvCxnSpPr>
            <a:cxnSpLocks/>
          </p:cNvCxnSpPr>
          <p:nvPr/>
        </p:nvCxnSpPr>
        <p:spPr>
          <a:xfrm>
            <a:off x="1698617" y="3075581"/>
            <a:ext cx="140120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35">
            <a:extLst>
              <a:ext uri="{FF2B5EF4-FFF2-40B4-BE49-F238E27FC236}">
                <a16:creationId xmlns:a16="http://schemas.microsoft.com/office/drawing/2014/main" id="{C609E528-9A9C-6D91-FBDB-B28D02E1D9CF}"/>
              </a:ext>
            </a:extLst>
          </p:cNvPr>
          <p:cNvSpPr txBox="1"/>
          <p:nvPr/>
        </p:nvSpPr>
        <p:spPr>
          <a:xfrm>
            <a:off x="1190988" y="2888003"/>
            <a:ext cx="443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22</a:t>
            </a:r>
            <a:endParaRPr lang="en-GB" dirty="0"/>
          </a:p>
        </p:txBody>
      </p:sp>
      <p:cxnSp>
        <p:nvCxnSpPr>
          <p:cNvPr id="29" name="Straight Connector 8">
            <a:extLst>
              <a:ext uri="{FF2B5EF4-FFF2-40B4-BE49-F238E27FC236}">
                <a16:creationId xmlns:a16="http://schemas.microsoft.com/office/drawing/2014/main" id="{9E1229E4-F70F-437D-0BF0-E47A83B566B8}"/>
              </a:ext>
            </a:extLst>
          </p:cNvPr>
          <p:cNvCxnSpPr>
            <a:cxnSpLocks/>
          </p:cNvCxnSpPr>
          <p:nvPr/>
        </p:nvCxnSpPr>
        <p:spPr>
          <a:xfrm>
            <a:off x="3116758" y="3075581"/>
            <a:ext cx="0" cy="280046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e 14">
            <a:extLst>
              <a:ext uri="{FF2B5EF4-FFF2-40B4-BE49-F238E27FC236}">
                <a16:creationId xmlns:a16="http://schemas.microsoft.com/office/drawing/2014/main" id="{7CB3B462-E00B-F435-3694-6A4EDA387EC4}"/>
              </a:ext>
            </a:extLst>
          </p:cNvPr>
          <p:cNvGrpSpPr/>
          <p:nvPr/>
        </p:nvGrpSpPr>
        <p:grpSpPr>
          <a:xfrm>
            <a:off x="3019529" y="2981229"/>
            <a:ext cx="182880" cy="182880"/>
            <a:chOff x="4802909" y="4396509"/>
            <a:chExt cx="332509" cy="295564"/>
          </a:xfrm>
        </p:grpSpPr>
        <p:cxnSp>
          <p:nvCxnSpPr>
            <p:cNvPr id="31" name="Connecteur droit 15">
              <a:extLst>
                <a:ext uri="{FF2B5EF4-FFF2-40B4-BE49-F238E27FC236}">
                  <a16:creationId xmlns:a16="http://schemas.microsoft.com/office/drawing/2014/main" id="{20CA2FD2-00A4-DC7A-561E-A296F9649A0D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Connecteur droit 16">
              <a:extLst>
                <a:ext uri="{FF2B5EF4-FFF2-40B4-BE49-F238E27FC236}">
                  <a16:creationId xmlns:a16="http://schemas.microsoft.com/office/drawing/2014/main" id="{5B98BB21-D05F-7856-8FFC-B51A6A2BC7FF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4" name="TextBox 49">
            <a:extLst>
              <a:ext uri="{FF2B5EF4-FFF2-40B4-BE49-F238E27FC236}">
                <a16:creationId xmlns:a16="http://schemas.microsoft.com/office/drawing/2014/main" id="{04842BAC-44A6-2F23-AB59-FCD739212B6B}"/>
              </a:ext>
            </a:extLst>
          </p:cNvPr>
          <p:cNvSpPr txBox="1"/>
          <p:nvPr/>
        </p:nvSpPr>
        <p:spPr>
          <a:xfrm>
            <a:off x="3008029" y="2586718"/>
            <a:ext cx="38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</a:t>
            </a:r>
            <a:endParaRPr lang="en-GB" b="1" dirty="0"/>
          </a:p>
        </p:txBody>
      </p:sp>
      <p:sp>
        <p:nvSpPr>
          <p:cNvPr id="40" name="TextBox 36">
            <a:extLst>
              <a:ext uri="{FF2B5EF4-FFF2-40B4-BE49-F238E27FC236}">
                <a16:creationId xmlns:a16="http://schemas.microsoft.com/office/drawing/2014/main" id="{EBEFB34F-2072-013B-6E03-4B74D05EE252}"/>
              </a:ext>
            </a:extLst>
          </p:cNvPr>
          <p:cNvSpPr txBox="1"/>
          <p:nvPr/>
        </p:nvSpPr>
        <p:spPr>
          <a:xfrm>
            <a:off x="2957722" y="592299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en-GB" dirty="0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4EF8DFB-D221-FF5F-792B-2764DC3452CD}"/>
              </a:ext>
            </a:extLst>
          </p:cNvPr>
          <p:cNvCxnSpPr>
            <a:cxnSpLocks/>
          </p:cNvCxnSpPr>
          <p:nvPr/>
        </p:nvCxnSpPr>
        <p:spPr>
          <a:xfrm flipH="1" flipV="1">
            <a:off x="3422462" y="2888003"/>
            <a:ext cx="992929" cy="66272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B9BB92AD-A1ED-AF1E-B347-0B9C4A95BBD9}"/>
              </a:ext>
            </a:extLst>
          </p:cNvPr>
          <p:cNvCxnSpPr/>
          <p:nvPr/>
        </p:nvCxnSpPr>
        <p:spPr>
          <a:xfrm>
            <a:off x="1698617" y="5365515"/>
            <a:ext cx="0" cy="498953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FC15463-4E2D-B070-8F09-8D7BEC4D74E9}"/>
                  </a:ext>
                </a:extLst>
              </p:cNvPr>
              <p:cNvSpPr/>
              <p:nvPr/>
            </p:nvSpPr>
            <p:spPr>
              <a:xfrm>
                <a:off x="4791675" y="1326266"/>
                <a:ext cx="3033833" cy="223947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PRICE </a:t>
                </a:r>
                <a:r>
                  <a:rPr lang="en-US" b="1" u="sng" dirty="0">
                    <a:solidFill>
                      <a:schemeClr val="tx1"/>
                    </a:solidFill>
                  </a:rPr>
                  <a:t>INCREASE</a:t>
                </a: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 PED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b="1" dirty="0">
                    <a:solidFill>
                      <a:schemeClr val="tx1"/>
                    </a:solidFill>
                  </a:rPr>
                  <a:t> -1.33</a:t>
                </a:r>
              </a:p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PRICE </a:t>
                </a:r>
                <a:r>
                  <a:rPr lang="en-US" b="1" u="sng" dirty="0">
                    <a:solidFill>
                      <a:schemeClr val="tx1"/>
                    </a:solidFill>
                  </a:rPr>
                  <a:t>ELASTIC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b="1" dirty="0">
                    <a:solidFill>
                      <a:schemeClr val="tx1"/>
                    </a:solidFill>
                  </a:rPr>
                  <a:t>DEMAND</a:t>
                </a:r>
              </a:p>
              <a:p>
                <a:pPr algn="ctr"/>
                <a:endParaRPr lang="en-US" b="1" u="sng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∆</m:t>
                    </m:r>
                  </m:oMath>
                </a14:m>
                <a:r>
                  <a:rPr lang="en-US" b="1" dirty="0">
                    <a:solidFill>
                      <a:schemeClr val="tx1"/>
                    </a:solidFill>
                  </a:rPr>
                  <a:t>TR = -$10</a:t>
                </a:r>
                <a:br>
                  <a:rPr lang="en-US" b="1" dirty="0">
                    <a:solidFill>
                      <a:schemeClr val="tx1"/>
                    </a:solidFill>
                  </a:rPr>
                </a:br>
                <a:r>
                  <a:rPr lang="en-US" b="1" u="sng" dirty="0">
                    <a:solidFill>
                      <a:schemeClr val="tx1"/>
                    </a:solidFill>
                  </a:rPr>
                  <a:t>FALL</a:t>
                </a:r>
                <a:r>
                  <a:rPr lang="en-US" b="1" dirty="0">
                    <a:solidFill>
                      <a:schemeClr val="tx1"/>
                    </a:solidFill>
                    <a:ea typeface="Cambria Math"/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  <a:ea typeface="Cambria Math"/>
                  </a:rPr>
                  <a:t>IN</a:t>
                </a:r>
                <a:r>
                  <a:rPr lang="en-US" b="1" dirty="0">
                    <a:solidFill>
                      <a:schemeClr val="tx1"/>
                    </a:solidFill>
                    <a:ea typeface="Cambria Math"/>
                  </a:rPr>
                  <a:t> TR</a:t>
                </a:r>
                <a:endParaRPr lang="en-US" b="1" u="sng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FC15463-4E2D-B070-8F09-8D7BEC4D74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675" y="1326266"/>
                <a:ext cx="3033833" cy="223947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6">
            <a:extLst>
              <a:ext uri="{FF2B5EF4-FFF2-40B4-BE49-F238E27FC236}">
                <a16:creationId xmlns:a16="http://schemas.microsoft.com/office/drawing/2014/main" id="{A788632A-E8C2-67F6-87BA-9162BF195DE2}"/>
              </a:ext>
            </a:extLst>
          </p:cNvPr>
          <p:cNvSpPr txBox="1"/>
          <p:nvPr/>
        </p:nvSpPr>
        <p:spPr>
          <a:xfrm>
            <a:off x="1690142" y="3223760"/>
            <a:ext cx="1420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GAIN IN</a:t>
            </a:r>
          </a:p>
          <a:p>
            <a:pPr algn="ctr"/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TR (+$6)</a:t>
            </a:r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EEDAEA1F-0FF5-1F9C-8484-0ECFDAF6C862}"/>
              </a:ext>
            </a:extLst>
          </p:cNvPr>
          <p:cNvSpPr txBox="1"/>
          <p:nvPr/>
        </p:nvSpPr>
        <p:spPr>
          <a:xfrm>
            <a:off x="3111110" y="4614642"/>
            <a:ext cx="1394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LOSS IN</a:t>
            </a:r>
            <a:br>
              <a:rPr lang="en-GB" b="1" dirty="0">
                <a:solidFill>
                  <a:srgbClr val="C00000"/>
                </a:solidFill>
              </a:rPr>
            </a:br>
            <a:r>
              <a:rPr lang="en-GB" b="1" dirty="0">
                <a:solidFill>
                  <a:srgbClr val="C00000"/>
                </a:solidFill>
              </a:rPr>
              <a:t>TR (-$16)</a:t>
            </a:r>
          </a:p>
        </p:txBody>
      </p:sp>
    </p:spTree>
    <p:extLst>
      <p:ext uri="{BB962C8B-B14F-4D97-AF65-F5344CB8AC3E}">
        <p14:creationId xmlns:p14="http://schemas.microsoft.com/office/powerpoint/2010/main" val="31043638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72F43FA-ACAF-E51A-574C-601CEB0B3927}"/>
              </a:ext>
            </a:extLst>
          </p:cNvPr>
          <p:cNvSpPr/>
          <p:nvPr/>
        </p:nvSpPr>
        <p:spPr>
          <a:xfrm>
            <a:off x="1690282" y="3086388"/>
            <a:ext cx="1420684" cy="9049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8FD2F5-ECB9-8831-F2CF-F21E4E7F230F}"/>
              </a:ext>
            </a:extLst>
          </p:cNvPr>
          <p:cNvSpPr/>
          <p:nvPr/>
        </p:nvSpPr>
        <p:spPr>
          <a:xfrm>
            <a:off x="3110967" y="3991318"/>
            <a:ext cx="1412207" cy="187314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CB20F7E-847F-3D7A-BF68-2C04FFDC396A}"/>
              </a:ext>
            </a:extLst>
          </p:cNvPr>
          <p:cNvCxnSpPr/>
          <p:nvPr/>
        </p:nvCxnSpPr>
        <p:spPr>
          <a:xfrm>
            <a:off x="1715978" y="2141316"/>
            <a:ext cx="5587646" cy="372315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63417" y="406401"/>
            <a:ext cx="9208655" cy="794327"/>
          </a:xfrm>
        </p:spPr>
        <p:txBody>
          <a:bodyPr/>
          <a:lstStyle/>
          <a:p>
            <a:r>
              <a:rPr lang="fr-FR" dirty="0"/>
              <a:t>PED &amp; TR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7127269" y="6034422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QUANTITY</a:t>
            </a:r>
          </a:p>
        </p:txBody>
      </p:sp>
      <p:cxnSp>
        <p:nvCxnSpPr>
          <p:cNvPr id="10" name="Straight Arrow Connector 4"/>
          <p:cNvCxnSpPr/>
          <p:nvPr/>
        </p:nvCxnSpPr>
        <p:spPr>
          <a:xfrm flipV="1">
            <a:off x="1698617" y="5872632"/>
            <a:ext cx="6696425" cy="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3"/>
          <p:cNvCxnSpPr/>
          <p:nvPr/>
        </p:nvCxnSpPr>
        <p:spPr>
          <a:xfrm flipV="1">
            <a:off x="1698617" y="1428538"/>
            <a:ext cx="0" cy="443593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E7D8832-4CAB-9016-458F-D283BDD51DAA}"/>
              </a:ext>
            </a:extLst>
          </p:cNvPr>
          <p:cNvSpPr txBox="1"/>
          <p:nvPr/>
        </p:nvSpPr>
        <p:spPr>
          <a:xfrm>
            <a:off x="7286263" y="5399531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6" name="Straight Connector 7">
            <a:extLst>
              <a:ext uri="{FF2B5EF4-FFF2-40B4-BE49-F238E27FC236}">
                <a16:creationId xmlns:a16="http://schemas.microsoft.com/office/drawing/2014/main" id="{731F5ABF-53CD-B2ED-2180-5284746C8798}"/>
              </a:ext>
            </a:extLst>
          </p:cNvPr>
          <p:cNvCxnSpPr>
            <a:cxnSpLocks/>
          </p:cNvCxnSpPr>
          <p:nvPr/>
        </p:nvCxnSpPr>
        <p:spPr>
          <a:xfrm>
            <a:off x="1698617" y="3075581"/>
            <a:ext cx="140120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35">
            <a:extLst>
              <a:ext uri="{FF2B5EF4-FFF2-40B4-BE49-F238E27FC236}">
                <a16:creationId xmlns:a16="http://schemas.microsoft.com/office/drawing/2014/main" id="{F77BBB31-90FE-E929-1FAE-8D1FEBEA5E68}"/>
              </a:ext>
            </a:extLst>
          </p:cNvPr>
          <p:cNvSpPr txBox="1"/>
          <p:nvPr/>
        </p:nvSpPr>
        <p:spPr>
          <a:xfrm>
            <a:off x="1180617" y="2888003"/>
            <a:ext cx="443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10</a:t>
            </a:r>
            <a:endParaRPr lang="en-GB" dirty="0"/>
          </a:p>
        </p:txBody>
      </p:sp>
      <p:cxnSp>
        <p:nvCxnSpPr>
          <p:cNvPr id="12" name="Straight Connector 8">
            <a:extLst>
              <a:ext uri="{FF2B5EF4-FFF2-40B4-BE49-F238E27FC236}">
                <a16:creationId xmlns:a16="http://schemas.microsoft.com/office/drawing/2014/main" id="{D662FCFE-C40B-1EEA-D66F-1BFFBE9270ED}"/>
              </a:ext>
            </a:extLst>
          </p:cNvPr>
          <p:cNvCxnSpPr>
            <a:cxnSpLocks/>
          </p:cNvCxnSpPr>
          <p:nvPr/>
        </p:nvCxnSpPr>
        <p:spPr>
          <a:xfrm>
            <a:off x="3110969" y="3076575"/>
            <a:ext cx="0" cy="279946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e 14">
            <a:extLst>
              <a:ext uri="{FF2B5EF4-FFF2-40B4-BE49-F238E27FC236}">
                <a16:creationId xmlns:a16="http://schemas.microsoft.com/office/drawing/2014/main" id="{41B0DCAF-7EB5-54F4-DE04-9503FDEE8E77}"/>
              </a:ext>
            </a:extLst>
          </p:cNvPr>
          <p:cNvGrpSpPr/>
          <p:nvPr/>
        </p:nvGrpSpPr>
        <p:grpSpPr>
          <a:xfrm>
            <a:off x="3019529" y="2981229"/>
            <a:ext cx="182880" cy="182880"/>
            <a:chOff x="4802909" y="4396509"/>
            <a:chExt cx="332509" cy="295564"/>
          </a:xfrm>
        </p:grpSpPr>
        <p:cxnSp>
          <p:nvCxnSpPr>
            <p:cNvPr id="14" name="Connecteur droit 15">
              <a:extLst>
                <a:ext uri="{FF2B5EF4-FFF2-40B4-BE49-F238E27FC236}">
                  <a16:creationId xmlns:a16="http://schemas.microsoft.com/office/drawing/2014/main" id="{A029AFAE-B2CE-A754-3744-076129EFE9A5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Connecteur droit 16">
              <a:extLst>
                <a:ext uri="{FF2B5EF4-FFF2-40B4-BE49-F238E27FC236}">
                  <a16:creationId xmlns:a16="http://schemas.microsoft.com/office/drawing/2014/main" id="{5416061B-0676-331B-A11D-749EDA8E17E4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TextBox 49">
            <a:extLst>
              <a:ext uri="{FF2B5EF4-FFF2-40B4-BE49-F238E27FC236}">
                <a16:creationId xmlns:a16="http://schemas.microsoft.com/office/drawing/2014/main" id="{1A9B6C02-AB1A-6FF5-D2F8-5375EB8E27E8}"/>
              </a:ext>
            </a:extLst>
          </p:cNvPr>
          <p:cNvSpPr txBox="1"/>
          <p:nvPr/>
        </p:nvSpPr>
        <p:spPr>
          <a:xfrm>
            <a:off x="3008029" y="2586718"/>
            <a:ext cx="38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</a:t>
            </a:r>
            <a:endParaRPr lang="en-GB" b="1" dirty="0"/>
          </a:p>
        </p:txBody>
      </p:sp>
      <p:sp>
        <p:nvSpPr>
          <p:cNvPr id="17" name="TextBox 36">
            <a:extLst>
              <a:ext uri="{FF2B5EF4-FFF2-40B4-BE49-F238E27FC236}">
                <a16:creationId xmlns:a16="http://schemas.microsoft.com/office/drawing/2014/main" id="{B9BEF592-6E38-0806-F641-855F1BC8FB2B}"/>
              </a:ext>
            </a:extLst>
          </p:cNvPr>
          <p:cNvSpPr txBox="1"/>
          <p:nvPr/>
        </p:nvSpPr>
        <p:spPr>
          <a:xfrm>
            <a:off x="2957722" y="592299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en-GB" dirty="0"/>
          </a:p>
        </p:txBody>
      </p:sp>
      <p:cxnSp>
        <p:nvCxnSpPr>
          <p:cNvPr id="21" name="Straight Connector 8">
            <a:extLst>
              <a:ext uri="{FF2B5EF4-FFF2-40B4-BE49-F238E27FC236}">
                <a16:creationId xmlns:a16="http://schemas.microsoft.com/office/drawing/2014/main" id="{1C9E5D75-4C76-975B-323C-656C111FD863}"/>
              </a:ext>
            </a:extLst>
          </p:cNvPr>
          <p:cNvCxnSpPr>
            <a:cxnSpLocks/>
          </p:cNvCxnSpPr>
          <p:nvPr/>
        </p:nvCxnSpPr>
        <p:spPr>
          <a:xfrm>
            <a:off x="4505819" y="3991318"/>
            <a:ext cx="0" cy="187315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36">
            <a:extLst>
              <a:ext uri="{FF2B5EF4-FFF2-40B4-BE49-F238E27FC236}">
                <a16:creationId xmlns:a16="http://schemas.microsoft.com/office/drawing/2014/main" id="{648424A7-A577-59DE-716D-56CD072E4615}"/>
              </a:ext>
            </a:extLst>
          </p:cNvPr>
          <p:cNvSpPr txBox="1"/>
          <p:nvPr/>
        </p:nvSpPr>
        <p:spPr>
          <a:xfrm>
            <a:off x="4352593" y="592299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endParaRPr lang="en-GB" dirty="0"/>
          </a:p>
        </p:txBody>
      </p:sp>
      <p:grpSp>
        <p:nvGrpSpPr>
          <p:cNvPr id="35" name="Groupe 14">
            <a:extLst>
              <a:ext uri="{FF2B5EF4-FFF2-40B4-BE49-F238E27FC236}">
                <a16:creationId xmlns:a16="http://schemas.microsoft.com/office/drawing/2014/main" id="{4BCA79F5-81B6-B997-6E4C-CDA01DD0706C}"/>
              </a:ext>
            </a:extLst>
          </p:cNvPr>
          <p:cNvGrpSpPr/>
          <p:nvPr/>
        </p:nvGrpSpPr>
        <p:grpSpPr>
          <a:xfrm>
            <a:off x="4414415" y="3907926"/>
            <a:ext cx="182880" cy="182880"/>
            <a:chOff x="4802909" y="4396509"/>
            <a:chExt cx="332509" cy="295564"/>
          </a:xfrm>
        </p:grpSpPr>
        <p:cxnSp>
          <p:nvCxnSpPr>
            <p:cNvPr id="36" name="Connecteur droit 15">
              <a:extLst>
                <a:ext uri="{FF2B5EF4-FFF2-40B4-BE49-F238E27FC236}">
                  <a16:creationId xmlns:a16="http://schemas.microsoft.com/office/drawing/2014/main" id="{B39D583C-42D6-FF33-6FEC-330C9B497F1B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Connecteur droit 16">
              <a:extLst>
                <a:ext uri="{FF2B5EF4-FFF2-40B4-BE49-F238E27FC236}">
                  <a16:creationId xmlns:a16="http://schemas.microsoft.com/office/drawing/2014/main" id="{C9D81629-C2BD-C057-39F9-315F91187601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8" name="TextBox 49">
            <a:extLst>
              <a:ext uri="{FF2B5EF4-FFF2-40B4-BE49-F238E27FC236}">
                <a16:creationId xmlns:a16="http://schemas.microsoft.com/office/drawing/2014/main" id="{A616C88F-995B-2A24-9763-6EB581F4B350}"/>
              </a:ext>
            </a:extLst>
          </p:cNvPr>
          <p:cNvSpPr txBox="1"/>
          <p:nvPr/>
        </p:nvSpPr>
        <p:spPr>
          <a:xfrm>
            <a:off x="4402915" y="3513415"/>
            <a:ext cx="38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</a:t>
            </a:r>
            <a:endParaRPr lang="en-GB" b="1" dirty="0"/>
          </a:p>
        </p:txBody>
      </p:sp>
      <p:cxnSp>
        <p:nvCxnSpPr>
          <p:cNvPr id="39" name="Straight Connector 7">
            <a:extLst>
              <a:ext uri="{FF2B5EF4-FFF2-40B4-BE49-F238E27FC236}">
                <a16:creationId xmlns:a16="http://schemas.microsoft.com/office/drawing/2014/main" id="{1EF3AE06-119C-A881-096D-34EF91583084}"/>
              </a:ext>
            </a:extLst>
          </p:cNvPr>
          <p:cNvCxnSpPr>
            <a:cxnSpLocks/>
          </p:cNvCxnSpPr>
          <p:nvPr/>
        </p:nvCxnSpPr>
        <p:spPr>
          <a:xfrm>
            <a:off x="1698617" y="3997346"/>
            <a:ext cx="280720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35">
            <a:extLst>
              <a:ext uri="{FF2B5EF4-FFF2-40B4-BE49-F238E27FC236}">
                <a16:creationId xmlns:a16="http://schemas.microsoft.com/office/drawing/2014/main" id="{139AB6B7-71D1-4DF3-D6BA-66996BACD384}"/>
              </a:ext>
            </a:extLst>
          </p:cNvPr>
          <p:cNvSpPr txBox="1"/>
          <p:nvPr/>
        </p:nvSpPr>
        <p:spPr>
          <a:xfrm>
            <a:off x="1192731" y="3812680"/>
            <a:ext cx="443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6</a:t>
            </a:r>
            <a:endParaRPr lang="en-GB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00E94D1-C757-3116-2426-D75D0B9160D4}"/>
              </a:ext>
            </a:extLst>
          </p:cNvPr>
          <p:cNvSpPr txBox="1"/>
          <p:nvPr/>
        </p:nvSpPr>
        <p:spPr>
          <a:xfrm>
            <a:off x="778484" y="1690618"/>
            <a:ext cx="854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PRICE</a:t>
            </a:r>
          </a:p>
          <a:p>
            <a:pPr algn="ctr"/>
            <a:r>
              <a:rPr lang="en-GB" b="1" dirty="0"/>
              <a:t>($)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F52DE81-7505-7AB7-7599-E107B59B7412}"/>
              </a:ext>
            </a:extLst>
          </p:cNvPr>
          <p:cNvCxnSpPr>
            <a:cxnSpLocks/>
          </p:cNvCxnSpPr>
          <p:nvPr/>
        </p:nvCxnSpPr>
        <p:spPr>
          <a:xfrm>
            <a:off x="3443703" y="2937223"/>
            <a:ext cx="959212" cy="640224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6">
            <a:extLst>
              <a:ext uri="{FF2B5EF4-FFF2-40B4-BE49-F238E27FC236}">
                <a16:creationId xmlns:a16="http://schemas.microsoft.com/office/drawing/2014/main" id="{DE7188A1-2BF7-4E9D-C81D-C992A9C6A95A}"/>
              </a:ext>
            </a:extLst>
          </p:cNvPr>
          <p:cNvSpPr txBox="1"/>
          <p:nvPr/>
        </p:nvSpPr>
        <p:spPr>
          <a:xfrm>
            <a:off x="3110966" y="4595566"/>
            <a:ext cx="1386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GAIN IN</a:t>
            </a:r>
          </a:p>
          <a:p>
            <a:pPr algn="ctr"/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TR (+$6)</a:t>
            </a: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8056544A-7985-9E7A-6C20-9E7E7286C3A2}"/>
              </a:ext>
            </a:extLst>
          </p:cNvPr>
          <p:cNvSpPr txBox="1"/>
          <p:nvPr/>
        </p:nvSpPr>
        <p:spPr>
          <a:xfrm>
            <a:off x="1715978" y="3219326"/>
            <a:ext cx="1394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LOSS IN</a:t>
            </a:r>
            <a:br>
              <a:rPr lang="en-GB" b="1" dirty="0">
                <a:solidFill>
                  <a:srgbClr val="C00000"/>
                </a:solidFill>
              </a:rPr>
            </a:br>
            <a:r>
              <a:rPr lang="en-GB" b="1" dirty="0">
                <a:solidFill>
                  <a:srgbClr val="C00000"/>
                </a:solidFill>
              </a:rPr>
              <a:t>TR (-$4)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07657C22-A7FA-3D08-C71F-8C81FECFE32D}"/>
                  </a:ext>
                </a:extLst>
              </p:cNvPr>
              <p:cNvSpPr/>
              <p:nvPr/>
            </p:nvSpPr>
            <p:spPr>
              <a:xfrm>
                <a:off x="5305722" y="1452055"/>
                <a:ext cx="2756046" cy="216551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PRICE </a:t>
                </a:r>
                <a:r>
                  <a:rPr lang="en-US" b="1" u="sng" dirty="0">
                    <a:solidFill>
                      <a:schemeClr val="tx1"/>
                    </a:solidFill>
                  </a:rPr>
                  <a:t>DECREASE</a:t>
                </a: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 PED = -2.5</a:t>
                </a:r>
              </a:p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PRICE </a:t>
                </a:r>
                <a:r>
                  <a:rPr lang="en-US" b="1" u="sng" dirty="0">
                    <a:solidFill>
                      <a:schemeClr val="tx1"/>
                    </a:solidFill>
                  </a:rPr>
                  <a:t>ELASTIC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b="1" dirty="0">
                    <a:solidFill>
                      <a:schemeClr val="tx1"/>
                    </a:solidFill>
                  </a:rPr>
                  <a:t>DEMAND</a:t>
                </a:r>
              </a:p>
              <a:p>
                <a:pPr algn="ctr"/>
                <a:endParaRPr lang="en-US" b="1" u="sng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∆</m:t>
                    </m:r>
                  </m:oMath>
                </a14:m>
                <a:r>
                  <a:rPr lang="en-US" b="1" dirty="0">
                    <a:solidFill>
                      <a:schemeClr val="tx1"/>
                    </a:solidFill>
                  </a:rPr>
                  <a:t>TR = +$2</a:t>
                </a:r>
                <a:br>
                  <a:rPr lang="en-US" b="1" dirty="0">
                    <a:solidFill>
                      <a:schemeClr val="tx1"/>
                    </a:solidFill>
                  </a:rPr>
                </a:br>
                <a:r>
                  <a:rPr lang="en-US" b="1" u="sng" dirty="0">
                    <a:solidFill>
                      <a:schemeClr val="tx1"/>
                    </a:solidFill>
                  </a:rPr>
                  <a:t>RISE</a:t>
                </a:r>
                <a:r>
                  <a:rPr lang="en-US" b="1" dirty="0">
                    <a:solidFill>
                      <a:schemeClr val="tx1"/>
                    </a:solidFill>
                    <a:ea typeface="Cambria Math"/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  <a:ea typeface="Cambria Math"/>
                  </a:rPr>
                  <a:t>IN</a:t>
                </a:r>
                <a:r>
                  <a:rPr lang="en-US" b="1" dirty="0">
                    <a:solidFill>
                      <a:schemeClr val="tx1"/>
                    </a:solidFill>
                    <a:ea typeface="Cambria Math"/>
                  </a:rPr>
                  <a:t> TR</a:t>
                </a:r>
                <a:endParaRPr lang="en-US" b="1" u="sng" dirty="0">
                  <a:solidFill>
                    <a:schemeClr val="tx1"/>
                  </a:solidFill>
                  <a:ea typeface="Cambria Math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07657C22-A7FA-3D08-C71F-8C81FECFE3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5722" y="1452055"/>
                <a:ext cx="2756046" cy="216551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26140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72F43FA-ACAF-E51A-574C-601CEB0B3927}"/>
              </a:ext>
            </a:extLst>
          </p:cNvPr>
          <p:cNvSpPr/>
          <p:nvPr/>
        </p:nvSpPr>
        <p:spPr>
          <a:xfrm>
            <a:off x="1707878" y="3997317"/>
            <a:ext cx="2795879" cy="9546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8FD2F5-ECB9-8831-F2CF-F21E4E7F230F}"/>
              </a:ext>
            </a:extLst>
          </p:cNvPr>
          <p:cNvSpPr/>
          <p:nvPr/>
        </p:nvSpPr>
        <p:spPr>
          <a:xfrm>
            <a:off x="4505683" y="4947375"/>
            <a:ext cx="1433689" cy="9252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CB20F7E-847F-3D7A-BF68-2C04FFDC396A}"/>
              </a:ext>
            </a:extLst>
          </p:cNvPr>
          <p:cNvCxnSpPr/>
          <p:nvPr/>
        </p:nvCxnSpPr>
        <p:spPr>
          <a:xfrm>
            <a:off x="1715978" y="2141316"/>
            <a:ext cx="5587646" cy="372315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63417" y="406401"/>
            <a:ext cx="9208655" cy="794327"/>
          </a:xfrm>
        </p:spPr>
        <p:txBody>
          <a:bodyPr/>
          <a:lstStyle/>
          <a:p>
            <a:r>
              <a:rPr lang="fr-FR" dirty="0"/>
              <a:t>PED &amp; TR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7127269" y="6034422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QUANTITY</a:t>
            </a:r>
          </a:p>
        </p:txBody>
      </p:sp>
      <p:cxnSp>
        <p:nvCxnSpPr>
          <p:cNvPr id="10" name="Straight Arrow Connector 4"/>
          <p:cNvCxnSpPr/>
          <p:nvPr/>
        </p:nvCxnSpPr>
        <p:spPr>
          <a:xfrm flipV="1">
            <a:off x="1698617" y="5872632"/>
            <a:ext cx="6696425" cy="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3"/>
          <p:cNvCxnSpPr/>
          <p:nvPr/>
        </p:nvCxnSpPr>
        <p:spPr>
          <a:xfrm flipV="1">
            <a:off x="1698617" y="1428538"/>
            <a:ext cx="0" cy="443593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E7D8832-4CAB-9016-458F-D283BDD51DAA}"/>
              </a:ext>
            </a:extLst>
          </p:cNvPr>
          <p:cNvSpPr txBox="1"/>
          <p:nvPr/>
        </p:nvSpPr>
        <p:spPr>
          <a:xfrm>
            <a:off x="7286263" y="5399531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6" name="Straight Connector 7">
            <a:extLst>
              <a:ext uri="{FF2B5EF4-FFF2-40B4-BE49-F238E27FC236}">
                <a16:creationId xmlns:a16="http://schemas.microsoft.com/office/drawing/2014/main" id="{731F5ABF-53CD-B2ED-2180-5284746C8798}"/>
              </a:ext>
            </a:extLst>
          </p:cNvPr>
          <p:cNvCxnSpPr>
            <a:cxnSpLocks/>
          </p:cNvCxnSpPr>
          <p:nvPr/>
        </p:nvCxnSpPr>
        <p:spPr>
          <a:xfrm>
            <a:off x="1698617" y="4951955"/>
            <a:ext cx="423214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e 14">
            <a:extLst>
              <a:ext uri="{FF2B5EF4-FFF2-40B4-BE49-F238E27FC236}">
                <a16:creationId xmlns:a16="http://schemas.microsoft.com/office/drawing/2014/main" id="{41B0DCAF-7EB5-54F4-DE04-9503FDEE8E77}"/>
              </a:ext>
            </a:extLst>
          </p:cNvPr>
          <p:cNvGrpSpPr/>
          <p:nvPr/>
        </p:nvGrpSpPr>
        <p:grpSpPr>
          <a:xfrm>
            <a:off x="5845671" y="4854347"/>
            <a:ext cx="182880" cy="182880"/>
            <a:chOff x="4802909" y="4396509"/>
            <a:chExt cx="332509" cy="295564"/>
          </a:xfrm>
        </p:grpSpPr>
        <p:cxnSp>
          <p:nvCxnSpPr>
            <p:cNvPr id="14" name="Connecteur droit 15">
              <a:extLst>
                <a:ext uri="{FF2B5EF4-FFF2-40B4-BE49-F238E27FC236}">
                  <a16:creationId xmlns:a16="http://schemas.microsoft.com/office/drawing/2014/main" id="{A029AFAE-B2CE-A754-3744-076129EFE9A5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Connecteur droit 16">
              <a:extLst>
                <a:ext uri="{FF2B5EF4-FFF2-40B4-BE49-F238E27FC236}">
                  <a16:creationId xmlns:a16="http://schemas.microsoft.com/office/drawing/2014/main" id="{5416061B-0676-331B-A11D-749EDA8E17E4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TextBox 49">
            <a:extLst>
              <a:ext uri="{FF2B5EF4-FFF2-40B4-BE49-F238E27FC236}">
                <a16:creationId xmlns:a16="http://schemas.microsoft.com/office/drawing/2014/main" id="{1A9B6C02-AB1A-6FF5-D2F8-5375EB8E27E8}"/>
              </a:ext>
            </a:extLst>
          </p:cNvPr>
          <p:cNvSpPr txBox="1"/>
          <p:nvPr/>
        </p:nvSpPr>
        <p:spPr>
          <a:xfrm>
            <a:off x="5867068" y="4434656"/>
            <a:ext cx="38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</a:t>
            </a:r>
            <a:endParaRPr lang="en-GB" b="1" dirty="0"/>
          </a:p>
        </p:txBody>
      </p:sp>
      <p:sp>
        <p:nvSpPr>
          <p:cNvPr id="17" name="TextBox 36">
            <a:extLst>
              <a:ext uri="{FF2B5EF4-FFF2-40B4-BE49-F238E27FC236}">
                <a16:creationId xmlns:a16="http://schemas.microsoft.com/office/drawing/2014/main" id="{B9BEF592-6E38-0806-F641-855F1BC8FB2B}"/>
              </a:ext>
            </a:extLst>
          </p:cNvPr>
          <p:cNvSpPr txBox="1"/>
          <p:nvPr/>
        </p:nvSpPr>
        <p:spPr>
          <a:xfrm>
            <a:off x="5782276" y="592299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endParaRPr lang="en-GB" dirty="0"/>
          </a:p>
        </p:txBody>
      </p:sp>
      <p:cxnSp>
        <p:nvCxnSpPr>
          <p:cNvPr id="21" name="Straight Connector 8">
            <a:extLst>
              <a:ext uri="{FF2B5EF4-FFF2-40B4-BE49-F238E27FC236}">
                <a16:creationId xmlns:a16="http://schemas.microsoft.com/office/drawing/2014/main" id="{1C9E5D75-4C76-975B-323C-656C111FD863}"/>
              </a:ext>
            </a:extLst>
          </p:cNvPr>
          <p:cNvCxnSpPr>
            <a:cxnSpLocks/>
          </p:cNvCxnSpPr>
          <p:nvPr/>
        </p:nvCxnSpPr>
        <p:spPr>
          <a:xfrm>
            <a:off x="4505819" y="3991318"/>
            <a:ext cx="0" cy="187315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36">
            <a:extLst>
              <a:ext uri="{FF2B5EF4-FFF2-40B4-BE49-F238E27FC236}">
                <a16:creationId xmlns:a16="http://schemas.microsoft.com/office/drawing/2014/main" id="{648424A7-A577-59DE-716D-56CD072E4615}"/>
              </a:ext>
            </a:extLst>
          </p:cNvPr>
          <p:cNvSpPr txBox="1"/>
          <p:nvPr/>
        </p:nvSpPr>
        <p:spPr>
          <a:xfrm>
            <a:off x="4352593" y="592299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endParaRPr lang="en-GB" dirty="0"/>
          </a:p>
        </p:txBody>
      </p:sp>
      <p:grpSp>
        <p:nvGrpSpPr>
          <p:cNvPr id="35" name="Groupe 14">
            <a:extLst>
              <a:ext uri="{FF2B5EF4-FFF2-40B4-BE49-F238E27FC236}">
                <a16:creationId xmlns:a16="http://schemas.microsoft.com/office/drawing/2014/main" id="{4BCA79F5-81B6-B997-6E4C-CDA01DD0706C}"/>
              </a:ext>
            </a:extLst>
          </p:cNvPr>
          <p:cNvGrpSpPr/>
          <p:nvPr/>
        </p:nvGrpSpPr>
        <p:grpSpPr>
          <a:xfrm>
            <a:off x="4414415" y="3907926"/>
            <a:ext cx="182880" cy="182880"/>
            <a:chOff x="4802909" y="4396509"/>
            <a:chExt cx="332509" cy="295564"/>
          </a:xfrm>
        </p:grpSpPr>
        <p:cxnSp>
          <p:nvCxnSpPr>
            <p:cNvPr id="36" name="Connecteur droit 15">
              <a:extLst>
                <a:ext uri="{FF2B5EF4-FFF2-40B4-BE49-F238E27FC236}">
                  <a16:creationId xmlns:a16="http://schemas.microsoft.com/office/drawing/2014/main" id="{B39D583C-42D6-FF33-6FEC-330C9B497F1B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Connecteur droit 16">
              <a:extLst>
                <a:ext uri="{FF2B5EF4-FFF2-40B4-BE49-F238E27FC236}">
                  <a16:creationId xmlns:a16="http://schemas.microsoft.com/office/drawing/2014/main" id="{C9D81629-C2BD-C057-39F9-315F91187601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8" name="TextBox 49">
            <a:extLst>
              <a:ext uri="{FF2B5EF4-FFF2-40B4-BE49-F238E27FC236}">
                <a16:creationId xmlns:a16="http://schemas.microsoft.com/office/drawing/2014/main" id="{A616C88F-995B-2A24-9763-6EB581F4B350}"/>
              </a:ext>
            </a:extLst>
          </p:cNvPr>
          <p:cNvSpPr txBox="1"/>
          <p:nvPr/>
        </p:nvSpPr>
        <p:spPr>
          <a:xfrm>
            <a:off x="4402915" y="3513415"/>
            <a:ext cx="38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</a:t>
            </a:r>
            <a:endParaRPr lang="en-GB" b="1" dirty="0"/>
          </a:p>
        </p:txBody>
      </p:sp>
      <p:cxnSp>
        <p:nvCxnSpPr>
          <p:cNvPr id="39" name="Straight Connector 7">
            <a:extLst>
              <a:ext uri="{FF2B5EF4-FFF2-40B4-BE49-F238E27FC236}">
                <a16:creationId xmlns:a16="http://schemas.microsoft.com/office/drawing/2014/main" id="{1EF3AE06-119C-A881-096D-34EF91583084}"/>
              </a:ext>
            </a:extLst>
          </p:cNvPr>
          <p:cNvCxnSpPr>
            <a:cxnSpLocks/>
          </p:cNvCxnSpPr>
          <p:nvPr/>
        </p:nvCxnSpPr>
        <p:spPr>
          <a:xfrm>
            <a:off x="1698617" y="3997346"/>
            <a:ext cx="280720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35">
            <a:extLst>
              <a:ext uri="{FF2B5EF4-FFF2-40B4-BE49-F238E27FC236}">
                <a16:creationId xmlns:a16="http://schemas.microsoft.com/office/drawing/2014/main" id="{139AB6B7-71D1-4DF3-D6BA-66996BACD384}"/>
              </a:ext>
            </a:extLst>
          </p:cNvPr>
          <p:cNvSpPr txBox="1"/>
          <p:nvPr/>
        </p:nvSpPr>
        <p:spPr>
          <a:xfrm>
            <a:off x="1208994" y="4761121"/>
            <a:ext cx="443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</a:t>
            </a:r>
            <a:endParaRPr lang="en-GB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00E94D1-C757-3116-2426-D75D0B9160D4}"/>
              </a:ext>
            </a:extLst>
          </p:cNvPr>
          <p:cNvSpPr txBox="1"/>
          <p:nvPr/>
        </p:nvSpPr>
        <p:spPr>
          <a:xfrm>
            <a:off x="778484" y="1690618"/>
            <a:ext cx="854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PRICE</a:t>
            </a:r>
          </a:p>
          <a:p>
            <a:pPr algn="ctr"/>
            <a:r>
              <a:rPr lang="en-GB" b="1" dirty="0"/>
              <a:t>($)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F52DE81-7505-7AB7-7599-E107B59B7412}"/>
              </a:ext>
            </a:extLst>
          </p:cNvPr>
          <p:cNvCxnSpPr>
            <a:cxnSpLocks/>
          </p:cNvCxnSpPr>
          <p:nvPr/>
        </p:nvCxnSpPr>
        <p:spPr>
          <a:xfrm>
            <a:off x="4867407" y="3878051"/>
            <a:ext cx="959212" cy="640224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6">
            <a:extLst>
              <a:ext uri="{FF2B5EF4-FFF2-40B4-BE49-F238E27FC236}">
                <a16:creationId xmlns:a16="http://schemas.microsoft.com/office/drawing/2014/main" id="{DE7188A1-2BF7-4E9D-C81D-C992A9C6A95A}"/>
              </a:ext>
            </a:extLst>
          </p:cNvPr>
          <p:cNvSpPr txBox="1"/>
          <p:nvPr/>
        </p:nvSpPr>
        <p:spPr>
          <a:xfrm>
            <a:off x="4503761" y="5091032"/>
            <a:ext cx="1433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GAIN IN</a:t>
            </a:r>
          </a:p>
          <a:p>
            <a:pPr algn="ctr"/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TR (+$2)</a:t>
            </a: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8056544A-7985-9E7A-6C20-9E7E7286C3A2}"/>
              </a:ext>
            </a:extLst>
          </p:cNvPr>
          <p:cNvSpPr txBox="1"/>
          <p:nvPr/>
        </p:nvSpPr>
        <p:spPr>
          <a:xfrm>
            <a:off x="1693551" y="4151485"/>
            <a:ext cx="2807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LOSS IN</a:t>
            </a:r>
            <a:br>
              <a:rPr lang="en-GB" b="1" dirty="0">
                <a:solidFill>
                  <a:srgbClr val="C00000"/>
                </a:solidFill>
              </a:rPr>
            </a:br>
            <a:r>
              <a:rPr lang="en-GB" b="1" dirty="0">
                <a:solidFill>
                  <a:srgbClr val="C00000"/>
                </a:solidFill>
              </a:rPr>
              <a:t>TR (-$8)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27BBD40-5BC1-B817-57B6-613C0DE55776}"/>
                  </a:ext>
                </a:extLst>
              </p:cNvPr>
              <p:cNvSpPr/>
              <p:nvPr/>
            </p:nvSpPr>
            <p:spPr>
              <a:xfrm>
                <a:off x="5305721" y="1452055"/>
                <a:ext cx="3089321" cy="216551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PRICE </a:t>
                </a:r>
                <a:r>
                  <a:rPr lang="en-US" b="1" u="sng" dirty="0">
                    <a:solidFill>
                      <a:schemeClr val="tx1"/>
                    </a:solidFill>
                  </a:rPr>
                  <a:t>DECREASE</a:t>
                </a: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 PED = -0.75</a:t>
                </a:r>
              </a:p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PRICE </a:t>
                </a:r>
                <a:r>
                  <a:rPr lang="en-US" b="1" u="sng" dirty="0">
                    <a:solidFill>
                      <a:schemeClr val="tx1"/>
                    </a:solidFill>
                  </a:rPr>
                  <a:t>INELASTIC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b="1" dirty="0">
                    <a:solidFill>
                      <a:schemeClr val="tx1"/>
                    </a:solidFill>
                  </a:rPr>
                  <a:t>DEMAND</a:t>
                </a:r>
              </a:p>
              <a:p>
                <a:pPr algn="ctr"/>
                <a:endParaRPr lang="en-US" b="1" u="sng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∆</m:t>
                    </m:r>
                  </m:oMath>
                </a14:m>
                <a:r>
                  <a:rPr lang="en-US" b="1" dirty="0">
                    <a:solidFill>
                      <a:schemeClr val="tx1"/>
                    </a:solidFill>
                  </a:rPr>
                  <a:t>TR = -$6</a:t>
                </a:r>
                <a:br>
                  <a:rPr lang="en-US" b="1" dirty="0">
                    <a:solidFill>
                      <a:schemeClr val="tx1"/>
                    </a:solidFill>
                  </a:rPr>
                </a:br>
                <a:r>
                  <a:rPr lang="en-US" b="1" u="sng" dirty="0">
                    <a:solidFill>
                      <a:schemeClr val="tx1"/>
                    </a:solidFill>
                  </a:rPr>
                  <a:t>FALL</a:t>
                </a:r>
                <a:r>
                  <a:rPr lang="en-US" b="1" dirty="0">
                    <a:solidFill>
                      <a:schemeClr val="tx1"/>
                    </a:solidFill>
                    <a:ea typeface="Cambria Math"/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  <a:ea typeface="Cambria Math"/>
                  </a:rPr>
                  <a:t>IN</a:t>
                </a:r>
                <a:r>
                  <a:rPr lang="en-US" b="1" dirty="0">
                    <a:solidFill>
                      <a:schemeClr val="tx1"/>
                    </a:solidFill>
                    <a:ea typeface="Cambria Math"/>
                  </a:rPr>
                  <a:t> TR</a:t>
                </a:r>
                <a:endParaRPr lang="en-US" b="1" u="sng" dirty="0">
                  <a:solidFill>
                    <a:schemeClr val="tx1"/>
                  </a:solidFill>
                  <a:ea typeface="Cambria Math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27BBD40-5BC1-B817-57B6-613C0DE557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5721" y="1452055"/>
                <a:ext cx="3089321" cy="216551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8">
            <a:extLst>
              <a:ext uri="{FF2B5EF4-FFF2-40B4-BE49-F238E27FC236}">
                <a16:creationId xmlns:a16="http://schemas.microsoft.com/office/drawing/2014/main" id="{1620D177-1AD1-AC9D-3124-9B896906F4E3}"/>
              </a:ext>
            </a:extLst>
          </p:cNvPr>
          <p:cNvCxnSpPr>
            <a:cxnSpLocks/>
          </p:cNvCxnSpPr>
          <p:nvPr/>
        </p:nvCxnSpPr>
        <p:spPr>
          <a:xfrm>
            <a:off x="5935523" y="4947375"/>
            <a:ext cx="0" cy="93217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5">
            <a:extLst>
              <a:ext uri="{FF2B5EF4-FFF2-40B4-BE49-F238E27FC236}">
                <a16:creationId xmlns:a16="http://schemas.microsoft.com/office/drawing/2014/main" id="{833EEAB0-E82A-C9D7-4912-57D9EC6986CA}"/>
              </a:ext>
            </a:extLst>
          </p:cNvPr>
          <p:cNvSpPr txBox="1"/>
          <p:nvPr/>
        </p:nvSpPr>
        <p:spPr>
          <a:xfrm>
            <a:off x="1192731" y="3812680"/>
            <a:ext cx="443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88632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" name="Straight Connector 102"/>
          <p:cNvCxnSpPr/>
          <p:nvPr/>
        </p:nvCxnSpPr>
        <p:spPr>
          <a:xfrm>
            <a:off x="1550210" y="2678001"/>
            <a:ext cx="5050453" cy="3321837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 12">
            <a:extLst>
              <a:ext uri="{FF2B5EF4-FFF2-40B4-BE49-F238E27FC236}">
                <a16:creationId xmlns:a16="http://schemas.microsoft.com/office/drawing/2014/main" id="{028AA3FC-106C-461F-BA38-BBFEDB9EFA2E}"/>
              </a:ext>
            </a:extLst>
          </p:cNvPr>
          <p:cNvSpPr/>
          <p:nvPr/>
        </p:nvSpPr>
        <p:spPr>
          <a:xfrm>
            <a:off x="1559378" y="1592036"/>
            <a:ext cx="5069346" cy="4408715"/>
          </a:xfrm>
          <a:custGeom>
            <a:avLst/>
            <a:gdLst>
              <a:gd name="connsiteX0" fmla="*/ 0 w 5086350"/>
              <a:gd name="connsiteY0" fmla="*/ 4408715 h 4408715"/>
              <a:gd name="connsiteX1" fmla="*/ 2449286 w 5086350"/>
              <a:gd name="connsiteY1" fmla="*/ 0 h 4408715"/>
              <a:gd name="connsiteX2" fmla="*/ 5086350 w 5086350"/>
              <a:gd name="connsiteY2" fmla="*/ 4408715 h 4408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86350" h="4408715">
                <a:moveTo>
                  <a:pt x="0" y="4408715"/>
                </a:moveTo>
                <a:cubicBezTo>
                  <a:pt x="800780" y="2204357"/>
                  <a:pt x="1601561" y="0"/>
                  <a:pt x="2449286" y="0"/>
                </a:cubicBezTo>
                <a:cubicBezTo>
                  <a:pt x="3297011" y="0"/>
                  <a:pt x="4191680" y="2204357"/>
                  <a:pt x="5086350" y="4408715"/>
                </a:cubicBezTo>
              </a:path>
            </a:pathLst>
          </a:cu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5314" y="511630"/>
            <a:ext cx="8596668" cy="810986"/>
          </a:xfrm>
        </p:spPr>
        <p:txBody>
          <a:bodyPr/>
          <a:lstStyle/>
          <a:p>
            <a:r>
              <a:rPr lang="fr-FR" dirty="0"/>
              <a:t>PED &amp; TR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7707311" y="5819217"/>
            <a:ext cx="1799879" cy="5143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QUANTITY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179613" y="1832864"/>
            <a:ext cx="1350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REVENUE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5709649" y="5135567"/>
            <a:ext cx="455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123" name="Straight Connector 122"/>
          <p:cNvCxnSpPr/>
          <p:nvPr/>
        </p:nvCxnSpPr>
        <p:spPr>
          <a:xfrm flipV="1">
            <a:off x="2753282" y="5922223"/>
            <a:ext cx="55244" cy="1872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 flipV="1">
            <a:off x="2825674" y="5924518"/>
            <a:ext cx="55244" cy="1872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29"/>
          <p:cNvSpPr txBox="1"/>
          <p:nvPr/>
        </p:nvSpPr>
        <p:spPr>
          <a:xfrm rot="1985210">
            <a:off x="3236709" y="4911258"/>
            <a:ext cx="32123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0" dirty="0">
                <a:solidFill>
                  <a:srgbClr val="002060"/>
                </a:solidFill>
                <a:latin typeface="+mj-lt"/>
                <a:ea typeface="Cambria Math"/>
              </a:rPr>
              <a:t>PRICE-INELASTIC</a:t>
            </a:r>
            <a:endParaRPr lang="en-GB" sz="1400" b="1" dirty="0">
              <a:solidFill>
                <a:srgbClr val="002060"/>
              </a:solidFill>
            </a:endParaRPr>
          </a:p>
        </p:txBody>
      </p:sp>
      <p:sp>
        <p:nvSpPr>
          <p:cNvPr id="132" name="TextBox 131"/>
          <p:cNvSpPr txBox="1"/>
          <p:nvPr/>
        </p:nvSpPr>
        <p:spPr>
          <a:xfrm rot="1991214">
            <a:off x="2334305" y="3861366"/>
            <a:ext cx="3545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0" dirty="0">
                <a:solidFill>
                  <a:srgbClr val="002060"/>
                </a:solidFill>
                <a:latin typeface="+mj-lt"/>
                <a:ea typeface="Cambria Math"/>
              </a:rPr>
              <a:t>UNITARY PRICE-ELASTIC</a:t>
            </a:r>
            <a:endParaRPr lang="en-GB" sz="1400" b="1" dirty="0">
              <a:solidFill>
                <a:srgbClr val="002060"/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5823945" y="6150526"/>
            <a:ext cx="1589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0" dirty="0">
                <a:solidFill>
                  <a:srgbClr val="002060"/>
                </a:solidFill>
                <a:latin typeface="+mj-lt"/>
                <a:ea typeface="Cambria Math"/>
              </a:rPr>
              <a:t>PERFECTLY</a:t>
            </a:r>
          </a:p>
          <a:p>
            <a:pPr algn="ctr"/>
            <a:r>
              <a:rPr lang="en-US" sz="1400" b="1" dirty="0">
                <a:solidFill>
                  <a:srgbClr val="002060"/>
                </a:solidFill>
                <a:latin typeface="+mj-lt"/>
                <a:ea typeface="Cambria Math"/>
              </a:rPr>
              <a:t>PRICE-</a:t>
            </a:r>
            <a:r>
              <a:rPr lang="en-US" sz="1400" b="1" i="0" dirty="0">
                <a:solidFill>
                  <a:srgbClr val="002060"/>
                </a:solidFill>
                <a:latin typeface="+mj-lt"/>
                <a:ea typeface="Cambria Math"/>
              </a:rPr>
              <a:t>INELASTIC</a:t>
            </a:r>
            <a:endParaRPr lang="en-GB" sz="1400" b="1" dirty="0">
              <a:solidFill>
                <a:srgbClr val="002060"/>
              </a:solidFill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246217" y="2430409"/>
            <a:ext cx="12105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0" dirty="0">
                <a:solidFill>
                  <a:srgbClr val="002060"/>
                </a:solidFill>
                <a:latin typeface="+mj-lt"/>
                <a:ea typeface="Cambria Math"/>
              </a:rPr>
              <a:t>PERFECTLY</a:t>
            </a:r>
          </a:p>
          <a:p>
            <a:pPr algn="ctr"/>
            <a:r>
              <a:rPr lang="en-US" sz="1400" b="1" dirty="0">
                <a:solidFill>
                  <a:srgbClr val="002060"/>
                </a:solidFill>
                <a:latin typeface="+mj-lt"/>
                <a:ea typeface="Cambria Math"/>
              </a:rPr>
              <a:t>PRICE-</a:t>
            </a:r>
            <a:r>
              <a:rPr lang="en-US" sz="1400" b="1" i="0" dirty="0">
                <a:solidFill>
                  <a:srgbClr val="002060"/>
                </a:solidFill>
                <a:latin typeface="+mj-lt"/>
                <a:ea typeface="Cambria Math"/>
              </a:rPr>
              <a:t>ELASTIC</a:t>
            </a:r>
            <a:endParaRPr lang="en-GB" sz="1400" b="1" dirty="0">
              <a:solidFill>
                <a:srgbClr val="002060"/>
              </a:solidFill>
            </a:endParaRPr>
          </a:p>
        </p:txBody>
      </p:sp>
      <p:cxnSp>
        <p:nvCxnSpPr>
          <p:cNvPr id="135" name="Straight Connector 134"/>
          <p:cNvCxnSpPr/>
          <p:nvPr/>
        </p:nvCxnSpPr>
        <p:spPr>
          <a:xfrm>
            <a:off x="4001499" y="4272501"/>
            <a:ext cx="0" cy="174182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V="1">
            <a:off x="5281489" y="5918662"/>
            <a:ext cx="55244" cy="1872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 flipV="1">
            <a:off x="5353881" y="5920957"/>
            <a:ext cx="55244" cy="1872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e 14"/>
          <p:cNvGrpSpPr/>
          <p:nvPr/>
        </p:nvGrpSpPr>
        <p:grpSpPr>
          <a:xfrm>
            <a:off x="6505496" y="5915074"/>
            <a:ext cx="182880" cy="182880"/>
            <a:chOff x="4802909" y="4396509"/>
            <a:chExt cx="332509" cy="295564"/>
          </a:xfrm>
        </p:grpSpPr>
        <p:cxnSp>
          <p:nvCxnSpPr>
            <p:cNvPr id="33" name="Connecteur droit 15"/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Connecteur droit 16"/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04" name="Straight Arrow Connector 103"/>
          <p:cNvCxnSpPr/>
          <p:nvPr/>
        </p:nvCxnSpPr>
        <p:spPr>
          <a:xfrm>
            <a:off x="1548785" y="6014739"/>
            <a:ext cx="615852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/>
          <p:nvPr/>
        </p:nvCxnSpPr>
        <p:spPr>
          <a:xfrm flipV="1">
            <a:off x="1548785" y="1473862"/>
            <a:ext cx="0" cy="452448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e 14"/>
          <p:cNvGrpSpPr/>
          <p:nvPr/>
        </p:nvGrpSpPr>
        <p:grpSpPr>
          <a:xfrm>
            <a:off x="3908124" y="4186063"/>
            <a:ext cx="182880" cy="182880"/>
            <a:chOff x="4802909" y="4396509"/>
            <a:chExt cx="332509" cy="295564"/>
          </a:xfrm>
        </p:grpSpPr>
        <p:cxnSp>
          <p:nvCxnSpPr>
            <p:cNvPr id="36" name="Connecteur droit 15"/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Connecteur droit 16"/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8" name="Groupe 14"/>
          <p:cNvGrpSpPr/>
          <p:nvPr/>
        </p:nvGrpSpPr>
        <p:grpSpPr>
          <a:xfrm>
            <a:off x="1456779" y="2573603"/>
            <a:ext cx="182880" cy="182880"/>
            <a:chOff x="4802909" y="4396509"/>
            <a:chExt cx="332509" cy="295564"/>
          </a:xfrm>
        </p:grpSpPr>
        <p:cxnSp>
          <p:nvCxnSpPr>
            <p:cNvPr id="39" name="Connecteur droit 15"/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Connecteur droit 16"/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 rot="1994907">
            <a:off x="1988341" y="3816364"/>
            <a:ext cx="2296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2060"/>
                </a:solidFill>
              </a:rPr>
              <a:t>PRICE-ELASTIC</a:t>
            </a:r>
            <a:endParaRPr lang="en-GB" sz="1400" b="1" dirty="0">
              <a:solidFill>
                <a:srgbClr val="00206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CB1BA6C-CD7C-497A-98B9-3F7DF4C0EE7D}"/>
              </a:ext>
            </a:extLst>
          </p:cNvPr>
          <p:cNvSpPr txBox="1"/>
          <p:nvPr/>
        </p:nvSpPr>
        <p:spPr>
          <a:xfrm>
            <a:off x="5766797" y="3543274"/>
            <a:ext cx="571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TR</a:t>
            </a:r>
            <a:endParaRPr lang="en-GB" b="1" dirty="0">
              <a:solidFill>
                <a:srgbClr val="C00000"/>
              </a:solidFill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3CACD26-991A-435F-B820-4B936FCCF215}"/>
              </a:ext>
            </a:extLst>
          </p:cNvPr>
          <p:cNvCxnSpPr/>
          <p:nvPr/>
        </p:nvCxnSpPr>
        <p:spPr>
          <a:xfrm>
            <a:off x="3998853" y="1644100"/>
            <a:ext cx="0" cy="201657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36EB02F-F997-BD06-1613-23AA79CC4A40}"/>
              </a:ext>
            </a:extLst>
          </p:cNvPr>
          <p:cNvSpPr txBox="1"/>
          <p:nvPr/>
        </p:nvSpPr>
        <p:spPr>
          <a:xfrm>
            <a:off x="10593027" y="1710345"/>
            <a:ext cx="989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HL</a:t>
            </a:r>
          </a:p>
        </p:txBody>
      </p:sp>
    </p:spTree>
    <p:extLst>
      <p:ext uri="{BB962C8B-B14F-4D97-AF65-F5344CB8AC3E}">
        <p14:creationId xmlns:p14="http://schemas.microsoft.com/office/powerpoint/2010/main" val="82959520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95340-7947-4010-A500-BB40A6A05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8675"/>
          </a:xfrm>
        </p:spPr>
        <p:txBody>
          <a:bodyPr>
            <a:normAutofit/>
          </a:bodyPr>
          <a:lstStyle/>
          <a:p>
            <a:r>
              <a:rPr lang="fr-FR" dirty="0"/>
              <a:t>Iso Price-</a:t>
            </a:r>
            <a:r>
              <a:rPr lang="fr-FR" dirty="0" err="1"/>
              <a:t>Elastic</a:t>
            </a:r>
            <a:r>
              <a:rPr lang="fr-FR" dirty="0"/>
              <a:t> </a:t>
            </a:r>
            <a:r>
              <a:rPr lang="fr-FR" dirty="0" err="1"/>
              <a:t>Demand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0FB4B7-049F-475C-95F9-AE7B1AD17745}"/>
              </a:ext>
            </a:extLst>
          </p:cNvPr>
          <p:cNvSpPr txBox="1"/>
          <p:nvPr/>
        </p:nvSpPr>
        <p:spPr>
          <a:xfrm>
            <a:off x="7828151" y="5969213"/>
            <a:ext cx="1188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QUANTITY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C47BFB-67F8-47A3-ADB1-10EE31C3843B}"/>
              </a:ext>
            </a:extLst>
          </p:cNvPr>
          <p:cNvSpPr txBox="1"/>
          <p:nvPr/>
        </p:nvSpPr>
        <p:spPr>
          <a:xfrm>
            <a:off x="677334" y="1962437"/>
            <a:ext cx="9562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PRICE</a:t>
            </a:r>
          </a:p>
          <a:p>
            <a:pPr algn="ctr"/>
            <a:r>
              <a:rPr lang="en-GB" b="1" dirty="0"/>
              <a:t>($)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623461-D4F9-49E3-94FD-5EA286BB1977}"/>
              </a:ext>
            </a:extLst>
          </p:cNvPr>
          <p:cNvSpPr txBox="1"/>
          <p:nvPr/>
        </p:nvSpPr>
        <p:spPr>
          <a:xfrm>
            <a:off x="6383877" y="5741808"/>
            <a:ext cx="455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F291E49-CCDE-4066-A2C6-1E28D6E3E1A2}"/>
              </a:ext>
            </a:extLst>
          </p:cNvPr>
          <p:cNvCxnSpPr/>
          <p:nvPr/>
        </p:nvCxnSpPr>
        <p:spPr>
          <a:xfrm>
            <a:off x="1668201" y="6153879"/>
            <a:ext cx="615852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DD234C2-D05A-4BC9-939C-6E29F1BAA166}"/>
              </a:ext>
            </a:extLst>
          </p:cNvPr>
          <p:cNvCxnSpPr/>
          <p:nvPr/>
        </p:nvCxnSpPr>
        <p:spPr>
          <a:xfrm flipV="1">
            <a:off x="1682551" y="1647852"/>
            <a:ext cx="0" cy="452448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51A10BB-F879-4F13-A58A-FA2D454C31DF}"/>
              </a:ext>
            </a:extLst>
          </p:cNvPr>
          <p:cNvSpPr/>
          <p:nvPr/>
        </p:nvSpPr>
        <p:spPr>
          <a:xfrm>
            <a:off x="2153243" y="2097618"/>
            <a:ext cx="4235694" cy="3807289"/>
          </a:xfrm>
          <a:custGeom>
            <a:avLst/>
            <a:gdLst>
              <a:gd name="connsiteX0" fmla="*/ 0 w 5050465"/>
              <a:gd name="connsiteY0" fmla="*/ 0 h 3551274"/>
              <a:gd name="connsiteX1" fmla="*/ 1435396 w 5050465"/>
              <a:gd name="connsiteY1" fmla="*/ 2551814 h 3551274"/>
              <a:gd name="connsiteX2" fmla="*/ 5050465 w 5050465"/>
              <a:gd name="connsiteY2" fmla="*/ 3551274 h 3551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50465" h="3551274">
                <a:moveTo>
                  <a:pt x="0" y="0"/>
                </a:moveTo>
                <a:cubicBezTo>
                  <a:pt x="296826" y="979967"/>
                  <a:pt x="593652" y="1959935"/>
                  <a:pt x="1435396" y="2551814"/>
                </a:cubicBezTo>
                <a:cubicBezTo>
                  <a:pt x="2277140" y="3143693"/>
                  <a:pt x="3663802" y="3347483"/>
                  <a:pt x="5050465" y="3551274"/>
                </a:cubicBezTo>
              </a:path>
            </a:pathLst>
          </a:cu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3F08EC-AE26-4AFF-B838-605E99298AD6}"/>
              </a:ext>
            </a:extLst>
          </p:cNvPr>
          <p:cNvSpPr txBox="1"/>
          <p:nvPr/>
        </p:nvSpPr>
        <p:spPr>
          <a:xfrm>
            <a:off x="2371925" y="266752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A</a:t>
            </a:r>
            <a:endParaRPr lang="en-US" b="1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5DC4F4D-28FA-4C7C-A1ED-F44C8667DD52}"/>
              </a:ext>
            </a:extLst>
          </p:cNvPr>
          <p:cNvGrpSpPr/>
          <p:nvPr/>
        </p:nvGrpSpPr>
        <p:grpSpPr>
          <a:xfrm>
            <a:off x="2330799" y="3040567"/>
            <a:ext cx="182880" cy="182880"/>
            <a:chOff x="5962648" y="2018802"/>
            <a:chExt cx="381498" cy="381498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F5F937B-D447-426F-B522-CE8777D72D24}"/>
                </a:ext>
              </a:extLst>
            </p:cNvPr>
            <p:cNvCxnSpPr/>
            <p:nvPr/>
          </p:nvCxnSpPr>
          <p:spPr>
            <a:xfrm flipH="1" flipV="1">
              <a:off x="5962649" y="2018803"/>
              <a:ext cx="381497" cy="38149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3674011-58EC-4C33-A7D3-9C925E5D0A6A}"/>
                </a:ext>
              </a:extLst>
            </p:cNvPr>
            <p:cNvCxnSpPr/>
            <p:nvPr/>
          </p:nvCxnSpPr>
          <p:spPr>
            <a:xfrm flipV="1">
              <a:off x="5962648" y="2018802"/>
              <a:ext cx="381498" cy="3814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871BB2-01FC-4531-98FF-B6FCEA967183}"/>
              </a:ext>
            </a:extLst>
          </p:cNvPr>
          <p:cNvCxnSpPr>
            <a:cxnSpLocks/>
          </p:cNvCxnSpPr>
          <p:nvPr/>
        </p:nvCxnSpPr>
        <p:spPr>
          <a:xfrm>
            <a:off x="2426099" y="3131378"/>
            <a:ext cx="0" cy="302250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876A7B9-6622-45E2-8B4D-6F9C13F8D1E2}"/>
              </a:ext>
            </a:extLst>
          </p:cNvPr>
          <p:cNvSpPr txBox="1"/>
          <p:nvPr/>
        </p:nvSpPr>
        <p:spPr>
          <a:xfrm>
            <a:off x="2212887" y="619617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10</a:t>
            </a:r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AD30DE8-BF4F-4ED6-AE35-9E87BBB6A650}"/>
              </a:ext>
            </a:extLst>
          </p:cNvPr>
          <p:cNvCxnSpPr>
            <a:cxnSpLocks/>
          </p:cNvCxnSpPr>
          <p:nvPr/>
        </p:nvCxnSpPr>
        <p:spPr>
          <a:xfrm>
            <a:off x="1680358" y="3129185"/>
            <a:ext cx="73968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10B87E1-797C-4BCF-9D92-A6AD9910A6A7}"/>
              </a:ext>
            </a:extLst>
          </p:cNvPr>
          <p:cNvSpPr txBox="1"/>
          <p:nvPr/>
        </p:nvSpPr>
        <p:spPr>
          <a:xfrm>
            <a:off x="1285040" y="2944519"/>
            <a:ext cx="301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1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5C99F98-6201-4789-8469-D2A1CB83DD02}"/>
              </a:ext>
            </a:extLst>
          </p:cNvPr>
          <p:cNvCxnSpPr>
            <a:cxnSpLocks/>
          </p:cNvCxnSpPr>
          <p:nvPr/>
        </p:nvCxnSpPr>
        <p:spPr>
          <a:xfrm>
            <a:off x="3159734" y="4631626"/>
            <a:ext cx="0" cy="152225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AC9CC6F-303F-46E3-984B-361976B6C8F2}"/>
              </a:ext>
            </a:extLst>
          </p:cNvPr>
          <p:cNvSpPr txBox="1"/>
          <p:nvPr/>
        </p:nvSpPr>
        <p:spPr>
          <a:xfrm>
            <a:off x="2950382" y="619617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20</a:t>
            </a:r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EE1BFF-1A43-42B6-B398-2D4ED24409CC}"/>
              </a:ext>
            </a:extLst>
          </p:cNvPr>
          <p:cNvCxnSpPr>
            <a:cxnSpLocks/>
          </p:cNvCxnSpPr>
          <p:nvPr/>
        </p:nvCxnSpPr>
        <p:spPr>
          <a:xfrm>
            <a:off x="1680358" y="4631626"/>
            <a:ext cx="147937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486E1FA8-10AB-43CD-A448-3AA2CDE73447}"/>
              </a:ext>
            </a:extLst>
          </p:cNvPr>
          <p:cNvSpPr txBox="1"/>
          <p:nvPr/>
        </p:nvSpPr>
        <p:spPr>
          <a:xfrm>
            <a:off x="972107" y="4446960"/>
            <a:ext cx="614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1 / 2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D64EB39-13C6-4A19-8A0A-AED5211EF53B}"/>
              </a:ext>
            </a:extLst>
          </p:cNvPr>
          <p:cNvSpPr txBox="1"/>
          <p:nvPr/>
        </p:nvSpPr>
        <p:spPr>
          <a:xfrm>
            <a:off x="3113271" y="4169059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B</a:t>
            </a:r>
            <a:endParaRPr lang="en-US" b="1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62E9D7E-37AB-42BF-98CF-F7CE4AA3255B}"/>
              </a:ext>
            </a:extLst>
          </p:cNvPr>
          <p:cNvGrpSpPr/>
          <p:nvPr/>
        </p:nvGrpSpPr>
        <p:grpSpPr>
          <a:xfrm>
            <a:off x="3067336" y="4542106"/>
            <a:ext cx="182880" cy="182880"/>
            <a:chOff x="5962648" y="2018802"/>
            <a:chExt cx="381498" cy="381498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2627183-3AC7-42C0-AD15-9ABCE46320D6}"/>
                </a:ext>
              </a:extLst>
            </p:cNvPr>
            <p:cNvCxnSpPr/>
            <p:nvPr/>
          </p:nvCxnSpPr>
          <p:spPr>
            <a:xfrm flipH="1" flipV="1">
              <a:off x="5962649" y="2018803"/>
              <a:ext cx="381497" cy="38149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932EFA1-6E13-4007-8C2A-B77BDB3B0C59}"/>
                </a:ext>
              </a:extLst>
            </p:cNvPr>
            <p:cNvCxnSpPr/>
            <p:nvPr/>
          </p:nvCxnSpPr>
          <p:spPr>
            <a:xfrm flipV="1">
              <a:off x="5962648" y="2018802"/>
              <a:ext cx="381498" cy="3814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60E9BC7-1720-48DF-8F4F-240F0C458696}"/>
              </a:ext>
            </a:extLst>
          </p:cNvPr>
          <p:cNvCxnSpPr>
            <a:cxnSpLocks/>
          </p:cNvCxnSpPr>
          <p:nvPr/>
        </p:nvCxnSpPr>
        <p:spPr>
          <a:xfrm>
            <a:off x="3895377" y="5199656"/>
            <a:ext cx="0" cy="9542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3F1EFC82-130A-4AD7-A6CD-1B5A2849BD21}"/>
              </a:ext>
            </a:extLst>
          </p:cNvPr>
          <p:cNvSpPr txBox="1"/>
          <p:nvPr/>
        </p:nvSpPr>
        <p:spPr>
          <a:xfrm>
            <a:off x="3686025" y="619617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30</a:t>
            </a:r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8668C7B-E0CE-47C1-BB53-E24E55F81CD0}"/>
              </a:ext>
            </a:extLst>
          </p:cNvPr>
          <p:cNvSpPr txBox="1"/>
          <p:nvPr/>
        </p:nvSpPr>
        <p:spPr>
          <a:xfrm>
            <a:off x="3852922" y="4736248"/>
            <a:ext cx="306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C</a:t>
            </a:r>
            <a:endParaRPr lang="en-US" b="1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1CA068A-06FF-4F94-B22B-0643877600DD}"/>
              </a:ext>
            </a:extLst>
          </p:cNvPr>
          <p:cNvGrpSpPr/>
          <p:nvPr/>
        </p:nvGrpSpPr>
        <p:grpSpPr>
          <a:xfrm>
            <a:off x="3802979" y="5109295"/>
            <a:ext cx="182880" cy="182880"/>
            <a:chOff x="5962648" y="2018802"/>
            <a:chExt cx="381498" cy="381498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24F9BF5-FAA6-4FDD-BE35-558A14D72C97}"/>
                </a:ext>
              </a:extLst>
            </p:cNvPr>
            <p:cNvCxnSpPr/>
            <p:nvPr/>
          </p:nvCxnSpPr>
          <p:spPr>
            <a:xfrm flipH="1" flipV="1">
              <a:off x="5962649" y="2018803"/>
              <a:ext cx="381497" cy="38149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95CF69F-3726-4C49-BB4C-C06E8F9ED29E}"/>
                </a:ext>
              </a:extLst>
            </p:cNvPr>
            <p:cNvCxnSpPr/>
            <p:nvPr/>
          </p:nvCxnSpPr>
          <p:spPr>
            <a:xfrm flipV="1">
              <a:off x="5962648" y="2018802"/>
              <a:ext cx="381498" cy="3814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01B957E-709C-4E16-B655-2633434FF976}"/>
              </a:ext>
            </a:extLst>
          </p:cNvPr>
          <p:cNvCxnSpPr>
            <a:cxnSpLocks/>
          </p:cNvCxnSpPr>
          <p:nvPr/>
        </p:nvCxnSpPr>
        <p:spPr>
          <a:xfrm>
            <a:off x="1680358" y="5202795"/>
            <a:ext cx="221906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7E9EF939-B49F-4D5A-80A0-F54CCA6F515A}"/>
              </a:ext>
            </a:extLst>
          </p:cNvPr>
          <p:cNvSpPr txBox="1"/>
          <p:nvPr/>
        </p:nvSpPr>
        <p:spPr>
          <a:xfrm>
            <a:off x="978861" y="5014990"/>
            <a:ext cx="614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1 / 3</a:t>
            </a:r>
            <a:endParaRPr lang="en-US" dirty="0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A5495E4-C0E7-4E5A-9585-0A2C0BC2ED8A}"/>
              </a:ext>
            </a:extLst>
          </p:cNvPr>
          <p:cNvCxnSpPr>
            <a:cxnSpLocks/>
          </p:cNvCxnSpPr>
          <p:nvPr/>
        </p:nvCxnSpPr>
        <p:spPr>
          <a:xfrm>
            <a:off x="4631019" y="5500845"/>
            <a:ext cx="0" cy="65850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4D76E1D9-61E7-4735-917E-69FE95E3D652}"/>
              </a:ext>
            </a:extLst>
          </p:cNvPr>
          <p:cNvSpPr txBox="1"/>
          <p:nvPr/>
        </p:nvSpPr>
        <p:spPr>
          <a:xfrm>
            <a:off x="4421667" y="620164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40</a:t>
            </a:r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406FD6C-9BC9-442C-A434-E4AB5067DC24}"/>
              </a:ext>
            </a:extLst>
          </p:cNvPr>
          <p:cNvSpPr txBox="1"/>
          <p:nvPr/>
        </p:nvSpPr>
        <p:spPr>
          <a:xfrm>
            <a:off x="4576542" y="5039817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D</a:t>
            </a:r>
            <a:endParaRPr lang="en-US" b="1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AD9DB18-B298-4023-880E-EC2545082D91}"/>
              </a:ext>
            </a:extLst>
          </p:cNvPr>
          <p:cNvGrpSpPr/>
          <p:nvPr/>
        </p:nvGrpSpPr>
        <p:grpSpPr>
          <a:xfrm>
            <a:off x="4538621" y="5412864"/>
            <a:ext cx="182880" cy="182880"/>
            <a:chOff x="5962648" y="2018802"/>
            <a:chExt cx="381498" cy="381498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510E7DD-41D7-4F28-9798-DFA9EEA042BA}"/>
                </a:ext>
              </a:extLst>
            </p:cNvPr>
            <p:cNvCxnSpPr/>
            <p:nvPr/>
          </p:nvCxnSpPr>
          <p:spPr>
            <a:xfrm flipH="1" flipV="1">
              <a:off x="5962649" y="2018803"/>
              <a:ext cx="381497" cy="38149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37C5115-B0A3-461C-83F1-A29C2DE4A69D}"/>
                </a:ext>
              </a:extLst>
            </p:cNvPr>
            <p:cNvCxnSpPr/>
            <p:nvPr/>
          </p:nvCxnSpPr>
          <p:spPr>
            <a:xfrm flipV="1">
              <a:off x="5962648" y="2018802"/>
              <a:ext cx="381498" cy="3814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E450073-C13A-46A1-9808-619C3FB19770}"/>
              </a:ext>
            </a:extLst>
          </p:cNvPr>
          <p:cNvCxnSpPr>
            <a:cxnSpLocks/>
          </p:cNvCxnSpPr>
          <p:nvPr/>
        </p:nvCxnSpPr>
        <p:spPr>
          <a:xfrm>
            <a:off x="1680358" y="5499223"/>
            <a:ext cx="294535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05FBB40E-9DAF-49AA-B803-D1D8B15A0BDD}"/>
              </a:ext>
            </a:extLst>
          </p:cNvPr>
          <p:cNvSpPr txBox="1"/>
          <p:nvPr/>
        </p:nvSpPr>
        <p:spPr>
          <a:xfrm>
            <a:off x="970299" y="5314557"/>
            <a:ext cx="614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1 / 4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A4973F-425F-4FAF-B8FE-C37C8A5D901B}"/>
              </a:ext>
            </a:extLst>
          </p:cNvPr>
          <p:cNvSpPr/>
          <p:nvPr/>
        </p:nvSpPr>
        <p:spPr>
          <a:xfrm>
            <a:off x="4784510" y="3242278"/>
            <a:ext cx="1235289" cy="452942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TR = $10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19137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8A8A6-3F82-4394-98C2-D29EB3CF5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3521"/>
          </a:xfrm>
        </p:spPr>
        <p:txBody>
          <a:bodyPr/>
          <a:lstStyle/>
          <a:p>
            <a:r>
              <a:rPr lang="en-US" dirty="0"/>
              <a:t>Income Elasticity of Demand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3203392-B894-C0AD-B9BE-284E65272F83}"/>
              </a:ext>
            </a:extLst>
          </p:cNvPr>
          <p:cNvCxnSpPr>
            <a:cxnSpLocks/>
          </p:cNvCxnSpPr>
          <p:nvPr/>
        </p:nvCxnSpPr>
        <p:spPr>
          <a:xfrm flipV="1">
            <a:off x="1611758" y="1727213"/>
            <a:ext cx="0" cy="415201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176E7DF-D51B-C14A-29C4-F3078BE28867}"/>
              </a:ext>
            </a:extLst>
          </p:cNvPr>
          <p:cNvCxnSpPr>
            <a:cxnSpLocks/>
          </p:cNvCxnSpPr>
          <p:nvPr/>
        </p:nvCxnSpPr>
        <p:spPr>
          <a:xfrm>
            <a:off x="1611758" y="5879227"/>
            <a:ext cx="560867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61D78F8-1891-9639-A9A7-BDB37016600D}"/>
              </a:ext>
            </a:extLst>
          </p:cNvPr>
          <p:cNvSpPr txBox="1"/>
          <p:nvPr/>
        </p:nvSpPr>
        <p:spPr>
          <a:xfrm>
            <a:off x="7220432" y="5694561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F6F926-72DE-F19B-2DAF-D61A0FACAB36}"/>
              </a:ext>
            </a:extLst>
          </p:cNvPr>
          <p:cNvSpPr txBox="1"/>
          <p:nvPr/>
        </p:nvSpPr>
        <p:spPr>
          <a:xfrm>
            <a:off x="722168" y="1939496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6438E47-C3DE-FB7B-8753-0C122243DC9D}"/>
              </a:ext>
            </a:extLst>
          </p:cNvPr>
          <p:cNvCxnSpPr>
            <a:cxnSpLocks/>
          </p:cNvCxnSpPr>
          <p:nvPr/>
        </p:nvCxnSpPr>
        <p:spPr>
          <a:xfrm>
            <a:off x="2717543" y="2124162"/>
            <a:ext cx="1665744" cy="289509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1372191-E69B-7EED-8A59-A38239B206B4}"/>
              </a:ext>
            </a:extLst>
          </p:cNvPr>
          <p:cNvCxnSpPr>
            <a:cxnSpLocks/>
          </p:cNvCxnSpPr>
          <p:nvPr/>
        </p:nvCxnSpPr>
        <p:spPr>
          <a:xfrm>
            <a:off x="4592417" y="2124162"/>
            <a:ext cx="1659296" cy="2883892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7B67EC21-5F31-2D22-9A1E-22748793DF7E}"/>
              </a:ext>
            </a:extLst>
          </p:cNvPr>
          <p:cNvSpPr/>
          <p:nvPr/>
        </p:nvSpPr>
        <p:spPr>
          <a:xfrm>
            <a:off x="3315548" y="2114721"/>
            <a:ext cx="696432" cy="372139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C67E825-9873-AE91-1BFE-0B6F6D0D81DB}"/>
              </a:ext>
            </a:extLst>
          </p:cNvPr>
          <p:cNvCxnSpPr/>
          <p:nvPr/>
        </p:nvCxnSpPr>
        <p:spPr>
          <a:xfrm>
            <a:off x="1611758" y="3869673"/>
            <a:ext cx="399252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839B907-DE71-C213-1A77-14838376D19E}"/>
              </a:ext>
            </a:extLst>
          </p:cNvPr>
          <p:cNvCxnSpPr>
            <a:cxnSpLocks/>
          </p:cNvCxnSpPr>
          <p:nvPr/>
        </p:nvCxnSpPr>
        <p:spPr>
          <a:xfrm>
            <a:off x="3723839" y="3869673"/>
            <a:ext cx="0" cy="200955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03DB455-126C-87FE-09FB-BE3A6050A724}"/>
              </a:ext>
            </a:extLst>
          </p:cNvPr>
          <p:cNvCxnSpPr>
            <a:cxnSpLocks/>
          </p:cNvCxnSpPr>
          <p:nvPr/>
        </p:nvCxnSpPr>
        <p:spPr>
          <a:xfrm>
            <a:off x="5586909" y="3870965"/>
            <a:ext cx="0" cy="200955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3B2893A-BA98-166F-4300-61EA6507E91B}"/>
                  </a:ext>
                </a:extLst>
              </p:cNvPr>
              <p:cNvSpPr txBox="1"/>
              <p:nvPr/>
            </p:nvSpPr>
            <p:spPr>
              <a:xfrm>
                <a:off x="3444788" y="5956745"/>
                <a:ext cx="558102" cy="387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3B2893A-BA98-166F-4300-61EA6507E9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4788" y="5956745"/>
                <a:ext cx="558102" cy="387222"/>
              </a:xfrm>
              <a:prstGeom prst="rect">
                <a:avLst/>
              </a:prstGeom>
              <a:blipFill>
                <a:blip r:embed="rId2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69E81CC-6CDA-E6A9-62DC-967DEE9174E0}"/>
                  </a:ext>
                </a:extLst>
              </p:cNvPr>
              <p:cNvSpPr txBox="1"/>
              <p:nvPr/>
            </p:nvSpPr>
            <p:spPr>
              <a:xfrm>
                <a:off x="5307858" y="5956745"/>
                <a:ext cx="555921" cy="373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69E81CC-6CDA-E6A9-62DC-967DEE9174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7858" y="5956745"/>
                <a:ext cx="555921" cy="373307"/>
              </a:xfrm>
              <a:prstGeom prst="rect">
                <a:avLst/>
              </a:prstGeom>
              <a:blipFill>
                <a:blip r:embed="rId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row: Right 23">
            <a:extLst>
              <a:ext uri="{FF2B5EF4-FFF2-40B4-BE49-F238E27FC236}">
                <a16:creationId xmlns:a16="http://schemas.microsoft.com/office/drawing/2014/main" id="{43B9555D-704E-F787-4893-B6BCBD689624}"/>
              </a:ext>
            </a:extLst>
          </p:cNvPr>
          <p:cNvSpPr/>
          <p:nvPr/>
        </p:nvSpPr>
        <p:spPr>
          <a:xfrm>
            <a:off x="4084916" y="6092726"/>
            <a:ext cx="1140916" cy="174254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1FA2EF7-2851-0831-A296-9BA45E3BA879}"/>
                  </a:ext>
                </a:extLst>
              </p:cNvPr>
              <p:cNvSpPr txBox="1"/>
              <p:nvPr/>
            </p:nvSpPr>
            <p:spPr>
              <a:xfrm>
                <a:off x="1082550" y="3685007"/>
                <a:ext cx="4734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1FA2EF7-2851-0831-A296-9BA45E3BA8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550" y="3685007"/>
                <a:ext cx="473463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A889E234-BE59-AAD8-B135-8EAA122663D7}"/>
              </a:ext>
            </a:extLst>
          </p:cNvPr>
          <p:cNvSpPr txBox="1"/>
          <p:nvPr/>
        </p:nvSpPr>
        <p:spPr>
          <a:xfrm>
            <a:off x="4432883" y="5050171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1</a:t>
            </a:r>
            <a:endParaRPr lang="en-US" b="1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1D28218-560A-9270-583E-9A16EA293BDC}"/>
                  </a:ext>
                </a:extLst>
              </p:cNvPr>
              <p:cNvSpPr txBox="1"/>
              <p:nvPr/>
            </p:nvSpPr>
            <p:spPr>
              <a:xfrm>
                <a:off x="3695152" y="6384274"/>
                <a:ext cx="1794529" cy="3767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bSup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1D28218-560A-9270-583E-9A16EA293B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5152" y="6384274"/>
                <a:ext cx="1794529" cy="376706"/>
              </a:xfrm>
              <a:prstGeom prst="rect">
                <a:avLst/>
              </a:prstGeom>
              <a:blipFill>
                <a:blip r:embed="rId5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2D77D08-EF39-6FAA-B79E-A4E1E5DAD5A1}"/>
                  </a:ext>
                </a:extLst>
              </p:cNvPr>
              <p:cNvSpPr txBox="1"/>
              <p:nvPr/>
            </p:nvSpPr>
            <p:spPr>
              <a:xfrm>
                <a:off x="2828613" y="1736374"/>
                <a:ext cx="1682577" cy="3702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𝑂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2D77D08-EF39-6FAA-B79E-A4E1E5DAD5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8613" y="1736374"/>
                <a:ext cx="1682577" cy="3702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E189AADB-5693-B2ED-4BF7-00BBD5F2E72D}"/>
              </a:ext>
            </a:extLst>
          </p:cNvPr>
          <p:cNvSpPr txBox="1"/>
          <p:nvPr/>
        </p:nvSpPr>
        <p:spPr>
          <a:xfrm>
            <a:off x="6301022" y="5048956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D</a:t>
            </a:r>
            <a:r>
              <a:rPr lang="en-US" b="1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040A36E-9B59-45AB-B795-0BD627940084}"/>
              </a:ext>
            </a:extLst>
          </p:cNvPr>
          <p:cNvSpPr txBox="1"/>
          <p:nvPr/>
        </p:nvSpPr>
        <p:spPr>
          <a:xfrm>
            <a:off x="3428650" y="2802319"/>
            <a:ext cx="1382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2060"/>
                </a:solidFill>
              </a:rPr>
              <a:t>DEMAND WITH</a:t>
            </a: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INCOME Y</a:t>
            </a:r>
            <a:r>
              <a:rPr lang="en-US" sz="1400" b="1" baseline="30000" dirty="0">
                <a:solidFill>
                  <a:srgbClr val="002060"/>
                </a:solidFill>
              </a:rPr>
              <a:t>O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2AFA284-E090-7B09-5006-4162750BCECD}"/>
              </a:ext>
            </a:extLst>
          </p:cNvPr>
          <p:cNvSpPr txBox="1"/>
          <p:nvPr/>
        </p:nvSpPr>
        <p:spPr>
          <a:xfrm>
            <a:off x="5285667" y="2802319"/>
            <a:ext cx="1382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DEMAND WITH</a:t>
            </a: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INCOME Y</a:t>
            </a:r>
            <a:r>
              <a:rPr lang="en-US" sz="1400" b="1" baseline="30000" dirty="0">
                <a:solidFill>
                  <a:schemeClr val="accent2">
                    <a:lumMod val="75000"/>
                  </a:schemeClr>
                </a:solidFill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834434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8A8A6-3F82-4394-98C2-D29EB3CF5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3521"/>
          </a:xfrm>
        </p:spPr>
        <p:txBody>
          <a:bodyPr/>
          <a:lstStyle/>
          <a:p>
            <a:r>
              <a:rPr lang="en-US" dirty="0"/>
              <a:t>Income Elasticity of Demand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3203392-B894-C0AD-B9BE-284E65272F83}"/>
              </a:ext>
            </a:extLst>
          </p:cNvPr>
          <p:cNvCxnSpPr>
            <a:cxnSpLocks/>
          </p:cNvCxnSpPr>
          <p:nvPr/>
        </p:nvCxnSpPr>
        <p:spPr>
          <a:xfrm flipV="1">
            <a:off x="1611758" y="1727213"/>
            <a:ext cx="0" cy="415201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176E7DF-D51B-C14A-29C4-F3078BE28867}"/>
              </a:ext>
            </a:extLst>
          </p:cNvPr>
          <p:cNvCxnSpPr>
            <a:cxnSpLocks/>
          </p:cNvCxnSpPr>
          <p:nvPr/>
        </p:nvCxnSpPr>
        <p:spPr>
          <a:xfrm>
            <a:off x="1611758" y="5879227"/>
            <a:ext cx="560867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61D78F8-1891-9639-A9A7-BDB37016600D}"/>
              </a:ext>
            </a:extLst>
          </p:cNvPr>
          <p:cNvSpPr txBox="1"/>
          <p:nvPr/>
        </p:nvSpPr>
        <p:spPr>
          <a:xfrm>
            <a:off x="7220432" y="5694561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F6F926-72DE-F19B-2DAF-D61A0FACAB36}"/>
              </a:ext>
            </a:extLst>
          </p:cNvPr>
          <p:cNvSpPr txBox="1"/>
          <p:nvPr/>
        </p:nvSpPr>
        <p:spPr>
          <a:xfrm>
            <a:off x="722168" y="1939496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6438E47-C3DE-FB7B-8753-0C122243DC9D}"/>
              </a:ext>
            </a:extLst>
          </p:cNvPr>
          <p:cNvCxnSpPr>
            <a:cxnSpLocks/>
          </p:cNvCxnSpPr>
          <p:nvPr/>
        </p:nvCxnSpPr>
        <p:spPr>
          <a:xfrm>
            <a:off x="2717543" y="2124162"/>
            <a:ext cx="1665744" cy="2895099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1372191-E69B-7EED-8A59-A38239B206B4}"/>
              </a:ext>
            </a:extLst>
          </p:cNvPr>
          <p:cNvCxnSpPr>
            <a:cxnSpLocks/>
          </p:cNvCxnSpPr>
          <p:nvPr/>
        </p:nvCxnSpPr>
        <p:spPr>
          <a:xfrm>
            <a:off x="4592417" y="2124162"/>
            <a:ext cx="1659296" cy="288389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7B67EC21-5F31-2D22-9A1E-22748793DF7E}"/>
              </a:ext>
            </a:extLst>
          </p:cNvPr>
          <p:cNvSpPr/>
          <p:nvPr/>
        </p:nvSpPr>
        <p:spPr>
          <a:xfrm rot="10800000">
            <a:off x="3315548" y="2114721"/>
            <a:ext cx="696432" cy="372139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C67E825-9873-AE91-1BFE-0B6F6D0D81DB}"/>
              </a:ext>
            </a:extLst>
          </p:cNvPr>
          <p:cNvCxnSpPr/>
          <p:nvPr/>
        </p:nvCxnSpPr>
        <p:spPr>
          <a:xfrm>
            <a:off x="1611758" y="3869673"/>
            <a:ext cx="399252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839B907-DE71-C213-1A77-14838376D19E}"/>
              </a:ext>
            </a:extLst>
          </p:cNvPr>
          <p:cNvCxnSpPr>
            <a:cxnSpLocks/>
          </p:cNvCxnSpPr>
          <p:nvPr/>
        </p:nvCxnSpPr>
        <p:spPr>
          <a:xfrm>
            <a:off x="3723839" y="3869673"/>
            <a:ext cx="0" cy="200955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03DB455-126C-87FE-09FB-BE3A6050A724}"/>
              </a:ext>
            </a:extLst>
          </p:cNvPr>
          <p:cNvCxnSpPr>
            <a:cxnSpLocks/>
          </p:cNvCxnSpPr>
          <p:nvPr/>
        </p:nvCxnSpPr>
        <p:spPr>
          <a:xfrm>
            <a:off x="5586909" y="3870965"/>
            <a:ext cx="0" cy="200955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3B2893A-BA98-166F-4300-61EA6507E91B}"/>
                  </a:ext>
                </a:extLst>
              </p:cNvPr>
              <p:cNvSpPr txBox="1"/>
              <p:nvPr/>
            </p:nvSpPr>
            <p:spPr>
              <a:xfrm>
                <a:off x="3444788" y="5956745"/>
                <a:ext cx="555921" cy="373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3B2893A-BA98-166F-4300-61EA6507E9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4788" y="5956745"/>
                <a:ext cx="555921" cy="373307"/>
              </a:xfrm>
              <a:prstGeom prst="rect">
                <a:avLst/>
              </a:prstGeom>
              <a:blipFill>
                <a:blip r:embed="rId2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69E81CC-6CDA-E6A9-62DC-967DEE9174E0}"/>
                  </a:ext>
                </a:extLst>
              </p:cNvPr>
              <p:cNvSpPr txBox="1"/>
              <p:nvPr/>
            </p:nvSpPr>
            <p:spPr>
              <a:xfrm>
                <a:off x="5307858" y="5956745"/>
                <a:ext cx="546495" cy="3767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69E81CC-6CDA-E6A9-62DC-967DEE9174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7858" y="5956745"/>
                <a:ext cx="546495" cy="376706"/>
              </a:xfrm>
              <a:prstGeom prst="rect">
                <a:avLst/>
              </a:prstGeom>
              <a:blipFill>
                <a:blip r:embed="rId3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row: Right 23">
            <a:extLst>
              <a:ext uri="{FF2B5EF4-FFF2-40B4-BE49-F238E27FC236}">
                <a16:creationId xmlns:a16="http://schemas.microsoft.com/office/drawing/2014/main" id="{43B9555D-704E-F787-4893-B6BCBD689624}"/>
              </a:ext>
            </a:extLst>
          </p:cNvPr>
          <p:cNvSpPr/>
          <p:nvPr/>
        </p:nvSpPr>
        <p:spPr>
          <a:xfrm rot="10800000">
            <a:off x="4084916" y="6092726"/>
            <a:ext cx="1140916" cy="174254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1FA2EF7-2851-0831-A296-9BA45E3BA879}"/>
                  </a:ext>
                </a:extLst>
              </p:cNvPr>
              <p:cNvSpPr txBox="1"/>
              <p:nvPr/>
            </p:nvSpPr>
            <p:spPr>
              <a:xfrm>
                <a:off x="1082550" y="3685007"/>
                <a:ext cx="4734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1FA2EF7-2851-0831-A296-9BA45E3BA8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550" y="3685007"/>
                <a:ext cx="473463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A889E234-BE59-AAD8-B135-8EAA122663D7}"/>
              </a:ext>
            </a:extLst>
          </p:cNvPr>
          <p:cNvSpPr txBox="1"/>
          <p:nvPr/>
        </p:nvSpPr>
        <p:spPr>
          <a:xfrm>
            <a:off x="4432883" y="5050171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D</a:t>
            </a:r>
            <a:r>
              <a:rPr lang="en-US" b="1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1D28218-560A-9270-583E-9A16EA293BDC}"/>
                  </a:ext>
                </a:extLst>
              </p:cNvPr>
              <p:cNvSpPr txBox="1"/>
              <p:nvPr/>
            </p:nvSpPr>
            <p:spPr>
              <a:xfrm>
                <a:off x="3695152" y="6384274"/>
                <a:ext cx="1794529" cy="3767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bSup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1D28218-560A-9270-583E-9A16EA293B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5152" y="6384274"/>
                <a:ext cx="1794529" cy="376706"/>
              </a:xfrm>
              <a:prstGeom prst="rect">
                <a:avLst/>
              </a:prstGeom>
              <a:blipFill>
                <a:blip r:embed="rId5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2D77D08-EF39-6FAA-B79E-A4E1E5DAD5A1}"/>
                  </a:ext>
                </a:extLst>
              </p:cNvPr>
              <p:cNvSpPr txBox="1"/>
              <p:nvPr/>
            </p:nvSpPr>
            <p:spPr>
              <a:xfrm>
                <a:off x="2828613" y="1736374"/>
                <a:ext cx="1682577" cy="3702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𝑂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2D77D08-EF39-6FAA-B79E-A4E1E5DAD5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8613" y="1736374"/>
                <a:ext cx="1682577" cy="3702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E189AADB-5693-B2ED-4BF7-00BBD5F2E72D}"/>
              </a:ext>
            </a:extLst>
          </p:cNvPr>
          <p:cNvSpPr txBox="1"/>
          <p:nvPr/>
        </p:nvSpPr>
        <p:spPr>
          <a:xfrm>
            <a:off x="6301022" y="5048956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1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040A36E-9B59-45AB-B795-0BD627940084}"/>
              </a:ext>
            </a:extLst>
          </p:cNvPr>
          <p:cNvSpPr txBox="1"/>
          <p:nvPr/>
        </p:nvSpPr>
        <p:spPr>
          <a:xfrm>
            <a:off x="5353149" y="2802319"/>
            <a:ext cx="1382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2060"/>
                </a:solidFill>
              </a:rPr>
              <a:t>DEMAND WITH</a:t>
            </a: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INCOME Y</a:t>
            </a:r>
            <a:r>
              <a:rPr lang="en-US" sz="1400" b="1" baseline="30000" dirty="0">
                <a:solidFill>
                  <a:srgbClr val="002060"/>
                </a:solidFill>
              </a:rPr>
              <a:t>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820935-19D9-13F0-14A9-3B5E1A996E93}"/>
              </a:ext>
            </a:extLst>
          </p:cNvPr>
          <p:cNvSpPr txBox="1"/>
          <p:nvPr/>
        </p:nvSpPr>
        <p:spPr>
          <a:xfrm>
            <a:off x="3424963" y="2802319"/>
            <a:ext cx="1382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DEMAND WITH</a:t>
            </a: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INCOME Y</a:t>
            </a:r>
            <a:r>
              <a:rPr lang="en-US" sz="1400" b="1" baseline="30000" dirty="0">
                <a:solidFill>
                  <a:schemeClr val="accent2">
                    <a:lumMod val="75000"/>
                  </a:schemeClr>
                </a:solidFill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3164861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8A8A6-3F82-4394-98C2-D29EB3CF5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3521"/>
          </a:xfrm>
        </p:spPr>
        <p:txBody>
          <a:bodyPr/>
          <a:lstStyle/>
          <a:p>
            <a:r>
              <a:rPr lang="en-US" dirty="0"/>
              <a:t>Income Elasticity of Demand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3203392-B894-C0AD-B9BE-284E65272F83}"/>
              </a:ext>
            </a:extLst>
          </p:cNvPr>
          <p:cNvCxnSpPr>
            <a:cxnSpLocks/>
          </p:cNvCxnSpPr>
          <p:nvPr/>
        </p:nvCxnSpPr>
        <p:spPr>
          <a:xfrm flipV="1">
            <a:off x="1611758" y="1727213"/>
            <a:ext cx="0" cy="415201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176E7DF-D51B-C14A-29C4-F3078BE28867}"/>
              </a:ext>
            </a:extLst>
          </p:cNvPr>
          <p:cNvCxnSpPr>
            <a:cxnSpLocks/>
          </p:cNvCxnSpPr>
          <p:nvPr/>
        </p:nvCxnSpPr>
        <p:spPr>
          <a:xfrm>
            <a:off x="1611758" y="5879227"/>
            <a:ext cx="560867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61D78F8-1891-9639-A9A7-BDB37016600D}"/>
              </a:ext>
            </a:extLst>
          </p:cNvPr>
          <p:cNvSpPr txBox="1"/>
          <p:nvPr/>
        </p:nvSpPr>
        <p:spPr>
          <a:xfrm>
            <a:off x="7220432" y="5694561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F6F926-72DE-F19B-2DAF-D61A0FACAB36}"/>
              </a:ext>
            </a:extLst>
          </p:cNvPr>
          <p:cNvSpPr txBox="1"/>
          <p:nvPr/>
        </p:nvSpPr>
        <p:spPr>
          <a:xfrm>
            <a:off x="722168" y="1939496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6438E47-C3DE-FB7B-8753-0C122243DC9D}"/>
              </a:ext>
            </a:extLst>
          </p:cNvPr>
          <p:cNvCxnSpPr>
            <a:cxnSpLocks/>
          </p:cNvCxnSpPr>
          <p:nvPr/>
        </p:nvCxnSpPr>
        <p:spPr>
          <a:xfrm>
            <a:off x="2926672" y="2124162"/>
            <a:ext cx="1665744" cy="289509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1372191-E69B-7EED-8A59-A38239B206B4}"/>
              </a:ext>
            </a:extLst>
          </p:cNvPr>
          <p:cNvCxnSpPr>
            <a:cxnSpLocks/>
          </p:cNvCxnSpPr>
          <p:nvPr/>
        </p:nvCxnSpPr>
        <p:spPr>
          <a:xfrm>
            <a:off x="4713461" y="2124162"/>
            <a:ext cx="1659296" cy="288389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3B2893A-BA98-166F-4300-61EA6507E91B}"/>
              </a:ext>
            </a:extLst>
          </p:cNvPr>
          <p:cNvSpPr txBox="1"/>
          <p:nvPr/>
        </p:nvSpPr>
        <p:spPr>
          <a:xfrm>
            <a:off x="3723839" y="5946640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69E81CC-6CDA-E6A9-62DC-967DEE9174E0}"/>
              </a:ext>
            </a:extLst>
          </p:cNvPr>
          <p:cNvSpPr txBox="1"/>
          <p:nvPr/>
        </p:nvSpPr>
        <p:spPr>
          <a:xfrm>
            <a:off x="5507017" y="5946640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1FA2EF7-2851-0831-A296-9BA45E3BA879}"/>
                  </a:ext>
                </a:extLst>
              </p:cNvPr>
              <p:cNvSpPr txBox="1"/>
              <p:nvPr/>
            </p:nvSpPr>
            <p:spPr>
              <a:xfrm>
                <a:off x="1082550" y="3685007"/>
                <a:ext cx="4734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1FA2EF7-2851-0831-A296-9BA45E3BA8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550" y="3685007"/>
                <a:ext cx="473463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A889E234-BE59-AAD8-B135-8EAA122663D7}"/>
              </a:ext>
            </a:extLst>
          </p:cNvPr>
          <p:cNvSpPr txBox="1"/>
          <p:nvPr/>
        </p:nvSpPr>
        <p:spPr>
          <a:xfrm>
            <a:off x="2702525" y="1688115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1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189AADB-5693-B2ED-4BF7-00BBD5F2E72D}"/>
              </a:ext>
            </a:extLst>
          </p:cNvPr>
          <p:cNvSpPr txBox="1"/>
          <p:nvPr/>
        </p:nvSpPr>
        <p:spPr>
          <a:xfrm>
            <a:off x="4470535" y="1686900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</a:t>
            </a:r>
            <a:r>
              <a:rPr lang="en-US" b="1" baseline="-25000" dirty="0"/>
              <a:t>4</a:t>
            </a:r>
            <a:endParaRPr lang="en-US" b="1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D63E88F-C6B2-C95E-98F7-5D5B1C1F80F8}"/>
              </a:ext>
            </a:extLst>
          </p:cNvPr>
          <p:cNvCxnSpPr>
            <a:cxnSpLocks/>
          </p:cNvCxnSpPr>
          <p:nvPr/>
        </p:nvCxnSpPr>
        <p:spPr>
          <a:xfrm>
            <a:off x="2039676" y="2106604"/>
            <a:ext cx="1665744" cy="289509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A1523595-BC56-74DD-BAB3-B38E1B431D1D}"/>
              </a:ext>
            </a:extLst>
          </p:cNvPr>
          <p:cNvSpPr txBox="1"/>
          <p:nvPr/>
        </p:nvSpPr>
        <p:spPr>
          <a:xfrm>
            <a:off x="1817688" y="1670626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D</a:t>
            </a:r>
            <a:r>
              <a:rPr lang="en-US" b="1" baseline="-25000" dirty="0">
                <a:solidFill>
                  <a:srgbClr val="C00000"/>
                </a:solidFill>
              </a:rPr>
              <a:t>2</a:t>
            </a:r>
            <a:endParaRPr lang="en-US" b="1" dirty="0">
              <a:solidFill>
                <a:srgbClr val="C00000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86237C3-0A7A-5E36-2264-C09CAC5AD04B}"/>
              </a:ext>
            </a:extLst>
          </p:cNvPr>
          <p:cNvCxnSpPr>
            <a:cxnSpLocks/>
          </p:cNvCxnSpPr>
          <p:nvPr/>
        </p:nvCxnSpPr>
        <p:spPr>
          <a:xfrm>
            <a:off x="3805365" y="2117970"/>
            <a:ext cx="1665744" cy="2895099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D914422-D55C-CA8C-5B63-6207C506FBDB}"/>
              </a:ext>
            </a:extLst>
          </p:cNvPr>
          <p:cNvSpPr txBox="1"/>
          <p:nvPr/>
        </p:nvSpPr>
        <p:spPr>
          <a:xfrm>
            <a:off x="3574644" y="1686900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D</a:t>
            </a:r>
            <a:r>
              <a:rPr lang="en-US" b="1" baseline="-25000" dirty="0">
                <a:solidFill>
                  <a:schemeClr val="accent2">
                    <a:lumMod val="75000"/>
                  </a:schemeClr>
                </a:solidFill>
              </a:rPr>
              <a:t>3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839B907-DE71-C213-1A77-14838376D19E}"/>
              </a:ext>
            </a:extLst>
          </p:cNvPr>
          <p:cNvCxnSpPr>
            <a:cxnSpLocks/>
          </p:cNvCxnSpPr>
          <p:nvPr/>
        </p:nvCxnSpPr>
        <p:spPr>
          <a:xfrm>
            <a:off x="3067476" y="3869673"/>
            <a:ext cx="0" cy="200955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C67E825-9873-AE91-1BFE-0B6F6D0D81DB}"/>
              </a:ext>
            </a:extLst>
          </p:cNvPr>
          <p:cNvCxnSpPr>
            <a:cxnSpLocks/>
          </p:cNvCxnSpPr>
          <p:nvPr/>
        </p:nvCxnSpPr>
        <p:spPr>
          <a:xfrm>
            <a:off x="1611758" y="3869673"/>
            <a:ext cx="410942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9F6346D-6011-945A-6B1E-BE8496C51668}"/>
              </a:ext>
            </a:extLst>
          </p:cNvPr>
          <p:cNvCxnSpPr>
            <a:cxnSpLocks/>
          </p:cNvCxnSpPr>
          <p:nvPr/>
        </p:nvCxnSpPr>
        <p:spPr>
          <a:xfrm>
            <a:off x="3935596" y="3869673"/>
            <a:ext cx="0" cy="200955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9A56EEB-E874-1CB9-B05B-1DA9D835476B}"/>
              </a:ext>
            </a:extLst>
          </p:cNvPr>
          <p:cNvCxnSpPr>
            <a:cxnSpLocks/>
          </p:cNvCxnSpPr>
          <p:nvPr/>
        </p:nvCxnSpPr>
        <p:spPr>
          <a:xfrm>
            <a:off x="4821858" y="3872285"/>
            <a:ext cx="0" cy="200955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FC8EDE3-1ECA-6767-D591-25C6C3969EFD}"/>
              </a:ext>
            </a:extLst>
          </p:cNvPr>
          <p:cNvCxnSpPr>
            <a:cxnSpLocks/>
          </p:cNvCxnSpPr>
          <p:nvPr/>
        </p:nvCxnSpPr>
        <p:spPr>
          <a:xfrm>
            <a:off x="5721178" y="3869673"/>
            <a:ext cx="0" cy="200955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EB0DABD9-16EA-703A-8A48-C045A5895053}"/>
              </a:ext>
            </a:extLst>
          </p:cNvPr>
          <p:cNvSpPr txBox="1"/>
          <p:nvPr/>
        </p:nvSpPr>
        <p:spPr>
          <a:xfrm>
            <a:off x="2914229" y="594664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5507816-3432-C706-2F3E-868306626569}"/>
              </a:ext>
            </a:extLst>
          </p:cNvPr>
          <p:cNvSpPr txBox="1"/>
          <p:nvPr/>
        </p:nvSpPr>
        <p:spPr>
          <a:xfrm>
            <a:off x="4607697" y="5946640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BCCA451-B649-DCD6-A7DE-B0CDF34CD812}"/>
              </a:ext>
            </a:extLst>
          </p:cNvPr>
          <p:cNvSpPr/>
          <p:nvPr/>
        </p:nvSpPr>
        <p:spPr>
          <a:xfrm>
            <a:off x="6078651" y="1704814"/>
            <a:ext cx="2894689" cy="1164394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>
                <a:solidFill>
                  <a:schemeClr val="tx1"/>
                </a:solidFill>
              </a:rPr>
              <a:t>INITIAL INCOME</a:t>
            </a:r>
            <a:r>
              <a:rPr lang="en-GB" b="1" dirty="0">
                <a:solidFill>
                  <a:schemeClr val="tx1"/>
                </a:solidFill>
              </a:rPr>
              <a:t>: $100</a:t>
            </a:r>
          </a:p>
          <a:p>
            <a:pPr algn="ctr"/>
            <a:endParaRPr lang="en-GB" b="1" dirty="0">
              <a:solidFill>
                <a:schemeClr val="tx1"/>
              </a:solidFill>
            </a:endParaRPr>
          </a:p>
          <a:p>
            <a:pPr algn="ctr"/>
            <a:r>
              <a:rPr lang="en-GB" b="1" u="sng" dirty="0">
                <a:solidFill>
                  <a:schemeClr val="tx1"/>
                </a:solidFill>
              </a:rPr>
              <a:t>FINAL INCOME</a:t>
            </a:r>
            <a:r>
              <a:rPr lang="en-GB" b="1" dirty="0">
                <a:solidFill>
                  <a:schemeClr val="tx1"/>
                </a:solidFill>
              </a:rPr>
              <a:t>: $160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B2FCAD5-2C1C-560C-3FFC-0D8E67DAB0A7}"/>
                  </a:ext>
                </a:extLst>
              </p:cNvPr>
              <p:cNvSpPr txBox="1"/>
              <p:nvPr/>
            </p:nvSpPr>
            <p:spPr>
              <a:xfrm>
                <a:off x="6620498" y="3274728"/>
                <a:ext cx="29963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C00000"/>
                    </a:solidFill>
                  </a:rPr>
                  <a:t>D1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b="1" dirty="0">
                    <a:solidFill>
                      <a:srgbClr val="C00000"/>
                    </a:solidFill>
                  </a:rPr>
                  <a:t> D2 : INFERIOR GOOD</a:t>
                </a: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B2FCAD5-2C1C-560C-3FFC-0D8E67DAB0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0498" y="3274728"/>
                <a:ext cx="2996333" cy="369332"/>
              </a:xfrm>
              <a:prstGeom prst="rect">
                <a:avLst/>
              </a:prstGeom>
              <a:blipFill>
                <a:blip r:embed="rId3"/>
                <a:stretch>
                  <a:fillRect l="-1626" t="-9836" r="-1220" b="-22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AC735DD-BF2B-C552-FC33-15F81AAB39F0}"/>
                  </a:ext>
                </a:extLst>
              </p:cNvPr>
              <p:cNvSpPr txBox="1"/>
              <p:nvPr/>
            </p:nvSpPr>
            <p:spPr>
              <a:xfrm>
                <a:off x="6620497" y="3753345"/>
                <a:ext cx="24481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accent2">
                        <a:lumMod val="75000"/>
                      </a:schemeClr>
                    </a:solidFill>
                  </a:rPr>
                  <a:t>D1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b="1" dirty="0">
                    <a:solidFill>
                      <a:schemeClr val="accent2">
                        <a:lumMod val="75000"/>
                      </a:schemeClr>
                    </a:solidFill>
                  </a:rPr>
                  <a:t> D3 : NECESSITY</a:t>
                </a: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AC735DD-BF2B-C552-FC33-15F81AAB39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0497" y="3753345"/>
                <a:ext cx="2448106" cy="369332"/>
              </a:xfrm>
              <a:prstGeom prst="rect">
                <a:avLst/>
              </a:prstGeom>
              <a:blipFill>
                <a:blip r:embed="rId4"/>
                <a:stretch>
                  <a:fillRect l="-1990" t="-11667" r="-1741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AC93DF6-A4E8-3FE8-2B70-E7708DFCCC51}"/>
                  </a:ext>
                </a:extLst>
              </p:cNvPr>
              <p:cNvSpPr txBox="1"/>
              <p:nvPr/>
            </p:nvSpPr>
            <p:spPr>
              <a:xfrm>
                <a:off x="6620497" y="4231963"/>
                <a:ext cx="21546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tx1"/>
                    </a:solidFill>
                  </a:rPr>
                  <a:t>D1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b="1" dirty="0">
                    <a:solidFill>
                      <a:schemeClr val="tx1"/>
                    </a:solidFill>
                  </a:rPr>
                  <a:t> D4 : LUXURY</a:t>
                </a: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AC93DF6-A4E8-3FE8-2B70-E7708DFCCC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0497" y="4231963"/>
                <a:ext cx="2154629" cy="369332"/>
              </a:xfrm>
              <a:prstGeom prst="rect">
                <a:avLst/>
              </a:prstGeom>
              <a:blipFill>
                <a:blip r:embed="rId5"/>
                <a:stretch>
                  <a:fillRect l="-2266" t="-9836" r="-2550" b="-22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28338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3014"/>
          </a:xfrm>
        </p:spPr>
        <p:txBody>
          <a:bodyPr/>
          <a:lstStyle/>
          <a:p>
            <a:r>
              <a:rPr lang="en-US" dirty="0"/>
              <a:t>The Engel Curve</a:t>
            </a:r>
            <a:endParaRPr lang="fr-FR" dirty="0"/>
          </a:p>
        </p:txBody>
      </p:sp>
      <p:sp>
        <p:nvSpPr>
          <p:cNvPr id="15" name="ZoneTexte 8"/>
          <p:cNvSpPr txBox="1"/>
          <p:nvPr/>
        </p:nvSpPr>
        <p:spPr>
          <a:xfrm>
            <a:off x="2050014" y="5611884"/>
            <a:ext cx="1775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NORMAL GOOD</a:t>
            </a:r>
          </a:p>
        </p:txBody>
      </p:sp>
      <p:cxnSp>
        <p:nvCxnSpPr>
          <p:cNvPr id="51" name="Connecteur droit avec flèche 32"/>
          <p:cNvCxnSpPr/>
          <p:nvPr/>
        </p:nvCxnSpPr>
        <p:spPr>
          <a:xfrm flipV="1">
            <a:off x="1203506" y="2455947"/>
            <a:ext cx="0" cy="265526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avec flèche 33"/>
          <p:cNvCxnSpPr/>
          <p:nvPr/>
        </p:nvCxnSpPr>
        <p:spPr>
          <a:xfrm flipV="1">
            <a:off x="1205568" y="5111205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37"/>
          <p:cNvCxnSpPr>
            <a:cxnSpLocks/>
          </p:cNvCxnSpPr>
          <p:nvPr/>
        </p:nvCxnSpPr>
        <p:spPr>
          <a:xfrm flipV="1">
            <a:off x="1845571" y="3069772"/>
            <a:ext cx="1877346" cy="152117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ZoneTexte 44"/>
          <p:cNvSpPr txBox="1"/>
          <p:nvPr/>
        </p:nvSpPr>
        <p:spPr>
          <a:xfrm>
            <a:off x="3887289" y="5197961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59" name="ZoneTexte 34"/>
          <p:cNvSpPr txBox="1"/>
          <p:nvPr/>
        </p:nvSpPr>
        <p:spPr>
          <a:xfrm>
            <a:off x="501857" y="2040336"/>
            <a:ext cx="1407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INCOME</a:t>
            </a:r>
          </a:p>
        </p:txBody>
      </p:sp>
      <p:sp>
        <p:nvSpPr>
          <p:cNvPr id="21" name="ZoneTexte 44"/>
          <p:cNvSpPr txBox="1"/>
          <p:nvPr/>
        </p:nvSpPr>
        <p:spPr>
          <a:xfrm>
            <a:off x="3729233" y="2677208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E</a:t>
            </a:r>
          </a:p>
        </p:txBody>
      </p:sp>
      <p:sp>
        <p:nvSpPr>
          <p:cNvPr id="22" name="ZoneTexte 8"/>
          <p:cNvSpPr txBox="1"/>
          <p:nvPr/>
        </p:nvSpPr>
        <p:spPr>
          <a:xfrm>
            <a:off x="6211079" y="5617689"/>
            <a:ext cx="1874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INFERIOR GOOD</a:t>
            </a:r>
          </a:p>
        </p:txBody>
      </p:sp>
      <p:cxnSp>
        <p:nvCxnSpPr>
          <p:cNvPr id="23" name="Connecteur droit avec flèche 32"/>
          <p:cNvCxnSpPr/>
          <p:nvPr/>
        </p:nvCxnSpPr>
        <p:spPr>
          <a:xfrm flipV="1">
            <a:off x="5364571" y="2461752"/>
            <a:ext cx="0" cy="265526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33"/>
          <p:cNvCxnSpPr/>
          <p:nvPr/>
        </p:nvCxnSpPr>
        <p:spPr>
          <a:xfrm flipV="1">
            <a:off x="5366633" y="5117010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37"/>
          <p:cNvCxnSpPr/>
          <p:nvPr/>
        </p:nvCxnSpPr>
        <p:spPr>
          <a:xfrm>
            <a:off x="5666014" y="2843222"/>
            <a:ext cx="2250895" cy="161447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44"/>
          <p:cNvSpPr txBox="1"/>
          <p:nvPr/>
        </p:nvSpPr>
        <p:spPr>
          <a:xfrm>
            <a:off x="8048354" y="5203766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27" name="ZoneTexte 34"/>
          <p:cNvSpPr txBox="1"/>
          <p:nvPr/>
        </p:nvSpPr>
        <p:spPr>
          <a:xfrm>
            <a:off x="4662922" y="2046141"/>
            <a:ext cx="1407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INCOME</a:t>
            </a:r>
          </a:p>
        </p:txBody>
      </p:sp>
      <p:sp>
        <p:nvSpPr>
          <p:cNvPr id="28" name="ZoneTexte 44"/>
          <p:cNvSpPr txBox="1"/>
          <p:nvPr/>
        </p:nvSpPr>
        <p:spPr>
          <a:xfrm>
            <a:off x="7916909" y="4457700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86790538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3014"/>
          </a:xfrm>
        </p:spPr>
        <p:txBody>
          <a:bodyPr/>
          <a:lstStyle/>
          <a:p>
            <a:r>
              <a:rPr lang="en-US" dirty="0"/>
              <a:t>The Engel Curve</a:t>
            </a:r>
            <a:endParaRPr lang="fr-FR" dirty="0"/>
          </a:p>
        </p:txBody>
      </p:sp>
      <p:sp>
        <p:nvSpPr>
          <p:cNvPr id="15" name="ZoneTexte 8"/>
          <p:cNvSpPr txBox="1"/>
          <p:nvPr/>
        </p:nvSpPr>
        <p:spPr>
          <a:xfrm>
            <a:off x="1203506" y="5611884"/>
            <a:ext cx="3692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NECESSITY</a:t>
            </a:r>
          </a:p>
        </p:txBody>
      </p:sp>
      <p:cxnSp>
        <p:nvCxnSpPr>
          <p:cNvPr id="51" name="Connecteur droit avec flèche 32"/>
          <p:cNvCxnSpPr/>
          <p:nvPr/>
        </p:nvCxnSpPr>
        <p:spPr>
          <a:xfrm flipV="1">
            <a:off x="1203506" y="2455947"/>
            <a:ext cx="0" cy="265526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37"/>
          <p:cNvCxnSpPr>
            <a:cxnSpLocks/>
          </p:cNvCxnSpPr>
          <p:nvPr/>
        </p:nvCxnSpPr>
        <p:spPr>
          <a:xfrm flipV="1">
            <a:off x="2236613" y="2774976"/>
            <a:ext cx="1387822" cy="233622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ZoneTexte 44"/>
          <p:cNvSpPr txBox="1"/>
          <p:nvPr/>
        </p:nvSpPr>
        <p:spPr>
          <a:xfrm>
            <a:off x="3887289" y="5197961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59" name="ZoneTexte 34"/>
          <p:cNvSpPr txBox="1"/>
          <p:nvPr/>
        </p:nvSpPr>
        <p:spPr>
          <a:xfrm>
            <a:off x="501857" y="2040336"/>
            <a:ext cx="1407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INCOME</a:t>
            </a:r>
          </a:p>
        </p:txBody>
      </p:sp>
      <p:sp>
        <p:nvSpPr>
          <p:cNvPr id="21" name="ZoneTexte 44"/>
          <p:cNvSpPr txBox="1"/>
          <p:nvPr/>
        </p:nvSpPr>
        <p:spPr>
          <a:xfrm>
            <a:off x="3597137" y="2361053"/>
            <a:ext cx="392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E</a:t>
            </a:r>
          </a:p>
        </p:txBody>
      </p:sp>
      <p:sp>
        <p:nvSpPr>
          <p:cNvPr id="22" name="ZoneTexte 8"/>
          <p:cNvSpPr txBox="1"/>
          <p:nvPr/>
        </p:nvSpPr>
        <p:spPr>
          <a:xfrm>
            <a:off x="5364571" y="5617689"/>
            <a:ext cx="3692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LUXURY</a:t>
            </a:r>
          </a:p>
        </p:txBody>
      </p:sp>
      <p:cxnSp>
        <p:nvCxnSpPr>
          <p:cNvPr id="24" name="Connecteur droit avec flèche 33"/>
          <p:cNvCxnSpPr/>
          <p:nvPr/>
        </p:nvCxnSpPr>
        <p:spPr>
          <a:xfrm flipV="1">
            <a:off x="5366633" y="5117010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37"/>
          <p:cNvCxnSpPr>
            <a:cxnSpLocks/>
          </p:cNvCxnSpPr>
          <p:nvPr/>
        </p:nvCxnSpPr>
        <p:spPr>
          <a:xfrm flipV="1">
            <a:off x="5371103" y="3062106"/>
            <a:ext cx="3064018" cy="149302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44"/>
          <p:cNvSpPr txBox="1"/>
          <p:nvPr/>
        </p:nvSpPr>
        <p:spPr>
          <a:xfrm>
            <a:off x="8048354" y="5203766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27" name="ZoneTexte 34"/>
          <p:cNvSpPr txBox="1"/>
          <p:nvPr/>
        </p:nvSpPr>
        <p:spPr>
          <a:xfrm>
            <a:off x="4662922" y="2046141"/>
            <a:ext cx="1407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INCOME</a:t>
            </a:r>
          </a:p>
        </p:txBody>
      </p:sp>
      <p:sp>
        <p:nvSpPr>
          <p:cNvPr id="28" name="ZoneTexte 44"/>
          <p:cNvSpPr txBox="1"/>
          <p:nvPr/>
        </p:nvSpPr>
        <p:spPr>
          <a:xfrm>
            <a:off x="8442803" y="2747983"/>
            <a:ext cx="31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E</a:t>
            </a:r>
          </a:p>
        </p:txBody>
      </p:sp>
      <p:cxnSp>
        <p:nvCxnSpPr>
          <p:cNvPr id="52" name="Connecteur droit avec flèche 33"/>
          <p:cNvCxnSpPr/>
          <p:nvPr/>
        </p:nvCxnSpPr>
        <p:spPr>
          <a:xfrm flipV="1">
            <a:off x="1205568" y="5111205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32"/>
          <p:cNvCxnSpPr/>
          <p:nvPr/>
        </p:nvCxnSpPr>
        <p:spPr>
          <a:xfrm flipV="1">
            <a:off x="5364571" y="2461752"/>
            <a:ext cx="0" cy="265526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003479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cteur droit 9"/>
          <p:cNvCxnSpPr>
            <a:cxnSpLocks/>
          </p:cNvCxnSpPr>
          <p:nvPr/>
        </p:nvCxnSpPr>
        <p:spPr>
          <a:xfrm flipV="1">
            <a:off x="2086478" y="2803096"/>
            <a:ext cx="3716854" cy="303614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9"/>
          <p:cNvCxnSpPr>
            <a:cxnSpLocks/>
          </p:cNvCxnSpPr>
          <p:nvPr/>
        </p:nvCxnSpPr>
        <p:spPr>
          <a:xfrm flipV="1">
            <a:off x="2083940" y="2431999"/>
            <a:ext cx="1633883" cy="3405476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9"/>
          <p:cNvCxnSpPr>
            <a:cxnSpLocks/>
          </p:cNvCxnSpPr>
          <p:nvPr/>
        </p:nvCxnSpPr>
        <p:spPr>
          <a:xfrm flipV="1">
            <a:off x="2085705" y="4329241"/>
            <a:ext cx="4642897" cy="1518373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7395" y="658437"/>
            <a:ext cx="8596668" cy="810986"/>
          </a:xfrm>
        </p:spPr>
        <p:txBody>
          <a:bodyPr/>
          <a:lstStyle/>
          <a:p>
            <a:r>
              <a:rPr lang="fr-FR" dirty="0"/>
              <a:t>The Engel </a:t>
            </a:r>
            <a:r>
              <a:rPr lang="fr-FR" dirty="0" err="1"/>
              <a:t>Curve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5796920" y="2434084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E</a:t>
            </a:r>
            <a:r>
              <a:rPr lang="fr-FR" b="1" baseline="-250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882503" y="1941593"/>
            <a:ext cx="1134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INCOME</a:t>
            </a:r>
          </a:p>
        </p:txBody>
      </p:sp>
      <p:sp>
        <p:nvSpPr>
          <p:cNvPr id="34" name="ZoneTexte 29"/>
          <p:cNvSpPr txBox="1"/>
          <p:nvPr/>
        </p:nvSpPr>
        <p:spPr>
          <a:xfrm>
            <a:off x="6852573" y="5657717"/>
            <a:ext cx="1285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</p:txBody>
      </p:sp>
      <p:sp>
        <p:nvSpPr>
          <p:cNvPr id="37" name="ZoneTexte 10"/>
          <p:cNvSpPr txBox="1"/>
          <p:nvPr/>
        </p:nvSpPr>
        <p:spPr>
          <a:xfrm>
            <a:off x="3637536" y="2012551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E</a:t>
            </a:r>
            <a:r>
              <a:rPr lang="fr-FR" b="1" baseline="-25000" dirty="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45" name="ZoneTexte 10"/>
          <p:cNvSpPr txBox="1"/>
          <p:nvPr/>
        </p:nvSpPr>
        <p:spPr>
          <a:xfrm>
            <a:off x="6722190" y="3987200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E</a:t>
            </a:r>
            <a:r>
              <a:rPr lang="fr-FR" b="1" baseline="-25000" dirty="0">
                <a:solidFill>
                  <a:schemeClr val="accent2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55" name="ZoneTexte 10"/>
          <p:cNvSpPr txBox="1"/>
          <p:nvPr/>
        </p:nvSpPr>
        <p:spPr>
          <a:xfrm rot="19251177">
            <a:off x="3888205" y="3444072"/>
            <a:ext cx="1013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YED = 1</a:t>
            </a:r>
          </a:p>
        </p:txBody>
      </p:sp>
      <p:sp>
        <p:nvSpPr>
          <p:cNvPr id="56" name="ZoneTexte 10"/>
          <p:cNvSpPr txBox="1"/>
          <p:nvPr/>
        </p:nvSpPr>
        <p:spPr>
          <a:xfrm rot="20511463">
            <a:off x="4551550" y="4438683"/>
            <a:ext cx="1013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YED = 1</a:t>
            </a:r>
          </a:p>
        </p:txBody>
      </p:sp>
      <p:sp>
        <p:nvSpPr>
          <p:cNvPr id="57" name="ZoneTexte 10"/>
          <p:cNvSpPr txBox="1"/>
          <p:nvPr/>
        </p:nvSpPr>
        <p:spPr>
          <a:xfrm rot="17729790">
            <a:off x="2634069" y="2931248"/>
            <a:ext cx="1013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YED = 1</a:t>
            </a:r>
          </a:p>
        </p:txBody>
      </p:sp>
      <p:cxnSp>
        <p:nvCxnSpPr>
          <p:cNvPr id="7" name="Connecteur droit avec flèche 6"/>
          <p:cNvCxnSpPr/>
          <p:nvPr/>
        </p:nvCxnSpPr>
        <p:spPr>
          <a:xfrm flipV="1">
            <a:off x="2078698" y="5846684"/>
            <a:ext cx="4780897" cy="627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>
            <a:cxnSpLocks/>
          </p:cNvCxnSpPr>
          <p:nvPr/>
        </p:nvCxnSpPr>
        <p:spPr>
          <a:xfrm flipV="1">
            <a:off x="2076880" y="1735586"/>
            <a:ext cx="0" cy="411480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845840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8D6E196A-8B21-DF93-5F7C-7B4A59783EBC}"/>
              </a:ext>
            </a:extLst>
          </p:cNvPr>
          <p:cNvSpPr/>
          <p:nvPr/>
        </p:nvSpPr>
        <p:spPr>
          <a:xfrm>
            <a:off x="1611586" y="4600028"/>
            <a:ext cx="3510455" cy="812800"/>
          </a:xfrm>
          <a:custGeom>
            <a:avLst/>
            <a:gdLst>
              <a:gd name="connsiteX0" fmla="*/ 0 w 3510455"/>
              <a:gd name="connsiteY0" fmla="*/ 14013 h 812800"/>
              <a:gd name="connsiteX1" fmla="*/ 3510455 w 3510455"/>
              <a:gd name="connsiteY1" fmla="*/ 0 h 812800"/>
              <a:gd name="connsiteX2" fmla="*/ 1208690 w 3510455"/>
              <a:gd name="connsiteY2" fmla="*/ 805793 h 812800"/>
              <a:gd name="connsiteX3" fmla="*/ 10511 w 3510455"/>
              <a:gd name="connsiteY3" fmla="*/ 812800 h 812800"/>
              <a:gd name="connsiteX4" fmla="*/ 0 w 3510455"/>
              <a:gd name="connsiteY4" fmla="*/ 14013 h 8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10455" h="812800">
                <a:moveTo>
                  <a:pt x="0" y="14013"/>
                </a:moveTo>
                <a:lnTo>
                  <a:pt x="3510455" y="0"/>
                </a:lnTo>
                <a:lnTo>
                  <a:pt x="1208690" y="805793"/>
                </a:lnTo>
                <a:lnTo>
                  <a:pt x="10511" y="812800"/>
                </a:lnTo>
                <a:lnTo>
                  <a:pt x="0" y="14013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1B518FCF-5921-9AF4-AFAA-7A9F9C08A5A6}"/>
              </a:ext>
            </a:extLst>
          </p:cNvPr>
          <p:cNvSpPr/>
          <p:nvPr/>
        </p:nvSpPr>
        <p:spPr>
          <a:xfrm>
            <a:off x="1608083" y="3822262"/>
            <a:ext cx="4582510" cy="788276"/>
          </a:xfrm>
          <a:custGeom>
            <a:avLst/>
            <a:gdLst>
              <a:gd name="connsiteX0" fmla="*/ 0 w 4582510"/>
              <a:gd name="connsiteY0" fmla="*/ 3504 h 788276"/>
              <a:gd name="connsiteX1" fmla="*/ 4582510 w 4582510"/>
              <a:gd name="connsiteY1" fmla="*/ 0 h 788276"/>
              <a:gd name="connsiteX2" fmla="*/ 3531476 w 4582510"/>
              <a:gd name="connsiteY2" fmla="*/ 784772 h 788276"/>
              <a:gd name="connsiteX3" fmla="*/ 14014 w 4582510"/>
              <a:gd name="connsiteY3" fmla="*/ 788276 h 788276"/>
              <a:gd name="connsiteX4" fmla="*/ 0 w 4582510"/>
              <a:gd name="connsiteY4" fmla="*/ 3504 h 788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82510" h="788276">
                <a:moveTo>
                  <a:pt x="0" y="3504"/>
                </a:moveTo>
                <a:lnTo>
                  <a:pt x="4582510" y="0"/>
                </a:lnTo>
                <a:lnTo>
                  <a:pt x="3531476" y="784772"/>
                </a:lnTo>
                <a:lnTo>
                  <a:pt x="14014" y="788276"/>
                </a:lnTo>
                <a:lnTo>
                  <a:pt x="0" y="3504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7CBEDF9E-647E-1C3B-37A9-0963C24C88D6}"/>
              </a:ext>
            </a:extLst>
          </p:cNvPr>
          <p:cNvSpPr/>
          <p:nvPr/>
        </p:nvSpPr>
        <p:spPr>
          <a:xfrm>
            <a:off x="1615089" y="3002455"/>
            <a:ext cx="4589615" cy="8188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0ADA7140-BBD7-2019-99A2-E602F9F8AC08}"/>
              </a:ext>
            </a:extLst>
          </p:cNvPr>
          <p:cNvSpPr/>
          <p:nvPr/>
        </p:nvSpPr>
        <p:spPr>
          <a:xfrm>
            <a:off x="1615090" y="2161628"/>
            <a:ext cx="4586013" cy="840827"/>
          </a:xfrm>
          <a:custGeom>
            <a:avLst/>
            <a:gdLst>
              <a:gd name="connsiteX0" fmla="*/ 0 w 4586013"/>
              <a:gd name="connsiteY0" fmla="*/ 17517 h 840827"/>
              <a:gd name="connsiteX1" fmla="*/ 3086538 w 4586013"/>
              <a:gd name="connsiteY1" fmla="*/ 0 h 840827"/>
              <a:gd name="connsiteX2" fmla="*/ 4586013 w 4586013"/>
              <a:gd name="connsiteY2" fmla="*/ 840827 h 840827"/>
              <a:gd name="connsiteX3" fmla="*/ 3503 w 4586013"/>
              <a:gd name="connsiteY3" fmla="*/ 837324 h 840827"/>
              <a:gd name="connsiteX4" fmla="*/ 0 w 4586013"/>
              <a:gd name="connsiteY4" fmla="*/ 17517 h 84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86013" h="840827">
                <a:moveTo>
                  <a:pt x="0" y="17517"/>
                </a:moveTo>
                <a:lnTo>
                  <a:pt x="3086538" y="0"/>
                </a:lnTo>
                <a:lnTo>
                  <a:pt x="4586013" y="840827"/>
                </a:lnTo>
                <a:lnTo>
                  <a:pt x="3503" y="837324"/>
                </a:lnTo>
                <a:cubicBezTo>
                  <a:pt x="2335" y="564055"/>
                  <a:pt x="1168" y="290786"/>
                  <a:pt x="0" y="17517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5040FFF8-71D1-9864-68D2-480FFA253657}"/>
              </a:ext>
            </a:extLst>
          </p:cNvPr>
          <p:cNvCxnSpPr>
            <a:cxnSpLocks/>
          </p:cNvCxnSpPr>
          <p:nvPr/>
        </p:nvCxnSpPr>
        <p:spPr>
          <a:xfrm flipV="1">
            <a:off x="2957364" y="4617035"/>
            <a:ext cx="2161469" cy="1588397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5887F636-797D-537A-5C0B-46ED84D66E5F}"/>
              </a:ext>
            </a:extLst>
          </p:cNvPr>
          <p:cNvCxnSpPr>
            <a:cxnSpLocks/>
          </p:cNvCxnSpPr>
          <p:nvPr/>
        </p:nvCxnSpPr>
        <p:spPr>
          <a:xfrm>
            <a:off x="4702309" y="2170713"/>
            <a:ext cx="0" cy="405335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853251D-EA4E-4688-F4D0-7513166AEB14}"/>
              </a:ext>
            </a:extLst>
          </p:cNvPr>
          <p:cNvCxnSpPr>
            <a:cxnSpLocks/>
          </p:cNvCxnSpPr>
          <p:nvPr/>
        </p:nvCxnSpPr>
        <p:spPr>
          <a:xfrm>
            <a:off x="1618287" y="2170713"/>
            <a:ext cx="308402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A4CC4E0-6C95-7326-4045-D927CC3F6986}"/>
              </a:ext>
            </a:extLst>
          </p:cNvPr>
          <p:cNvCxnSpPr>
            <a:cxnSpLocks/>
          </p:cNvCxnSpPr>
          <p:nvPr/>
        </p:nvCxnSpPr>
        <p:spPr>
          <a:xfrm flipH="1" flipV="1">
            <a:off x="4702309" y="2170713"/>
            <a:ext cx="1511235" cy="83657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7D8A8A6-3F82-4394-98C2-D29EB3CF5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78974"/>
            <a:ext cx="8596668" cy="703521"/>
          </a:xfrm>
        </p:spPr>
        <p:txBody>
          <a:bodyPr/>
          <a:lstStyle/>
          <a:p>
            <a:r>
              <a:rPr lang="en-US" dirty="0"/>
              <a:t>The Engel Curve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3203392-B894-C0AD-B9BE-284E65272F83}"/>
              </a:ext>
            </a:extLst>
          </p:cNvPr>
          <p:cNvCxnSpPr>
            <a:cxnSpLocks/>
          </p:cNvCxnSpPr>
          <p:nvPr/>
        </p:nvCxnSpPr>
        <p:spPr>
          <a:xfrm flipV="1">
            <a:off x="1618289" y="1250420"/>
            <a:ext cx="0" cy="497365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176E7DF-D51B-C14A-29C4-F3078BE28867}"/>
              </a:ext>
            </a:extLst>
          </p:cNvPr>
          <p:cNvCxnSpPr>
            <a:cxnSpLocks/>
          </p:cNvCxnSpPr>
          <p:nvPr/>
        </p:nvCxnSpPr>
        <p:spPr>
          <a:xfrm>
            <a:off x="1618289" y="6224070"/>
            <a:ext cx="560867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61D78F8-1891-9639-A9A7-BDB37016600D}"/>
              </a:ext>
            </a:extLst>
          </p:cNvPr>
          <p:cNvSpPr txBox="1"/>
          <p:nvPr/>
        </p:nvSpPr>
        <p:spPr>
          <a:xfrm>
            <a:off x="7226963" y="6039404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F6F926-72DE-F19B-2DAF-D61A0FACAB36}"/>
              </a:ext>
            </a:extLst>
          </p:cNvPr>
          <p:cNvSpPr txBox="1"/>
          <p:nvPr/>
        </p:nvSpPr>
        <p:spPr>
          <a:xfrm>
            <a:off x="523490" y="1275477"/>
            <a:ext cx="10086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INCOME</a:t>
            </a:r>
          </a:p>
          <a:p>
            <a:pPr algn="ctr"/>
            <a:r>
              <a:rPr lang="en-US" b="1" dirty="0"/>
              <a:t>($)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FCFC20-2647-4ED3-76F6-2B3AA6A499C2}"/>
              </a:ext>
            </a:extLst>
          </p:cNvPr>
          <p:cNvCxnSpPr>
            <a:cxnSpLocks/>
          </p:cNvCxnSpPr>
          <p:nvPr/>
        </p:nvCxnSpPr>
        <p:spPr>
          <a:xfrm>
            <a:off x="1618289" y="4621666"/>
            <a:ext cx="350054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0CD448-ABD7-9D00-5F36-DDF8FDD643C2}"/>
              </a:ext>
            </a:extLst>
          </p:cNvPr>
          <p:cNvCxnSpPr>
            <a:cxnSpLocks/>
          </p:cNvCxnSpPr>
          <p:nvPr/>
        </p:nvCxnSpPr>
        <p:spPr>
          <a:xfrm>
            <a:off x="1618288" y="3827768"/>
            <a:ext cx="456924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A82D2EE-83BC-A16D-BC15-3591EF2D0624}"/>
              </a:ext>
            </a:extLst>
          </p:cNvPr>
          <p:cNvCxnSpPr>
            <a:cxnSpLocks/>
          </p:cNvCxnSpPr>
          <p:nvPr/>
        </p:nvCxnSpPr>
        <p:spPr>
          <a:xfrm>
            <a:off x="1618287" y="3007289"/>
            <a:ext cx="456924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A4F4BF9-DB57-C778-D67F-A6237EECBE94}"/>
              </a:ext>
            </a:extLst>
          </p:cNvPr>
          <p:cNvCxnSpPr/>
          <p:nvPr/>
        </p:nvCxnSpPr>
        <p:spPr>
          <a:xfrm flipV="1">
            <a:off x="6197781" y="3007289"/>
            <a:ext cx="0" cy="82047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187E0653-07C3-A19E-CD0C-F336E27DC0BB}"/>
              </a:ext>
            </a:extLst>
          </p:cNvPr>
          <p:cNvSpPr txBox="1"/>
          <p:nvPr/>
        </p:nvSpPr>
        <p:spPr>
          <a:xfrm>
            <a:off x="1695945" y="3245221"/>
            <a:ext cx="1013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YED = 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F1D3149-FDBC-F72B-20BD-0577DC1115EC}"/>
              </a:ext>
            </a:extLst>
          </p:cNvPr>
          <p:cNvSpPr txBox="1"/>
          <p:nvPr/>
        </p:nvSpPr>
        <p:spPr>
          <a:xfrm>
            <a:off x="1704332" y="2423056"/>
            <a:ext cx="1013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YED &lt; 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E9C12F9-A160-B7F2-7C12-34221F0B7DC1}"/>
              </a:ext>
            </a:extLst>
          </p:cNvPr>
          <p:cNvSpPr txBox="1"/>
          <p:nvPr/>
        </p:nvSpPr>
        <p:spPr>
          <a:xfrm>
            <a:off x="2613611" y="2453833"/>
            <a:ext cx="1643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INFERIOR GOOD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6F87BA0-8E78-4953-1428-80F88B6DF8A2}"/>
              </a:ext>
            </a:extLst>
          </p:cNvPr>
          <p:cNvSpPr txBox="1"/>
          <p:nvPr/>
        </p:nvSpPr>
        <p:spPr>
          <a:xfrm>
            <a:off x="1225605" y="603940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1E1F765-B46C-5F8F-03D1-FF26E7084A2F}"/>
              </a:ext>
            </a:extLst>
          </p:cNvPr>
          <p:cNvSpPr txBox="1"/>
          <p:nvPr/>
        </p:nvSpPr>
        <p:spPr>
          <a:xfrm>
            <a:off x="895208" y="44370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2000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11E472E-C712-3E12-B771-6AB5208E5D04}"/>
              </a:ext>
            </a:extLst>
          </p:cNvPr>
          <p:cNvSpPr txBox="1"/>
          <p:nvPr/>
        </p:nvSpPr>
        <p:spPr>
          <a:xfrm>
            <a:off x="889615" y="3643102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3000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B64D790-7EAC-9367-7CCE-5D3D61EE8F2F}"/>
              </a:ext>
            </a:extLst>
          </p:cNvPr>
          <p:cNvSpPr txBox="1"/>
          <p:nvPr/>
        </p:nvSpPr>
        <p:spPr>
          <a:xfrm>
            <a:off x="860120" y="2822622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4000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8B10413-8A44-8C61-5674-AC8BB6198D5F}"/>
              </a:ext>
            </a:extLst>
          </p:cNvPr>
          <p:cNvSpPr txBox="1"/>
          <p:nvPr/>
        </p:nvSpPr>
        <p:spPr>
          <a:xfrm>
            <a:off x="888127" y="1977042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5000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1BE6B40E-E3F6-65C0-BC8E-763F73AB0A56}"/>
              </a:ext>
            </a:extLst>
          </p:cNvPr>
          <p:cNvCxnSpPr>
            <a:cxnSpLocks/>
          </p:cNvCxnSpPr>
          <p:nvPr/>
        </p:nvCxnSpPr>
        <p:spPr>
          <a:xfrm>
            <a:off x="6204710" y="3827768"/>
            <a:ext cx="0" cy="239630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538CBEC-93A0-01EE-DA9D-1D32D21DA153}"/>
              </a:ext>
            </a:extLst>
          </p:cNvPr>
          <p:cNvCxnSpPr>
            <a:cxnSpLocks/>
          </p:cNvCxnSpPr>
          <p:nvPr/>
        </p:nvCxnSpPr>
        <p:spPr>
          <a:xfrm flipV="1">
            <a:off x="5121870" y="3826106"/>
            <a:ext cx="1065666" cy="783125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B045EB16-11C1-D900-773E-F7702CE4AC68}"/>
              </a:ext>
            </a:extLst>
          </p:cNvPr>
          <p:cNvCxnSpPr>
            <a:cxnSpLocks/>
          </p:cNvCxnSpPr>
          <p:nvPr/>
        </p:nvCxnSpPr>
        <p:spPr>
          <a:xfrm>
            <a:off x="5121870" y="4620970"/>
            <a:ext cx="0" cy="160310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FE41DA08-758E-8398-5CB8-4A249E581B33}"/>
              </a:ext>
            </a:extLst>
          </p:cNvPr>
          <p:cNvCxnSpPr>
            <a:cxnSpLocks/>
          </p:cNvCxnSpPr>
          <p:nvPr/>
        </p:nvCxnSpPr>
        <p:spPr>
          <a:xfrm>
            <a:off x="1635464" y="5419906"/>
            <a:ext cx="119230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C1CD6C65-6542-ADBB-73F5-3E82AE57C6D6}"/>
              </a:ext>
            </a:extLst>
          </p:cNvPr>
          <p:cNvSpPr txBox="1"/>
          <p:nvPr/>
        </p:nvSpPr>
        <p:spPr>
          <a:xfrm>
            <a:off x="912383" y="523524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1000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65EFCEAE-EEC2-239C-541D-E9EB53262FD0}"/>
              </a:ext>
            </a:extLst>
          </p:cNvPr>
          <p:cNvCxnSpPr>
            <a:cxnSpLocks/>
          </p:cNvCxnSpPr>
          <p:nvPr/>
        </p:nvCxnSpPr>
        <p:spPr>
          <a:xfrm flipV="1">
            <a:off x="2827772" y="4617035"/>
            <a:ext cx="2294098" cy="79043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2BA02A63-59E6-F718-F706-2B549F6D69BC}"/>
              </a:ext>
            </a:extLst>
          </p:cNvPr>
          <p:cNvSpPr txBox="1"/>
          <p:nvPr/>
        </p:nvSpPr>
        <p:spPr>
          <a:xfrm>
            <a:off x="1697141" y="4045184"/>
            <a:ext cx="1416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0 &lt; YED &lt; 1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DB569BF-37AA-BB17-CF15-4F02D0FDE509}"/>
              </a:ext>
            </a:extLst>
          </p:cNvPr>
          <p:cNvSpPr txBox="1"/>
          <p:nvPr/>
        </p:nvSpPr>
        <p:spPr>
          <a:xfrm>
            <a:off x="3041933" y="4071192"/>
            <a:ext cx="10743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NECESSITY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BB5E268-3309-6513-D7FA-639B7C304AAE}"/>
              </a:ext>
            </a:extLst>
          </p:cNvPr>
          <p:cNvSpPr txBox="1"/>
          <p:nvPr/>
        </p:nvSpPr>
        <p:spPr>
          <a:xfrm>
            <a:off x="2646609" y="4874198"/>
            <a:ext cx="843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2060"/>
                </a:solidFill>
              </a:rPr>
              <a:t>LUXURY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7EB551AA-605D-3E41-3A11-E4F184A14B6E}"/>
              </a:ext>
            </a:extLst>
          </p:cNvPr>
          <p:cNvCxnSpPr>
            <a:cxnSpLocks/>
          </p:cNvCxnSpPr>
          <p:nvPr/>
        </p:nvCxnSpPr>
        <p:spPr>
          <a:xfrm flipH="1">
            <a:off x="1618287" y="5421098"/>
            <a:ext cx="1175560" cy="409961"/>
          </a:xfrm>
          <a:prstGeom prst="line">
            <a:avLst/>
          </a:prstGeom>
          <a:ln w="28575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C95CE9C7-F0EB-C769-CFBE-EF55F89655AD}"/>
              </a:ext>
            </a:extLst>
          </p:cNvPr>
          <p:cNvCxnSpPr>
            <a:cxnSpLocks/>
          </p:cNvCxnSpPr>
          <p:nvPr/>
        </p:nvCxnSpPr>
        <p:spPr>
          <a:xfrm>
            <a:off x="2827772" y="5407470"/>
            <a:ext cx="0" cy="81660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196261D4-5A92-7EA0-1AA6-CAECF2E2B090}"/>
              </a:ext>
            </a:extLst>
          </p:cNvPr>
          <p:cNvSpPr txBox="1"/>
          <p:nvPr/>
        </p:nvSpPr>
        <p:spPr>
          <a:xfrm>
            <a:off x="2613611" y="6256819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13BBEB1-1B24-AFAE-F39B-189AB71C6583}"/>
              </a:ext>
            </a:extLst>
          </p:cNvPr>
          <p:cNvSpPr txBox="1"/>
          <p:nvPr/>
        </p:nvSpPr>
        <p:spPr>
          <a:xfrm>
            <a:off x="4488148" y="626115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26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603BA3E-C49E-74D8-4076-E9DDDA81D0D6}"/>
              </a:ext>
            </a:extLst>
          </p:cNvPr>
          <p:cNvSpPr txBox="1"/>
          <p:nvPr/>
        </p:nvSpPr>
        <p:spPr>
          <a:xfrm>
            <a:off x="4907709" y="626115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30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C8FE72B-C008-F634-838B-85B17C4772B4}"/>
              </a:ext>
            </a:extLst>
          </p:cNvPr>
          <p:cNvSpPr txBox="1"/>
          <p:nvPr/>
        </p:nvSpPr>
        <p:spPr>
          <a:xfrm>
            <a:off x="5983620" y="626115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39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F38BA044-080C-A63B-3CC8-FB6ADF204D0C}"/>
              </a:ext>
            </a:extLst>
          </p:cNvPr>
          <p:cNvSpPr txBox="1"/>
          <p:nvPr/>
        </p:nvSpPr>
        <p:spPr>
          <a:xfrm>
            <a:off x="1699357" y="4836716"/>
            <a:ext cx="1013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YED &gt; 1</a:t>
            </a:r>
          </a:p>
        </p:txBody>
      </p:sp>
    </p:spTree>
    <p:extLst>
      <p:ext uri="{BB962C8B-B14F-4D97-AF65-F5344CB8AC3E}">
        <p14:creationId xmlns:p14="http://schemas.microsoft.com/office/powerpoint/2010/main" val="259357670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498" y="299357"/>
            <a:ext cx="8596668" cy="810986"/>
          </a:xfrm>
        </p:spPr>
        <p:txBody>
          <a:bodyPr/>
          <a:lstStyle/>
          <a:p>
            <a:r>
              <a:rPr lang="fr-FR" dirty="0"/>
              <a:t>PES &amp; </a:t>
            </a:r>
            <a:r>
              <a:rPr lang="fr-FR" dirty="0" err="1"/>
              <a:t>Linear</a:t>
            </a:r>
            <a:r>
              <a:rPr lang="fr-FR" dirty="0"/>
              <a:t> </a:t>
            </a:r>
            <a:r>
              <a:rPr lang="fr-FR" dirty="0" err="1"/>
              <a:t>Supply</a:t>
            </a:r>
            <a:r>
              <a:rPr lang="fr-FR" dirty="0"/>
              <a:t> </a:t>
            </a:r>
            <a:r>
              <a:rPr lang="fr-FR" dirty="0" err="1"/>
              <a:t>Curve</a:t>
            </a:r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 flipV="1">
            <a:off x="2006755" y="2318665"/>
            <a:ext cx="4394044" cy="305450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6468392" y="1967693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910583" y="1732219"/>
            <a:ext cx="1285666" cy="480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sp>
        <p:nvSpPr>
          <p:cNvPr id="34" name="ZoneTexte 29"/>
          <p:cNvSpPr txBox="1"/>
          <p:nvPr/>
        </p:nvSpPr>
        <p:spPr>
          <a:xfrm>
            <a:off x="6778145" y="5189881"/>
            <a:ext cx="1285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</p:txBody>
      </p:sp>
      <p:cxnSp>
        <p:nvCxnSpPr>
          <p:cNvPr id="35" name="Connecteur droit 9"/>
          <p:cNvCxnSpPr/>
          <p:nvPr/>
        </p:nvCxnSpPr>
        <p:spPr>
          <a:xfrm flipV="1">
            <a:off x="2010616" y="1620890"/>
            <a:ext cx="3949312" cy="27453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ZoneTexte 10"/>
          <p:cNvSpPr txBox="1"/>
          <p:nvPr/>
        </p:nvSpPr>
        <p:spPr>
          <a:xfrm>
            <a:off x="6016919" y="1259722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S</a:t>
            </a:r>
            <a:r>
              <a:rPr lang="fr-FR" b="1" baseline="-25000" dirty="0">
                <a:solidFill>
                  <a:srgbClr val="002060"/>
                </a:solidFill>
              </a:rPr>
              <a:t>3</a:t>
            </a:r>
          </a:p>
        </p:txBody>
      </p:sp>
      <p:cxnSp>
        <p:nvCxnSpPr>
          <p:cNvPr id="38" name="Connecteur droit 9"/>
          <p:cNvCxnSpPr/>
          <p:nvPr/>
        </p:nvCxnSpPr>
        <p:spPr>
          <a:xfrm flipV="1">
            <a:off x="3422684" y="2993567"/>
            <a:ext cx="3437753" cy="2389741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10"/>
          <p:cNvSpPr txBox="1"/>
          <p:nvPr/>
        </p:nvSpPr>
        <p:spPr>
          <a:xfrm>
            <a:off x="6919866" y="2640561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S</a:t>
            </a:r>
            <a:r>
              <a:rPr lang="fr-FR" b="1" baseline="-25000" dirty="0">
                <a:solidFill>
                  <a:schemeClr val="accent2">
                    <a:lumMod val="50000"/>
                  </a:schemeClr>
                </a:solidFill>
              </a:rPr>
              <a:t>1</a:t>
            </a:r>
          </a:p>
        </p:txBody>
      </p:sp>
      <p:cxnSp>
        <p:nvCxnSpPr>
          <p:cNvPr id="50" name="Straight Connector 49"/>
          <p:cNvCxnSpPr/>
          <p:nvPr/>
        </p:nvCxnSpPr>
        <p:spPr>
          <a:xfrm flipH="1">
            <a:off x="2006757" y="5385528"/>
            <a:ext cx="1415927" cy="990777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10"/>
          <p:cNvSpPr txBox="1"/>
          <p:nvPr/>
        </p:nvSpPr>
        <p:spPr>
          <a:xfrm rot="19530780">
            <a:off x="3714700" y="3383435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PES = 1</a:t>
            </a:r>
          </a:p>
        </p:txBody>
      </p:sp>
      <p:sp>
        <p:nvSpPr>
          <p:cNvPr id="56" name="ZoneTexte 10"/>
          <p:cNvSpPr txBox="1"/>
          <p:nvPr/>
        </p:nvSpPr>
        <p:spPr>
          <a:xfrm rot="19530780">
            <a:off x="4194454" y="4036373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PES &lt; 1</a:t>
            </a:r>
          </a:p>
        </p:txBody>
      </p:sp>
      <p:sp>
        <p:nvSpPr>
          <p:cNvPr id="57" name="ZoneTexte 10"/>
          <p:cNvSpPr txBox="1"/>
          <p:nvPr/>
        </p:nvSpPr>
        <p:spPr>
          <a:xfrm rot="19530780">
            <a:off x="3220185" y="2697708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PES &gt; 1</a:t>
            </a:r>
          </a:p>
        </p:txBody>
      </p:sp>
      <p:sp>
        <p:nvSpPr>
          <p:cNvPr id="58" name="ZoneTexte 10"/>
          <p:cNvSpPr txBox="1"/>
          <p:nvPr/>
        </p:nvSpPr>
        <p:spPr>
          <a:xfrm>
            <a:off x="1206504" y="4183629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b &gt; 0</a:t>
            </a:r>
          </a:p>
        </p:txBody>
      </p:sp>
      <p:sp>
        <p:nvSpPr>
          <p:cNvPr id="59" name="ZoneTexte 10"/>
          <p:cNvSpPr txBox="1"/>
          <p:nvPr/>
        </p:nvSpPr>
        <p:spPr>
          <a:xfrm>
            <a:off x="1223073" y="5188503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b = 0</a:t>
            </a:r>
          </a:p>
        </p:txBody>
      </p:sp>
      <p:sp>
        <p:nvSpPr>
          <p:cNvPr id="60" name="ZoneTexte 10"/>
          <p:cNvSpPr txBox="1"/>
          <p:nvPr/>
        </p:nvSpPr>
        <p:spPr>
          <a:xfrm>
            <a:off x="1214909" y="6199803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b &lt; 0</a:t>
            </a:r>
          </a:p>
        </p:txBody>
      </p:sp>
      <p:cxnSp>
        <p:nvCxnSpPr>
          <p:cNvPr id="7" name="Connecteur droit avec flèche 6"/>
          <p:cNvCxnSpPr/>
          <p:nvPr/>
        </p:nvCxnSpPr>
        <p:spPr>
          <a:xfrm flipV="1">
            <a:off x="2002452" y="5377030"/>
            <a:ext cx="4780897" cy="627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 flipV="1">
            <a:off x="2002452" y="1514763"/>
            <a:ext cx="0" cy="491870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5-Point Star 46">
            <a:extLst>
              <a:ext uri="{FF2B5EF4-FFF2-40B4-BE49-F238E27FC236}">
                <a16:creationId xmlns:a16="http://schemas.microsoft.com/office/drawing/2014/main" id="{EE365CF1-895B-36A9-A0E8-96C620817780}"/>
              </a:ext>
            </a:extLst>
          </p:cNvPr>
          <p:cNvSpPr/>
          <p:nvPr/>
        </p:nvSpPr>
        <p:spPr>
          <a:xfrm>
            <a:off x="11049553" y="4687791"/>
            <a:ext cx="559555" cy="559555"/>
          </a:xfrm>
          <a:prstGeom prst="star5">
            <a:avLst>
              <a:gd name="adj" fmla="val 19467"/>
              <a:gd name="hf" fmla="val 105146"/>
              <a:gd name="vf" fmla="val 110557"/>
            </a:avLst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9418F3-118F-6543-4A05-7E6EA054BD2D}"/>
              </a:ext>
            </a:extLst>
          </p:cNvPr>
          <p:cNvSpPr txBox="1"/>
          <p:nvPr/>
        </p:nvSpPr>
        <p:spPr>
          <a:xfrm>
            <a:off x="10715219" y="5318602"/>
            <a:ext cx="12282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ONE STEP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FURTHER</a:t>
            </a:r>
            <a:endParaRPr lang="en-GB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25204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Connecteur droit 10">
            <a:extLst>
              <a:ext uri="{FF2B5EF4-FFF2-40B4-BE49-F238E27FC236}">
                <a16:creationId xmlns:a16="http://schemas.microsoft.com/office/drawing/2014/main" id="{E7166ECC-9838-3D3E-E66C-35E0BE7BD59B}"/>
              </a:ext>
            </a:extLst>
          </p:cNvPr>
          <p:cNvCxnSpPr>
            <a:cxnSpLocks/>
          </p:cNvCxnSpPr>
          <p:nvPr/>
        </p:nvCxnSpPr>
        <p:spPr>
          <a:xfrm flipH="1">
            <a:off x="6324154" y="4215629"/>
            <a:ext cx="445581" cy="765626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C5914C42-31E5-36CD-D4D4-FF8BDAAEEA52}"/>
              </a:ext>
            </a:extLst>
          </p:cNvPr>
          <p:cNvCxnSpPr>
            <a:cxnSpLocks/>
          </p:cNvCxnSpPr>
          <p:nvPr/>
        </p:nvCxnSpPr>
        <p:spPr>
          <a:xfrm flipV="1">
            <a:off x="898149" y="3727918"/>
            <a:ext cx="826679" cy="136979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1570E7C-4940-4631-8121-1A4E5FAD4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PES &amp; </a:t>
            </a:r>
            <a:r>
              <a:rPr lang="fr-FR" dirty="0" err="1"/>
              <a:t>Slope</a:t>
            </a:r>
            <a:r>
              <a:rPr lang="fr-FR" dirty="0"/>
              <a:t> of the </a:t>
            </a:r>
            <a:r>
              <a:rPr lang="fr-FR" dirty="0" err="1"/>
              <a:t>Supply</a:t>
            </a:r>
            <a:r>
              <a:rPr lang="fr-FR" dirty="0"/>
              <a:t> </a:t>
            </a:r>
            <a:r>
              <a:rPr lang="fr-FR" dirty="0" err="1"/>
              <a:t>Curve</a:t>
            </a:r>
            <a:endParaRPr lang="fr-FR" dirty="0"/>
          </a:p>
        </p:txBody>
      </p:sp>
      <p:cxnSp>
        <p:nvCxnSpPr>
          <p:cNvPr id="4" name="Connecteur droit avec flèche 4">
            <a:extLst>
              <a:ext uri="{FF2B5EF4-FFF2-40B4-BE49-F238E27FC236}">
                <a16:creationId xmlns:a16="http://schemas.microsoft.com/office/drawing/2014/main" id="{FE056166-67E4-4218-ABC1-AE03DB38B819}"/>
              </a:ext>
            </a:extLst>
          </p:cNvPr>
          <p:cNvCxnSpPr/>
          <p:nvPr/>
        </p:nvCxnSpPr>
        <p:spPr>
          <a:xfrm flipV="1">
            <a:off x="900210" y="2327654"/>
            <a:ext cx="0" cy="26663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5">
            <a:extLst>
              <a:ext uri="{FF2B5EF4-FFF2-40B4-BE49-F238E27FC236}">
                <a16:creationId xmlns:a16="http://schemas.microsoft.com/office/drawing/2014/main" id="{DA5E7651-43CC-46AD-8D56-A9FD967E1F6E}"/>
              </a:ext>
            </a:extLst>
          </p:cNvPr>
          <p:cNvCxnSpPr/>
          <p:nvPr/>
        </p:nvCxnSpPr>
        <p:spPr>
          <a:xfrm flipV="1">
            <a:off x="902272" y="4994025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7">
            <a:extLst>
              <a:ext uri="{FF2B5EF4-FFF2-40B4-BE49-F238E27FC236}">
                <a16:creationId xmlns:a16="http://schemas.microsoft.com/office/drawing/2014/main" id="{6A97DA2E-5225-4827-8610-59CE0EE9A0A3}"/>
              </a:ext>
            </a:extLst>
          </p:cNvPr>
          <p:cNvSpPr txBox="1"/>
          <p:nvPr/>
        </p:nvSpPr>
        <p:spPr>
          <a:xfrm>
            <a:off x="463709" y="1920927"/>
            <a:ext cx="873002" cy="403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7" name="ZoneTexte 8">
            <a:extLst>
              <a:ext uri="{FF2B5EF4-FFF2-40B4-BE49-F238E27FC236}">
                <a16:creationId xmlns:a16="http://schemas.microsoft.com/office/drawing/2014/main" id="{DA363B20-8ADF-415C-AEBD-C70628465FA9}"/>
              </a:ext>
            </a:extLst>
          </p:cNvPr>
          <p:cNvSpPr txBox="1"/>
          <p:nvPr/>
        </p:nvSpPr>
        <p:spPr>
          <a:xfrm>
            <a:off x="900211" y="5779415"/>
            <a:ext cx="3692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SUPPLY IS PRICE-ELASTIC</a:t>
            </a:r>
          </a:p>
        </p:txBody>
      </p:sp>
      <p:cxnSp>
        <p:nvCxnSpPr>
          <p:cNvPr id="8" name="Connecteur droit 10">
            <a:extLst>
              <a:ext uri="{FF2B5EF4-FFF2-40B4-BE49-F238E27FC236}">
                <a16:creationId xmlns:a16="http://schemas.microsoft.com/office/drawing/2014/main" id="{7EE015C5-B1D6-4713-A83B-FA29D23CBA43}"/>
              </a:ext>
            </a:extLst>
          </p:cNvPr>
          <p:cNvCxnSpPr>
            <a:cxnSpLocks/>
          </p:cNvCxnSpPr>
          <p:nvPr/>
        </p:nvCxnSpPr>
        <p:spPr>
          <a:xfrm flipV="1">
            <a:off x="1726050" y="3363983"/>
            <a:ext cx="2183478" cy="36179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28">
            <a:extLst>
              <a:ext uri="{FF2B5EF4-FFF2-40B4-BE49-F238E27FC236}">
                <a16:creationId xmlns:a16="http://schemas.microsoft.com/office/drawing/2014/main" id="{C5A7BF86-74C7-4B41-84D4-71D6311F1CD5}"/>
              </a:ext>
            </a:extLst>
          </p:cNvPr>
          <p:cNvSpPr txBox="1"/>
          <p:nvPr/>
        </p:nvSpPr>
        <p:spPr>
          <a:xfrm>
            <a:off x="3639611" y="5065377"/>
            <a:ext cx="1412713" cy="403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17" name="Connecteur droit avec flèche 4">
            <a:extLst>
              <a:ext uri="{FF2B5EF4-FFF2-40B4-BE49-F238E27FC236}">
                <a16:creationId xmlns:a16="http://schemas.microsoft.com/office/drawing/2014/main" id="{BDFF17B4-F67F-4CF8-92E2-C72DB4EC601C}"/>
              </a:ext>
            </a:extLst>
          </p:cNvPr>
          <p:cNvCxnSpPr/>
          <p:nvPr/>
        </p:nvCxnSpPr>
        <p:spPr>
          <a:xfrm flipV="1">
            <a:off x="5171869" y="2326235"/>
            <a:ext cx="0" cy="26663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5">
            <a:extLst>
              <a:ext uri="{FF2B5EF4-FFF2-40B4-BE49-F238E27FC236}">
                <a16:creationId xmlns:a16="http://schemas.microsoft.com/office/drawing/2014/main" id="{0FCB1322-4B27-426F-BC11-815BC2D51DEF}"/>
              </a:ext>
            </a:extLst>
          </p:cNvPr>
          <p:cNvCxnSpPr/>
          <p:nvPr/>
        </p:nvCxnSpPr>
        <p:spPr>
          <a:xfrm flipV="1">
            <a:off x="5173931" y="4983980"/>
            <a:ext cx="3690330" cy="5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7">
            <a:extLst>
              <a:ext uri="{FF2B5EF4-FFF2-40B4-BE49-F238E27FC236}">
                <a16:creationId xmlns:a16="http://schemas.microsoft.com/office/drawing/2014/main" id="{BE930A34-6F5E-45EB-9E22-6C229169315D}"/>
              </a:ext>
            </a:extLst>
          </p:cNvPr>
          <p:cNvSpPr txBox="1"/>
          <p:nvPr/>
        </p:nvSpPr>
        <p:spPr>
          <a:xfrm>
            <a:off x="4735368" y="1920927"/>
            <a:ext cx="873002" cy="403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20" name="ZoneTexte 8">
            <a:extLst>
              <a:ext uri="{FF2B5EF4-FFF2-40B4-BE49-F238E27FC236}">
                <a16:creationId xmlns:a16="http://schemas.microsoft.com/office/drawing/2014/main" id="{6009CE7B-6CF6-4925-8FA9-9B586CCFD77B}"/>
              </a:ext>
            </a:extLst>
          </p:cNvPr>
          <p:cNvSpPr txBox="1"/>
          <p:nvPr/>
        </p:nvSpPr>
        <p:spPr>
          <a:xfrm>
            <a:off x="5171870" y="5779415"/>
            <a:ext cx="3692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SUPPLY IS PRICE-INELASTIC</a:t>
            </a:r>
          </a:p>
        </p:txBody>
      </p:sp>
      <p:cxnSp>
        <p:nvCxnSpPr>
          <p:cNvPr id="21" name="Connecteur droit 10">
            <a:extLst>
              <a:ext uri="{FF2B5EF4-FFF2-40B4-BE49-F238E27FC236}">
                <a16:creationId xmlns:a16="http://schemas.microsoft.com/office/drawing/2014/main" id="{7CC637EC-45CB-4A14-BE85-16058C15C263}"/>
              </a:ext>
            </a:extLst>
          </p:cNvPr>
          <p:cNvCxnSpPr>
            <a:cxnSpLocks/>
          </p:cNvCxnSpPr>
          <p:nvPr/>
        </p:nvCxnSpPr>
        <p:spPr>
          <a:xfrm flipH="1">
            <a:off x="6783572" y="2737405"/>
            <a:ext cx="849416" cy="1459527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8">
            <a:extLst>
              <a:ext uri="{FF2B5EF4-FFF2-40B4-BE49-F238E27FC236}">
                <a16:creationId xmlns:a16="http://schemas.microsoft.com/office/drawing/2014/main" id="{5896A04A-527C-451B-9380-2F22BAF37C07}"/>
              </a:ext>
            </a:extLst>
          </p:cNvPr>
          <p:cNvSpPr txBox="1"/>
          <p:nvPr/>
        </p:nvSpPr>
        <p:spPr>
          <a:xfrm>
            <a:off x="7904170" y="5063958"/>
            <a:ext cx="1412713" cy="403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24" name="ZoneTexte 48">
            <a:extLst>
              <a:ext uri="{FF2B5EF4-FFF2-40B4-BE49-F238E27FC236}">
                <a16:creationId xmlns:a16="http://schemas.microsoft.com/office/drawing/2014/main" id="{B28363BF-9F47-47AB-8253-D8D4F341178C}"/>
              </a:ext>
            </a:extLst>
          </p:cNvPr>
          <p:cNvSpPr txBox="1"/>
          <p:nvPr/>
        </p:nvSpPr>
        <p:spPr>
          <a:xfrm>
            <a:off x="7539829" y="2331035"/>
            <a:ext cx="46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</a:p>
        </p:txBody>
      </p:sp>
      <p:sp>
        <p:nvSpPr>
          <p:cNvPr id="30" name="ZoneTexte 49">
            <a:extLst>
              <a:ext uri="{FF2B5EF4-FFF2-40B4-BE49-F238E27FC236}">
                <a16:creationId xmlns:a16="http://schemas.microsoft.com/office/drawing/2014/main" id="{3F451772-0C37-4164-B120-019405FEB974}"/>
              </a:ext>
            </a:extLst>
          </p:cNvPr>
          <p:cNvSpPr txBox="1"/>
          <p:nvPr/>
        </p:nvSpPr>
        <p:spPr>
          <a:xfrm>
            <a:off x="3968563" y="3105344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  <a:endParaRPr lang="fr-FR" b="1" baseline="-25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53246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cteur droit 9"/>
          <p:cNvCxnSpPr>
            <a:cxnSpLocks/>
          </p:cNvCxnSpPr>
          <p:nvPr/>
        </p:nvCxnSpPr>
        <p:spPr>
          <a:xfrm flipV="1">
            <a:off x="2086478" y="2803096"/>
            <a:ext cx="3716854" cy="303614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9"/>
          <p:cNvCxnSpPr>
            <a:cxnSpLocks/>
          </p:cNvCxnSpPr>
          <p:nvPr/>
        </p:nvCxnSpPr>
        <p:spPr>
          <a:xfrm flipV="1">
            <a:off x="2083940" y="2431999"/>
            <a:ext cx="1633883" cy="3405476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9"/>
          <p:cNvCxnSpPr>
            <a:cxnSpLocks/>
          </p:cNvCxnSpPr>
          <p:nvPr/>
        </p:nvCxnSpPr>
        <p:spPr>
          <a:xfrm flipV="1">
            <a:off x="2085705" y="4329241"/>
            <a:ext cx="4642897" cy="1518373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7395" y="658437"/>
            <a:ext cx="8596668" cy="810986"/>
          </a:xfrm>
        </p:spPr>
        <p:txBody>
          <a:bodyPr/>
          <a:lstStyle/>
          <a:p>
            <a:r>
              <a:rPr lang="fr-FR" dirty="0"/>
              <a:t>PES &amp; </a:t>
            </a:r>
            <a:r>
              <a:rPr lang="fr-FR" dirty="0" err="1"/>
              <a:t>Linear</a:t>
            </a:r>
            <a:r>
              <a:rPr lang="fr-FR" dirty="0"/>
              <a:t> </a:t>
            </a:r>
            <a:r>
              <a:rPr lang="fr-FR" dirty="0" err="1"/>
              <a:t>Supply</a:t>
            </a:r>
            <a:r>
              <a:rPr lang="fr-FR" dirty="0"/>
              <a:t> </a:t>
            </a:r>
            <a:r>
              <a:rPr lang="fr-FR" dirty="0" err="1"/>
              <a:t>Curve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5803332" y="2434084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1163857" y="1941593"/>
            <a:ext cx="853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sp>
        <p:nvSpPr>
          <p:cNvPr id="34" name="ZoneTexte 29"/>
          <p:cNvSpPr txBox="1"/>
          <p:nvPr/>
        </p:nvSpPr>
        <p:spPr>
          <a:xfrm>
            <a:off x="6852573" y="5657717"/>
            <a:ext cx="1285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</p:txBody>
      </p:sp>
      <p:sp>
        <p:nvSpPr>
          <p:cNvPr id="37" name="ZoneTexte 10"/>
          <p:cNvSpPr txBox="1"/>
          <p:nvPr/>
        </p:nvSpPr>
        <p:spPr>
          <a:xfrm>
            <a:off x="3643948" y="2012551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S</a:t>
            </a:r>
            <a:r>
              <a:rPr lang="fr-FR" b="1" baseline="-25000" dirty="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45" name="ZoneTexte 10"/>
          <p:cNvSpPr txBox="1"/>
          <p:nvPr/>
        </p:nvSpPr>
        <p:spPr>
          <a:xfrm>
            <a:off x="6728602" y="3987200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S</a:t>
            </a:r>
            <a:r>
              <a:rPr lang="fr-FR" b="1" baseline="-25000" dirty="0">
                <a:solidFill>
                  <a:schemeClr val="accent2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55" name="ZoneTexte 10"/>
          <p:cNvSpPr txBox="1"/>
          <p:nvPr/>
        </p:nvSpPr>
        <p:spPr>
          <a:xfrm rot="19251177">
            <a:off x="3905838" y="3444072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PES = 1</a:t>
            </a:r>
          </a:p>
        </p:txBody>
      </p:sp>
      <p:sp>
        <p:nvSpPr>
          <p:cNvPr id="56" name="ZoneTexte 10"/>
          <p:cNvSpPr txBox="1"/>
          <p:nvPr/>
        </p:nvSpPr>
        <p:spPr>
          <a:xfrm rot="20511463">
            <a:off x="4569183" y="4438683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PES = 1</a:t>
            </a:r>
          </a:p>
        </p:txBody>
      </p:sp>
      <p:sp>
        <p:nvSpPr>
          <p:cNvPr id="57" name="ZoneTexte 10"/>
          <p:cNvSpPr txBox="1"/>
          <p:nvPr/>
        </p:nvSpPr>
        <p:spPr>
          <a:xfrm rot="17729790">
            <a:off x="2651702" y="2931248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PES = 1</a:t>
            </a:r>
          </a:p>
        </p:txBody>
      </p:sp>
      <p:cxnSp>
        <p:nvCxnSpPr>
          <p:cNvPr id="7" name="Connecteur droit avec flèche 6"/>
          <p:cNvCxnSpPr/>
          <p:nvPr/>
        </p:nvCxnSpPr>
        <p:spPr>
          <a:xfrm flipV="1">
            <a:off x="2078698" y="5846684"/>
            <a:ext cx="4780897" cy="627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>
            <a:cxnSpLocks/>
          </p:cNvCxnSpPr>
          <p:nvPr/>
        </p:nvCxnSpPr>
        <p:spPr>
          <a:xfrm flipV="1">
            <a:off x="2076880" y="1735586"/>
            <a:ext cx="0" cy="411480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62527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">
            <a:extLst>
              <a:ext uri="{FF2B5EF4-FFF2-40B4-BE49-F238E27FC236}">
                <a16:creationId xmlns:a16="http://schemas.microsoft.com/office/drawing/2014/main" id="{FAB63967-C169-4EBD-B339-3A4232B37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829" y="635406"/>
            <a:ext cx="8945431" cy="810986"/>
          </a:xfrm>
        </p:spPr>
        <p:txBody>
          <a:bodyPr>
            <a:normAutofit/>
          </a:bodyPr>
          <a:lstStyle/>
          <a:p>
            <a:r>
              <a:rPr lang="en-US" dirty="0"/>
              <a:t>Perfectly Price-Inelastic Supply</a:t>
            </a:r>
            <a:endParaRPr lang="fr-FR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AFE1468-5C55-4817-83A2-238F1F3E20BF}"/>
              </a:ext>
            </a:extLst>
          </p:cNvPr>
          <p:cNvCxnSpPr>
            <a:cxnSpLocks/>
          </p:cNvCxnSpPr>
          <p:nvPr/>
        </p:nvCxnSpPr>
        <p:spPr>
          <a:xfrm flipH="1">
            <a:off x="4453996" y="2344177"/>
            <a:ext cx="22468" cy="370674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115175" y="5874724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QUANTITY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6146" y="2037013"/>
            <a:ext cx="82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PRICE</a:t>
            </a:r>
          </a:p>
        </p:txBody>
      </p:sp>
      <p:cxnSp>
        <p:nvCxnSpPr>
          <p:cNvPr id="5" name="Straight Arrow Connector 4"/>
          <p:cNvCxnSpPr>
            <a:cxnSpLocks/>
          </p:cNvCxnSpPr>
          <p:nvPr/>
        </p:nvCxnSpPr>
        <p:spPr>
          <a:xfrm>
            <a:off x="2260410" y="6067179"/>
            <a:ext cx="4854765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>
            <a:cxnSpLocks/>
          </p:cNvCxnSpPr>
          <p:nvPr/>
        </p:nvCxnSpPr>
        <p:spPr>
          <a:xfrm flipV="1">
            <a:off x="2230487" y="1747129"/>
            <a:ext cx="0" cy="431226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45D7664C-380C-41CA-BC6E-A8606F4896F0}"/>
              </a:ext>
            </a:extLst>
          </p:cNvPr>
          <p:cNvSpPr txBox="1"/>
          <p:nvPr/>
        </p:nvSpPr>
        <p:spPr>
          <a:xfrm>
            <a:off x="4324820" y="1942373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EADD1D8-299E-4A02-A252-2BDD431D481A}"/>
              </a:ext>
            </a:extLst>
          </p:cNvPr>
          <p:cNvCxnSpPr>
            <a:cxnSpLocks/>
          </p:cNvCxnSpPr>
          <p:nvPr/>
        </p:nvCxnSpPr>
        <p:spPr>
          <a:xfrm flipH="1">
            <a:off x="2226000" y="5050262"/>
            <a:ext cx="223923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3E2B3D2-2A1B-437D-8729-0C3526F7EB28}"/>
              </a:ext>
            </a:extLst>
          </p:cNvPr>
          <p:cNvCxnSpPr>
            <a:cxnSpLocks/>
          </p:cNvCxnSpPr>
          <p:nvPr/>
        </p:nvCxnSpPr>
        <p:spPr>
          <a:xfrm flipH="1">
            <a:off x="2226000" y="3366298"/>
            <a:ext cx="225046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86DE489-DE2F-4679-9CAF-84084A65138A}"/>
                  </a:ext>
                </a:extLst>
              </p:cNvPr>
              <p:cNvSpPr txBox="1"/>
              <p:nvPr/>
            </p:nvSpPr>
            <p:spPr>
              <a:xfrm>
                <a:off x="3686670" y="6107745"/>
                <a:ext cx="15346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 i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86DE489-DE2F-4679-9CAF-84084A6513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6670" y="6107745"/>
                <a:ext cx="1534651" cy="369332"/>
              </a:xfrm>
              <a:prstGeom prst="rect">
                <a:avLst/>
              </a:prstGeom>
              <a:blipFill>
                <a:blip r:embed="rId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C02A1C0-F8AF-43FF-B7B1-A41F514861FC}"/>
                  </a:ext>
                </a:extLst>
              </p:cNvPr>
              <p:cNvSpPr txBox="1"/>
              <p:nvPr/>
            </p:nvSpPr>
            <p:spPr>
              <a:xfrm>
                <a:off x="1799889" y="4842300"/>
                <a:ext cx="3381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C02A1C0-F8AF-43FF-B7B1-A41F514861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9889" y="4842300"/>
                <a:ext cx="338106" cy="369332"/>
              </a:xfrm>
              <a:prstGeom prst="rect">
                <a:avLst/>
              </a:prstGeom>
              <a:blipFill>
                <a:blip r:embed="rId3"/>
                <a:stretch>
                  <a:fillRect l="-17857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B9A2214-FC66-4A5A-B77A-A4A88B14E8E5}"/>
                  </a:ext>
                </a:extLst>
              </p:cNvPr>
              <p:cNvSpPr txBox="1"/>
              <p:nvPr/>
            </p:nvSpPr>
            <p:spPr>
              <a:xfrm>
                <a:off x="1779294" y="3181632"/>
                <a:ext cx="3878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B9A2214-FC66-4A5A-B77A-A4A88B14E8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9294" y="3181632"/>
                <a:ext cx="387879" cy="369332"/>
              </a:xfrm>
              <a:prstGeom prst="rect">
                <a:avLst/>
              </a:prstGeom>
              <a:blipFill>
                <a:blip r:embed="rId4"/>
                <a:stretch>
                  <a:fillRect l="-9375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row: Down 11">
            <a:extLst>
              <a:ext uri="{FF2B5EF4-FFF2-40B4-BE49-F238E27FC236}">
                <a16:creationId xmlns:a16="http://schemas.microsoft.com/office/drawing/2014/main" id="{027E910D-AF63-40D1-823E-BE2E9F65D715}"/>
              </a:ext>
            </a:extLst>
          </p:cNvPr>
          <p:cNvSpPr/>
          <p:nvPr/>
        </p:nvSpPr>
        <p:spPr>
          <a:xfrm>
            <a:off x="1560468" y="4218612"/>
            <a:ext cx="151200" cy="840363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7" name="Groupe 14">
            <a:extLst>
              <a:ext uri="{FF2B5EF4-FFF2-40B4-BE49-F238E27FC236}">
                <a16:creationId xmlns:a16="http://schemas.microsoft.com/office/drawing/2014/main" id="{E99745ED-921F-4C7F-B86F-F33F5C0EA481}"/>
              </a:ext>
            </a:extLst>
          </p:cNvPr>
          <p:cNvGrpSpPr/>
          <p:nvPr/>
        </p:nvGrpSpPr>
        <p:grpSpPr>
          <a:xfrm>
            <a:off x="4371811" y="4959664"/>
            <a:ext cx="182880" cy="182880"/>
            <a:chOff x="4802909" y="4396509"/>
            <a:chExt cx="332509" cy="295564"/>
          </a:xfrm>
        </p:grpSpPr>
        <p:cxnSp>
          <p:nvCxnSpPr>
            <p:cNvPr id="48" name="Connecteur droit 15">
              <a:extLst>
                <a:ext uri="{FF2B5EF4-FFF2-40B4-BE49-F238E27FC236}">
                  <a16:creationId xmlns:a16="http://schemas.microsoft.com/office/drawing/2014/main" id="{7D40DBF9-7010-4A5F-BDD5-14316B581F1A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Connecteur droit 16">
              <a:extLst>
                <a:ext uri="{FF2B5EF4-FFF2-40B4-BE49-F238E27FC236}">
                  <a16:creationId xmlns:a16="http://schemas.microsoft.com/office/drawing/2014/main" id="{EBF0BFDF-2711-48A7-8331-9DFDB21AE80D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75A43392-CB00-485E-83D6-89B4B0663C61}"/>
              </a:ext>
            </a:extLst>
          </p:cNvPr>
          <p:cNvSpPr txBox="1"/>
          <p:nvPr/>
        </p:nvSpPr>
        <p:spPr>
          <a:xfrm>
            <a:off x="4533809" y="4865596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B</a:t>
            </a:r>
          </a:p>
        </p:txBody>
      </p:sp>
      <p:grpSp>
        <p:nvGrpSpPr>
          <p:cNvPr id="85" name="Groupe 14">
            <a:extLst>
              <a:ext uri="{FF2B5EF4-FFF2-40B4-BE49-F238E27FC236}">
                <a16:creationId xmlns:a16="http://schemas.microsoft.com/office/drawing/2014/main" id="{E2C9EA2A-EA67-40F0-9C1D-CF41A75C0A2D}"/>
              </a:ext>
            </a:extLst>
          </p:cNvPr>
          <p:cNvGrpSpPr/>
          <p:nvPr/>
        </p:nvGrpSpPr>
        <p:grpSpPr>
          <a:xfrm>
            <a:off x="4381101" y="3275703"/>
            <a:ext cx="182880" cy="182880"/>
            <a:chOff x="4802909" y="4396509"/>
            <a:chExt cx="332509" cy="295564"/>
          </a:xfrm>
        </p:grpSpPr>
        <p:cxnSp>
          <p:nvCxnSpPr>
            <p:cNvPr id="86" name="Connecteur droit 15">
              <a:extLst>
                <a:ext uri="{FF2B5EF4-FFF2-40B4-BE49-F238E27FC236}">
                  <a16:creationId xmlns:a16="http://schemas.microsoft.com/office/drawing/2014/main" id="{B7984E43-5D23-48BF-A0AF-683065FABB4F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Connecteur droit 16">
              <a:extLst>
                <a:ext uri="{FF2B5EF4-FFF2-40B4-BE49-F238E27FC236}">
                  <a16:creationId xmlns:a16="http://schemas.microsoft.com/office/drawing/2014/main" id="{7BA8A902-2EAC-4E31-93BB-CB31BB6A5D13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08CAD0A7-BFCB-41E2-9DB1-CF41BED360F9}"/>
              </a:ext>
            </a:extLst>
          </p:cNvPr>
          <p:cNvSpPr txBox="1"/>
          <p:nvPr/>
        </p:nvSpPr>
        <p:spPr>
          <a:xfrm>
            <a:off x="4545158" y="3181632"/>
            <a:ext cx="32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C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294AAD1-4F9A-B526-C406-AA6C9149B1E1}"/>
              </a:ext>
            </a:extLst>
          </p:cNvPr>
          <p:cNvCxnSpPr>
            <a:cxnSpLocks/>
          </p:cNvCxnSpPr>
          <p:nvPr/>
        </p:nvCxnSpPr>
        <p:spPr>
          <a:xfrm flipH="1">
            <a:off x="2225428" y="4218613"/>
            <a:ext cx="225046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6525465-28B7-E4B5-A6A9-D174AA031DD9}"/>
                  </a:ext>
                </a:extLst>
              </p:cNvPr>
              <p:cNvSpPr txBox="1"/>
              <p:nvPr/>
            </p:nvSpPr>
            <p:spPr>
              <a:xfrm>
                <a:off x="1772371" y="4033947"/>
                <a:ext cx="3878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6525465-28B7-E4B5-A6A9-D174AA031D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2371" y="4033947"/>
                <a:ext cx="387879" cy="369332"/>
              </a:xfrm>
              <a:prstGeom prst="rect">
                <a:avLst/>
              </a:prstGeom>
              <a:blipFill>
                <a:blip r:embed="rId5"/>
                <a:stretch>
                  <a:fillRect l="-9524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e 14">
            <a:extLst>
              <a:ext uri="{FF2B5EF4-FFF2-40B4-BE49-F238E27FC236}">
                <a16:creationId xmlns:a16="http://schemas.microsoft.com/office/drawing/2014/main" id="{934FF790-3502-AB63-6462-3EF9AEFA78E6}"/>
              </a:ext>
            </a:extLst>
          </p:cNvPr>
          <p:cNvGrpSpPr/>
          <p:nvPr/>
        </p:nvGrpSpPr>
        <p:grpSpPr>
          <a:xfrm>
            <a:off x="4380529" y="4128018"/>
            <a:ext cx="182880" cy="182880"/>
            <a:chOff x="4802909" y="4396509"/>
            <a:chExt cx="332509" cy="295564"/>
          </a:xfrm>
        </p:grpSpPr>
        <p:cxnSp>
          <p:nvCxnSpPr>
            <p:cNvPr id="13" name="Connecteur droit 15">
              <a:extLst>
                <a:ext uri="{FF2B5EF4-FFF2-40B4-BE49-F238E27FC236}">
                  <a16:creationId xmlns:a16="http://schemas.microsoft.com/office/drawing/2014/main" id="{8101CE76-9AC7-BC02-1A0B-B1B61F95C208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Connecteur droit 16">
              <a:extLst>
                <a:ext uri="{FF2B5EF4-FFF2-40B4-BE49-F238E27FC236}">
                  <a16:creationId xmlns:a16="http://schemas.microsoft.com/office/drawing/2014/main" id="{3CE900CD-E358-A1DD-8D65-F8B17B4F94A5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6114739-993F-BCA1-49F3-506A07DF0B8D}"/>
              </a:ext>
            </a:extLst>
          </p:cNvPr>
          <p:cNvSpPr txBox="1"/>
          <p:nvPr/>
        </p:nvSpPr>
        <p:spPr>
          <a:xfrm>
            <a:off x="4542182" y="4033947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A</a:t>
            </a: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E96B48AA-5B02-7AF3-B59C-EBE3BFFF5BFB}"/>
              </a:ext>
            </a:extLst>
          </p:cNvPr>
          <p:cNvSpPr/>
          <p:nvPr/>
        </p:nvSpPr>
        <p:spPr>
          <a:xfrm rot="10800000">
            <a:off x="1560468" y="3366297"/>
            <a:ext cx="151200" cy="831250"/>
          </a:xfrm>
          <a:prstGeom prst="down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765252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">
            <a:extLst>
              <a:ext uri="{FF2B5EF4-FFF2-40B4-BE49-F238E27FC236}">
                <a16:creationId xmlns:a16="http://schemas.microsoft.com/office/drawing/2014/main" id="{FAB63967-C169-4EBD-B339-3A4232B37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894" y="653597"/>
            <a:ext cx="8945431" cy="810986"/>
          </a:xfrm>
        </p:spPr>
        <p:txBody>
          <a:bodyPr>
            <a:normAutofit/>
          </a:bodyPr>
          <a:lstStyle/>
          <a:p>
            <a:r>
              <a:rPr lang="en-US" dirty="0"/>
              <a:t>Perfectly Price-Elastic Supply</a:t>
            </a:r>
            <a:endParaRPr lang="fr-FR" dirty="0"/>
          </a:p>
        </p:txBody>
      </p:sp>
      <p:sp>
        <p:nvSpPr>
          <p:cNvPr id="42" name="TextBox 41"/>
          <p:cNvSpPr txBox="1"/>
          <p:nvPr/>
        </p:nvSpPr>
        <p:spPr>
          <a:xfrm>
            <a:off x="7089352" y="5723757"/>
            <a:ext cx="1292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QUANTITY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45610" y="1970328"/>
            <a:ext cx="1191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PRICE</a:t>
            </a:r>
          </a:p>
        </p:txBody>
      </p:sp>
      <p:cxnSp>
        <p:nvCxnSpPr>
          <p:cNvPr id="45" name="Straight Connector 44"/>
          <p:cNvCxnSpPr>
            <a:cxnSpLocks/>
            <a:endCxn id="33" idx="1"/>
          </p:cNvCxnSpPr>
          <p:nvPr/>
        </p:nvCxnSpPr>
        <p:spPr>
          <a:xfrm>
            <a:off x="2200785" y="3961533"/>
            <a:ext cx="3186545" cy="384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cxnSpLocks/>
          </p:cNvCxnSpPr>
          <p:nvPr/>
        </p:nvCxnSpPr>
        <p:spPr>
          <a:xfrm flipV="1">
            <a:off x="2176915" y="1796955"/>
            <a:ext cx="0" cy="411146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A28AA36-6335-47AA-9246-10C5CDB210BB}"/>
                  </a:ext>
                </a:extLst>
              </p:cNvPr>
              <p:cNvSpPr txBox="1"/>
              <p:nvPr/>
            </p:nvSpPr>
            <p:spPr>
              <a:xfrm>
                <a:off x="1515599" y="3774064"/>
                <a:ext cx="47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A28AA36-6335-47AA-9246-10C5CDB210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5599" y="3774064"/>
                <a:ext cx="476541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A9E9343-1E35-4E4A-8F8D-D27F4E2437CB}"/>
              </a:ext>
            </a:extLst>
          </p:cNvPr>
          <p:cNvCxnSpPr>
            <a:cxnSpLocks/>
          </p:cNvCxnSpPr>
          <p:nvPr/>
        </p:nvCxnSpPr>
        <p:spPr>
          <a:xfrm>
            <a:off x="5719895" y="3962153"/>
            <a:ext cx="696240" cy="0"/>
          </a:xfrm>
          <a:prstGeom prst="line">
            <a:avLst/>
          </a:prstGeom>
          <a:ln w="2857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C3C627D6-F89C-45DD-AAD1-9ADFB465AF1C}"/>
              </a:ext>
            </a:extLst>
          </p:cNvPr>
          <p:cNvSpPr txBox="1"/>
          <p:nvPr/>
        </p:nvSpPr>
        <p:spPr>
          <a:xfrm>
            <a:off x="5387330" y="3780711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S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F9CE51B-5EAF-46DA-BC0C-4A120774A6B9}"/>
              </a:ext>
            </a:extLst>
          </p:cNvPr>
          <p:cNvCxnSpPr>
            <a:cxnSpLocks/>
          </p:cNvCxnSpPr>
          <p:nvPr/>
        </p:nvCxnSpPr>
        <p:spPr>
          <a:xfrm flipV="1">
            <a:off x="6416134" y="2339660"/>
            <a:ext cx="0" cy="1625717"/>
          </a:xfrm>
          <a:prstGeom prst="line">
            <a:avLst/>
          </a:prstGeom>
          <a:ln w="2857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07298EF-92E8-456B-AC50-9794999E82C1}"/>
              </a:ext>
            </a:extLst>
          </p:cNvPr>
          <p:cNvCxnSpPr>
            <a:cxnSpLocks/>
          </p:cNvCxnSpPr>
          <p:nvPr/>
        </p:nvCxnSpPr>
        <p:spPr>
          <a:xfrm flipV="1">
            <a:off x="4067222" y="3956386"/>
            <a:ext cx="0" cy="195203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C4EAFAA-E9E9-4D00-BE39-7FE8CECCE225}"/>
                  </a:ext>
                </a:extLst>
              </p:cNvPr>
              <p:cNvSpPr txBox="1"/>
              <p:nvPr/>
            </p:nvSpPr>
            <p:spPr>
              <a:xfrm>
                <a:off x="3828861" y="5964779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C4EAFAA-E9E9-4D00-BE39-7FE8CECCE2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8861" y="5964779"/>
                <a:ext cx="476156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3387486-40DA-4D0F-97FC-2CE4CE671A71}"/>
                  </a:ext>
                </a:extLst>
              </p:cNvPr>
              <p:cNvSpPr txBox="1"/>
              <p:nvPr/>
            </p:nvSpPr>
            <p:spPr>
              <a:xfrm>
                <a:off x="1934590" y="5962839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3387486-40DA-4D0F-97FC-2CE4CE671A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4590" y="5962839"/>
                <a:ext cx="481478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896AC96-49B4-400C-8796-C5CBEB4CA70A}"/>
                  </a:ext>
                </a:extLst>
              </p:cNvPr>
              <p:cNvSpPr txBox="1"/>
              <p:nvPr/>
            </p:nvSpPr>
            <p:spPr>
              <a:xfrm>
                <a:off x="1514004" y="3463939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i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896AC96-49B4-400C-8796-C5CBEB4CA7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4004" y="3463939"/>
                <a:ext cx="481863" cy="369332"/>
              </a:xfrm>
              <a:prstGeom prst="rect">
                <a:avLst/>
              </a:prstGeom>
              <a:blipFill>
                <a:blip r:embed="rId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>
            <a:extLst>
              <a:ext uri="{FF2B5EF4-FFF2-40B4-BE49-F238E27FC236}">
                <a16:creationId xmlns:a16="http://schemas.microsoft.com/office/drawing/2014/main" id="{AD95F787-C724-4896-8531-F1EE2F0CBF8E}"/>
              </a:ext>
            </a:extLst>
          </p:cNvPr>
          <p:cNvSpPr txBox="1"/>
          <p:nvPr/>
        </p:nvSpPr>
        <p:spPr>
          <a:xfrm>
            <a:off x="4131255" y="4044134"/>
            <a:ext cx="330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A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0FDD12D-E6BE-4780-AB6F-CDB4B9D01BDD}"/>
              </a:ext>
            </a:extLst>
          </p:cNvPr>
          <p:cNvSpPr txBox="1"/>
          <p:nvPr/>
        </p:nvSpPr>
        <p:spPr>
          <a:xfrm>
            <a:off x="6492075" y="32108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C18A322B-A2AD-4702-8117-15E50B93BFAC}"/>
                  </a:ext>
                </a:extLst>
              </p:cNvPr>
              <p:cNvSpPr txBox="1"/>
              <p:nvPr/>
            </p:nvSpPr>
            <p:spPr>
              <a:xfrm>
                <a:off x="1516827" y="4080381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C18A322B-A2AD-4702-8117-15E50B93BF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6827" y="4080381"/>
                <a:ext cx="481863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B3F8EC97-CBAD-48E3-9CB0-996129BE0302}"/>
                  </a:ext>
                </a:extLst>
              </p:cNvPr>
              <p:cNvSpPr txBox="1"/>
              <p:nvPr/>
            </p:nvSpPr>
            <p:spPr>
              <a:xfrm>
                <a:off x="1027088" y="3941362"/>
                <a:ext cx="3037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GB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B3F8EC97-CBAD-48E3-9CB0-996129BE03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088" y="3941362"/>
                <a:ext cx="303736" cy="369332"/>
              </a:xfrm>
              <a:prstGeom prst="rect">
                <a:avLst/>
              </a:prstGeom>
              <a:blipFill>
                <a:blip r:embed="rId7"/>
                <a:stretch>
                  <a:fillRect l="-20000" r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A403409D-BEF7-4D39-AAC3-6B9AE199E23A}"/>
              </a:ext>
            </a:extLst>
          </p:cNvPr>
          <p:cNvCxnSpPr>
            <a:cxnSpLocks/>
          </p:cNvCxnSpPr>
          <p:nvPr/>
        </p:nvCxnSpPr>
        <p:spPr>
          <a:xfrm flipH="1">
            <a:off x="2175330" y="3660033"/>
            <a:ext cx="423463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cxnSpLocks/>
          </p:cNvCxnSpPr>
          <p:nvPr/>
        </p:nvCxnSpPr>
        <p:spPr>
          <a:xfrm>
            <a:off x="5705847" y="5908426"/>
            <a:ext cx="1383505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Groupe 14">
            <a:extLst>
              <a:ext uri="{FF2B5EF4-FFF2-40B4-BE49-F238E27FC236}">
                <a16:creationId xmlns:a16="http://schemas.microsoft.com/office/drawing/2014/main" id="{3E462C6D-9A9E-4528-9DAA-0612E0FD6E0E}"/>
              </a:ext>
            </a:extLst>
          </p:cNvPr>
          <p:cNvGrpSpPr/>
          <p:nvPr/>
        </p:nvGrpSpPr>
        <p:grpSpPr>
          <a:xfrm>
            <a:off x="6325843" y="3570350"/>
            <a:ext cx="182880" cy="182880"/>
            <a:chOff x="4802909" y="4396509"/>
            <a:chExt cx="332509" cy="295564"/>
          </a:xfrm>
        </p:grpSpPr>
        <p:cxnSp>
          <p:nvCxnSpPr>
            <p:cNvPr id="75" name="Connecteur droit 15">
              <a:extLst>
                <a:ext uri="{FF2B5EF4-FFF2-40B4-BE49-F238E27FC236}">
                  <a16:creationId xmlns:a16="http://schemas.microsoft.com/office/drawing/2014/main" id="{211D367A-4071-4FAC-97E4-A478D0BB9DAE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Connecteur droit 16">
              <a:extLst>
                <a:ext uri="{FF2B5EF4-FFF2-40B4-BE49-F238E27FC236}">
                  <a16:creationId xmlns:a16="http://schemas.microsoft.com/office/drawing/2014/main" id="{AA36224F-59AA-46C1-B64E-E454D6A2FA32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56D0464-E141-4761-8F3F-AC45A1707A6B}"/>
              </a:ext>
            </a:extLst>
          </p:cNvPr>
          <p:cNvCxnSpPr>
            <a:cxnSpLocks/>
          </p:cNvCxnSpPr>
          <p:nvPr/>
        </p:nvCxnSpPr>
        <p:spPr>
          <a:xfrm flipH="1">
            <a:off x="2175331" y="5908423"/>
            <a:ext cx="319677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50E92A3-8C3F-4640-B4CB-43454FB50BCB}"/>
              </a:ext>
            </a:extLst>
          </p:cNvPr>
          <p:cNvCxnSpPr>
            <a:cxnSpLocks/>
          </p:cNvCxnSpPr>
          <p:nvPr/>
        </p:nvCxnSpPr>
        <p:spPr>
          <a:xfrm flipH="1">
            <a:off x="5365295" y="5908423"/>
            <a:ext cx="285891" cy="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rrow: Down 2">
            <a:extLst>
              <a:ext uri="{FF2B5EF4-FFF2-40B4-BE49-F238E27FC236}">
                <a16:creationId xmlns:a16="http://schemas.microsoft.com/office/drawing/2014/main" id="{D0A94C83-5346-4C88-B241-5562B5061627}"/>
              </a:ext>
            </a:extLst>
          </p:cNvPr>
          <p:cNvSpPr/>
          <p:nvPr/>
        </p:nvSpPr>
        <p:spPr>
          <a:xfrm rot="5400000">
            <a:off x="3029779" y="5542927"/>
            <a:ext cx="152377" cy="1861286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5CEA8F90-B99D-4A23-83A8-3331F1C347F4}"/>
              </a:ext>
            </a:extLst>
          </p:cNvPr>
          <p:cNvSpPr/>
          <p:nvPr/>
        </p:nvSpPr>
        <p:spPr>
          <a:xfrm rot="16200000">
            <a:off x="5184208" y="5331947"/>
            <a:ext cx="152377" cy="2283241"/>
          </a:xfrm>
          <a:prstGeom prst="down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A56E66EE-CADF-4F81-A1E7-89CBF071AC3C}"/>
              </a:ext>
            </a:extLst>
          </p:cNvPr>
          <p:cNvSpPr/>
          <p:nvPr/>
        </p:nvSpPr>
        <p:spPr>
          <a:xfrm>
            <a:off x="1360833" y="4026420"/>
            <a:ext cx="152377" cy="284274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9" name="Groupe 14">
            <a:extLst>
              <a:ext uri="{FF2B5EF4-FFF2-40B4-BE49-F238E27FC236}">
                <a16:creationId xmlns:a16="http://schemas.microsoft.com/office/drawing/2014/main" id="{3078E859-F808-4F29-A4BC-9B9DAA97DFDB}"/>
              </a:ext>
            </a:extLst>
          </p:cNvPr>
          <p:cNvGrpSpPr/>
          <p:nvPr/>
        </p:nvGrpSpPr>
        <p:grpSpPr>
          <a:xfrm>
            <a:off x="3975499" y="3872015"/>
            <a:ext cx="182880" cy="182880"/>
            <a:chOff x="4802909" y="4396509"/>
            <a:chExt cx="332509" cy="295564"/>
          </a:xfrm>
        </p:grpSpPr>
        <p:cxnSp>
          <p:nvCxnSpPr>
            <p:cNvPr id="50" name="Connecteur droit 15">
              <a:extLst>
                <a:ext uri="{FF2B5EF4-FFF2-40B4-BE49-F238E27FC236}">
                  <a16:creationId xmlns:a16="http://schemas.microsoft.com/office/drawing/2014/main" id="{7112918E-B2E2-4363-8DF1-AFDF5B6EE0C9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Connecteur droit 16">
              <a:extLst>
                <a:ext uri="{FF2B5EF4-FFF2-40B4-BE49-F238E27FC236}">
                  <a16:creationId xmlns:a16="http://schemas.microsoft.com/office/drawing/2014/main" id="{B8147E0C-5181-43FB-89B9-9705FCA2972C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5B258A56-7231-47E3-9A3E-2442F128C34D}"/>
                  </a:ext>
                </a:extLst>
              </p:cNvPr>
              <p:cNvSpPr txBox="1"/>
              <p:nvPr/>
            </p:nvSpPr>
            <p:spPr>
              <a:xfrm>
                <a:off x="1042830" y="3635986"/>
                <a:ext cx="2763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5B258A56-7231-47E3-9A3E-2442F128C3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830" y="3635986"/>
                <a:ext cx="276345" cy="369332"/>
              </a:xfrm>
              <a:prstGeom prst="rect">
                <a:avLst/>
              </a:prstGeom>
              <a:blipFill>
                <a:blip r:embed="rId8"/>
                <a:stretch>
                  <a:fillRect l="-42222" r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Arrow: Down 64">
            <a:extLst>
              <a:ext uri="{FF2B5EF4-FFF2-40B4-BE49-F238E27FC236}">
                <a16:creationId xmlns:a16="http://schemas.microsoft.com/office/drawing/2014/main" id="{9223BB76-5D0E-4622-BB3F-C4FCFD7E7527}"/>
              </a:ext>
            </a:extLst>
          </p:cNvPr>
          <p:cNvSpPr/>
          <p:nvPr/>
        </p:nvSpPr>
        <p:spPr>
          <a:xfrm rot="10800000">
            <a:off x="1360832" y="3657087"/>
            <a:ext cx="152377" cy="316239"/>
          </a:xfrm>
          <a:prstGeom prst="down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037A42A-A8BF-418E-BB8C-E4C547B9009B}"/>
              </a:ext>
            </a:extLst>
          </p:cNvPr>
          <p:cNvCxnSpPr>
            <a:cxnSpLocks/>
          </p:cNvCxnSpPr>
          <p:nvPr/>
        </p:nvCxnSpPr>
        <p:spPr>
          <a:xfrm>
            <a:off x="2185691" y="3957926"/>
            <a:ext cx="0" cy="194540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E31D84B2-2FB4-4FD2-995B-5234FFA53A6E}"/>
              </a:ext>
            </a:extLst>
          </p:cNvPr>
          <p:cNvSpPr txBox="1"/>
          <p:nvPr/>
        </p:nvSpPr>
        <p:spPr>
          <a:xfrm>
            <a:off x="2294722" y="4133173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B</a:t>
            </a:r>
          </a:p>
        </p:txBody>
      </p:sp>
      <p:grpSp>
        <p:nvGrpSpPr>
          <p:cNvPr id="60" name="Groupe 14">
            <a:extLst>
              <a:ext uri="{FF2B5EF4-FFF2-40B4-BE49-F238E27FC236}">
                <a16:creationId xmlns:a16="http://schemas.microsoft.com/office/drawing/2014/main" id="{14A9157A-66CD-4738-A5E0-8330DDCDD7C6}"/>
              </a:ext>
            </a:extLst>
          </p:cNvPr>
          <p:cNvGrpSpPr/>
          <p:nvPr/>
        </p:nvGrpSpPr>
        <p:grpSpPr>
          <a:xfrm>
            <a:off x="2087987" y="4233744"/>
            <a:ext cx="182880" cy="182880"/>
            <a:chOff x="4802909" y="4396509"/>
            <a:chExt cx="332509" cy="295564"/>
          </a:xfrm>
        </p:grpSpPr>
        <p:cxnSp>
          <p:nvCxnSpPr>
            <p:cNvPr id="61" name="Connecteur droit 15">
              <a:extLst>
                <a:ext uri="{FF2B5EF4-FFF2-40B4-BE49-F238E27FC236}">
                  <a16:creationId xmlns:a16="http://schemas.microsoft.com/office/drawing/2014/main" id="{6D9CCFCF-9BC4-4DFD-977F-AEBCE05F75D2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Connecteur droit 16">
              <a:extLst>
                <a:ext uri="{FF2B5EF4-FFF2-40B4-BE49-F238E27FC236}">
                  <a16:creationId xmlns:a16="http://schemas.microsoft.com/office/drawing/2014/main" id="{2F0DA7CA-087F-4747-899C-6B4C54C9B5AC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CC0D2B35-631F-40A4-3BDA-4F9B79CA6EA4}"/>
              </a:ext>
            </a:extLst>
          </p:cNvPr>
          <p:cNvCxnSpPr>
            <a:cxnSpLocks/>
          </p:cNvCxnSpPr>
          <p:nvPr/>
        </p:nvCxnSpPr>
        <p:spPr>
          <a:xfrm flipV="1">
            <a:off x="6414730" y="3965196"/>
            <a:ext cx="0" cy="193813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7714C341-F7C0-C990-F6AF-1C3D061E663D}"/>
                  </a:ext>
                </a:extLst>
              </p:cNvPr>
              <p:cNvSpPr txBox="1"/>
              <p:nvPr/>
            </p:nvSpPr>
            <p:spPr>
              <a:xfrm>
                <a:off x="6086457" y="5988295"/>
                <a:ext cx="6222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7714C341-F7C0-C990-F6AF-1C3D061E66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6457" y="5988295"/>
                <a:ext cx="622285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504421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EC65B7B-C549-4BA0-AFA4-9D1A7049ED93}"/>
              </a:ext>
            </a:extLst>
          </p:cNvPr>
          <p:cNvSpPr/>
          <p:nvPr/>
        </p:nvSpPr>
        <p:spPr>
          <a:xfrm>
            <a:off x="1369831" y="4226777"/>
            <a:ext cx="5420863" cy="1300687"/>
          </a:xfrm>
          <a:prstGeom prst="rect">
            <a:avLst/>
          </a:prstGeom>
          <a:solidFill>
            <a:srgbClr val="E0F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8FBBB8A-7044-4356-B9AF-079EC585D4B1}"/>
              </a:ext>
            </a:extLst>
          </p:cNvPr>
          <p:cNvSpPr/>
          <p:nvPr/>
        </p:nvSpPr>
        <p:spPr>
          <a:xfrm>
            <a:off x="1364940" y="1662318"/>
            <a:ext cx="5422942" cy="2580553"/>
          </a:xfrm>
          <a:prstGeom prst="rect">
            <a:avLst/>
          </a:prstGeom>
          <a:solidFill>
            <a:srgbClr val="F9DB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18157"/>
            <a:ext cx="8596668" cy="753836"/>
          </a:xfrm>
        </p:spPr>
        <p:txBody>
          <a:bodyPr/>
          <a:lstStyle/>
          <a:p>
            <a:r>
              <a:rPr lang="en-US" dirty="0"/>
              <a:t>Price Ceiling</a:t>
            </a:r>
            <a:endParaRPr lang="en-GB" dirty="0"/>
          </a:p>
        </p:txBody>
      </p:sp>
      <p:sp>
        <p:nvSpPr>
          <p:cNvPr id="7" name="ZoneTexte 60"/>
          <p:cNvSpPr txBox="1"/>
          <p:nvPr/>
        </p:nvSpPr>
        <p:spPr>
          <a:xfrm>
            <a:off x="6985851" y="5342184"/>
            <a:ext cx="131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8" name="ZoneTexte 64"/>
          <p:cNvSpPr txBox="1"/>
          <p:nvPr/>
        </p:nvSpPr>
        <p:spPr>
          <a:xfrm>
            <a:off x="485279" y="1643268"/>
            <a:ext cx="796490" cy="36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cxnSp>
        <p:nvCxnSpPr>
          <p:cNvPr id="9" name="Connecteur droit 47"/>
          <p:cNvCxnSpPr>
            <a:cxnSpLocks/>
          </p:cNvCxnSpPr>
          <p:nvPr/>
        </p:nvCxnSpPr>
        <p:spPr>
          <a:xfrm flipV="1">
            <a:off x="2486020" y="2010264"/>
            <a:ext cx="3963224" cy="287067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49"/>
          <p:cNvCxnSpPr>
            <a:cxnSpLocks/>
          </p:cNvCxnSpPr>
          <p:nvPr/>
        </p:nvCxnSpPr>
        <p:spPr>
          <a:xfrm flipV="1">
            <a:off x="4436547" y="3453913"/>
            <a:ext cx="20018" cy="206758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58"/>
          <p:cNvSpPr txBox="1"/>
          <p:nvPr/>
        </p:nvSpPr>
        <p:spPr>
          <a:xfrm>
            <a:off x="6376083" y="1671140"/>
            <a:ext cx="465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</a:p>
        </p:txBody>
      </p:sp>
      <p:cxnSp>
        <p:nvCxnSpPr>
          <p:cNvPr id="14" name="Connecteur droit 36"/>
          <p:cNvCxnSpPr/>
          <p:nvPr/>
        </p:nvCxnSpPr>
        <p:spPr>
          <a:xfrm>
            <a:off x="2474041" y="2026890"/>
            <a:ext cx="3951452" cy="285404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39"/>
          <p:cNvSpPr txBox="1"/>
          <p:nvPr/>
        </p:nvSpPr>
        <p:spPr>
          <a:xfrm>
            <a:off x="6449249" y="4829671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16" name="Connecteur droit 54"/>
          <p:cNvCxnSpPr>
            <a:cxnSpLocks/>
          </p:cNvCxnSpPr>
          <p:nvPr/>
        </p:nvCxnSpPr>
        <p:spPr>
          <a:xfrm>
            <a:off x="1360050" y="3458298"/>
            <a:ext cx="309212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74"/>
          <p:cNvSpPr txBox="1"/>
          <p:nvPr/>
        </p:nvSpPr>
        <p:spPr>
          <a:xfrm>
            <a:off x="4215446" y="3000206"/>
            <a:ext cx="461754" cy="365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51"/>
              <p:cNvSpPr txBox="1"/>
              <p:nvPr/>
            </p:nvSpPr>
            <p:spPr>
              <a:xfrm>
                <a:off x="890397" y="4037014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fr-FR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fr-FR" b="0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</m:bar>
                    </m:oMath>
                  </m:oMathPara>
                </a14:m>
                <a:endParaRPr lang="fr-FR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" name="ZoneTexte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397" y="4037014"/>
                <a:ext cx="396262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Connecteur droit 49"/>
          <p:cNvCxnSpPr/>
          <p:nvPr/>
        </p:nvCxnSpPr>
        <p:spPr>
          <a:xfrm>
            <a:off x="3367845" y="4240369"/>
            <a:ext cx="0" cy="128113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49"/>
          <p:cNvCxnSpPr/>
          <p:nvPr/>
        </p:nvCxnSpPr>
        <p:spPr>
          <a:xfrm>
            <a:off x="5534887" y="4240369"/>
            <a:ext cx="0" cy="128113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53"/>
              <p:cNvSpPr txBox="1"/>
              <p:nvPr/>
            </p:nvSpPr>
            <p:spPr>
              <a:xfrm>
                <a:off x="3121981" y="5565647"/>
                <a:ext cx="4799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2" name="ZoneTexte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1981" y="5565647"/>
                <a:ext cx="479940" cy="369332"/>
              </a:xfrm>
              <a:prstGeom prst="rect">
                <a:avLst/>
              </a:prstGeom>
              <a:blipFill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53"/>
              <p:cNvSpPr txBox="1"/>
              <p:nvPr/>
            </p:nvSpPr>
            <p:spPr>
              <a:xfrm>
                <a:off x="5280875" y="5565647"/>
                <a:ext cx="5080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3" name="ZoneTexte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0875" y="5565647"/>
                <a:ext cx="508023" cy="369332"/>
              </a:xfrm>
              <a:prstGeom prst="rect">
                <a:avLst/>
              </a:prstGeom>
              <a:blipFill>
                <a:blip r:embed="rId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ZoneTexte 25"/>
          <p:cNvSpPr txBox="1"/>
          <p:nvPr/>
        </p:nvSpPr>
        <p:spPr>
          <a:xfrm>
            <a:off x="3361951" y="6127677"/>
            <a:ext cx="2172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EXCESS DEMAND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090248" y="2697262"/>
            <a:ext cx="2415042" cy="1545609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  <a:p>
            <a:pPr algn="ctr"/>
            <a:r>
              <a:rPr lang="fr-FR" dirty="0">
                <a:solidFill>
                  <a:schemeClr val="tx1"/>
                </a:solidFill>
              </a:rPr>
              <a:t>THE </a:t>
            </a:r>
            <a:r>
              <a:rPr lang="fr-FR" b="1" dirty="0">
                <a:solidFill>
                  <a:schemeClr val="tx1"/>
                </a:solidFill>
              </a:rPr>
              <a:t>PRICE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b="1" dirty="0">
                <a:solidFill>
                  <a:schemeClr val="tx1"/>
                </a:solidFill>
              </a:rPr>
              <a:t>CEILING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b="1" u="sng" dirty="0">
                <a:solidFill>
                  <a:schemeClr val="tx1"/>
                </a:solidFill>
              </a:rPr>
              <a:t>DOES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b="1" dirty="0">
                <a:solidFill>
                  <a:schemeClr val="tx1"/>
                </a:solidFill>
              </a:rPr>
              <a:t>LEAD</a:t>
            </a:r>
            <a:r>
              <a:rPr lang="fr-FR" dirty="0">
                <a:solidFill>
                  <a:schemeClr val="tx1"/>
                </a:solidFill>
              </a:rPr>
              <a:t> TO A </a:t>
            </a:r>
            <a:r>
              <a:rPr lang="fr-FR" b="1" dirty="0">
                <a:solidFill>
                  <a:schemeClr val="tx1"/>
                </a:solidFill>
              </a:rPr>
              <a:t>SHORTAGE</a:t>
            </a:r>
            <a:r>
              <a:rPr lang="fr-FR" dirty="0">
                <a:solidFill>
                  <a:schemeClr val="tx1"/>
                </a:solidFill>
              </a:rPr>
              <a:t> BECAUSE IT IS SET </a:t>
            </a:r>
            <a:r>
              <a:rPr lang="fr-FR" b="1" u="sng" dirty="0">
                <a:solidFill>
                  <a:schemeClr val="tx1"/>
                </a:solidFill>
              </a:rPr>
              <a:t>BELOW</a:t>
            </a:r>
            <a:r>
              <a:rPr lang="fr-FR" dirty="0">
                <a:solidFill>
                  <a:schemeClr val="tx1"/>
                </a:solidFill>
              </a:rPr>
              <a:t> THE </a:t>
            </a:r>
            <a:r>
              <a:rPr lang="fr-FR" b="1" dirty="0">
                <a:solidFill>
                  <a:schemeClr val="tx1"/>
                </a:solidFill>
              </a:rPr>
              <a:t>EQUILIBRIUM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b="1" dirty="0">
                <a:solidFill>
                  <a:schemeClr val="tx1"/>
                </a:solidFill>
              </a:rPr>
              <a:t>PRICE</a:t>
            </a:r>
            <a:r>
              <a:rPr lang="fr-FR" dirty="0">
                <a:solidFill>
                  <a:schemeClr val="tx1"/>
                </a:solidFill>
              </a:rPr>
              <a:t>.</a:t>
            </a:r>
          </a:p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3" name="Straight Arrow Connector 42"/>
          <p:cNvCxnSpPr>
            <a:cxnSpLocks/>
          </p:cNvCxnSpPr>
          <p:nvPr/>
        </p:nvCxnSpPr>
        <p:spPr>
          <a:xfrm>
            <a:off x="3361951" y="6052482"/>
            <a:ext cx="2172935" cy="0"/>
          </a:xfrm>
          <a:prstGeom prst="straightConnector1">
            <a:avLst/>
          </a:prstGeom>
          <a:ln w="3810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2"/>
          <p:cNvCxnSpPr/>
          <p:nvPr/>
        </p:nvCxnSpPr>
        <p:spPr>
          <a:xfrm flipV="1">
            <a:off x="1360050" y="1458526"/>
            <a:ext cx="0" cy="406832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43"/>
          <p:cNvCxnSpPr/>
          <p:nvPr/>
        </p:nvCxnSpPr>
        <p:spPr>
          <a:xfrm>
            <a:off x="1363491" y="5538127"/>
            <a:ext cx="563067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54">
            <a:extLst>
              <a:ext uri="{FF2B5EF4-FFF2-40B4-BE49-F238E27FC236}">
                <a16:creationId xmlns:a16="http://schemas.microsoft.com/office/drawing/2014/main" id="{452C4B96-12AE-4CCD-89DA-E91089377682}"/>
              </a:ext>
            </a:extLst>
          </p:cNvPr>
          <p:cNvCxnSpPr>
            <a:cxnSpLocks/>
          </p:cNvCxnSpPr>
          <p:nvPr/>
        </p:nvCxnSpPr>
        <p:spPr>
          <a:xfrm>
            <a:off x="1362128" y="4235362"/>
            <a:ext cx="542086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6E3CB2F-7B9F-4B69-A1F7-548E1145CE76}"/>
              </a:ext>
            </a:extLst>
          </p:cNvPr>
          <p:cNvGrpSpPr/>
          <p:nvPr/>
        </p:nvGrpSpPr>
        <p:grpSpPr>
          <a:xfrm>
            <a:off x="4383593" y="3389892"/>
            <a:ext cx="141559" cy="141559"/>
            <a:chOff x="5867354" y="2967593"/>
            <a:chExt cx="353418" cy="353418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3ABD257-F3EB-4E39-BE96-20E9B216E311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7CFA464-2264-4027-BC77-A8357AB6C33B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/>
              <p:nvPr/>
            </p:nvSpPr>
            <p:spPr>
              <a:xfrm>
                <a:off x="4199088" y="5565647"/>
                <a:ext cx="4769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9088" y="5565647"/>
                <a:ext cx="476925" cy="369332"/>
              </a:xfrm>
              <a:prstGeom prst="rect">
                <a:avLst/>
              </a:prstGeom>
              <a:blipFill>
                <a:blip r:embed="rId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/>
              <p:nvPr/>
            </p:nvSpPr>
            <p:spPr>
              <a:xfrm>
                <a:off x="848334" y="3225993"/>
                <a:ext cx="4782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334" y="3225993"/>
                <a:ext cx="478208" cy="369332"/>
              </a:xfrm>
              <a:prstGeom prst="rect">
                <a:avLst/>
              </a:prstGeom>
              <a:blipFill>
                <a:blip r:embed="rId10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rrow: Right 2">
            <a:extLst>
              <a:ext uri="{FF2B5EF4-FFF2-40B4-BE49-F238E27FC236}">
                <a16:creationId xmlns:a16="http://schemas.microsoft.com/office/drawing/2014/main" id="{E1B7E82E-BEB5-A316-CE30-4C4F13A31852}"/>
              </a:ext>
            </a:extLst>
          </p:cNvPr>
          <p:cNvSpPr/>
          <p:nvPr/>
        </p:nvSpPr>
        <p:spPr>
          <a:xfrm>
            <a:off x="4552936" y="5248295"/>
            <a:ext cx="880003" cy="200305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49448955-F2D3-76BC-6E01-744EC5B5F0E5}"/>
              </a:ext>
            </a:extLst>
          </p:cNvPr>
          <p:cNvSpPr/>
          <p:nvPr/>
        </p:nvSpPr>
        <p:spPr>
          <a:xfrm rot="10800000">
            <a:off x="3465535" y="5245507"/>
            <a:ext cx="880003" cy="200305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oneTexte 25">
            <a:extLst>
              <a:ext uri="{FF2B5EF4-FFF2-40B4-BE49-F238E27FC236}">
                <a16:creationId xmlns:a16="http://schemas.microsoft.com/office/drawing/2014/main" id="{C601F1D5-AF96-0D80-CEA9-0CEA5FAF3FDA}"/>
              </a:ext>
            </a:extLst>
          </p:cNvPr>
          <p:cNvSpPr txBox="1"/>
          <p:nvPr/>
        </p:nvSpPr>
        <p:spPr>
          <a:xfrm>
            <a:off x="4416490" y="4730963"/>
            <a:ext cx="113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2">
                    <a:lumMod val="75000"/>
                  </a:schemeClr>
                </a:solidFill>
              </a:rPr>
              <a:t>INCREASE</a:t>
            </a:r>
            <a:br>
              <a:rPr lang="fr-FR" sz="1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FR" sz="1400" b="1" dirty="0">
                <a:solidFill>
                  <a:schemeClr val="accent2">
                    <a:lumMod val="75000"/>
                  </a:schemeClr>
                </a:solidFill>
              </a:rPr>
              <a:t>IN Q</a:t>
            </a:r>
            <a:r>
              <a:rPr lang="fr-FR" sz="1400" b="1" baseline="-25000" dirty="0">
                <a:solidFill>
                  <a:schemeClr val="accent2">
                    <a:lumMod val="75000"/>
                  </a:schemeClr>
                </a:solidFill>
              </a:rPr>
              <a:t>D</a:t>
            </a:r>
          </a:p>
        </p:txBody>
      </p:sp>
      <p:sp>
        <p:nvSpPr>
          <p:cNvPr id="12" name="ZoneTexte 25">
            <a:extLst>
              <a:ext uri="{FF2B5EF4-FFF2-40B4-BE49-F238E27FC236}">
                <a16:creationId xmlns:a16="http://schemas.microsoft.com/office/drawing/2014/main" id="{8153CD85-D7A9-2CA9-6CD8-98711A4C007B}"/>
              </a:ext>
            </a:extLst>
          </p:cNvPr>
          <p:cNvSpPr txBox="1"/>
          <p:nvPr/>
        </p:nvSpPr>
        <p:spPr>
          <a:xfrm>
            <a:off x="3336162" y="4728328"/>
            <a:ext cx="113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FALL</a:t>
            </a:r>
            <a:br>
              <a:rPr lang="fr-FR" sz="1400" b="1" dirty="0">
                <a:solidFill>
                  <a:srgbClr val="C00000"/>
                </a:solidFill>
              </a:rPr>
            </a:br>
            <a:r>
              <a:rPr lang="fr-FR" sz="1400" b="1" dirty="0">
                <a:solidFill>
                  <a:srgbClr val="C00000"/>
                </a:solidFill>
              </a:rPr>
              <a:t>IN Q</a:t>
            </a:r>
            <a:r>
              <a:rPr lang="fr-FR" sz="1400" b="1" baseline="-25000" dirty="0">
                <a:solidFill>
                  <a:srgbClr val="C00000"/>
                </a:solidFill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31256799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EC65B7B-C549-4BA0-AFA4-9D1A7049ED93}"/>
              </a:ext>
            </a:extLst>
          </p:cNvPr>
          <p:cNvSpPr/>
          <p:nvPr/>
        </p:nvSpPr>
        <p:spPr>
          <a:xfrm>
            <a:off x="1367753" y="2689821"/>
            <a:ext cx="5422941" cy="2837643"/>
          </a:xfrm>
          <a:prstGeom prst="rect">
            <a:avLst/>
          </a:prstGeom>
          <a:solidFill>
            <a:srgbClr val="F9DB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8FBBB8A-7044-4356-B9AF-079EC585D4B1}"/>
              </a:ext>
            </a:extLst>
          </p:cNvPr>
          <p:cNvSpPr/>
          <p:nvPr/>
        </p:nvSpPr>
        <p:spPr>
          <a:xfrm>
            <a:off x="1364940" y="1662319"/>
            <a:ext cx="5422942" cy="1027502"/>
          </a:xfrm>
          <a:prstGeom prst="rect">
            <a:avLst/>
          </a:prstGeom>
          <a:solidFill>
            <a:srgbClr val="E0F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18157"/>
            <a:ext cx="8596668" cy="753836"/>
          </a:xfrm>
        </p:spPr>
        <p:txBody>
          <a:bodyPr/>
          <a:lstStyle/>
          <a:p>
            <a:r>
              <a:rPr lang="en-US" dirty="0"/>
              <a:t>Price Floor</a:t>
            </a:r>
            <a:endParaRPr lang="en-GB" dirty="0"/>
          </a:p>
        </p:txBody>
      </p:sp>
      <p:sp>
        <p:nvSpPr>
          <p:cNvPr id="7" name="ZoneTexte 60"/>
          <p:cNvSpPr txBox="1"/>
          <p:nvPr/>
        </p:nvSpPr>
        <p:spPr>
          <a:xfrm>
            <a:off x="6985851" y="5342184"/>
            <a:ext cx="131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8" name="ZoneTexte 64"/>
          <p:cNvSpPr txBox="1"/>
          <p:nvPr/>
        </p:nvSpPr>
        <p:spPr>
          <a:xfrm>
            <a:off x="485279" y="1643268"/>
            <a:ext cx="796490" cy="36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cxnSp>
        <p:nvCxnSpPr>
          <p:cNvPr id="9" name="Connecteur droit 47"/>
          <p:cNvCxnSpPr>
            <a:cxnSpLocks/>
          </p:cNvCxnSpPr>
          <p:nvPr/>
        </p:nvCxnSpPr>
        <p:spPr>
          <a:xfrm flipV="1">
            <a:off x="2486020" y="2010264"/>
            <a:ext cx="3963224" cy="287067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49"/>
          <p:cNvCxnSpPr>
            <a:cxnSpLocks/>
          </p:cNvCxnSpPr>
          <p:nvPr/>
        </p:nvCxnSpPr>
        <p:spPr>
          <a:xfrm flipV="1">
            <a:off x="4436547" y="3453913"/>
            <a:ext cx="20018" cy="206758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58"/>
          <p:cNvSpPr txBox="1"/>
          <p:nvPr/>
        </p:nvSpPr>
        <p:spPr>
          <a:xfrm>
            <a:off x="6376083" y="1671140"/>
            <a:ext cx="465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</a:p>
        </p:txBody>
      </p:sp>
      <p:cxnSp>
        <p:nvCxnSpPr>
          <p:cNvPr id="14" name="Connecteur droit 36"/>
          <p:cNvCxnSpPr/>
          <p:nvPr/>
        </p:nvCxnSpPr>
        <p:spPr>
          <a:xfrm>
            <a:off x="2474041" y="2026890"/>
            <a:ext cx="3951452" cy="285404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39"/>
          <p:cNvSpPr txBox="1"/>
          <p:nvPr/>
        </p:nvSpPr>
        <p:spPr>
          <a:xfrm>
            <a:off x="6449249" y="4829671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16" name="Connecteur droit 54"/>
          <p:cNvCxnSpPr>
            <a:cxnSpLocks/>
          </p:cNvCxnSpPr>
          <p:nvPr/>
        </p:nvCxnSpPr>
        <p:spPr>
          <a:xfrm>
            <a:off x="1360050" y="3458298"/>
            <a:ext cx="309212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74"/>
          <p:cNvSpPr txBox="1"/>
          <p:nvPr/>
        </p:nvSpPr>
        <p:spPr>
          <a:xfrm>
            <a:off x="4215446" y="3000206"/>
            <a:ext cx="461754" cy="365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51"/>
              <p:cNvSpPr txBox="1"/>
              <p:nvPr/>
            </p:nvSpPr>
            <p:spPr>
              <a:xfrm>
                <a:off x="890397" y="2493964"/>
                <a:ext cx="384657" cy="4290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fr-FR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fr-F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bar>
                    </m:oMath>
                  </m:oMathPara>
                </a14:m>
                <a:endParaRPr lang="fr-F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ZoneTexte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397" y="2493964"/>
                <a:ext cx="384657" cy="4290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/>
          <p:cNvSpPr/>
          <p:nvPr/>
        </p:nvSpPr>
        <p:spPr>
          <a:xfrm>
            <a:off x="7090248" y="2697262"/>
            <a:ext cx="2415042" cy="1545609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  <a:p>
            <a:pPr algn="ctr"/>
            <a:r>
              <a:rPr lang="fr-FR" dirty="0">
                <a:solidFill>
                  <a:schemeClr val="tx1"/>
                </a:solidFill>
              </a:rPr>
              <a:t>THE </a:t>
            </a:r>
            <a:r>
              <a:rPr lang="fr-FR" b="1" dirty="0">
                <a:solidFill>
                  <a:schemeClr val="tx1"/>
                </a:solidFill>
              </a:rPr>
              <a:t>PRICE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b="1" dirty="0">
                <a:solidFill>
                  <a:schemeClr val="tx1"/>
                </a:solidFill>
              </a:rPr>
              <a:t>FLOOR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b="1" u="sng" dirty="0">
                <a:solidFill>
                  <a:schemeClr val="tx1"/>
                </a:solidFill>
              </a:rPr>
              <a:t>DOES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b="1" dirty="0">
                <a:solidFill>
                  <a:schemeClr val="tx1"/>
                </a:solidFill>
              </a:rPr>
              <a:t>LEAD</a:t>
            </a:r>
            <a:r>
              <a:rPr lang="fr-FR" dirty="0">
                <a:solidFill>
                  <a:schemeClr val="tx1"/>
                </a:solidFill>
              </a:rPr>
              <a:t> TO A </a:t>
            </a:r>
            <a:r>
              <a:rPr lang="fr-FR" b="1" dirty="0">
                <a:solidFill>
                  <a:schemeClr val="tx1"/>
                </a:solidFill>
              </a:rPr>
              <a:t>SURPLUS</a:t>
            </a:r>
            <a:r>
              <a:rPr lang="fr-FR" dirty="0">
                <a:solidFill>
                  <a:schemeClr val="tx1"/>
                </a:solidFill>
              </a:rPr>
              <a:t> BECAUSE IT IS SET </a:t>
            </a:r>
            <a:r>
              <a:rPr lang="fr-FR" b="1" u="sng" dirty="0">
                <a:solidFill>
                  <a:schemeClr val="tx1"/>
                </a:solidFill>
              </a:rPr>
              <a:t>ABOVE</a:t>
            </a:r>
            <a:r>
              <a:rPr lang="fr-FR" dirty="0">
                <a:solidFill>
                  <a:schemeClr val="tx1"/>
                </a:solidFill>
              </a:rPr>
              <a:t> THE </a:t>
            </a:r>
            <a:r>
              <a:rPr lang="fr-FR" b="1" dirty="0">
                <a:solidFill>
                  <a:schemeClr val="tx1"/>
                </a:solidFill>
              </a:rPr>
              <a:t>EQUILIBRIUM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b="1" dirty="0">
                <a:solidFill>
                  <a:schemeClr val="tx1"/>
                </a:solidFill>
              </a:rPr>
              <a:t>PRICE</a:t>
            </a:r>
            <a:r>
              <a:rPr lang="fr-FR" dirty="0">
                <a:solidFill>
                  <a:schemeClr val="tx1"/>
                </a:solidFill>
              </a:rPr>
              <a:t>.</a:t>
            </a:r>
          </a:p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5" name="Connecteur droit avec flèche 42"/>
          <p:cNvCxnSpPr/>
          <p:nvPr/>
        </p:nvCxnSpPr>
        <p:spPr>
          <a:xfrm flipV="1">
            <a:off x="1360050" y="1458526"/>
            <a:ext cx="0" cy="406832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43"/>
          <p:cNvCxnSpPr/>
          <p:nvPr/>
        </p:nvCxnSpPr>
        <p:spPr>
          <a:xfrm>
            <a:off x="1363491" y="5538127"/>
            <a:ext cx="563067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54">
            <a:extLst>
              <a:ext uri="{FF2B5EF4-FFF2-40B4-BE49-F238E27FC236}">
                <a16:creationId xmlns:a16="http://schemas.microsoft.com/office/drawing/2014/main" id="{452C4B96-12AE-4CCD-89DA-E91089377682}"/>
              </a:ext>
            </a:extLst>
          </p:cNvPr>
          <p:cNvCxnSpPr>
            <a:cxnSpLocks/>
          </p:cNvCxnSpPr>
          <p:nvPr/>
        </p:nvCxnSpPr>
        <p:spPr>
          <a:xfrm>
            <a:off x="1362128" y="2692312"/>
            <a:ext cx="542086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6E3CB2F-7B9F-4B69-A1F7-548E1145CE76}"/>
              </a:ext>
            </a:extLst>
          </p:cNvPr>
          <p:cNvGrpSpPr/>
          <p:nvPr/>
        </p:nvGrpSpPr>
        <p:grpSpPr>
          <a:xfrm>
            <a:off x="4383593" y="3389892"/>
            <a:ext cx="141559" cy="141559"/>
            <a:chOff x="5867354" y="2967593"/>
            <a:chExt cx="353418" cy="353418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3ABD257-F3EB-4E39-BE96-20E9B216E311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7CFA464-2264-4027-BC77-A8357AB6C33B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/>
              <p:nvPr/>
            </p:nvSpPr>
            <p:spPr>
              <a:xfrm>
                <a:off x="4199088" y="5565647"/>
                <a:ext cx="4769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9088" y="5565647"/>
                <a:ext cx="476925" cy="369332"/>
              </a:xfrm>
              <a:prstGeom prst="rect">
                <a:avLst/>
              </a:prstGeom>
              <a:blipFill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/>
              <p:nvPr/>
            </p:nvSpPr>
            <p:spPr>
              <a:xfrm>
                <a:off x="848334" y="3225993"/>
                <a:ext cx="4782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334" y="3225993"/>
                <a:ext cx="478208" cy="369332"/>
              </a:xfrm>
              <a:prstGeom prst="rect">
                <a:avLst/>
              </a:prstGeom>
              <a:blipFill>
                <a:blip r:embed="rId10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Connecteur droit 49">
            <a:extLst>
              <a:ext uri="{FF2B5EF4-FFF2-40B4-BE49-F238E27FC236}">
                <a16:creationId xmlns:a16="http://schemas.microsoft.com/office/drawing/2014/main" id="{B15A5B1C-FC36-4849-9ED4-4EF3DB3B61E7}"/>
              </a:ext>
            </a:extLst>
          </p:cNvPr>
          <p:cNvCxnSpPr>
            <a:cxnSpLocks/>
          </p:cNvCxnSpPr>
          <p:nvPr/>
        </p:nvCxnSpPr>
        <p:spPr>
          <a:xfrm>
            <a:off x="3399611" y="2695102"/>
            <a:ext cx="0" cy="282639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49">
            <a:extLst>
              <a:ext uri="{FF2B5EF4-FFF2-40B4-BE49-F238E27FC236}">
                <a16:creationId xmlns:a16="http://schemas.microsoft.com/office/drawing/2014/main" id="{32CD46C8-C865-40AE-83D8-6E1147A05EC1}"/>
              </a:ext>
            </a:extLst>
          </p:cNvPr>
          <p:cNvCxnSpPr>
            <a:cxnSpLocks/>
          </p:cNvCxnSpPr>
          <p:nvPr/>
        </p:nvCxnSpPr>
        <p:spPr>
          <a:xfrm>
            <a:off x="5500852" y="2689821"/>
            <a:ext cx="0" cy="283168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ZoneTexte 53">
                <a:extLst>
                  <a:ext uri="{FF2B5EF4-FFF2-40B4-BE49-F238E27FC236}">
                    <a16:creationId xmlns:a16="http://schemas.microsoft.com/office/drawing/2014/main" id="{858B1843-DCBE-4B00-877B-E6671ED4F244}"/>
                  </a:ext>
                </a:extLst>
              </p:cNvPr>
              <p:cNvSpPr txBox="1"/>
              <p:nvPr/>
            </p:nvSpPr>
            <p:spPr>
              <a:xfrm>
                <a:off x="3145599" y="5565647"/>
                <a:ext cx="5080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5" name="ZoneTexte 53">
                <a:extLst>
                  <a:ext uri="{FF2B5EF4-FFF2-40B4-BE49-F238E27FC236}">
                    <a16:creationId xmlns:a16="http://schemas.microsoft.com/office/drawing/2014/main" id="{858B1843-DCBE-4B00-877B-E6671ED4F2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5599" y="5565647"/>
                <a:ext cx="508023" cy="369332"/>
              </a:xfrm>
              <a:prstGeom prst="rect">
                <a:avLst/>
              </a:prstGeom>
              <a:blipFill>
                <a:blip r:embed="rId11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ZoneTexte 53">
                <a:extLst>
                  <a:ext uri="{FF2B5EF4-FFF2-40B4-BE49-F238E27FC236}">
                    <a16:creationId xmlns:a16="http://schemas.microsoft.com/office/drawing/2014/main" id="{3FE6FE4D-851B-4DB7-93A0-817909B258F9}"/>
                  </a:ext>
                </a:extLst>
              </p:cNvPr>
              <p:cNvSpPr txBox="1"/>
              <p:nvPr/>
            </p:nvSpPr>
            <p:spPr>
              <a:xfrm>
                <a:off x="5260882" y="5565647"/>
                <a:ext cx="4799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6" name="ZoneTexte 53">
                <a:extLst>
                  <a:ext uri="{FF2B5EF4-FFF2-40B4-BE49-F238E27FC236}">
                    <a16:creationId xmlns:a16="http://schemas.microsoft.com/office/drawing/2014/main" id="{3FE6FE4D-851B-4DB7-93A0-817909B258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0882" y="5565647"/>
                <a:ext cx="479940" cy="369332"/>
              </a:xfrm>
              <a:prstGeom prst="rect">
                <a:avLst/>
              </a:prstGeom>
              <a:blipFill>
                <a:blip r:embed="rId1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ZoneTexte 25">
            <a:extLst>
              <a:ext uri="{FF2B5EF4-FFF2-40B4-BE49-F238E27FC236}">
                <a16:creationId xmlns:a16="http://schemas.microsoft.com/office/drawing/2014/main" id="{14C755E3-EE33-456A-B686-E686235772AB}"/>
              </a:ext>
            </a:extLst>
          </p:cNvPr>
          <p:cNvSpPr txBox="1"/>
          <p:nvPr/>
        </p:nvSpPr>
        <p:spPr>
          <a:xfrm>
            <a:off x="3361951" y="6127677"/>
            <a:ext cx="2172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EXCESS SUPPLY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845EF77-341F-4F05-8467-39B60FDFBDBB}"/>
              </a:ext>
            </a:extLst>
          </p:cNvPr>
          <p:cNvCxnSpPr>
            <a:cxnSpLocks/>
          </p:cNvCxnSpPr>
          <p:nvPr/>
        </p:nvCxnSpPr>
        <p:spPr>
          <a:xfrm>
            <a:off x="3361951" y="6052482"/>
            <a:ext cx="2172935" cy="0"/>
          </a:xfrm>
          <a:prstGeom prst="straightConnector1">
            <a:avLst/>
          </a:prstGeom>
          <a:ln w="3810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rrow: Right 2">
            <a:extLst>
              <a:ext uri="{FF2B5EF4-FFF2-40B4-BE49-F238E27FC236}">
                <a16:creationId xmlns:a16="http://schemas.microsoft.com/office/drawing/2014/main" id="{1C708B3D-E55A-7854-0DD6-5937A2B1338B}"/>
              </a:ext>
            </a:extLst>
          </p:cNvPr>
          <p:cNvSpPr/>
          <p:nvPr/>
        </p:nvSpPr>
        <p:spPr>
          <a:xfrm>
            <a:off x="4552936" y="5248295"/>
            <a:ext cx="880003" cy="200305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34A4BC38-20AC-B3A1-664F-D6A177679385}"/>
              </a:ext>
            </a:extLst>
          </p:cNvPr>
          <p:cNvSpPr/>
          <p:nvPr/>
        </p:nvSpPr>
        <p:spPr>
          <a:xfrm rot="10800000">
            <a:off x="3465535" y="5245507"/>
            <a:ext cx="880003" cy="200305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oneTexte 25">
            <a:extLst>
              <a:ext uri="{FF2B5EF4-FFF2-40B4-BE49-F238E27FC236}">
                <a16:creationId xmlns:a16="http://schemas.microsoft.com/office/drawing/2014/main" id="{D77F80F8-00C9-04EF-F857-7608018850F2}"/>
              </a:ext>
            </a:extLst>
          </p:cNvPr>
          <p:cNvSpPr txBox="1"/>
          <p:nvPr/>
        </p:nvSpPr>
        <p:spPr>
          <a:xfrm>
            <a:off x="4416490" y="4730963"/>
            <a:ext cx="113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2">
                    <a:lumMod val="75000"/>
                  </a:schemeClr>
                </a:solidFill>
              </a:rPr>
              <a:t>INCREASE</a:t>
            </a:r>
            <a:br>
              <a:rPr lang="fr-FR" sz="1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FR" sz="1400" b="1" dirty="0">
                <a:solidFill>
                  <a:schemeClr val="accent2">
                    <a:lumMod val="75000"/>
                  </a:schemeClr>
                </a:solidFill>
              </a:rPr>
              <a:t>IN Q</a:t>
            </a:r>
            <a:r>
              <a:rPr lang="fr-FR" sz="1400" b="1" baseline="-25000" dirty="0">
                <a:solidFill>
                  <a:schemeClr val="accent2">
                    <a:lumMod val="75000"/>
                  </a:schemeClr>
                </a:solidFill>
              </a:rPr>
              <a:t>S</a:t>
            </a:r>
          </a:p>
        </p:txBody>
      </p:sp>
      <p:sp>
        <p:nvSpPr>
          <p:cNvPr id="12" name="ZoneTexte 25">
            <a:extLst>
              <a:ext uri="{FF2B5EF4-FFF2-40B4-BE49-F238E27FC236}">
                <a16:creationId xmlns:a16="http://schemas.microsoft.com/office/drawing/2014/main" id="{841F9AF4-F2E7-D177-8C4C-A54AE60D95BF}"/>
              </a:ext>
            </a:extLst>
          </p:cNvPr>
          <p:cNvSpPr txBox="1"/>
          <p:nvPr/>
        </p:nvSpPr>
        <p:spPr>
          <a:xfrm>
            <a:off x="3336162" y="4728328"/>
            <a:ext cx="113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FALL</a:t>
            </a:r>
            <a:br>
              <a:rPr lang="fr-FR" sz="1400" b="1" dirty="0">
                <a:solidFill>
                  <a:srgbClr val="C00000"/>
                </a:solidFill>
              </a:rPr>
            </a:br>
            <a:r>
              <a:rPr lang="fr-FR" sz="1400" b="1" dirty="0">
                <a:solidFill>
                  <a:srgbClr val="C00000"/>
                </a:solidFill>
              </a:rPr>
              <a:t>IN Q</a:t>
            </a:r>
            <a:r>
              <a:rPr lang="fr-FR" sz="1400" b="1" baseline="-25000" dirty="0">
                <a:solidFill>
                  <a:srgbClr val="C0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01195301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5424C51-3D7A-EC89-A596-92ADE228A1E4}"/>
              </a:ext>
            </a:extLst>
          </p:cNvPr>
          <p:cNvSpPr/>
          <p:nvPr/>
        </p:nvSpPr>
        <p:spPr>
          <a:xfrm flipV="1">
            <a:off x="1358823" y="3416954"/>
            <a:ext cx="2705984" cy="1586845"/>
          </a:xfrm>
          <a:custGeom>
            <a:avLst/>
            <a:gdLst>
              <a:gd name="connsiteX0" fmla="*/ 0 w 2699191"/>
              <a:gd name="connsiteY0" fmla="*/ 0 h 1474286"/>
              <a:gd name="connsiteX1" fmla="*/ 2699191 w 2699191"/>
              <a:gd name="connsiteY1" fmla="*/ 1474286 h 1474286"/>
              <a:gd name="connsiteX2" fmla="*/ 12224 w 2699191"/>
              <a:gd name="connsiteY2" fmla="*/ 1466952 h 1474286"/>
              <a:gd name="connsiteX3" fmla="*/ 0 w 2699191"/>
              <a:gd name="connsiteY3" fmla="*/ 0 h 147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9191" h="1474286">
                <a:moveTo>
                  <a:pt x="0" y="0"/>
                </a:moveTo>
                <a:lnTo>
                  <a:pt x="2699191" y="1474286"/>
                </a:lnTo>
                <a:lnTo>
                  <a:pt x="12224" y="14669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5933FB8-023F-56C1-9259-DC017970AE0B}"/>
              </a:ext>
            </a:extLst>
          </p:cNvPr>
          <p:cNvSpPr/>
          <p:nvPr/>
        </p:nvSpPr>
        <p:spPr>
          <a:xfrm>
            <a:off x="1354486" y="1958381"/>
            <a:ext cx="2699191" cy="1474286"/>
          </a:xfrm>
          <a:custGeom>
            <a:avLst/>
            <a:gdLst>
              <a:gd name="connsiteX0" fmla="*/ 0 w 2699191"/>
              <a:gd name="connsiteY0" fmla="*/ 0 h 1474286"/>
              <a:gd name="connsiteX1" fmla="*/ 2699191 w 2699191"/>
              <a:gd name="connsiteY1" fmla="*/ 1474286 h 1474286"/>
              <a:gd name="connsiteX2" fmla="*/ 12224 w 2699191"/>
              <a:gd name="connsiteY2" fmla="*/ 1466952 h 1474286"/>
              <a:gd name="connsiteX3" fmla="*/ 0 w 2699191"/>
              <a:gd name="connsiteY3" fmla="*/ 0 h 147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9191" h="1474286">
                <a:moveTo>
                  <a:pt x="0" y="0"/>
                </a:moveTo>
                <a:lnTo>
                  <a:pt x="2699191" y="1474286"/>
                </a:lnTo>
                <a:lnTo>
                  <a:pt x="12224" y="146695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18157"/>
            <a:ext cx="8596668" cy="753836"/>
          </a:xfrm>
        </p:spPr>
        <p:txBody>
          <a:bodyPr/>
          <a:lstStyle/>
          <a:p>
            <a:r>
              <a:rPr lang="en-US" dirty="0"/>
              <a:t>Welfare Consequences of a Price Ceiling</a:t>
            </a:r>
            <a:endParaRPr lang="en-GB" dirty="0"/>
          </a:p>
        </p:txBody>
      </p:sp>
      <p:sp>
        <p:nvSpPr>
          <p:cNvPr id="7" name="ZoneTexte 60"/>
          <p:cNvSpPr txBox="1"/>
          <p:nvPr/>
        </p:nvSpPr>
        <p:spPr>
          <a:xfrm>
            <a:off x="6985851" y="5342184"/>
            <a:ext cx="131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8" name="ZoneTexte 64"/>
          <p:cNvSpPr txBox="1"/>
          <p:nvPr/>
        </p:nvSpPr>
        <p:spPr>
          <a:xfrm>
            <a:off x="485279" y="1643268"/>
            <a:ext cx="796490" cy="36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cxnSp>
        <p:nvCxnSpPr>
          <p:cNvPr id="9" name="Connecteur droit 47"/>
          <p:cNvCxnSpPr>
            <a:cxnSpLocks/>
          </p:cNvCxnSpPr>
          <p:nvPr/>
        </p:nvCxnSpPr>
        <p:spPr>
          <a:xfrm flipV="1">
            <a:off x="1369575" y="2010264"/>
            <a:ext cx="5089194" cy="299353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36"/>
          <p:cNvCxnSpPr>
            <a:cxnSpLocks/>
          </p:cNvCxnSpPr>
          <p:nvPr/>
        </p:nvCxnSpPr>
        <p:spPr>
          <a:xfrm>
            <a:off x="1361281" y="1958051"/>
            <a:ext cx="5077915" cy="27876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54"/>
          <p:cNvCxnSpPr>
            <a:cxnSpLocks/>
          </p:cNvCxnSpPr>
          <p:nvPr/>
        </p:nvCxnSpPr>
        <p:spPr>
          <a:xfrm>
            <a:off x="1363491" y="3429000"/>
            <a:ext cx="270163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2"/>
          <p:cNvCxnSpPr/>
          <p:nvPr/>
        </p:nvCxnSpPr>
        <p:spPr>
          <a:xfrm flipV="1">
            <a:off x="1360050" y="1458526"/>
            <a:ext cx="0" cy="406832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43"/>
          <p:cNvCxnSpPr/>
          <p:nvPr/>
        </p:nvCxnSpPr>
        <p:spPr>
          <a:xfrm>
            <a:off x="1363491" y="5538127"/>
            <a:ext cx="563067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/>
              <p:nvPr/>
            </p:nvSpPr>
            <p:spPr>
              <a:xfrm>
                <a:off x="3808801" y="5579590"/>
                <a:ext cx="4769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801" y="5579590"/>
                <a:ext cx="476925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/>
              <p:nvPr/>
            </p:nvSpPr>
            <p:spPr>
              <a:xfrm>
                <a:off x="848334" y="3244812"/>
                <a:ext cx="4782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334" y="3244812"/>
                <a:ext cx="478208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Connecteur droit 49">
            <a:extLst>
              <a:ext uri="{FF2B5EF4-FFF2-40B4-BE49-F238E27FC236}">
                <a16:creationId xmlns:a16="http://schemas.microsoft.com/office/drawing/2014/main" id="{E9A08EA3-28E1-0360-C741-A954D876D517}"/>
              </a:ext>
            </a:extLst>
          </p:cNvPr>
          <p:cNvCxnSpPr>
            <a:cxnSpLocks/>
          </p:cNvCxnSpPr>
          <p:nvPr/>
        </p:nvCxnSpPr>
        <p:spPr>
          <a:xfrm>
            <a:off x="4047264" y="3429000"/>
            <a:ext cx="0" cy="210145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250BE8F-F003-CE19-2D50-778279D6F6BE}"/>
              </a:ext>
            </a:extLst>
          </p:cNvPr>
          <p:cNvGrpSpPr/>
          <p:nvPr/>
        </p:nvGrpSpPr>
        <p:grpSpPr>
          <a:xfrm>
            <a:off x="3959728" y="3333866"/>
            <a:ext cx="182880" cy="182880"/>
            <a:chOff x="5867354" y="2967593"/>
            <a:chExt cx="353418" cy="353418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6D62AD9-D5B5-A6D4-645C-F3E809066D6B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1CC12F1-B9D9-B9D5-F51F-AC7392B8BB42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82F9743A-DB1A-853C-3A1F-060897132896}"/>
              </a:ext>
            </a:extLst>
          </p:cNvPr>
          <p:cNvSpPr txBox="1"/>
          <p:nvPr/>
        </p:nvSpPr>
        <p:spPr>
          <a:xfrm>
            <a:off x="1852999" y="3761161"/>
            <a:ext cx="447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PS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F1F1C2-FBDC-8E8B-9642-2CCCA83808FB}"/>
              </a:ext>
            </a:extLst>
          </p:cNvPr>
          <p:cNvSpPr txBox="1"/>
          <p:nvPr/>
        </p:nvSpPr>
        <p:spPr>
          <a:xfrm>
            <a:off x="1854726" y="2732514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CS</a:t>
            </a:r>
          </a:p>
        </p:txBody>
      </p:sp>
      <p:sp>
        <p:nvSpPr>
          <p:cNvPr id="12" name="ZoneTexte 58">
            <a:extLst>
              <a:ext uri="{FF2B5EF4-FFF2-40B4-BE49-F238E27FC236}">
                <a16:creationId xmlns:a16="http://schemas.microsoft.com/office/drawing/2014/main" id="{54C086C6-E574-B19B-806B-951D99FBE447}"/>
              </a:ext>
            </a:extLst>
          </p:cNvPr>
          <p:cNvSpPr txBox="1"/>
          <p:nvPr/>
        </p:nvSpPr>
        <p:spPr>
          <a:xfrm>
            <a:off x="6376082" y="1671140"/>
            <a:ext cx="1066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 = MC</a:t>
            </a:r>
          </a:p>
        </p:txBody>
      </p:sp>
      <p:sp>
        <p:nvSpPr>
          <p:cNvPr id="17" name="ZoneTexte 39">
            <a:extLst>
              <a:ext uri="{FF2B5EF4-FFF2-40B4-BE49-F238E27FC236}">
                <a16:creationId xmlns:a16="http://schemas.microsoft.com/office/drawing/2014/main" id="{8D59A53A-3740-03DB-0A7B-F080C90CBAD1}"/>
              </a:ext>
            </a:extLst>
          </p:cNvPr>
          <p:cNvSpPr txBox="1"/>
          <p:nvPr/>
        </p:nvSpPr>
        <p:spPr>
          <a:xfrm>
            <a:off x="6527155" y="4656523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</p:spTree>
    <p:extLst>
      <p:ext uri="{BB962C8B-B14F-4D97-AF65-F5344CB8AC3E}">
        <p14:creationId xmlns:p14="http://schemas.microsoft.com/office/powerpoint/2010/main" val="228824068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5E0DD34-AABF-EFD4-E5B2-859F8831363D}"/>
              </a:ext>
            </a:extLst>
          </p:cNvPr>
          <p:cNvSpPr/>
          <p:nvPr/>
        </p:nvSpPr>
        <p:spPr>
          <a:xfrm>
            <a:off x="1357401" y="4185794"/>
            <a:ext cx="1391479" cy="815008"/>
          </a:xfrm>
          <a:custGeom>
            <a:avLst/>
            <a:gdLst>
              <a:gd name="connsiteX0" fmla="*/ 0 w 1391479"/>
              <a:gd name="connsiteY0" fmla="*/ 0 h 815008"/>
              <a:gd name="connsiteX1" fmla="*/ 1391479 w 1391479"/>
              <a:gd name="connsiteY1" fmla="*/ 0 h 815008"/>
              <a:gd name="connsiteX2" fmla="*/ 2840 w 1391479"/>
              <a:gd name="connsiteY2" fmla="*/ 815008 h 815008"/>
              <a:gd name="connsiteX3" fmla="*/ 0 w 1391479"/>
              <a:gd name="connsiteY3" fmla="*/ 0 h 815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1479" h="815008">
                <a:moveTo>
                  <a:pt x="0" y="0"/>
                </a:moveTo>
                <a:lnTo>
                  <a:pt x="1391479" y="0"/>
                </a:lnTo>
                <a:lnTo>
                  <a:pt x="2840" y="815008"/>
                </a:lnTo>
                <a:cubicBezTo>
                  <a:pt x="3787" y="543339"/>
                  <a:pt x="4733" y="271669"/>
                  <a:pt x="0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D779289-FAF8-A654-4118-4CC57C91A88E}"/>
              </a:ext>
            </a:extLst>
          </p:cNvPr>
          <p:cNvSpPr/>
          <p:nvPr/>
        </p:nvSpPr>
        <p:spPr>
          <a:xfrm>
            <a:off x="1355678" y="1947081"/>
            <a:ext cx="1387522" cy="2240331"/>
          </a:xfrm>
          <a:custGeom>
            <a:avLst/>
            <a:gdLst>
              <a:gd name="connsiteX0" fmla="*/ 0 w 1387522"/>
              <a:gd name="connsiteY0" fmla="*/ 0 h 2220035"/>
              <a:gd name="connsiteX1" fmla="*/ 1378423 w 1387522"/>
              <a:gd name="connsiteY1" fmla="*/ 750626 h 2220035"/>
              <a:gd name="connsiteX2" fmla="*/ 1387522 w 1387522"/>
              <a:gd name="connsiteY2" fmla="*/ 2220035 h 2220035"/>
              <a:gd name="connsiteX3" fmla="*/ 0 w 1387522"/>
              <a:gd name="connsiteY3" fmla="*/ 2220035 h 2220035"/>
              <a:gd name="connsiteX4" fmla="*/ 0 w 1387522"/>
              <a:gd name="connsiteY4" fmla="*/ 0 h 2220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7522" h="2220035">
                <a:moveTo>
                  <a:pt x="0" y="0"/>
                </a:moveTo>
                <a:lnTo>
                  <a:pt x="1378423" y="750626"/>
                </a:lnTo>
                <a:lnTo>
                  <a:pt x="1387522" y="2220035"/>
                </a:lnTo>
                <a:lnTo>
                  <a:pt x="0" y="2220035"/>
                </a:lnTo>
                <a:cubicBezTo>
                  <a:pt x="3033" y="1483056"/>
                  <a:pt x="6065" y="746077"/>
                  <a:pt x="0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18157"/>
            <a:ext cx="8596668" cy="753836"/>
          </a:xfrm>
        </p:spPr>
        <p:txBody>
          <a:bodyPr/>
          <a:lstStyle/>
          <a:p>
            <a:r>
              <a:rPr lang="en-US" dirty="0"/>
              <a:t>Welfare Consequences of a Price Ceiling</a:t>
            </a:r>
            <a:endParaRPr lang="en-GB" dirty="0"/>
          </a:p>
        </p:txBody>
      </p:sp>
      <p:sp>
        <p:nvSpPr>
          <p:cNvPr id="7" name="ZoneTexte 60"/>
          <p:cNvSpPr txBox="1"/>
          <p:nvPr/>
        </p:nvSpPr>
        <p:spPr>
          <a:xfrm>
            <a:off x="6985851" y="5342184"/>
            <a:ext cx="131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8" name="ZoneTexte 64"/>
          <p:cNvSpPr txBox="1"/>
          <p:nvPr/>
        </p:nvSpPr>
        <p:spPr>
          <a:xfrm>
            <a:off x="485279" y="1643268"/>
            <a:ext cx="796490" cy="36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cxnSp>
        <p:nvCxnSpPr>
          <p:cNvPr id="9" name="Connecteur droit 47"/>
          <p:cNvCxnSpPr>
            <a:cxnSpLocks/>
          </p:cNvCxnSpPr>
          <p:nvPr/>
        </p:nvCxnSpPr>
        <p:spPr>
          <a:xfrm flipV="1">
            <a:off x="1369575" y="2010264"/>
            <a:ext cx="5089194" cy="299353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36"/>
          <p:cNvCxnSpPr>
            <a:cxnSpLocks/>
          </p:cNvCxnSpPr>
          <p:nvPr/>
        </p:nvCxnSpPr>
        <p:spPr>
          <a:xfrm>
            <a:off x="1361281" y="1958051"/>
            <a:ext cx="5077915" cy="27876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54"/>
          <p:cNvCxnSpPr>
            <a:cxnSpLocks/>
          </p:cNvCxnSpPr>
          <p:nvPr/>
        </p:nvCxnSpPr>
        <p:spPr>
          <a:xfrm>
            <a:off x="1363491" y="3429000"/>
            <a:ext cx="270163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2"/>
          <p:cNvCxnSpPr/>
          <p:nvPr/>
        </p:nvCxnSpPr>
        <p:spPr>
          <a:xfrm flipV="1">
            <a:off x="1360050" y="1458526"/>
            <a:ext cx="0" cy="406832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43"/>
          <p:cNvCxnSpPr/>
          <p:nvPr/>
        </p:nvCxnSpPr>
        <p:spPr>
          <a:xfrm>
            <a:off x="1363491" y="5538127"/>
            <a:ext cx="563067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/>
              <p:nvPr/>
            </p:nvSpPr>
            <p:spPr>
              <a:xfrm>
                <a:off x="3808801" y="5579590"/>
                <a:ext cx="4769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801" y="5579590"/>
                <a:ext cx="476925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/>
              <p:nvPr/>
            </p:nvSpPr>
            <p:spPr>
              <a:xfrm>
                <a:off x="848334" y="3244812"/>
                <a:ext cx="4782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334" y="3244812"/>
                <a:ext cx="478208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Connecteur droit 49">
            <a:extLst>
              <a:ext uri="{FF2B5EF4-FFF2-40B4-BE49-F238E27FC236}">
                <a16:creationId xmlns:a16="http://schemas.microsoft.com/office/drawing/2014/main" id="{E9A08EA3-28E1-0360-C741-A954D876D517}"/>
              </a:ext>
            </a:extLst>
          </p:cNvPr>
          <p:cNvCxnSpPr>
            <a:cxnSpLocks/>
          </p:cNvCxnSpPr>
          <p:nvPr/>
        </p:nvCxnSpPr>
        <p:spPr>
          <a:xfrm>
            <a:off x="4047264" y="3429000"/>
            <a:ext cx="0" cy="210145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250BE8F-F003-CE19-2D50-778279D6F6BE}"/>
              </a:ext>
            </a:extLst>
          </p:cNvPr>
          <p:cNvGrpSpPr/>
          <p:nvPr/>
        </p:nvGrpSpPr>
        <p:grpSpPr>
          <a:xfrm>
            <a:off x="3959728" y="3333866"/>
            <a:ext cx="182880" cy="182880"/>
            <a:chOff x="5867354" y="2967593"/>
            <a:chExt cx="353418" cy="353418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6D62AD9-D5B5-A6D4-645C-F3E809066D6B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1CC12F1-B9D9-B9D5-F51F-AC7392B8BB42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Connecteur droit 54">
            <a:extLst>
              <a:ext uri="{FF2B5EF4-FFF2-40B4-BE49-F238E27FC236}">
                <a16:creationId xmlns:a16="http://schemas.microsoft.com/office/drawing/2014/main" id="{B99F34AD-3D09-7A15-BB74-0B0C17DFF81A}"/>
              </a:ext>
            </a:extLst>
          </p:cNvPr>
          <p:cNvCxnSpPr>
            <a:cxnSpLocks/>
          </p:cNvCxnSpPr>
          <p:nvPr/>
        </p:nvCxnSpPr>
        <p:spPr>
          <a:xfrm>
            <a:off x="1369575" y="4187414"/>
            <a:ext cx="407738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49">
            <a:extLst>
              <a:ext uri="{FF2B5EF4-FFF2-40B4-BE49-F238E27FC236}">
                <a16:creationId xmlns:a16="http://schemas.microsoft.com/office/drawing/2014/main" id="{11CAD721-DD80-D95F-4613-12F53ED2EB2A}"/>
              </a:ext>
            </a:extLst>
          </p:cNvPr>
          <p:cNvCxnSpPr>
            <a:cxnSpLocks/>
          </p:cNvCxnSpPr>
          <p:nvPr/>
        </p:nvCxnSpPr>
        <p:spPr>
          <a:xfrm>
            <a:off x="2744635" y="2706806"/>
            <a:ext cx="0" cy="282004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49">
            <a:extLst>
              <a:ext uri="{FF2B5EF4-FFF2-40B4-BE49-F238E27FC236}">
                <a16:creationId xmlns:a16="http://schemas.microsoft.com/office/drawing/2014/main" id="{AFDE70CC-BD00-E8BB-8B2E-52E45021088D}"/>
              </a:ext>
            </a:extLst>
          </p:cNvPr>
          <p:cNvCxnSpPr>
            <a:cxnSpLocks/>
          </p:cNvCxnSpPr>
          <p:nvPr/>
        </p:nvCxnSpPr>
        <p:spPr>
          <a:xfrm>
            <a:off x="5443927" y="4192635"/>
            <a:ext cx="0" cy="133943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53">
                <a:extLst>
                  <a:ext uri="{FF2B5EF4-FFF2-40B4-BE49-F238E27FC236}">
                    <a16:creationId xmlns:a16="http://schemas.microsoft.com/office/drawing/2014/main" id="{B40750E5-5414-5872-71CB-28F7B533F30C}"/>
                  </a:ext>
                </a:extLst>
              </p:cNvPr>
              <p:cNvSpPr txBox="1"/>
              <p:nvPr/>
            </p:nvSpPr>
            <p:spPr>
              <a:xfrm>
                <a:off x="5189915" y="5577547"/>
                <a:ext cx="5080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1" name="ZoneTexte 53">
                <a:extLst>
                  <a:ext uri="{FF2B5EF4-FFF2-40B4-BE49-F238E27FC236}">
                    <a16:creationId xmlns:a16="http://schemas.microsoft.com/office/drawing/2014/main" id="{B40750E5-5414-5872-71CB-28F7B533F3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9915" y="5577547"/>
                <a:ext cx="508023" cy="369332"/>
              </a:xfrm>
              <a:prstGeom prst="rect">
                <a:avLst/>
              </a:prstGeom>
              <a:blipFill>
                <a:blip r:embed="rId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53">
                <a:extLst>
                  <a:ext uri="{FF2B5EF4-FFF2-40B4-BE49-F238E27FC236}">
                    <a16:creationId xmlns:a16="http://schemas.microsoft.com/office/drawing/2014/main" id="{E994D502-0656-4EBF-4273-246CBBDCD833}"/>
                  </a:ext>
                </a:extLst>
              </p:cNvPr>
              <p:cNvSpPr txBox="1"/>
              <p:nvPr/>
            </p:nvSpPr>
            <p:spPr>
              <a:xfrm>
                <a:off x="2490623" y="5577547"/>
                <a:ext cx="4799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3" name="ZoneTexte 53">
                <a:extLst>
                  <a:ext uri="{FF2B5EF4-FFF2-40B4-BE49-F238E27FC236}">
                    <a16:creationId xmlns:a16="http://schemas.microsoft.com/office/drawing/2014/main" id="{E994D502-0656-4EBF-4273-246CBBDCD8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0623" y="5577547"/>
                <a:ext cx="479940" cy="369332"/>
              </a:xfrm>
              <a:prstGeom prst="rect">
                <a:avLst/>
              </a:prstGeom>
              <a:blipFill>
                <a:blip r:embed="rId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51">
                <a:extLst>
                  <a:ext uri="{FF2B5EF4-FFF2-40B4-BE49-F238E27FC236}">
                    <a16:creationId xmlns:a16="http://schemas.microsoft.com/office/drawing/2014/main" id="{F52403FB-F588-49F9-9830-7FA7366C2D81}"/>
                  </a:ext>
                </a:extLst>
              </p:cNvPr>
              <p:cNvSpPr txBox="1"/>
              <p:nvPr/>
            </p:nvSpPr>
            <p:spPr>
              <a:xfrm>
                <a:off x="847104" y="4007475"/>
                <a:ext cx="3846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ba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4" name="ZoneTexte 51">
                <a:extLst>
                  <a:ext uri="{FF2B5EF4-FFF2-40B4-BE49-F238E27FC236}">
                    <a16:creationId xmlns:a16="http://schemas.microsoft.com/office/drawing/2014/main" id="{F52403FB-F588-49F9-9830-7FA7366C2D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104" y="4007475"/>
                <a:ext cx="384657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DAFA2C35-8A16-CC0B-3481-4580A5BB4B52}"/>
              </a:ext>
            </a:extLst>
          </p:cNvPr>
          <p:cNvSpPr txBox="1"/>
          <p:nvPr/>
        </p:nvSpPr>
        <p:spPr>
          <a:xfrm>
            <a:off x="1459305" y="4288742"/>
            <a:ext cx="447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PS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B059836-DE90-F5AA-F698-04A6BDA61837}"/>
              </a:ext>
            </a:extLst>
          </p:cNvPr>
          <p:cNvSpPr txBox="1"/>
          <p:nvPr/>
        </p:nvSpPr>
        <p:spPr>
          <a:xfrm>
            <a:off x="1719715" y="2878724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CS</a:t>
            </a:r>
          </a:p>
        </p:txBody>
      </p:sp>
      <p:sp>
        <p:nvSpPr>
          <p:cNvPr id="3" name="ZoneTexte 58">
            <a:extLst>
              <a:ext uri="{FF2B5EF4-FFF2-40B4-BE49-F238E27FC236}">
                <a16:creationId xmlns:a16="http://schemas.microsoft.com/office/drawing/2014/main" id="{0C58E314-5BB7-466A-D0B6-5D28BA0D10BC}"/>
              </a:ext>
            </a:extLst>
          </p:cNvPr>
          <p:cNvSpPr txBox="1"/>
          <p:nvPr/>
        </p:nvSpPr>
        <p:spPr>
          <a:xfrm>
            <a:off x="6376082" y="1671140"/>
            <a:ext cx="1066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 = MC</a:t>
            </a:r>
          </a:p>
        </p:txBody>
      </p:sp>
      <p:sp>
        <p:nvSpPr>
          <p:cNvPr id="19" name="ZoneTexte 39">
            <a:extLst>
              <a:ext uri="{FF2B5EF4-FFF2-40B4-BE49-F238E27FC236}">
                <a16:creationId xmlns:a16="http://schemas.microsoft.com/office/drawing/2014/main" id="{A8A7D81E-47CF-0866-0ADF-5AF9A65E837F}"/>
              </a:ext>
            </a:extLst>
          </p:cNvPr>
          <p:cNvSpPr txBox="1"/>
          <p:nvPr/>
        </p:nvSpPr>
        <p:spPr>
          <a:xfrm>
            <a:off x="6527155" y="4656523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</p:spTree>
    <p:extLst>
      <p:ext uri="{BB962C8B-B14F-4D97-AF65-F5344CB8AC3E}">
        <p14:creationId xmlns:p14="http://schemas.microsoft.com/office/powerpoint/2010/main" val="305822349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54BB47F-1D30-5EC0-61F2-9380DF1DD354}"/>
              </a:ext>
            </a:extLst>
          </p:cNvPr>
          <p:cNvSpPr/>
          <p:nvPr/>
        </p:nvSpPr>
        <p:spPr>
          <a:xfrm>
            <a:off x="2731771" y="3394989"/>
            <a:ext cx="1321578" cy="787204"/>
          </a:xfrm>
          <a:custGeom>
            <a:avLst/>
            <a:gdLst>
              <a:gd name="connsiteX0" fmla="*/ 0 w 1363903"/>
              <a:gd name="connsiteY0" fmla="*/ 3079 h 788170"/>
              <a:gd name="connsiteX1" fmla="*/ 1363903 w 1363903"/>
              <a:gd name="connsiteY1" fmla="*/ 0 h 788170"/>
              <a:gd name="connsiteX2" fmla="*/ 15394 w 1363903"/>
              <a:gd name="connsiteY2" fmla="*/ 788170 h 788170"/>
              <a:gd name="connsiteX3" fmla="*/ 0 w 1363903"/>
              <a:gd name="connsiteY3" fmla="*/ 3079 h 788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3903" h="788170">
                <a:moveTo>
                  <a:pt x="0" y="3079"/>
                </a:moveTo>
                <a:lnTo>
                  <a:pt x="1363903" y="0"/>
                </a:lnTo>
                <a:lnTo>
                  <a:pt x="15394" y="788170"/>
                </a:lnTo>
                <a:lnTo>
                  <a:pt x="0" y="3079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E83D2B19-C550-D93F-C9F8-C97C73E7D721}"/>
              </a:ext>
            </a:extLst>
          </p:cNvPr>
          <p:cNvSpPr/>
          <p:nvPr/>
        </p:nvSpPr>
        <p:spPr>
          <a:xfrm>
            <a:off x="2734586" y="2706806"/>
            <a:ext cx="1311512" cy="729868"/>
          </a:xfrm>
          <a:custGeom>
            <a:avLst/>
            <a:gdLst>
              <a:gd name="connsiteX0" fmla="*/ 12315 w 1370060"/>
              <a:gd name="connsiteY0" fmla="*/ 0 h 748146"/>
              <a:gd name="connsiteX1" fmla="*/ 1370060 w 1370060"/>
              <a:gd name="connsiteY1" fmla="*/ 735831 h 748146"/>
              <a:gd name="connsiteX2" fmla="*/ 0 w 1370060"/>
              <a:gd name="connsiteY2" fmla="*/ 748146 h 748146"/>
              <a:gd name="connsiteX3" fmla="*/ 12315 w 1370060"/>
              <a:gd name="connsiteY3" fmla="*/ 0 h 748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70060" h="748146">
                <a:moveTo>
                  <a:pt x="12315" y="0"/>
                </a:moveTo>
                <a:lnTo>
                  <a:pt x="1370060" y="735831"/>
                </a:lnTo>
                <a:lnTo>
                  <a:pt x="0" y="748146"/>
                </a:lnTo>
                <a:lnTo>
                  <a:pt x="12315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D290732-4F73-255A-3597-B1D9649C5D86}"/>
              </a:ext>
            </a:extLst>
          </p:cNvPr>
          <p:cNvSpPr txBox="1"/>
          <p:nvPr/>
        </p:nvSpPr>
        <p:spPr>
          <a:xfrm>
            <a:off x="2760281" y="2932145"/>
            <a:ext cx="627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2060"/>
                </a:solidFill>
              </a:rPr>
              <a:t>LOSS</a:t>
            </a:r>
            <a:br>
              <a:rPr lang="en-US" sz="1200" b="1" dirty="0">
                <a:solidFill>
                  <a:srgbClr val="002060"/>
                </a:solidFill>
              </a:rPr>
            </a:br>
            <a:r>
              <a:rPr lang="en-US" sz="1200" b="1" dirty="0">
                <a:solidFill>
                  <a:srgbClr val="002060"/>
                </a:solidFill>
              </a:rPr>
              <a:t>IN CS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3983E21-AC4B-7E5C-6318-9B3FAE5EF84A}"/>
              </a:ext>
            </a:extLst>
          </p:cNvPr>
          <p:cNvSpPr txBox="1"/>
          <p:nvPr/>
        </p:nvSpPr>
        <p:spPr>
          <a:xfrm>
            <a:off x="2761841" y="3455700"/>
            <a:ext cx="781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</a:rPr>
              <a:t>LOSS</a:t>
            </a:r>
            <a:br>
              <a:rPr lang="en-US" sz="1200" b="1" dirty="0">
                <a:solidFill>
                  <a:srgbClr val="C00000"/>
                </a:solidFill>
              </a:rPr>
            </a:br>
            <a:r>
              <a:rPr lang="en-US" sz="1200" b="1" dirty="0">
                <a:solidFill>
                  <a:srgbClr val="C00000"/>
                </a:solidFill>
              </a:rPr>
              <a:t>IN PS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4F665A-7A2A-DEB8-2378-7D4F81176CA8}"/>
              </a:ext>
            </a:extLst>
          </p:cNvPr>
          <p:cNvSpPr/>
          <p:nvPr/>
        </p:nvSpPr>
        <p:spPr>
          <a:xfrm>
            <a:off x="1366134" y="3429000"/>
            <a:ext cx="1386795" cy="7584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18157"/>
            <a:ext cx="8596668" cy="753836"/>
          </a:xfrm>
        </p:spPr>
        <p:txBody>
          <a:bodyPr/>
          <a:lstStyle/>
          <a:p>
            <a:r>
              <a:rPr lang="en-US" dirty="0"/>
              <a:t>Welfare Consequences of a Price Ceiling</a:t>
            </a:r>
            <a:endParaRPr lang="en-GB" dirty="0"/>
          </a:p>
        </p:txBody>
      </p:sp>
      <p:sp>
        <p:nvSpPr>
          <p:cNvPr id="7" name="ZoneTexte 60"/>
          <p:cNvSpPr txBox="1"/>
          <p:nvPr/>
        </p:nvSpPr>
        <p:spPr>
          <a:xfrm>
            <a:off x="6985851" y="5342184"/>
            <a:ext cx="131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8" name="ZoneTexte 64"/>
          <p:cNvSpPr txBox="1"/>
          <p:nvPr/>
        </p:nvSpPr>
        <p:spPr>
          <a:xfrm>
            <a:off x="485279" y="1643268"/>
            <a:ext cx="796490" cy="36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cxnSp>
        <p:nvCxnSpPr>
          <p:cNvPr id="9" name="Connecteur droit 47"/>
          <p:cNvCxnSpPr>
            <a:cxnSpLocks/>
          </p:cNvCxnSpPr>
          <p:nvPr/>
        </p:nvCxnSpPr>
        <p:spPr>
          <a:xfrm flipV="1">
            <a:off x="1369575" y="2010264"/>
            <a:ext cx="5089194" cy="299353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36"/>
          <p:cNvCxnSpPr>
            <a:cxnSpLocks/>
          </p:cNvCxnSpPr>
          <p:nvPr/>
        </p:nvCxnSpPr>
        <p:spPr>
          <a:xfrm>
            <a:off x="1361281" y="1958051"/>
            <a:ext cx="5077915" cy="27876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54"/>
          <p:cNvCxnSpPr>
            <a:cxnSpLocks/>
          </p:cNvCxnSpPr>
          <p:nvPr/>
        </p:nvCxnSpPr>
        <p:spPr>
          <a:xfrm>
            <a:off x="1363491" y="3429000"/>
            <a:ext cx="270163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2"/>
          <p:cNvCxnSpPr/>
          <p:nvPr/>
        </p:nvCxnSpPr>
        <p:spPr>
          <a:xfrm flipV="1">
            <a:off x="1360050" y="1458526"/>
            <a:ext cx="0" cy="406832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43"/>
          <p:cNvCxnSpPr/>
          <p:nvPr/>
        </p:nvCxnSpPr>
        <p:spPr>
          <a:xfrm>
            <a:off x="1363491" y="5538127"/>
            <a:ext cx="563067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/>
              <p:nvPr/>
            </p:nvSpPr>
            <p:spPr>
              <a:xfrm>
                <a:off x="3808801" y="5579590"/>
                <a:ext cx="4769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801" y="5579590"/>
                <a:ext cx="476925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/>
              <p:nvPr/>
            </p:nvSpPr>
            <p:spPr>
              <a:xfrm>
                <a:off x="848334" y="3244812"/>
                <a:ext cx="4782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334" y="3244812"/>
                <a:ext cx="478208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Connecteur droit 49">
            <a:extLst>
              <a:ext uri="{FF2B5EF4-FFF2-40B4-BE49-F238E27FC236}">
                <a16:creationId xmlns:a16="http://schemas.microsoft.com/office/drawing/2014/main" id="{E9A08EA3-28E1-0360-C741-A954D876D517}"/>
              </a:ext>
            </a:extLst>
          </p:cNvPr>
          <p:cNvCxnSpPr>
            <a:cxnSpLocks/>
          </p:cNvCxnSpPr>
          <p:nvPr/>
        </p:nvCxnSpPr>
        <p:spPr>
          <a:xfrm>
            <a:off x="4047264" y="3429000"/>
            <a:ext cx="0" cy="210145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250BE8F-F003-CE19-2D50-778279D6F6BE}"/>
              </a:ext>
            </a:extLst>
          </p:cNvPr>
          <p:cNvGrpSpPr/>
          <p:nvPr/>
        </p:nvGrpSpPr>
        <p:grpSpPr>
          <a:xfrm>
            <a:off x="3959728" y="3333866"/>
            <a:ext cx="182880" cy="182880"/>
            <a:chOff x="5867354" y="2967593"/>
            <a:chExt cx="353418" cy="353418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6D62AD9-D5B5-A6D4-645C-F3E809066D6B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1CC12F1-B9D9-B9D5-F51F-AC7392B8BB42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Connecteur droit 54">
            <a:extLst>
              <a:ext uri="{FF2B5EF4-FFF2-40B4-BE49-F238E27FC236}">
                <a16:creationId xmlns:a16="http://schemas.microsoft.com/office/drawing/2014/main" id="{B99F34AD-3D09-7A15-BB74-0B0C17DFF81A}"/>
              </a:ext>
            </a:extLst>
          </p:cNvPr>
          <p:cNvCxnSpPr>
            <a:cxnSpLocks/>
          </p:cNvCxnSpPr>
          <p:nvPr/>
        </p:nvCxnSpPr>
        <p:spPr>
          <a:xfrm>
            <a:off x="1369575" y="4187414"/>
            <a:ext cx="407738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49">
            <a:extLst>
              <a:ext uri="{FF2B5EF4-FFF2-40B4-BE49-F238E27FC236}">
                <a16:creationId xmlns:a16="http://schemas.microsoft.com/office/drawing/2014/main" id="{11CAD721-DD80-D95F-4613-12F53ED2EB2A}"/>
              </a:ext>
            </a:extLst>
          </p:cNvPr>
          <p:cNvCxnSpPr>
            <a:cxnSpLocks/>
          </p:cNvCxnSpPr>
          <p:nvPr/>
        </p:nvCxnSpPr>
        <p:spPr>
          <a:xfrm>
            <a:off x="2744635" y="2706806"/>
            <a:ext cx="0" cy="282004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49">
            <a:extLst>
              <a:ext uri="{FF2B5EF4-FFF2-40B4-BE49-F238E27FC236}">
                <a16:creationId xmlns:a16="http://schemas.microsoft.com/office/drawing/2014/main" id="{AFDE70CC-BD00-E8BB-8B2E-52E45021088D}"/>
              </a:ext>
            </a:extLst>
          </p:cNvPr>
          <p:cNvCxnSpPr>
            <a:cxnSpLocks/>
          </p:cNvCxnSpPr>
          <p:nvPr/>
        </p:nvCxnSpPr>
        <p:spPr>
          <a:xfrm>
            <a:off x="5443927" y="4192635"/>
            <a:ext cx="0" cy="133943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53">
                <a:extLst>
                  <a:ext uri="{FF2B5EF4-FFF2-40B4-BE49-F238E27FC236}">
                    <a16:creationId xmlns:a16="http://schemas.microsoft.com/office/drawing/2014/main" id="{B40750E5-5414-5872-71CB-28F7B533F30C}"/>
                  </a:ext>
                </a:extLst>
              </p:cNvPr>
              <p:cNvSpPr txBox="1"/>
              <p:nvPr/>
            </p:nvSpPr>
            <p:spPr>
              <a:xfrm>
                <a:off x="5189915" y="5577547"/>
                <a:ext cx="5080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1" name="ZoneTexte 53">
                <a:extLst>
                  <a:ext uri="{FF2B5EF4-FFF2-40B4-BE49-F238E27FC236}">
                    <a16:creationId xmlns:a16="http://schemas.microsoft.com/office/drawing/2014/main" id="{B40750E5-5414-5872-71CB-28F7B533F3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9915" y="5577547"/>
                <a:ext cx="508023" cy="369332"/>
              </a:xfrm>
              <a:prstGeom prst="rect">
                <a:avLst/>
              </a:prstGeom>
              <a:blipFill>
                <a:blip r:embed="rId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53">
                <a:extLst>
                  <a:ext uri="{FF2B5EF4-FFF2-40B4-BE49-F238E27FC236}">
                    <a16:creationId xmlns:a16="http://schemas.microsoft.com/office/drawing/2014/main" id="{E994D502-0656-4EBF-4273-246CBBDCD833}"/>
                  </a:ext>
                </a:extLst>
              </p:cNvPr>
              <p:cNvSpPr txBox="1"/>
              <p:nvPr/>
            </p:nvSpPr>
            <p:spPr>
              <a:xfrm>
                <a:off x="2490623" y="5577547"/>
                <a:ext cx="4799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3" name="ZoneTexte 53">
                <a:extLst>
                  <a:ext uri="{FF2B5EF4-FFF2-40B4-BE49-F238E27FC236}">
                    <a16:creationId xmlns:a16="http://schemas.microsoft.com/office/drawing/2014/main" id="{E994D502-0656-4EBF-4273-246CBBDCD8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0623" y="5577547"/>
                <a:ext cx="479940" cy="369332"/>
              </a:xfrm>
              <a:prstGeom prst="rect">
                <a:avLst/>
              </a:prstGeom>
              <a:blipFill>
                <a:blip r:embed="rId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51">
                <a:extLst>
                  <a:ext uri="{FF2B5EF4-FFF2-40B4-BE49-F238E27FC236}">
                    <a16:creationId xmlns:a16="http://schemas.microsoft.com/office/drawing/2014/main" id="{F52403FB-F588-49F9-9830-7FA7366C2D81}"/>
                  </a:ext>
                </a:extLst>
              </p:cNvPr>
              <p:cNvSpPr txBox="1"/>
              <p:nvPr/>
            </p:nvSpPr>
            <p:spPr>
              <a:xfrm>
                <a:off x="847104" y="4007475"/>
                <a:ext cx="3846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ba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4" name="ZoneTexte 51">
                <a:extLst>
                  <a:ext uri="{FF2B5EF4-FFF2-40B4-BE49-F238E27FC236}">
                    <a16:creationId xmlns:a16="http://schemas.microsoft.com/office/drawing/2014/main" id="{F52403FB-F588-49F9-9830-7FA7366C2D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104" y="4007475"/>
                <a:ext cx="384657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A3B2CB3-396B-F9CB-FABF-8FFE6834BE76}"/>
                  </a:ext>
                </a:extLst>
              </p:cNvPr>
              <p:cNvSpPr txBox="1"/>
              <p:nvPr/>
            </p:nvSpPr>
            <p:spPr>
              <a:xfrm>
                <a:off x="1387572" y="3683939"/>
                <a:ext cx="133590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/>
                  <a:t>PS</a:t>
                </a:r>
                <a:r>
                  <a:rPr lang="en-US" sz="12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12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1200" b="1" dirty="0">
                    <a:solidFill>
                      <a:schemeClr val="tx1"/>
                    </a:solidFill>
                  </a:rPr>
                  <a:t> CS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A3B2CB3-396B-F9CB-FABF-8FFE6834B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7572" y="3683939"/>
                <a:ext cx="1335905" cy="276999"/>
              </a:xfrm>
              <a:prstGeom prst="rect">
                <a:avLst/>
              </a:prstGeom>
              <a:blipFill>
                <a:blip r:embed="rId7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58">
            <a:extLst>
              <a:ext uri="{FF2B5EF4-FFF2-40B4-BE49-F238E27FC236}">
                <a16:creationId xmlns:a16="http://schemas.microsoft.com/office/drawing/2014/main" id="{8F1D236B-9730-52D5-9CC2-769DC869810B}"/>
              </a:ext>
            </a:extLst>
          </p:cNvPr>
          <p:cNvSpPr txBox="1"/>
          <p:nvPr/>
        </p:nvSpPr>
        <p:spPr>
          <a:xfrm>
            <a:off x="6376082" y="1671140"/>
            <a:ext cx="1066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 = MC</a:t>
            </a:r>
          </a:p>
        </p:txBody>
      </p:sp>
      <p:sp>
        <p:nvSpPr>
          <p:cNvPr id="10" name="ZoneTexte 39">
            <a:extLst>
              <a:ext uri="{FF2B5EF4-FFF2-40B4-BE49-F238E27FC236}">
                <a16:creationId xmlns:a16="http://schemas.microsoft.com/office/drawing/2014/main" id="{CAA35E3E-A47F-E742-3686-F9EED694737C}"/>
              </a:ext>
            </a:extLst>
          </p:cNvPr>
          <p:cNvSpPr txBox="1"/>
          <p:nvPr/>
        </p:nvSpPr>
        <p:spPr>
          <a:xfrm>
            <a:off x="6527155" y="4656523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</p:spTree>
    <p:extLst>
      <p:ext uri="{BB962C8B-B14F-4D97-AF65-F5344CB8AC3E}">
        <p14:creationId xmlns:p14="http://schemas.microsoft.com/office/powerpoint/2010/main" val="192746317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582BE53-258E-873F-D271-007D2F755631}"/>
              </a:ext>
            </a:extLst>
          </p:cNvPr>
          <p:cNvSpPr/>
          <p:nvPr/>
        </p:nvSpPr>
        <p:spPr>
          <a:xfrm>
            <a:off x="2741608" y="2684703"/>
            <a:ext cx="1331627" cy="1530158"/>
          </a:xfrm>
          <a:custGeom>
            <a:avLst/>
            <a:gdLst>
              <a:gd name="connsiteX0" fmla="*/ 0 w 1385454"/>
              <a:gd name="connsiteY0" fmla="*/ 0 h 1530158"/>
              <a:gd name="connsiteX1" fmla="*/ 1385454 w 1385454"/>
              <a:gd name="connsiteY1" fmla="*/ 729673 h 1530158"/>
              <a:gd name="connsiteX2" fmla="*/ 3079 w 1385454"/>
              <a:gd name="connsiteY2" fmla="*/ 1530158 h 1530158"/>
              <a:gd name="connsiteX3" fmla="*/ 0 w 1385454"/>
              <a:gd name="connsiteY3" fmla="*/ 0 h 1530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454" h="1530158">
                <a:moveTo>
                  <a:pt x="0" y="0"/>
                </a:moveTo>
                <a:lnTo>
                  <a:pt x="1385454" y="729673"/>
                </a:lnTo>
                <a:lnTo>
                  <a:pt x="3079" y="1530158"/>
                </a:lnTo>
                <a:cubicBezTo>
                  <a:pt x="6158" y="1023184"/>
                  <a:pt x="9236" y="516210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ZoneTexte 39">
            <a:extLst>
              <a:ext uri="{FF2B5EF4-FFF2-40B4-BE49-F238E27FC236}">
                <a16:creationId xmlns:a16="http://schemas.microsoft.com/office/drawing/2014/main" id="{8B9252C2-5010-E28E-27FB-766E5B68B1E9}"/>
              </a:ext>
            </a:extLst>
          </p:cNvPr>
          <p:cNvSpPr txBox="1"/>
          <p:nvPr/>
        </p:nvSpPr>
        <p:spPr>
          <a:xfrm>
            <a:off x="2869716" y="3254405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3">
                    <a:lumMod val="50000"/>
                  </a:schemeClr>
                </a:solidFill>
              </a:rPr>
              <a:t>DWL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18157"/>
            <a:ext cx="8596668" cy="753836"/>
          </a:xfrm>
        </p:spPr>
        <p:txBody>
          <a:bodyPr/>
          <a:lstStyle/>
          <a:p>
            <a:r>
              <a:rPr lang="en-US" dirty="0"/>
              <a:t>Welfare Consequences of a Price Ceiling</a:t>
            </a:r>
            <a:endParaRPr lang="en-GB" dirty="0"/>
          </a:p>
        </p:txBody>
      </p:sp>
      <p:sp>
        <p:nvSpPr>
          <p:cNvPr id="7" name="ZoneTexte 60"/>
          <p:cNvSpPr txBox="1"/>
          <p:nvPr/>
        </p:nvSpPr>
        <p:spPr>
          <a:xfrm>
            <a:off x="6985851" y="5342184"/>
            <a:ext cx="131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8" name="ZoneTexte 64"/>
          <p:cNvSpPr txBox="1"/>
          <p:nvPr/>
        </p:nvSpPr>
        <p:spPr>
          <a:xfrm>
            <a:off x="485279" y="1643268"/>
            <a:ext cx="796490" cy="36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cxnSp>
        <p:nvCxnSpPr>
          <p:cNvPr id="9" name="Connecteur droit 47"/>
          <p:cNvCxnSpPr>
            <a:cxnSpLocks/>
          </p:cNvCxnSpPr>
          <p:nvPr/>
        </p:nvCxnSpPr>
        <p:spPr>
          <a:xfrm flipV="1">
            <a:off x="1369575" y="2010264"/>
            <a:ext cx="5089194" cy="299353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36"/>
          <p:cNvCxnSpPr>
            <a:cxnSpLocks/>
          </p:cNvCxnSpPr>
          <p:nvPr/>
        </p:nvCxnSpPr>
        <p:spPr>
          <a:xfrm>
            <a:off x="1361281" y="1958051"/>
            <a:ext cx="5077915" cy="27876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2"/>
          <p:cNvCxnSpPr/>
          <p:nvPr/>
        </p:nvCxnSpPr>
        <p:spPr>
          <a:xfrm flipV="1">
            <a:off x="1360050" y="1458526"/>
            <a:ext cx="0" cy="406832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43"/>
          <p:cNvCxnSpPr/>
          <p:nvPr/>
        </p:nvCxnSpPr>
        <p:spPr>
          <a:xfrm>
            <a:off x="1363491" y="5538127"/>
            <a:ext cx="563067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/>
              <p:nvPr/>
            </p:nvSpPr>
            <p:spPr>
              <a:xfrm>
                <a:off x="3808801" y="5579590"/>
                <a:ext cx="4769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801" y="5579590"/>
                <a:ext cx="476925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/>
              <p:nvPr/>
            </p:nvSpPr>
            <p:spPr>
              <a:xfrm>
                <a:off x="848334" y="3244812"/>
                <a:ext cx="4782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334" y="3244812"/>
                <a:ext cx="478208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Connecteur droit 49">
            <a:extLst>
              <a:ext uri="{FF2B5EF4-FFF2-40B4-BE49-F238E27FC236}">
                <a16:creationId xmlns:a16="http://schemas.microsoft.com/office/drawing/2014/main" id="{E9A08EA3-28E1-0360-C741-A954D876D517}"/>
              </a:ext>
            </a:extLst>
          </p:cNvPr>
          <p:cNvCxnSpPr>
            <a:cxnSpLocks/>
          </p:cNvCxnSpPr>
          <p:nvPr/>
        </p:nvCxnSpPr>
        <p:spPr>
          <a:xfrm>
            <a:off x="4047264" y="3429000"/>
            <a:ext cx="0" cy="210145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250BE8F-F003-CE19-2D50-778279D6F6BE}"/>
              </a:ext>
            </a:extLst>
          </p:cNvPr>
          <p:cNvGrpSpPr/>
          <p:nvPr/>
        </p:nvGrpSpPr>
        <p:grpSpPr>
          <a:xfrm>
            <a:off x="3959728" y="3333866"/>
            <a:ext cx="182880" cy="182880"/>
            <a:chOff x="5867354" y="2967593"/>
            <a:chExt cx="353418" cy="353418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6D62AD9-D5B5-A6D4-645C-F3E809066D6B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1CC12F1-B9D9-B9D5-F51F-AC7392B8BB42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Connecteur droit 54">
            <a:extLst>
              <a:ext uri="{FF2B5EF4-FFF2-40B4-BE49-F238E27FC236}">
                <a16:creationId xmlns:a16="http://schemas.microsoft.com/office/drawing/2014/main" id="{B99F34AD-3D09-7A15-BB74-0B0C17DFF81A}"/>
              </a:ext>
            </a:extLst>
          </p:cNvPr>
          <p:cNvCxnSpPr>
            <a:cxnSpLocks/>
          </p:cNvCxnSpPr>
          <p:nvPr/>
        </p:nvCxnSpPr>
        <p:spPr>
          <a:xfrm>
            <a:off x="1369575" y="4187414"/>
            <a:ext cx="407738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49">
            <a:extLst>
              <a:ext uri="{FF2B5EF4-FFF2-40B4-BE49-F238E27FC236}">
                <a16:creationId xmlns:a16="http://schemas.microsoft.com/office/drawing/2014/main" id="{11CAD721-DD80-D95F-4613-12F53ED2EB2A}"/>
              </a:ext>
            </a:extLst>
          </p:cNvPr>
          <p:cNvCxnSpPr>
            <a:cxnSpLocks/>
          </p:cNvCxnSpPr>
          <p:nvPr/>
        </p:nvCxnSpPr>
        <p:spPr>
          <a:xfrm>
            <a:off x="2744635" y="2706806"/>
            <a:ext cx="0" cy="282004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49">
            <a:extLst>
              <a:ext uri="{FF2B5EF4-FFF2-40B4-BE49-F238E27FC236}">
                <a16:creationId xmlns:a16="http://schemas.microsoft.com/office/drawing/2014/main" id="{AFDE70CC-BD00-E8BB-8B2E-52E45021088D}"/>
              </a:ext>
            </a:extLst>
          </p:cNvPr>
          <p:cNvCxnSpPr>
            <a:cxnSpLocks/>
          </p:cNvCxnSpPr>
          <p:nvPr/>
        </p:nvCxnSpPr>
        <p:spPr>
          <a:xfrm>
            <a:off x="5443927" y="4192635"/>
            <a:ext cx="0" cy="133943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53">
                <a:extLst>
                  <a:ext uri="{FF2B5EF4-FFF2-40B4-BE49-F238E27FC236}">
                    <a16:creationId xmlns:a16="http://schemas.microsoft.com/office/drawing/2014/main" id="{B40750E5-5414-5872-71CB-28F7B533F30C}"/>
                  </a:ext>
                </a:extLst>
              </p:cNvPr>
              <p:cNvSpPr txBox="1"/>
              <p:nvPr/>
            </p:nvSpPr>
            <p:spPr>
              <a:xfrm>
                <a:off x="5189915" y="5577547"/>
                <a:ext cx="5080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1" name="ZoneTexte 53">
                <a:extLst>
                  <a:ext uri="{FF2B5EF4-FFF2-40B4-BE49-F238E27FC236}">
                    <a16:creationId xmlns:a16="http://schemas.microsoft.com/office/drawing/2014/main" id="{B40750E5-5414-5872-71CB-28F7B533F3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9915" y="5577547"/>
                <a:ext cx="508023" cy="369332"/>
              </a:xfrm>
              <a:prstGeom prst="rect">
                <a:avLst/>
              </a:prstGeom>
              <a:blipFill>
                <a:blip r:embed="rId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53">
                <a:extLst>
                  <a:ext uri="{FF2B5EF4-FFF2-40B4-BE49-F238E27FC236}">
                    <a16:creationId xmlns:a16="http://schemas.microsoft.com/office/drawing/2014/main" id="{E994D502-0656-4EBF-4273-246CBBDCD833}"/>
                  </a:ext>
                </a:extLst>
              </p:cNvPr>
              <p:cNvSpPr txBox="1"/>
              <p:nvPr/>
            </p:nvSpPr>
            <p:spPr>
              <a:xfrm>
                <a:off x="2490623" y="5577547"/>
                <a:ext cx="4799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3" name="ZoneTexte 53">
                <a:extLst>
                  <a:ext uri="{FF2B5EF4-FFF2-40B4-BE49-F238E27FC236}">
                    <a16:creationId xmlns:a16="http://schemas.microsoft.com/office/drawing/2014/main" id="{E994D502-0656-4EBF-4273-246CBBDCD8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0623" y="5577547"/>
                <a:ext cx="479940" cy="369332"/>
              </a:xfrm>
              <a:prstGeom prst="rect">
                <a:avLst/>
              </a:prstGeom>
              <a:blipFill>
                <a:blip r:embed="rId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51">
                <a:extLst>
                  <a:ext uri="{FF2B5EF4-FFF2-40B4-BE49-F238E27FC236}">
                    <a16:creationId xmlns:a16="http://schemas.microsoft.com/office/drawing/2014/main" id="{F52403FB-F588-49F9-9830-7FA7366C2D81}"/>
                  </a:ext>
                </a:extLst>
              </p:cNvPr>
              <p:cNvSpPr txBox="1"/>
              <p:nvPr/>
            </p:nvSpPr>
            <p:spPr>
              <a:xfrm>
                <a:off x="847104" y="4007475"/>
                <a:ext cx="3846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ba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4" name="ZoneTexte 51">
                <a:extLst>
                  <a:ext uri="{FF2B5EF4-FFF2-40B4-BE49-F238E27FC236}">
                    <a16:creationId xmlns:a16="http://schemas.microsoft.com/office/drawing/2014/main" id="{F52403FB-F588-49F9-9830-7FA7366C2D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104" y="4007475"/>
                <a:ext cx="384657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ZoneTexte 58">
            <a:extLst>
              <a:ext uri="{FF2B5EF4-FFF2-40B4-BE49-F238E27FC236}">
                <a16:creationId xmlns:a16="http://schemas.microsoft.com/office/drawing/2014/main" id="{2231BA0B-3002-D5D4-A2C5-6A83292B3869}"/>
              </a:ext>
            </a:extLst>
          </p:cNvPr>
          <p:cNvSpPr txBox="1"/>
          <p:nvPr/>
        </p:nvSpPr>
        <p:spPr>
          <a:xfrm>
            <a:off x="6376082" y="1671140"/>
            <a:ext cx="1066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 = MC</a:t>
            </a:r>
          </a:p>
        </p:txBody>
      </p:sp>
      <p:sp>
        <p:nvSpPr>
          <p:cNvPr id="17" name="ZoneTexte 39">
            <a:extLst>
              <a:ext uri="{FF2B5EF4-FFF2-40B4-BE49-F238E27FC236}">
                <a16:creationId xmlns:a16="http://schemas.microsoft.com/office/drawing/2014/main" id="{47ECE5FE-5EA1-22E1-79F4-CC0D418B2B79}"/>
              </a:ext>
            </a:extLst>
          </p:cNvPr>
          <p:cNvSpPr txBox="1"/>
          <p:nvPr/>
        </p:nvSpPr>
        <p:spPr>
          <a:xfrm>
            <a:off x="6527155" y="4656523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  <p:cxnSp>
        <p:nvCxnSpPr>
          <p:cNvPr id="27" name="Connecteur droit 54">
            <a:extLst>
              <a:ext uri="{FF2B5EF4-FFF2-40B4-BE49-F238E27FC236}">
                <a16:creationId xmlns:a16="http://schemas.microsoft.com/office/drawing/2014/main" id="{558AF3BB-066D-4784-FACF-41976663B2A9}"/>
              </a:ext>
            </a:extLst>
          </p:cNvPr>
          <p:cNvCxnSpPr>
            <a:cxnSpLocks/>
          </p:cNvCxnSpPr>
          <p:nvPr/>
        </p:nvCxnSpPr>
        <p:spPr>
          <a:xfrm>
            <a:off x="3567244" y="3425306"/>
            <a:ext cx="44273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54">
            <a:extLst>
              <a:ext uri="{FF2B5EF4-FFF2-40B4-BE49-F238E27FC236}">
                <a16:creationId xmlns:a16="http://schemas.microsoft.com/office/drawing/2014/main" id="{B84702C9-5963-D191-3B98-0A36FE2C7F43}"/>
              </a:ext>
            </a:extLst>
          </p:cNvPr>
          <p:cNvCxnSpPr>
            <a:cxnSpLocks/>
          </p:cNvCxnSpPr>
          <p:nvPr/>
        </p:nvCxnSpPr>
        <p:spPr>
          <a:xfrm>
            <a:off x="1363491" y="3429000"/>
            <a:ext cx="139958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04488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5424C51-3D7A-EC89-A596-92ADE228A1E4}"/>
              </a:ext>
            </a:extLst>
          </p:cNvPr>
          <p:cNvSpPr/>
          <p:nvPr/>
        </p:nvSpPr>
        <p:spPr>
          <a:xfrm flipV="1">
            <a:off x="1358823" y="3416954"/>
            <a:ext cx="2705984" cy="1586845"/>
          </a:xfrm>
          <a:custGeom>
            <a:avLst/>
            <a:gdLst>
              <a:gd name="connsiteX0" fmla="*/ 0 w 2699191"/>
              <a:gd name="connsiteY0" fmla="*/ 0 h 1474286"/>
              <a:gd name="connsiteX1" fmla="*/ 2699191 w 2699191"/>
              <a:gd name="connsiteY1" fmla="*/ 1474286 h 1474286"/>
              <a:gd name="connsiteX2" fmla="*/ 12224 w 2699191"/>
              <a:gd name="connsiteY2" fmla="*/ 1466952 h 1474286"/>
              <a:gd name="connsiteX3" fmla="*/ 0 w 2699191"/>
              <a:gd name="connsiteY3" fmla="*/ 0 h 147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9191" h="1474286">
                <a:moveTo>
                  <a:pt x="0" y="0"/>
                </a:moveTo>
                <a:lnTo>
                  <a:pt x="2699191" y="1474286"/>
                </a:lnTo>
                <a:lnTo>
                  <a:pt x="12224" y="14669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5933FB8-023F-56C1-9259-DC017970AE0B}"/>
              </a:ext>
            </a:extLst>
          </p:cNvPr>
          <p:cNvSpPr/>
          <p:nvPr/>
        </p:nvSpPr>
        <p:spPr>
          <a:xfrm>
            <a:off x="1354486" y="1958381"/>
            <a:ext cx="2699191" cy="1474286"/>
          </a:xfrm>
          <a:custGeom>
            <a:avLst/>
            <a:gdLst>
              <a:gd name="connsiteX0" fmla="*/ 0 w 2699191"/>
              <a:gd name="connsiteY0" fmla="*/ 0 h 1474286"/>
              <a:gd name="connsiteX1" fmla="*/ 2699191 w 2699191"/>
              <a:gd name="connsiteY1" fmla="*/ 1474286 h 1474286"/>
              <a:gd name="connsiteX2" fmla="*/ 12224 w 2699191"/>
              <a:gd name="connsiteY2" fmla="*/ 1466952 h 1474286"/>
              <a:gd name="connsiteX3" fmla="*/ 0 w 2699191"/>
              <a:gd name="connsiteY3" fmla="*/ 0 h 147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9191" h="1474286">
                <a:moveTo>
                  <a:pt x="0" y="0"/>
                </a:moveTo>
                <a:lnTo>
                  <a:pt x="2699191" y="1474286"/>
                </a:lnTo>
                <a:lnTo>
                  <a:pt x="12224" y="146695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18157"/>
            <a:ext cx="8596668" cy="753836"/>
          </a:xfrm>
        </p:spPr>
        <p:txBody>
          <a:bodyPr/>
          <a:lstStyle/>
          <a:p>
            <a:r>
              <a:rPr lang="en-US" dirty="0"/>
              <a:t>Welfare Consequences of a Price Floor</a:t>
            </a:r>
            <a:endParaRPr lang="en-GB" dirty="0"/>
          </a:p>
        </p:txBody>
      </p:sp>
      <p:sp>
        <p:nvSpPr>
          <p:cNvPr id="7" name="ZoneTexte 60"/>
          <p:cNvSpPr txBox="1"/>
          <p:nvPr/>
        </p:nvSpPr>
        <p:spPr>
          <a:xfrm>
            <a:off x="6985851" y="5342184"/>
            <a:ext cx="131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8" name="ZoneTexte 64"/>
          <p:cNvSpPr txBox="1"/>
          <p:nvPr/>
        </p:nvSpPr>
        <p:spPr>
          <a:xfrm>
            <a:off x="485279" y="1643268"/>
            <a:ext cx="796490" cy="36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cxnSp>
        <p:nvCxnSpPr>
          <p:cNvPr id="9" name="Connecteur droit 47"/>
          <p:cNvCxnSpPr>
            <a:cxnSpLocks/>
          </p:cNvCxnSpPr>
          <p:nvPr/>
        </p:nvCxnSpPr>
        <p:spPr>
          <a:xfrm flipV="1">
            <a:off x="1369575" y="2010264"/>
            <a:ext cx="5089194" cy="299353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36"/>
          <p:cNvCxnSpPr>
            <a:cxnSpLocks/>
          </p:cNvCxnSpPr>
          <p:nvPr/>
        </p:nvCxnSpPr>
        <p:spPr>
          <a:xfrm>
            <a:off x="1361281" y="1958051"/>
            <a:ext cx="5077915" cy="27876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54"/>
          <p:cNvCxnSpPr>
            <a:cxnSpLocks/>
          </p:cNvCxnSpPr>
          <p:nvPr/>
        </p:nvCxnSpPr>
        <p:spPr>
          <a:xfrm>
            <a:off x="1363491" y="3429000"/>
            <a:ext cx="270163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2"/>
          <p:cNvCxnSpPr/>
          <p:nvPr/>
        </p:nvCxnSpPr>
        <p:spPr>
          <a:xfrm flipV="1">
            <a:off x="1360050" y="1458526"/>
            <a:ext cx="0" cy="406832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43"/>
          <p:cNvCxnSpPr/>
          <p:nvPr/>
        </p:nvCxnSpPr>
        <p:spPr>
          <a:xfrm>
            <a:off x="1363491" y="5538127"/>
            <a:ext cx="563067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/>
              <p:nvPr/>
            </p:nvSpPr>
            <p:spPr>
              <a:xfrm>
                <a:off x="3808801" y="5579590"/>
                <a:ext cx="4769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801" y="5579590"/>
                <a:ext cx="476925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/>
              <p:nvPr/>
            </p:nvSpPr>
            <p:spPr>
              <a:xfrm>
                <a:off x="848334" y="3244812"/>
                <a:ext cx="4782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334" y="3244812"/>
                <a:ext cx="478208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Connecteur droit 49">
            <a:extLst>
              <a:ext uri="{FF2B5EF4-FFF2-40B4-BE49-F238E27FC236}">
                <a16:creationId xmlns:a16="http://schemas.microsoft.com/office/drawing/2014/main" id="{E9A08EA3-28E1-0360-C741-A954D876D517}"/>
              </a:ext>
            </a:extLst>
          </p:cNvPr>
          <p:cNvCxnSpPr>
            <a:cxnSpLocks/>
          </p:cNvCxnSpPr>
          <p:nvPr/>
        </p:nvCxnSpPr>
        <p:spPr>
          <a:xfrm>
            <a:off x="4047264" y="3429000"/>
            <a:ext cx="0" cy="210145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250BE8F-F003-CE19-2D50-778279D6F6BE}"/>
              </a:ext>
            </a:extLst>
          </p:cNvPr>
          <p:cNvGrpSpPr/>
          <p:nvPr/>
        </p:nvGrpSpPr>
        <p:grpSpPr>
          <a:xfrm>
            <a:off x="3959728" y="3333866"/>
            <a:ext cx="182880" cy="182880"/>
            <a:chOff x="5867354" y="2967593"/>
            <a:chExt cx="353418" cy="353418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6D62AD9-D5B5-A6D4-645C-F3E809066D6B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1CC12F1-B9D9-B9D5-F51F-AC7392B8BB42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82F9743A-DB1A-853C-3A1F-060897132896}"/>
              </a:ext>
            </a:extLst>
          </p:cNvPr>
          <p:cNvSpPr txBox="1"/>
          <p:nvPr/>
        </p:nvSpPr>
        <p:spPr>
          <a:xfrm>
            <a:off x="1852999" y="3761161"/>
            <a:ext cx="447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PS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F1F1C2-FBDC-8E8B-9642-2CCCA83808FB}"/>
              </a:ext>
            </a:extLst>
          </p:cNvPr>
          <p:cNvSpPr txBox="1"/>
          <p:nvPr/>
        </p:nvSpPr>
        <p:spPr>
          <a:xfrm>
            <a:off x="1854726" y="2732514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CS</a:t>
            </a:r>
          </a:p>
        </p:txBody>
      </p:sp>
      <p:sp>
        <p:nvSpPr>
          <p:cNvPr id="12" name="ZoneTexte 58">
            <a:extLst>
              <a:ext uri="{FF2B5EF4-FFF2-40B4-BE49-F238E27FC236}">
                <a16:creationId xmlns:a16="http://schemas.microsoft.com/office/drawing/2014/main" id="{9FCE99A1-E8D7-59EA-8EFE-10A01BFA0A1E}"/>
              </a:ext>
            </a:extLst>
          </p:cNvPr>
          <p:cNvSpPr txBox="1"/>
          <p:nvPr/>
        </p:nvSpPr>
        <p:spPr>
          <a:xfrm>
            <a:off x="6376082" y="1671140"/>
            <a:ext cx="1066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 = MC</a:t>
            </a:r>
          </a:p>
        </p:txBody>
      </p:sp>
      <p:sp>
        <p:nvSpPr>
          <p:cNvPr id="17" name="ZoneTexte 39">
            <a:extLst>
              <a:ext uri="{FF2B5EF4-FFF2-40B4-BE49-F238E27FC236}">
                <a16:creationId xmlns:a16="http://schemas.microsoft.com/office/drawing/2014/main" id="{9D4C37AA-1BFC-B131-3ACA-6E045BCE85AA}"/>
              </a:ext>
            </a:extLst>
          </p:cNvPr>
          <p:cNvSpPr txBox="1"/>
          <p:nvPr/>
        </p:nvSpPr>
        <p:spPr>
          <a:xfrm>
            <a:off x="6527155" y="4656523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</p:spTree>
    <p:extLst>
      <p:ext uri="{BB962C8B-B14F-4D97-AF65-F5344CB8AC3E}">
        <p14:creationId xmlns:p14="http://schemas.microsoft.com/office/powerpoint/2010/main" val="57486177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BD57E97-15C7-3581-50CE-7373C62FB718}"/>
              </a:ext>
            </a:extLst>
          </p:cNvPr>
          <p:cNvSpPr/>
          <p:nvPr/>
        </p:nvSpPr>
        <p:spPr>
          <a:xfrm>
            <a:off x="1351250" y="2678080"/>
            <a:ext cx="1345823" cy="2336197"/>
          </a:xfrm>
          <a:custGeom>
            <a:avLst/>
            <a:gdLst>
              <a:gd name="connsiteX0" fmla="*/ 2713 w 1345823"/>
              <a:gd name="connsiteY0" fmla="*/ 2336197 h 2336197"/>
              <a:gd name="connsiteX1" fmla="*/ 1345823 w 1345823"/>
              <a:gd name="connsiteY1" fmla="*/ 1535757 h 2336197"/>
              <a:gd name="connsiteX2" fmla="*/ 1343110 w 1345823"/>
              <a:gd name="connsiteY2" fmla="*/ 0 h 2336197"/>
              <a:gd name="connsiteX3" fmla="*/ 0 w 1345823"/>
              <a:gd name="connsiteY3" fmla="*/ 2713 h 2336197"/>
              <a:gd name="connsiteX4" fmla="*/ 2713 w 1345823"/>
              <a:gd name="connsiteY4" fmla="*/ 2336197 h 2336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5823" h="2336197">
                <a:moveTo>
                  <a:pt x="2713" y="2336197"/>
                </a:moveTo>
                <a:lnTo>
                  <a:pt x="1345823" y="1535757"/>
                </a:lnTo>
                <a:cubicBezTo>
                  <a:pt x="1344919" y="1023838"/>
                  <a:pt x="1344014" y="511919"/>
                  <a:pt x="1343110" y="0"/>
                </a:cubicBezTo>
                <a:lnTo>
                  <a:pt x="0" y="2713"/>
                </a:lnTo>
                <a:cubicBezTo>
                  <a:pt x="904" y="780541"/>
                  <a:pt x="1809" y="1558369"/>
                  <a:pt x="2713" y="2336197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3AE2867-1AC4-345C-BC6E-05EF7A6E6678}"/>
              </a:ext>
            </a:extLst>
          </p:cNvPr>
          <p:cNvSpPr/>
          <p:nvPr/>
        </p:nvSpPr>
        <p:spPr>
          <a:xfrm>
            <a:off x="1359390" y="1948188"/>
            <a:ext cx="1343110" cy="748885"/>
          </a:xfrm>
          <a:custGeom>
            <a:avLst/>
            <a:gdLst>
              <a:gd name="connsiteX0" fmla="*/ 0 w 1343110"/>
              <a:gd name="connsiteY0" fmla="*/ 0 h 748885"/>
              <a:gd name="connsiteX1" fmla="*/ 1343110 w 1343110"/>
              <a:gd name="connsiteY1" fmla="*/ 748885 h 748885"/>
              <a:gd name="connsiteX2" fmla="*/ 5427 w 1343110"/>
              <a:gd name="connsiteY2" fmla="*/ 740745 h 748885"/>
              <a:gd name="connsiteX3" fmla="*/ 0 w 1343110"/>
              <a:gd name="connsiteY3" fmla="*/ 0 h 748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110" h="748885">
                <a:moveTo>
                  <a:pt x="0" y="0"/>
                </a:moveTo>
                <a:lnTo>
                  <a:pt x="1343110" y="748885"/>
                </a:lnTo>
                <a:lnTo>
                  <a:pt x="5427" y="740745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18157"/>
            <a:ext cx="8596668" cy="753836"/>
          </a:xfrm>
        </p:spPr>
        <p:txBody>
          <a:bodyPr/>
          <a:lstStyle/>
          <a:p>
            <a:r>
              <a:rPr lang="en-US" dirty="0"/>
              <a:t>Welfare Consequences of a Price Floor</a:t>
            </a:r>
            <a:endParaRPr lang="en-GB" dirty="0"/>
          </a:p>
        </p:txBody>
      </p:sp>
      <p:sp>
        <p:nvSpPr>
          <p:cNvPr id="7" name="ZoneTexte 60"/>
          <p:cNvSpPr txBox="1"/>
          <p:nvPr/>
        </p:nvSpPr>
        <p:spPr>
          <a:xfrm>
            <a:off x="6985851" y="5342184"/>
            <a:ext cx="131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8" name="ZoneTexte 64"/>
          <p:cNvSpPr txBox="1"/>
          <p:nvPr/>
        </p:nvSpPr>
        <p:spPr>
          <a:xfrm>
            <a:off x="485279" y="1643268"/>
            <a:ext cx="796490" cy="36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cxnSp>
        <p:nvCxnSpPr>
          <p:cNvPr id="9" name="Connecteur droit 47"/>
          <p:cNvCxnSpPr>
            <a:cxnSpLocks/>
          </p:cNvCxnSpPr>
          <p:nvPr/>
        </p:nvCxnSpPr>
        <p:spPr>
          <a:xfrm flipV="1">
            <a:off x="1369575" y="2010264"/>
            <a:ext cx="5089194" cy="299353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36"/>
          <p:cNvCxnSpPr>
            <a:cxnSpLocks/>
          </p:cNvCxnSpPr>
          <p:nvPr/>
        </p:nvCxnSpPr>
        <p:spPr>
          <a:xfrm>
            <a:off x="1361281" y="1958051"/>
            <a:ext cx="5077915" cy="27876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54"/>
          <p:cNvCxnSpPr>
            <a:cxnSpLocks/>
          </p:cNvCxnSpPr>
          <p:nvPr/>
        </p:nvCxnSpPr>
        <p:spPr>
          <a:xfrm>
            <a:off x="1363491" y="3429000"/>
            <a:ext cx="270163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51"/>
              <p:cNvSpPr txBox="1"/>
              <p:nvPr/>
            </p:nvSpPr>
            <p:spPr>
              <a:xfrm>
                <a:off x="926180" y="2475307"/>
                <a:ext cx="384657" cy="4290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fr-FR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fr-F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bar>
                    </m:oMath>
                  </m:oMathPara>
                </a14:m>
                <a:endParaRPr lang="fr-F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ZoneTexte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180" y="2475307"/>
                <a:ext cx="384657" cy="4290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Connecteur droit avec flèche 42"/>
          <p:cNvCxnSpPr/>
          <p:nvPr/>
        </p:nvCxnSpPr>
        <p:spPr>
          <a:xfrm flipV="1">
            <a:off x="1360050" y="1458526"/>
            <a:ext cx="0" cy="406832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43"/>
          <p:cNvCxnSpPr/>
          <p:nvPr/>
        </p:nvCxnSpPr>
        <p:spPr>
          <a:xfrm>
            <a:off x="1363491" y="5538127"/>
            <a:ext cx="563067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54">
            <a:extLst>
              <a:ext uri="{FF2B5EF4-FFF2-40B4-BE49-F238E27FC236}">
                <a16:creationId xmlns:a16="http://schemas.microsoft.com/office/drawing/2014/main" id="{452C4B96-12AE-4CCD-89DA-E91089377682}"/>
              </a:ext>
            </a:extLst>
          </p:cNvPr>
          <p:cNvCxnSpPr>
            <a:cxnSpLocks/>
          </p:cNvCxnSpPr>
          <p:nvPr/>
        </p:nvCxnSpPr>
        <p:spPr>
          <a:xfrm>
            <a:off x="1362128" y="2692312"/>
            <a:ext cx="393400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/>
              <p:nvPr/>
            </p:nvSpPr>
            <p:spPr>
              <a:xfrm>
                <a:off x="3808801" y="5579590"/>
                <a:ext cx="4769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801" y="5579590"/>
                <a:ext cx="476925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/>
              <p:nvPr/>
            </p:nvSpPr>
            <p:spPr>
              <a:xfrm>
                <a:off x="848334" y="3244812"/>
                <a:ext cx="4782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334" y="3244812"/>
                <a:ext cx="478208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Connecteur droit 49">
            <a:extLst>
              <a:ext uri="{FF2B5EF4-FFF2-40B4-BE49-F238E27FC236}">
                <a16:creationId xmlns:a16="http://schemas.microsoft.com/office/drawing/2014/main" id="{32CD46C8-C865-40AE-83D8-6E1147A05EC1}"/>
              </a:ext>
            </a:extLst>
          </p:cNvPr>
          <p:cNvCxnSpPr>
            <a:cxnSpLocks/>
          </p:cNvCxnSpPr>
          <p:nvPr/>
        </p:nvCxnSpPr>
        <p:spPr>
          <a:xfrm>
            <a:off x="5299669" y="2690967"/>
            <a:ext cx="0" cy="283168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ZoneTexte 53">
                <a:extLst>
                  <a:ext uri="{FF2B5EF4-FFF2-40B4-BE49-F238E27FC236}">
                    <a16:creationId xmlns:a16="http://schemas.microsoft.com/office/drawing/2014/main" id="{858B1843-DCBE-4B00-877B-E6671ED4F244}"/>
                  </a:ext>
                </a:extLst>
              </p:cNvPr>
              <p:cNvSpPr txBox="1"/>
              <p:nvPr/>
            </p:nvSpPr>
            <p:spPr>
              <a:xfrm>
                <a:off x="2447067" y="5569744"/>
                <a:ext cx="5080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5" name="ZoneTexte 53">
                <a:extLst>
                  <a:ext uri="{FF2B5EF4-FFF2-40B4-BE49-F238E27FC236}">
                    <a16:creationId xmlns:a16="http://schemas.microsoft.com/office/drawing/2014/main" id="{858B1843-DCBE-4B00-877B-E6671ED4F2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7067" y="5569744"/>
                <a:ext cx="508023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ZoneTexte 53">
                <a:extLst>
                  <a:ext uri="{FF2B5EF4-FFF2-40B4-BE49-F238E27FC236}">
                    <a16:creationId xmlns:a16="http://schemas.microsoft.com/office/drawing/2014/main" id="{3FE6FE4D-851B-4DB7-93A0-817909B258F9}"/>
                  </a:ext>
                </a:extLst>
              </p:cNvPr>
              <p:cNvSpPr txBox="1"/>
              <p:nvPr/>
            </p:nvSpPr>
            <p:spPr>
              <a:xfrm>
                <a:off x="5056164" y="5574709"/>
                <a:ext cx="4799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6" name="ZoneTexte 53">
                <a:extLst>
                  <a:ext uri="{FF2B5EF4-FFF2-40B4-BE49-F238E27FC236}">
                    <a16:creationId xmlns:a16="http://schemas.microsoft.com/office/drawing/2014/main" id="{3FE6FE4D-851B-4DB7-93A0-817909B258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6164" y="5574709"/>
                <a:ext cx="479940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ZoneTexte 25">
            <a:extLst>
              <a:ext uri="{FF2B5EF4-FFF2-40B4-BE49-F238E27FC236}">
                <a16:creationId xmlns:a16="http://schemas.microsoft.com/office/drawing/2014/main" id="{14C755E3-EE33-456A-B686-E686235772AB}"/>
              </a:ext>
            </a:extLst>
          </p:cNvPr>
          <p:cNvSpPr txBox="1"/>
          <p:nvPr/>
        </p:nvSpPr>
        <p:spPr>
          <a:xfrm>
            <a:off x="2689975" y="6127677"/>
            <a:ext cx="2606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EXCESS SUPPLY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845EF77-341F-4F05-8467-39B60FDFBDBB}"/>
              </a:ext>
            </a:extLst>
          </p:cNvPr>
          <p:cNvCxnSpPr>
            <a:cxnSpLocks/>
          </p:cNvCxnSpPr>
          <p:nvPr/>
        </p:nvCxnSpPr>
        <p:spPr>
          <a:xfrm>
            <a:off x="2689974" y="6052482"/>
            <a:ext cx="2606160" cy="0"/>
          </a:xfrm>
          <a:prstGeom prst="straightConnector1">
            <a:avLst/>
          </a:prstGeom>
          <a:ln w="3810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49">
            <a:extLst>
              <a:ext uri="{FF2B5EF4-FFF2-40B4-BE49-F238E27FC236}">
                <a16:creationId xmlns:a16="http://schemas.microsoft.com/office/drawing/2014/main" id="{7CC4C220-A6E6-81F1-F706-578D9BDE1A1A}"/>
              </a:ext>
            </a:extLst>
          </p:cNvPr>
          <p:cNvCxnSpPr>
            <a:cxnSpLocks/>
          </p:cNvCxnSpPr>
          <p:nvPr/>
        </p:nvCxnSpPr>
        <p:spPr>
          <a:xfrm>
            <a:off x="2700682" y="2695280"/>
            <a:ext cx="0" cy="283168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49">
            <a:extLst>
              <a:ext uri="{FF2B5EF4-FFF2-40B4-BE49-F238E27FC236}">
                <a16:creationId xmlns:a16="http://schemas.microsoft.com/office/drawing/2014/main" id="{E9A08EA3-28E1-0360-C741-A954D876D517}"/>
              </a:ext>
            </a:extLst>
          </p:cNvPr>
          <p:cNvCxnSpPr>
            <a:cxnSpLocks/>
          </p:cNvCxnSpPr>
          <p:nvPr/>
        </p:nvCxnSpPr>
        <p:spPr>
          <a:xfrm>
            <a:off x="4047264" y="3429000"/>
            <a:ext cx="0" cy="210145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250BE8F-F003-CE19-2D50-778279D6F6BE}"/>
              </a:ext>
            </a:extLst>
          </p:cNvPr>
          <p:cNvGrpSpPr/>
          <p:nvPr/>
        </p:nvGrpSpPr>
        <p:grpSpPr>
          <a:xfrm>
            <a:off x="3959728" y="3333866"/>
            <a:ext cx="182880" cy="182880"/>
            <a:chOff x="5867354" y="2967593"/>
            <a:chExt cx="353418" cy="353418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6D62AD9-D5B5-A6D4-645C-F3E809066D6B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1CC12F1-B9D9-B9D5-F51F-AC7392B8BB42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126DBE6-353A-29C2-3E5E-B7D98D98AB5B}"/>
              </a:ext>
            </a:extLst>
          </p:cNvPr>
          <p:cNvSpPr txBox="1"/>
          <p:nvPr/>
        </p:nvSpPr>
        <p:spPr>
          <a:xfrm>
            <a:off x="1354101" y="3460890"/>
            <a:ext cx="1342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PS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C50C06-2B00-C748-D1F0-A11F4AF22C7B}"/>
              </a:ext>
            </a:extLst>
          </p:cNvPr>
          <p:cNvSpPr txBox="1"/>
          <p:nvPr/>
        </p:nvSpPr>
        <p:spPr>
          <a:xfrm>
            <a:off x="1500854" y="2275413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CS</a:t>
            </a:r>
          </a:p>
        </p:txBody>
      </p:sp>
      <p:sp>
        <p:nvSpPr>
          <p:cNvPr id="12" name="ZoneTexte 58">
            <a:extLst>
              <a:ext uri="{FF2B5EF4-FFF2-40B4-BE49-F238E27FC236}">
                <a16:creationId xmlns:a16="http://schemas.microsoft.com/office/drawing/2014/main" id="{16D01B05-9547-2A14-7D1C-DFCA36A64E23}"/>
              </a:ext>
            </a:extLst>
          </p:cNvPr>
          <p:cNvSpPr txBox="1"/>
          <p:nvPr/>
        </p:nvSpPr>
        <p:spPr>
          <a:xfrm>
            <a:off x="6376082" y="1671140"/>
            <a:ext cx="1066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 = MC</a:t>
            </a:r>
          </a:p>
        </p:txBody>
      </p:sp>
      <p:sp>
        <p:nvSpPr>
          <p:cNvPr id="17" name="ZoneTexte 39">
            <a:extLst>
              <a:ext uri="{FF2B5EF4-FFF2-40B4-BE49-F238E27FC236}">
                <a16:creationId xmlns:a16="http://schemas.microsoft.com/office/drawing/2014/main" id="{F6F233B5-FA05-1F37-F893-40950DBA7354}"/>
              </a:ext>
            </a:extLst>
          </p:cNvPr>
          <p:cNvSpPr txBox="1"/>
          <p:nvPr/>
        </p:nvSpPr>
        <p:spPr>
          <a:xfrm>
            <a:off x="6527155" y="4656523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BEB95A3-EC12-FADE-E90E-00CCAF9F43E0}"/>
              </a:ext>
            </a:extLst>
          </p:cNvPr>
          <p:cNvGrpSpPr/>
          <p:nvPr/>
        </p:nvGrpSpPr>
        <p:grpSpPr>
          <a:xfrm>
            <a:off x="7342651" y="2305524"/>
            <a:ext cx="1060704" cy="959799"/>
            <a:chOff x="8218517" y="2499637"/>
            <a:chExt cx="1060704" cy="959799"/>
          </a:xfrm>
        </p:grpSpPr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DBE8739F-3DD2-3BD7-0689-9B76342E38AB}"/>
                </a:ext>
              </a:extLst>
            </p:cNvPr>
            <p:cNvSpPr/>
            <p:nvPr/>
          </p:nvSpPr>
          <p:spPr>
            <a:xfrm>
              <a:off x="8218517" y="2499637"/>
              <a:ext cx="1060704" cy="91440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166A2C1-380D-068D-6BE2-88734C99ED9B}"/>
                </a:ext>
              </a:extLst>
            </p:cNvPr>
            <p:cNvSpPr txBox="1"/>
            <p:nvPr/>
          </p:nvSpPr>
          <p:spPr>
            <a:xfrm>
              <a:off x="8552501" y="2628439"/>
              <a:ext cx="41069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b="1" dirty="0"/>
                <a:t>!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48D7E9C6-F6D3-8511-A835-C833E3DA6D6A}"/>
              </a:ext>
            </a:extLst>
          </p:cNvPr>
          <p:cNvSpPr txBox="1"/>
          <p:nvPr/>
        </p:nvSpPr>
        <p:spPr>
          <a:xfrm>
            <a:off x="6205662" y="3320416"/>
            <a:ext cx="33346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C00000"/>
                </a:solidFill>
              </a:rPr>
              <a:t>ASSUMPTION</a:t>
            </a:r>
            <a:r>
              <a:rPr lang="en-US" b="1" dirty="0">
                <a:solidFill>
                  <a:srgbClr val="C00000"/>
                </a:solidFill>
              </a:rPr>
              <a:t>: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THE GOVERNMENT DOES NOT PURCHASE THE SURPLUS</a:t>
            </a:r>
          </a:p>
        </p:txBody>
      </p:sp>
    </p:spTree>
    <p:extLst>
      <p:ext uri="{BB962C8B-B14F-4D97-AF65-F5344CB8AC3E}">
        <p14:creationId xmlns:p14="http://schemas.microsoft.com/office/powerpoint/2010/main" val="321322090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370B0E0-3A7F-559A-52CD-2740D79CD030}"/>
              </a:ext>
            </a:extLst>
          </p:cNvPr>
          <p:cNvSpPr/>
          <p:nvPr/>
        </p:nvSpPr>
        <p:spPr>
          <a:xfrm>
            <a:off x="2687782" y="3419962"/>
            <a:ext cx="1363903" cy="788170"/>
          </a:xfrm>
          <a:custGeom>
            <a:avLst/>
            <a:gdLst>
              <a:gd name="connsiteX0" fmla="*/ 0 w 1363903"/>
              <a:gd name="connsiteY0" fmla="*/ 3079 h 788170"/>
              <a:gd name="connsiteX1" fmla="*/ 1363903 w 1363903"/>
              <a:gd name="connsiteY1" fmla="*/ 0 h 788170"/>
              <a:gd name="connsiteX2" fmla="*/ 15394 w 1363903"/>
              <a:gd name="connsiteY2" fmla="*/ 788170 h 788170"/>
              <a:gd name="connsiteX3" fmla="*/ 0 w 1363903"/>
              <a:gd name="connsiteY3" fmla="*/ 3079 h 788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3903" h="788170">
                <a:moveTo>
                  <a:pt x="0" y="3079"/>
                </a:moveTo>
                <a:lnTo>
                  <a:pt x="1363903" y="0"/>
                </a:lnTo>
                <a:lnTo>
                  <a:pt x="15394" y="788170"/>
                </a:lnTo>
                <a:lnTo>
                  <a:pt x="0" y="3079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78B8784-F454-1F4C-C96B-857A72B3621F}"/>
              </a:ext>
            </a:extLst>
          </p:cNvPr>
          <p:cNvSpPr/>
          <p:nvPr/>
        </p:nvSpPr>
        <p:spPr>
          <a:xfrm>
            <a:off x="2690861" y="2685274"/>
            <a:ext cx="1370060" cy="748146"/>
          </a:xfrm>
          <a:custGeom>
            <a:avLst/>
            <a:gdLst>
              <a:gd name="connsiteX0" fmla="*/ 12315 w 1370060"/>
              <a:gd name="connsiteY0" fmla="*/ 0 h 748146"/>
              <a:gd name="connsiteX1" fmla="*/ 1370060 w 1370060"/>
              <a:gd name="connsiteY1" fmla="*/ 735831 h 748146"/>
              <a:gd name="connsiteX2" fmla="*/ 0 w 1370060"/>
              <a:gd name="connsiteY2" fmla="*/ 748146 h 748146"/>
              <a:gd name="connsiteX3" fmla="*/ 12315 w 1370060"/>
              <a:gd name="connsiteY3" fmla="*/ 0 h 748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70060" h="748146">
                <a:moveTo>
                  <a:pt x="12315" y="0"/>
                </a:moveTo>
                <a:lnTo>
                  <a:pt x="1370060" y="735831"/>
                </a:lnTo>
                <a:lnTo>
                  <a:pt x="0" y="748146"/>
                </a:lnTo>
                <a:lnTo>
                  <a:pt x="12315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8C6550E-A5B7-72E3-EC51-AD81633A55C0}"/>
              </a:ext>
            </a:extLst>
          </p:cNvPr>
          <p:cNvSpPr/>
          <p:nvPr/>
        </p:nvSpPr>
        <p:spPr>
          <a:xfrm>
            <a:off x="1354101" y="2690967"/>
            <a:ext cx="1350115" cy="73334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18157"/>
            <a:ext cx="8596668" cy="753836"/>
          </a:xfrm>
        </p:spPr>
        <p:txBody>
          <a:bodyPr/>
          <a:lstStyle/>
          <a:p>
            <a:r>
              <a:rPr lang="en-US" dirty="0"/>
              <a:t>Welfare Consequences of a Price Floor</a:t>
            </a:r>
            <a:endParaRPr lang="en-GB" dirty="0"/>
          </a:p>
        </p:txBody>
      </p:sp>
      <p:sp>
        <p:nvSpPr>
          <p:cNvPr id="7" name="ZoneTexte 60"/>
          <p:cNvSpPr txBox="1"/>
          <p:nvPr/>
        </p:nvSpPr>
        <p:spPr>
          <a:xfrm>
            <a:off x="6985851" y="5342184"/>
            <a:ext cx="131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8" name="ZoneTexte 64"/>
          <p:cNvSpPr txBox="1"/>
          <p:nvPr/>
        </p:nvSpPr>
        <p:spPr>
          <a:xfrm>
            <a:off x="485279" y="1643268"/>
            <a:ext cx="796490" cy="36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cxnSp>
        <p:nvCxnSpPr>
          <p:cNvPr id="9" name="Connecteur droit 47"/>
          <p:cNvCxnSpPr>
            <a:cxnSpLocks/>
          </p:cNvCxnSpPr>
          <p:nvPr/>
        </p:nvCxnSpPr>
        <p:spPr>
          <a:xfrm flipV="1">
            <a:off x="1369575" y="2010264"/>
            <a:ext cx="5089194" cy="299353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36"/>
          <p:cNvCxnSpPr>
            <a:cxnSpLocks/>
          </p:cNvCxnSpPr>
          <p:nvPr/>
        </p:nvCxnSpPr>
        <p:spPr>
          <a:xfrm>
            <a:off x="1361281" y="1958051"/>
            <a:ext cx="5077915" cy="27876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54"/>
          <p:cNvCxnSpPr>
            <a:cxnSpLocks/>
          </p:cNvCxnSpPr>
          <p:nvPr/>
        </p:nvCxnSpPr>
        <p:spPr>
          <a:xfrm>
            <a:off x="1363491" y="3429000"/>
            <a:ext cx="270163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51"/>
              <p:cNvSpPr txBox="1"/>
              <p:nvPr/>
            </p:nvSpPr>
            <p:spPr>
              <a:xfrm>
                <a:off x="926180" y="2475307"/>
                <a:ext cx="384657" cy="4290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fr-FR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fr-F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bar>
                    </m:oMath>
                  </m:oMathPara>
                </a14:m>
                <a:endParaRPr lang="fr-F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ZoneTexte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180" y="2475307"/>
                <a:ext cx="384657" cy="4290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Connecteur droit avec flèche 42"/>
          <p:cNvCxnSpPr/>
          <p:nvPr/>
        </p:nvCxnSpPr>
        <p:spPr>
          <a:xfrm flipV="1">
            <a:off x="1360050" y="1458526"/>
            <a:ext cx="0" cy="406832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43"/>
          <p:cNvCxnSpPr/>
          <p:nvPr/>
        </p:nvCxnSpPr>
        <p:spPr>
          <a:xfrm>
            <a:off x="1363491" y="5538127"/>
            <a:ext cx="563067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54">
            <a:extLst>
              <a:ext uri="{FF2B5EF4-FFF2-40B4-BE49-F238E27FC236}">
                <a16:creationId xmlns:a16="http://schemas.microsoft.com/office/drawing/2014/main" id="{452C4B96-12AE-4CCD-89DA-E91089377682}"/>
              </a:ext>
            </a:extLst>
          </p:cNvPr>
          <p:cNvCxnSpPr>
            <a:cxnSpLocks/>
          </p:cNvCxnSpPr>
          <p:nvPr/>
        </p:nvCxnSpPr>
        <p:spPr>
          <a:xfrm>
            <a:off x="1362128" y="2692312"/>
            <a:ext cx="393400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/>
              <p:nvPr/>
            </p:nvSpPr>
            <p:spPr>
              <a:xfrm>
                <a:off x="3808801" y="5579590"/>
                <a:ext cx="4769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801" y="5579590"/>
                <a:ext cx="476925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/>
              <p:nvPr/>
            </p:nvSpPr>
            <p:spPr>
              <a:xfrm>
                <a:off x="848334" y="3244812"/>
                <a:ext cx="4782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334" y="3244812"/>
                <a:ext cx="478208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Connecteur droit 49">
            <a:extLst>
              <a:ext uri="{FF2B5EF4-FFF2-40B4-BE49-F238E27FC236}">
                <a16:creationId xmlns:a16="http://schemas.microsoft.com/office/drawing/2014/main" id="{32CD46C8-C865-40AE-83D8-6E1147A05EC1}"/>
              </a:ext>
            </a:extLst>
          </p:cNvPr>
          <p:cNvCxnSpPr>
            <a:cxnSpLocks/>
          </p:cNvCxnSpPr>
          <p:nvPr/>
        </p:nvCxnSpPr>
        <p:spPr>
          <a:xfrm>
            <a:off x="5299669" y="2690967"/>
            <a:ext cx="0" cy="283168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ZoneTexte 53">
                <a:extLst>
                  <a:ext uri="{FF2B5EF4-FFF2-40B4-BE49-F238E27FC236}">
                    <a16:creationId xmlns:a16="http://schemas.microsoft.com/office/drawing/2014/main" id="{858B1843-DCBE-4B00-877B-E6671ED4F244}"/>
                  </a:ext>
                </a:extLst>
              </p:cNvPr>
              <p:cNvSpPr txBox="1"/>
              <p:nvPr/>
            </p:nvSpPr>
            <p:spPr>
              <a:xfrm>
                <a:off x="2447067" y="5569744"/>
                <a:ext cx="5080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5" name="ZoneTexte 53">
                <a:extLst>
                  <a:ext uri="{FF2B5EF4-FFF2-40B4-BE49-F238E27FC236}">
                    <a16:creationId xmlns:a16="http://schemas.microsoft.com/office/drawing/2014/main" id="{858B1843-DCBE-4B00-877B-E6671ED4F2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7067" y="5569744"/>
                <a:ext cx="508023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ZoneTexte 53">
                <a:extLst>
                  <a:ext uri="{FF2B5EF4-FFF2-40B4-BE49-F238E27FC236}">
                    <a16:creationId xmlns:a16="http://schemas.microsoft.com/office/drawing/2014/main" id="{3FE6FE4D-851B-4DB7-93A0-817909B258F9}"/>
                  </a:ext>
                </a:extLst>
              </p:cNvPr>
              <p:cNvSpPr txBox="1"/>
              <p:nvPr/>
            </p:nvSpPr>
            <p:spPr>
              <a:xfrm>
                <a:off x="5056164" y="5574709"/>
                <a:ext cx="4799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6" name="ZoneTexte 53">
                <a:extLst>
                  <a:ext uri="{FF2B5EF4-FFF2-40B4-BE49-F238E27FC236}">
                    <a16:creationId xmlns:a16="http://schemas.microsoft.com/office/drawing/2014/main" id="{3FE6FE4D-851B-4DB7-93A0-817909B258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6164" y="5574709"/>
                <a:ext cx="479940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ZoneTexte 25">
            <a:extLst>
              <a:ext uri="{FF2B5EF4-FFF2-40B4-BE49-F238E27FC236}">
                <a16:creationId xmlns:a16="http://schemas.microsoft.com/office/drawing/2014/main" id="{14C755E3-EE33-456A-B686-E686235772AB}"/>
              </a:ext>
            </a:extLst>
          </p:cNvPr>
          <p:cNvSpPr txBox="1"/>
          <p:nvPr/>
        </p:nvSpPr>
        <p:spPr>
          <a:xfrm>
            <a:off x="2689975" y="6127677"/>
            <a:ext cx="2606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EXCESS SUPPLY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845EF77-341F-4F05-8467-39B60FDFBDBB}"/>
              </a:ext>
            </a:extLst>
          </p:cNvPr>
          <p:cNvCxnSpPr>
            <a:cxnSpLocks/>
          </p:cNvCxnSpPr>
          <p:nvPr/>
        </p:nvCxnSpPr>
        <p:spPr>
          <a:xfrm>
            <a:off x="2689974" y="6052482"/>
            <a:ext cx="2606160" cy="0"/>
          </a:xfrm>
          <a:prstGeom prst="straightConnector1">
            <a:avLst/>
          </a:prstGeom>
          <a:ln w="3810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49">
            <a:extLst>
              <a:ext uri="{FF2B5EF4-FFF2-40B4-BE49-F238E27FC236}">
                <a16:creationId xmlns:a16="http://schemas.microsoft.com/office/drawing/2014/main" id="{7CC4C220-A6E6-81F1-F706-578D9BDE1A1A}"/>
              </a:ext>
            </a:extLst>
          </p:cNvPr>
          <p:cNvCxnSpPr>
            <a:cxnSpLocks/>
          </p:cNvCxnSpPr>
          <p:nvPr/>
        </p:nvCxnSpPr>
        <p:spPr>
          <a:xfrm>
            <a:off x="2700682" y="2695280"/>
            <a:ext cx="0" cy="283168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49">
            <a:extLst>
              <a:ext uri="{FF2B5EF4-FFF2-40B4-BE49-F238E27FC236}">
                <a16:creationId xmlns:a16="http://schemas.microsoft.com/office/drawing/2014/main" id="{E9A08EA3-28E1-0360-C741-A954D876D517}"/>
              </a:ext>
            </a:extLst>
          </p:cNvPr>
          <p:cNvCxnSpPr>
            <a:cxnSpLocks/>
          </p:cNvCxnSpPr>
          <p:nvPr/>
        </p:nvCxnSpPr>
        <p:spPr>
          <a:xfrm>
            <a:off x="4047264" y="3429000"/>
            <a:ext cx="0" cy="210145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250BE8F-F003-CE19-2D50-778279D6F6BE}"/>
              </a:ext>
            </a:extLst>
          </p:cNvPr>
          <p:cNvGrpSpPr/>
          <p:nvPr/>
        </p:nvGrpSpPr>
        <p:grpSpPr>
          <a:xfrm>
            <a:off x="3959728" y="3333866"/>
            <a:ext cx="182880" cy="182880"/>
            <a:chOff x="5867354" y="2967593"/>
            <a:chExt cx="353418" cy="353418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6D62AD9-D5B5-A6D4-645C-F3E809066D6B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1CC12F1-B9D9-B9D5-F51F-AC7392B8BB42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2C50C06-2B00-C748-D1F0-A11F4AF22C7B}"/>
                  </a:ext>
                </a:extLst>
              </p:cNvPr>
              <p:cNvSpPr txBox="1"/>
              <p:nvPr/>
            </p:nvSpPr>
            <p:spPr>
              <a:xfrm>
                <a:off x="1368311" y="2939056"/>
                <a:ext cx="133590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chemeClr val="tx1"/>
                    </a:solidFill>
                  </a:rPr>
                  <a:t>CS </a:t>
                </a:r>
                <a14:m>
                  <m:oMath xmlns:m="http://schemas.openxmlformats.org/officeDocument/2006/math">
                    <m:r>
                      <a:rPr lang="en-US" sz="12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1200" b="1" dirty="0">
                    <a:solidFill>
                      <a:schemeClr val="tx1"/>
                    </a:solidFill>
                  </a:rPr>
                  <a:t> PS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2C50C06-2B00-C748-D1F0-A11F4AF22C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8311" y="2939056"/>
                <a:ext cx="1335905" cy="276999"/>
              </a:xfrm>
              <a:prstGeom prst="rect">
                <a:avLst/>
              </a:prstGeom>
              <a:blipFill>
                <a:blip r:embed="rId7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AC7AD834-98E2-B990-6C99-385E00ACC4CB}"/>
              </a:ext>
            </a:extLst>
          </p:cNvPr>
          <p:cNvSpPr txBox="1"/>
          <p:nvPr/>
        </p:nvSpPr>
        <p:spPr>
          <a:xfrm>
            <a:off x="2728667" y="2940540"/>
            <a:ext cx="627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2060"/>
                </a:solidFill>
              </a:rPr>
              <a:t>LOSS</a:t>
            </a:r>
            <a:br>
              <a:rPr lang="en-US" sz="1200" b="1" dirty="0">
                <a:solidFill>
                  <a:srgbClr val="002060"/>
                </a:solidFill>
              </a:rPr>
            </a:br>
            <a:r>
              <a:rPr lang="en-US" sz="1200" b="1" dirty="0">
                <a:solidFill>
                  <a:srgbClr val="002060"/>
                </a:solidFill>
              </a:rPr>
              <a:t>IN CS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A9DC89C-06DA-4513-EF94-E1779051F7DE}"/>
              </a:ext>
            </a:extLst>
          </p:cNvPr>
          <p:cNvSpPr txBox="1"/>
          <p:nvPr/>
        </p:nvSpPr>
        <p:spPr>
          <a:xfrm>
            <a:off x="2730227" y="3464095"/>
            <a:ext cx="781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</a:rPr>
              <a:t>LOSS</a:t>
            </a:r>
            <a:br>
              <a:rPr lang="en-US" sz="1200" b="1" dirty="0">
                <a:solidFill>
                  <a:srgbClr val="C00000"/>
                </a:solidFill>
              </a:rPr>
            </a:br>
            <a:r>
              <a:rPr lang="en-US" sz="1200" b="1" dirty="0">
                <a:solidFill>
                  <a:srgbClr val="C00000"/>
                </a:solidFill>
              </a:rPr>
              <a:t>IN PS</a:t>
            </a:r>
          </a:p>
        </p:txBody>
      </p:sp>
      <p:sp>
        <p:nvSpPr>
          <p:cNvPr id="3" name="ZoneTexte 58">
            <a:extLst>
              <a:ext uri="{FF2B5EF4-FFF2-40B4-BE49-F238E27FC236}">
                <a16:creationId xmlns:a16="http://schemas.microsoft.com/office/drawing/2014/main" id="{D5A4B203-D6A7-35C9-D886-CF36E1CE61F7}"/>
              </a:ext>
            </a:extLst>
          </p:cNvPr>
          <p:cNvSpPr txBox="1"/>
          <p:nvPr/>
        </p:nvSpPr>
        <p:spPr>
          <a:xfrm>
            <a:off x="6376082" y="1671140"/>
            <a:ext cx="1066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 = MC</a:t>
            </a:r>
          </a:p>
        </p:txBody>
      </p:sp>
      <p:sp>
        <p:nvSpPr>
          <p:cNvPr id="4" name="ZoneTexte 39">
            <a:extLst>
              <a:ext uri="{FF2B5EF4-FFF2-40B4-BE49-F238E27FC236}">
                <a16:creationId xmlns:a16="http://schemas.microsoft.com/office/drawing/2014/main" id="{A2F3D73C-F3C3-2A71-8D89-ABCE1A25C07D}"/>
              </a:ext>
            </a:extLst>
          </p:cNvPr>
          <p:cNvSpPr txBox="1"/>
          <p:nvPr/>
        </p:nvSpPr>
        <p:spPr>
          <a:xfrm>
            <a:off x="6527155" y="4656523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3285B00-ACBB-7E33-301C-75D58E851729}"/>
              </a:ext>
            </a:extLst>
          </p:cNvPr>
          <p:cNvGrpSpPr/>
          <p:nvPr/>
        </p:nvGrpSpPr>
        <p:grpSpPr>
          <a:xfrm>
            <a:off x="7342651" y="2305524"/>
            <a:ext cx="1060704" cy="959799"/>
            <a:chOff x="8218517" y="2499637"/>
            <a:chExt cx="1060704" cy="959799"/>
          </a:xfrm>
        </p:grpSpPr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E9DB1D16-4ACB-AEE1-0E49-F16C1313A370}"/>
                </a:ext>
              </a:extLst>
            </p:cNvPr>
            <p:cNvSpPr/>
            <p:nvPr/>
          </p:nvSpPr>
          <p:spPr>
            <a:xfrm>
              <a:off x="8218517" y="2499637"/>
              <a:ext cx="1060704" cy="91440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57D0D6-2E6D-0A59-58A0-398BD544F95D}"/>
                </a:ext>
              </a:extLst>
            </p:cNvPr>
            <p:cNvSpPr txBox="1"/>
            <p:nvPr/>
          </p:nvSpPr>
          <p:spPr>
            <a:xfrm>
              <a:off x="8552501" y="2628439"/>
              <a:ext cx="41069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b="1" dirty="0"/>
                <a:t>!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E88077FC-CD65-43AE-2058-A39BC6CBDBFD}"/>
              </a:ext>
            </a:extLst>
          </p:cNvPr>
          <p:cNvSpPr txBox="1"/>
          <p:nvPr/>
        </p:nvSpPr>
        <p:spPr>
          <a:xfrm>
            <a:off x="6205662" y="3320416"/>
            <a:ext cx="33346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C00000"/>
                </a:solidFill>
              </a:rPr>
              <a:t>ASSUMPTION</a:t>
            </a:r>
            <a:r>
              <a:rPr lang="en-US" b="1" dirty="0">
                <a:solidFill>
                  <a:srgbClr val="C00000"/>
                </a:solidFill>
              </a:rPr>
              <a:t>: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THE GOVERNMENT DOES NOT PURCHASE THE SURPLUS</a:t>
            </a:r>
          </a:p>
        </p:txBody>
      </p:sp>
    </p:spTree>
    <p:extLst>
      <p:ext uri="{BB962C8B-B14F-4D97-AF65-F5344CB8AC3E}">
        <p14:creationId xmlns:p14="http://schemas.microsoft.com/office/powerpoint/2010/main" val="261831253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2C7E75D1-6DDD-E926-8BA4-B31D2F6705B7}"/>
              </a:ext>
            </a:extLst>
          </p:cNvPr>
          <p:cNvSpPr/>
          <p:nvPr/>
        </p:nvSpPr>
        <p:spPr>
          <a:xfrm>
            <a:off x="2687782" y="2684703"/>
            <a:ext cx="1385454" cy="1530158"/>
          </a:xfrm>
          <a:custGeom>
            <a:avLst/>
            <a:gdLst>
              <a:gd name="connsiteX0" fmla="*/ 0 w 1385454"/>
              <a:gd name="connsiteY0" fmla="*/ 0 h 1530158"/>
              <a:gd name="connsiteX1" fmla="*/ 1385454 w 1385454"/>
              <a:gd name="connsiteY1" fmla="*/ 729673 h 1530158"/>
              <a:gd name="connsiteX2" fmla="*/ 3079 w 1385454"/>
              <a:gd name="connsiteY2" fmla="*/ 1530158 h 1530158"/>
              <a:gd name="connsiteX3" fmla="*/ 0 w 1385454"/>
              <a:gd name="connsiteY3" fmla="*/ 0 h 1530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454" h="1530158">
                <a:moveTo>
                  <a:pt x="0" y="0"/>
                </a:moveTo>
                <a:lnTo>
                  <a:pt x="1385454" y="729673"/>
                </a:lnTo>
                <a:lnTo>
                  <a:pt x="3079" y="1530158"/>
                </a:lnTo>
                <a:cubicBezTo>
                  <a:pt x="6158" y="1023184"/>
                  <a:pt x="9236" y="516210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18157"/>
            <a:ext cx="8596668" cy="753836"/>
          </a:xfrm>
        </p:spPr>
        <p:txBody>
          <a:bodyPr/>
          <a:lstStyle/>
          <a:p>
            <a:r>
              <a:rPr lang="en-US" dirty="0"/>
              <a:t>Welfare Consequences of a Price Floor</a:t>
            </a:r>
            <a:endParaRPr lang="en-GB" dirty="0"/>
          </a:p>
        </p:txBody>
      </p:sp>
      <p:sp>
        <p:nvSpPr>
          <p:cNvPr id="7" name="ZoneTexte 60"/>
          <p:cNvSpPr txBox="1"/>
          <p:nvPr/>
        </p:nvSpPr>
        <p:spPr>
          <a:xfrm>
            <a:off x="6985851" y="5342184"/>
            <a:ext cx="131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8" name="ZoneTexte 64"/>
          <p:cNvSpPr txBox="1"/>
          <p:nvPr/>
        </p:nvSpPr>
        <p:spPr>
          <a:xfrm>
            <a:off x="485279" y="1643268"/>
            <a:ext cx="796490" cy="36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cxnSp>
        <p:nvCxnSpPr>
          <p:cNvPr id="9" name="Connecteur droit 47"/>
          <p:cNvCxnSpPr>
            <a:cxnSpLocks/>
          </p:cNvCxnSpPr>
          <p:nvPr/>
        </p:nvCxnSpPr>
        <p:spPr>
          <a:xfrm flipV="1">
            <a:off x="1369575" y="2010264"/>
            <a:ext cx="5089194" cy="299353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36"/>
          <p:cNvCxnSpPr>
            <a:cxnSpLocks/>
          </p:cNvCxnSpPr>
          <p:nvPr/>
        </p:nvCxnSpPr>
        <p:spPr>
          <a:xfrm>
            <a:off x="1361281" y="1958051"/>
            <a:ext cx="5077915" cy="27876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54"/>
          <p:cNvCxnSpPr>
            <a:cxnSpLocks/>
          </p:cNvCxnSpPr>
          <p:nvPr/>
        </p:nvCxnSpPr>
        <p:spPr>
          <a:xfrm>
            <a:off x="1363491" y="3429000"/>
            <a:ext cx="133719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51"/>
              <p:cNvSpPr txBox="1"/>
              <p:nvPr/>
            </p:nvSpPr>
            <p:spPr>
              <a:xfrm>
                <a:off x="926180" y="2475307"/>
                <a:ext cx="384657" cy="4290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fr-FR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fr-F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bar>
                    </m:oMath>
                  </m:oMathPara>
                </a14:m>
                <a:endParaRPr lang="fr-F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ZoneTexte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180" y="2475307"/>
                <a:ext cx="384657" cy="4290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Connecteur droit avec flèche 42"/>
          <p:cNvCxnSpPr/>
          <p:nvPr/>
        </p:nvCxnSpPr>
        <p:spPr>
          <a:xfrm flipV="1">
            <a:off x="1360050" y="1458526"/>
            <a:ext cx="0" cy="406832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43"/>
          <p:cNvCxnSpPr/>
          <p:nvPr/>
        </p:nvCxnSpPr>
        <p:spPr>
          <a:xfrm>
            <a:off x="1363491" y="5538127"/>
            <a:ext cx="563067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54">
            <a:extLst>
              <a:ext uri="{FF2B5EF4-FFF2-40B4-BE49-F238E27FC236}">
                <a16:creationId xmlns:a16="http://schemas.microsoft.com/office/drawing/2014/main" id="{452C4B96-12AE-4CCD-89DA-E91089377682}"/>
              </a:ext>
            </a:extLst>
          </p:cNvPr>
          <p:cNvCxnSpPr>
            <a:cxnSpLocks/>
          </p:cNvCxnSpPr>
          <p:nvPr/>
        </p:nvCxnSpPr>
        <p:spPr>
          <a:xfrm>
            <a:off x="1362128" y="2692312"/>
            <a:ext cx="393400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/>
              <p:nvPr/>
            </p:nvSpPr>
            <p:spPr>
              <a:xfrm>
                <a:off x="3808801" y="5579590"/>
                <a:ext cx="4769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801" y="5579590"/>
                <a:ext cx="476925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/>
              <p:nvPr/>
            </p:nvSpPr>
            <p:spPr>
              <a:xfrm>
                <a:off x="848334" y="3244812"/>
                <a:ext cx="4782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334" y="3244812"/>
                <a:ext cx="478208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Connecteur droit 49">
            <a:extLst>
              <a:ext uri="{FF2B5EF4-FFF2-40B4-BE49-F238E27FC236}">
                <a16:creationId xmlns:a16="http://schemas.microsoft.com/office/drawing/2014/main" id="{32CD46C8-C865-40AE-83D8-6E1147A05EC1}"/>
              </a:ext>
            </a:extLst>
          </p:cNvPr>
          <p:cNvCxnSpPr>
            <a:cxnSpLocks/>
          </p:cNvCxnSpPr>
          <p:nvPr/>
        </p:nvCxnSpPr>
        <p:spPr>
          <a:xfrm>
            <a:off x="5299669" y="2690967"/>
            <a:ext cx="0" cy="283168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ZoneTexte 53">
                <a:extLst>
                  <a:ext uri="{FF2B5EF4-FFF2-40B4-BE49-F238E27FC236}">
                    <a16:creationId xmlns:a16="http://schemas.microsoft.com/office/drawing/2014/main" id="{858B1843-DCBE-4B00-877B-E6671ED4F244}"/>
                  </a:ext>
                </a:extLst>
              </p:cNvPr>
              <p:cNvSpPr txBox="1"/>
              <p:nvPr/>
            </p:nvSpPr>
            <p:spPr>
              <a:xfrm>
                <a:off x="2447067" y="5569744"/>
                <a:ext cx="5080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5" name="ZoneTexte 53">
                <a:extLst>
                  <a:ext uri="{FF2B5EF4-FFF2-40B4-BE49-F238E27FC236}">
                    <a16:creationId xmlns:a16="http://schemas.microsoft.com/office/drawing/2014/main" id="{858B1843-DCBE-4B00-877B-E6671ED4F2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7067" y="5569744"/>
                <a:ext cx="508023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ZoneTexte 53">
                <a:extLst>
                  <a:ext uri="{FF2B5EF4-FFF2-40B4-BE49-F238E27FC236}">
                    <a16:creationId xmlns:a16="http://schemas.microsoft.com/office/drawing/2014/main" id="{3FE6FE4D-851B-4DB7-93A0-817909B258F9}"/>
                  </a:ext>
                </a:extLst>
              </p:cNvPr>
              <p:cNvSpPr txBox="1"/>
              <p:nvPr/>
            </p:nvSpPr>
            <p:spPr>
              <a:xfrm>
                <a:off x="5056164" y="5574709"/>
                <a:ext cx="4799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6" name="ZoneTexte 53">
                <a:extLst>
                  <a:ext uri="{FF2B5EF4-FFF2-40B4-BE49-F238E27FC236}">
                    <a16:creationId xmlns:a16="http://schemas.microsoft.com/office/drawing/2014/main" id="{3FE6FE4D-851B-4DB7-93A0-817909B258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6164" y="5574709"/>
                <a:ext cx="479940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ZoneTexte 25">
            <a:extLst>
              <a:ext uri="{FF2B5EF4-FFF2-40B4-BE49-F238E27FC236}">
                <a16:creationId xmlns:a16="http://schemas.microsoft.com/office/drawing/2014/main" id="{14C755E3-EE33-456A-B686-E686235772AB}"/>
              </a:ext>
            </a:extLst>
          </p:cNvPr>
          <p:cNvSpPr txBox="1"/>
          <p:nvPr/>
        </p:nvSpPr>
        <p:spPr>
          <a:xfrm>
            <a:off x="2689975" y="6127677"/>
            <a:ext cx="2606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EXCESS SUPPLY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845EF77-341F-4F05-8467-39B60FDFBDBB}"/>
              </a:ext>
            </a:extLst>
          </p:cNvPr>
          <p:cNvCxnSpPr>
            <a:cxnSpLocks/>
          </p:cNvCxnSpPr>
          <p:nvPr/>
        </p:nvCxnSpPr>
        <p:spPr>
          <a:xfrm>
            <a:off x="2689974" y="6052482"/>
            <a:ext cx="2606160" cy="0"/>
          </a:xfrm>
          <a:prstGeom prst="straightConnector1">
            <a:avLst/>
          </a:prstGeom>
          <a:ln w="3810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49">
            <a:extLst>
              <a:ext uri="{FF2B5EF4-FFF2-40B4-BE49-F238E27FC236}">
                <a16:creationId xmlns:a16="http://schemas.microsoft.com/office/drawing/2014/main" id="{7CC4C220-A6E6-81F1-F706-578D9BDE1A1A}"/>
              </a:ext>
            </a:extLst>
          </p:cNvPr>
          <p:cNvCxnSpPr>
            <a:cxnSpLocks/>
          </p:cNvCxnSpPr>
          <p:nvPr/>
        </p:nvCxnSpPr>
        <p:spPr>
          <a:xfrm>
            <a:off x="2700682" y="2695280"/>
            <a:ext cx="0" cy="283168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49">
            <a:extLst>
              <a:ext uri="{FF2B5EF4-FFF2-40B4-BE49-F238E27FC236}">
                <a16:creationId xmlns:a16="http://schemas.microsoft.com/office/drawing/2014/main" id="{E9A08EA3-28E1-0360-C741-A954D876D517}"/>
              </a:ext>
            </a:extLst>
          </p:cNvPr>
          <p:cNvCxnSpPr>
            <a:cxnSpLocks/>
          </p:cNvCxnSpPr>
          <p:nvPr/>
        </p:nvCxnSpPr>
        <p:spPr>
          <a:xfrm>
            <a:off x="4047264" y="3429000"/>
            <a:ext cx="0" cy="210145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250BE8F-F003-CE19-2D50-778279D6F6BE}"/>
              </a:ext>
            </a:extLst>
          </p:cNvPr>
          <p:cNvGrpSpPr/>
          <p:nvPr/>
        </p:nvGrpSpPr>
        <p:grpSpPr>
          <a:xfrm>
            <a:off x="3959728" y="3333866"/>
            <a:ext cx="182880" cy="182880"/>
            <a:chOff x="5867354" y="2967593"/>
            <a:chExt cx="353418" cy="353418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6D62AD9-D5B5-A6D4-645C-F3E809066D6B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1CC12F1-B9D9-B9D5-F51F-AC7392B8BB42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ZoneTexte 39">
            <a:extLst>
              <a:ext uri="{FF2B5EF4-FFF2-40B4-BE49-F238E27FC236}">
                <a16:creationId xmlns:a16="http://schemas.microsoft.com/office/drawing/2014/main" id="{9068DF2D-1A01-88DC-7254-230A32A4B1A4}"/>
              </a:ext>
            </a:extLst>
          </p:cNvPr>
          <p:cNvSpPr txBox="1"/>
          <p:nvPr/>
        </p:nvSpPr>
        <p:spPr>
          <a:xfrm>
            <a:off x="2802667" y="3237076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3">
                    <a:lumMod val="50000"/>
                  </a:schemeClr>
                </a:solidFill>
              </a:rPr>
              <a:t>DWL</a:t>
            </a:r>
          </a:p>
        </p:txBody>
      </p:sp>
      <p:sp>
        <p:nvSpPr>
          <p:cNvPr id="10" name="ZoneTexte 58">
            <a:extLst>
              <a:ext uri="{FF2B5EF4-FFF2-40B4-BE49-F238E27FC236}">
                <a16:creationId xmlns:a16="http://schemas.microsoft.com/office/drawing/2014/main" id="{6C8FE124-4FB4-D93A-B4B7-D9CFE12516EC}"/>
              </a:ext>
            </a:extLst>
          </p:cNvPr>
          <p:cNvSpPr txBox="1"/>
          <p:nvPr/>
        </p:nvSpPr>
        <p:spPr>
          <a:xfrm>
            <a:off x="6376082" y="1671140"/>
            <a:ext cx="1066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 = MC</a:t>
            </a:r>
          </a:p>
        </p:txBody>
      </p:sp>
      <p:sp>
        <p:nvSpPr>
          <p:cNvPr id="11" name="ZoneTexte 39">
            <a:extLst>
              <a:ext uri="{FF2B5EF4-FFF2-40B4-BE49-F238E27FC236}">
                <a16:creationId xmlns:a16="http://schemas.microsoft.com/office/drawing/2014/main" id="{92B9A313-C054-C8E2-E0E5-FA1131C14822}"/>
              </a:ext>
            </a:extLst>
          </p:cNvPr>
          <p:cNvSpPr txBox="1"/>
          <p:nvPr/>
        </p:nvSpPr>
        <p:spPr>
          <a:xfrm>
            <a:off x="6527155" y="4656523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323F95B-F33A-8A45-A37D-EF37BB21CFBB}"/>
              </a:ext>
            </a:extLst>
          </p:cNvPr>
          <p:cNvGrpSpPr/>
          <p:nvPr/>
        </p:nvGrpSpPr>
        <p:grpSpPr>
          <a:xfrm>
            <a:off x="7342651" y="2305524"/>
            <a:ext cx="1060704" cy="959799"/>
            <a:chOff x="8218517" y="2499637"/>
            <a:chExt cx="1060704" cy="959799"/>
          </a:xfrm>
        </p:grpSpPr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310C1B74-493F-0213-D314-A6BBCE46B468}"/>
                </a:ext>
              </a:extLst>
            </p:cNvPr>
            <p:cNvSpPr/>
            <p:nvPr/>
          </p:nvSpPr>
          <p:spPr>
            <a:xfrm>
              <a:off x="8218517" y="2499637"/>
              <a:ext cx="1060704" cy="91440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6C2F748-8B31-A28E-56F5-425E209256B4}"/>
                </a:ext>
              </a:extLst>
            </p:cNvPr>
            <p:cNvSpPr txBox="1"/>
            <p:nvPr/>
          </p:nvSpPr>
          <p:spPr>
            <a:xfrm>
              <a:off x="8552501" y="2628439"/>
              <a:ext cx="41069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b="1" dirty="0"/>
                <a:t>!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919143D-6D7B-5A81-3540-933A50419D83}"/>
              </a:ext>
            </a:extLst>
          </p:cNvPr>
          <p:cNvSpPr txBox="1"/>
          <p:nvPr/>
        </p:nvSpPr>
        <p:spPr>
          <a:xfrm>
            <a:off x="6205662" y="3320416"/>
            <a:ext cx="33346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C00000"/>
                </a:solidFill>
              </a:rPr>
              <a:t>ASSUMPTION</a:t>
            </a:r>
            <a:r>
              <a:rPr lang="en-US" b="1" dirty="0">
                <a:solidFill>
                  <a:srgbClr val="C00000"/>
                </a:solidFill>
              </a:rPr>
              <a:t>: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THE GOVERNMENT DOES NOT PURCHASE THE SURPLUS</a:t>
            </a:r>
          </a:p>
        </p:txBody>
      </p:sp>
      <p:cxnSp>
        <p:nvCxnSpPr>
          <p:cNvPr id="21" name="Connecteur droit 54">
            <a:extLst>
              <a:ext uri="{FF2B5EF4-FFF2-40B4-BE49-F238E27FC236}">
                <a16:creationId xmlns:a16="http://schemas.microsoft.com/office/drawing/2014/main" id="{107AB5F2-F875-2454-05BE-B0D8BA5AB66C}"/>
              </a:ext>
            </a:extLst>
          </p:cNvPr>
          <p:cNvCxnSpPr>
            <a:cxnSpLocks/>
          </p:cNvCxnSpPr>
          <p:nvPr/>
        </p:nvCxnSpPr>
        <p:spPr>
          <a:xfrm>
            <a:off x="3482198" y="3424688"/>
            <a:ext cx="55644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463009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5424C51-3D7A-EC89-A596-92ADE228A1E4}"/>
              </a:ext>
            </a:extLst>
          </p:cNvPr>
          <p:cNvSpPr/>
          <p:nvPr/>
        </p:nvSpPr>
        <p:spPr>
          <a:xfrm flipV="1">
            <a:off x="1358823" y="3416954"/>
            <a:ext cx="2705984" cy="1586845"/>
          </a:xfrm>
          <a:custGeom>
            <a:avLst/>
            <a:gdLst>
              <a:gd name="connsiteX0" fmla="*/ 0 w 2699191"/>
              <a:gd name="connsiteY0" fmla="*/ 0 h 1474286"/>
              <a:gd name="connsiteX1" fmla="*/ 2699191 w 2699191"/>
              <a:gd name="connsiteY1" fmla="*/ 1474286 h 1474286"/>
              <a:gd name="connsiteX2" fmla="*/ 12224 w 2699191"/>
              <a:gd name="connsiteY2" fmla="*/ 1466952 h 1474286"/>
              <a:gd name="connsiteX3" fmla="*/ 0 w 2699191"/>
              <a:gd name="connsiteY3" fmla="*/ 0 h 147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9191" h="1474286">
                <a:moveTo>
                  <a:pt x="0" y="0"/>
                </a:moveTo>
                <a:lnTo>
                  <a:pt x="2699191" y="1474286"/>
                </a:lnTo>
                <a:lnTo>
                  <a:pt x="12224" y="14669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5933FB8-023F-56C1-9259-DC017970AE0B}"/>
              </a:ext>
            </a:extLst>
          </p:cNvPr>
          <p:cNvSpPr/>
          <p:nvPr/>
        </p:nvSpPr>
        <p:spPr>
          <a:xfrm>
            <a:off x="1354486" y="1958381"/>
            <a:ext cx="2699191" cy="1474286"/>
          </a:xfrm>
          <a:custGeom>
            <a:avLst/>
            <a:gdLst>
              <a:gd name="connsiteX0" fmla="*/ 0 w 2699191"/>
              <a:gd name="connsiteY0" fmla="*/ 0 h 1474286"/>
              <a:gd name="connsiteX1" fmla="*/ 2699191 w 2699191"/>
              <a:gd name="connsiteY1" fmla="*/ 1474286 h 1474286"/>
              <a:gd name="connsiteX2" fmla="*/ 12224 w 2699191"/>
              <a:gd name="connsiteY2" fmla="*/ 1466952 h 1474286"/>
              <a:gd name="connsiteX3" fmla="*/ 0 w 2699191"/>
              <a:gd name="connsiteY3" fmla="*/ 0 h 147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9191" h="1474286">
                <a:moveTo>
                  <a:pt x="0" y="0"/>
                </a:moveTo>
                <a:lnTo>
                  <a:pt x="2699191" y="1474286"/>
                </a:lnTo>
                <a:lnTo>
                  <a:pt x="12224" y="146695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18157"/>
            <a:ext cx="8596668" cy="753836"/>
          </a:xfrm>
        </p:spPr>
        <p:txBody>
          <a:bodyPr/>
          <a:lstStyle/>
          <a:p>
            <a:r>
              <a:rPr lang="en-US" dirty="0"/>
              <a:t>Welfare Consequences of a Price Floor</a:t>
            </a:r>
            <a:endParaRPr lang="en-GB" dirty="0"/>
          </a:p>
        </p:txBody>
      </p:sp>
      <p:sp>
        <p:nvSpPr>
          <p:cNvPr id="7" name="ZoneTexte 60"/>
          <p:cNvSpPr txBox="1"/>
          <p:nvPr/>
        </p:nvSpPr>
        <p:spPr>
          <a:xfrm>
            <a:off x="6985851" y="5342184"/>
            <a:ext cx="131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8" name="ZoneTexte 64"/>
          <p:cNvSpPr txBox="1"/>
          <p:nvPr/>
        </p:nvSpPr>
        <p:spPr>
          <a:xfrm>
            <a:off x="485279" y="1643268"/>
            <a:ext cx="796490" cy="36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cxnSp>
        <p:nvCxnSpPr>
          <p:cNvPr id="9" name="Connecteur droit 47"/>
          <p:cNvCxnSpPr>
            <a:cxnSpLocks/>
          </p:cNvCxnSpPr>
          <p:nvPr/>
        </p:nvCxnSpPr>
        <p:spPr>
          <a:xfrm flipV="1">
            <a:off x="1369575" y="2010264"/>
            <a:ext cx="5089194" cy="299353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36"/>
          <p:cNvCxnSpPr>
            <a:cxnSpLocks/>
          </p:cNvCxnSpPr>
          <p:nvPr/>
        </p:nvCxnSpPr>
        <p:spPr>
          <a:xfrm>
            <a:off x="1361281" y="1958051"/>
            <a:ext cx="5077915" cy="27876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54"/>
          <p:cNvCxnSpPr>
            <a:cxnSpLocks/>
          </p:cNvCxnSpPr>
          <p:nvPr/>
        </p:nvCxnSpPr>
        <p:spPr>
          <a:xfrm>
            <a:off x="1363491" y="3429000"/>
            <a:ext cx="270163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2"/>
          <p:cNvCxnSpPr/>
          <p:nvPr/>
        </p:nvCxnSpPr>
        <p:spPr>
          <a:xfrm flipV="1">
            <a:off x="1360050" y="1458526"/>
            <a:ext cx="0" cy="406832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43"/>
          <p:cNvCxnSpPr/>
          <p:nvPr/>
        </p:nvCxnSpPr>
        <p:spPr>
          <a:xfrm>
            <a:off x="1363491" y="5538127"/>
            <a:ext cx="563067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/>
              <p:nvPr/>
            </p:nvSpPr>
            <p:spPr>
              <a:xfrm>
                <a:off x="3808801" y="5579590"/>
                <a:ext cx="4769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801" y="5579590"/>
                <a:ext cx="476925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/>
              <p:nvPr/>
            </p:nvSpPr>
            <p:spPr>
              <a:xfrm>
                <a:off x="848334" y="3244812"/>
                <a:ext cx="4782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334" y="3244812"/>
                <a:ext cx="478208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Connecteur droit 49">
            <a:extLst>
              <a:ext uri="{FF2B5EF4-FFF2-40B4-BE49-F238E27FC236}">
                <a16:creationId xmlns:a16="http://schemas.microsoft.com/office/drawing/2014/main" id="{E9A08EA3-28E1-0360-C741-A954D876D517}"/>
              </a:ext>
            </a:extLst>
          </p:cNvPr>
          <p:cNvCxnSpPr>
            <a:cxnSpLocks/>
          </p:cNvCxnSpPr>
          <p:nvPr/>
        </p:nvCxnSpPr>
        <p:spPr>
          <a:xfrm>
            <a:off x="4047264" y="3429000"/>
            <a:ext cx="0" cy="210145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250BE8F-F003-CE19-2D50-778279D6F6BE}"/>
              </a:ext>
            </a:extLst>
          </p:cNvPr>
          <p:cNvGrpSpPr/>
          <p:nvPr/>
        </p:nvGrpSpPr>
        <p:grpSpPr>
          <a:xfrm>
            <a:off x="3959728" y="3333866"/>
            <a:ext cx="182880" cy="182880"/>
            <a:chOff x="5867354" y="2967593"/>
            <a:chExt cx="353418" cy="353418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6D62AD9-D5B5-A6D4-645C-F3E809066D6B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1CC12F1-B9D9-B9D5-F51F-AC7392B8BB42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82F9743A-DB1A-853C-3A1F-060897132896}"/>
              </a:ext>
            </a:extLst>
          </p:cNvPr>
          <p:cNvSpPr txBox="1"/>
          <p:nvPr/>
        </p:nvSpPr>
        <p:spPr>
          <a:xfrm>
            <a:off x="1852999" y="3761161"/>
            <a:ext cx="447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PS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F1F1C2-FBDC-8E8B-9642-2CCCA83808FB}"/>
              </a:ext>
            </a:extLst>
          </p:cNvPr>
          <p:cNvSpPr txBox="1"/>
          <p:nvPr/>
        </p:nvSpPr>
        <p:spPr>
          <a:xfrm>
            <a:off x="1854726" y="2732514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CS</a:t>
            </a:r>
          </a:p>
        </p:txBody>
      </p:sp>
      <p:sp>
        <p:nvSpPr>
          <p:cNvPr id="12" name="ZoneTexte 58">
            <a:extLst>
              <a:ext uri="{FF2B5EF4-FFF2-40B4-BE49-F238E27FC236}">
                <a16:creationId xmlns:a16="http://schemas.microsoft.com/office/drawing/2014/main" id="{9FCE99A1-E8D7-59EA-8EFE-10A01BFA0A1E}"/>
              </a:ext>
            </a:extLst>
          </p:cNvPr>
          <p:cNvSpPr txBox="1"/>
          <p:nvPr/>
        </p:nvSpPr>
        <p:spPr>
          <a:xfrm>
            <a:off x="6376082" y="1671140"/>
            <a:ext cx="1066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 = MC</a:t>
            </a:r>
          </a:p>
        </p:txBody>
      </p:sp>
      <p:sp>
        <p:nvSpPr>
          <p:cNvPr id="17" name="ZoneTexte 39">
            <a:extLst>
              <a:ext uri="{FF2B5EF4-FFF2-40B4-BE49-F238E27FC236}">
                <a16:creationId xmlns:a16="http://schemas.microsoft.com/office/drawing/2014/main" id="{9D4C37AA-1BFC-B131-3ACA-6E045BCE85AA}"/>
              </a:ext>
            </a:extLst>
          </p:cNvPr>
          <p:cNvSpPr txBox="1"/>
          <p:nvPr/>
        </p:nvSpPr>
        <p:spPr>
          <a:xfrm>
            <a:off x="6527155" y="4656523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</p:spTree>
    <p:extLst>
      <p:ext uri="{BB962C8B-B14F-4D97-AF65-F5344CB8AC3E}">
        <p14:creationId xmlns:p14="http://schemas.microsoft.com/office/powerpoint/2010/main" val="52799291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F17BD7C-0D2F-724D-A2A8-F6ED5A9AF714}"/>
              </a:ext>
            </a:extLst>
          </p:cNvPr>
          <p:cNvSpPr/>
          <p:nvPr/>
        </p:nvSpPr>
        <p:spPr>
          <a:xfrm>
            <a:off x="1348548" y="2689412"/>
            <a:ext cx="3957277" cy="2324420"/>
          </a:xfrm>
          <a:custGeom>
            <a:avLst/>
            <a:gdLst>
              <a:gd name="connsiteX0" fmla="*/ 11526 w 3957277"/>
              <a:gd name="connsiteY0" fmla="*/ 2324420 h 2324420"/>
              <a:gd name="connsiteX1" fmla="*/ 3957277 w 3957277"/>
              <a:gd name="connsiteY1" fmla="*/ 0 h 2324420"/>
              <a:gd name="connsiteX2" fmla="*/ 0 w 3957277"/>
              <a:gd name="connsiteY2" fmla="*/ 3842 h 2324420"/>
              <a:gd name="connsiteX3" fmla="*/ 11526 w 3957277"/>
              <a:gd name="connsiteY3" fmla="*/ 2324420 h 232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7277" h="2324420">
                <a:moveTo>
                  <a:pt x="11526" y="2324420"/>
                </a:moveTo>
                <a:lnTo>
                  <a:pt x="3957277" y="0"/>
                </a:lnTo>
                <a:lnTo>
                  <a:pt x="0" y="3842"/>
                </a:lnTo>
                <a:lnTo>
                  <a:pt x="11526" y="232442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6706009-F3A9-69B0-B71D-4357CA2C230B}"/>
              </a:ext>
            </a:extLst>
          </p:cNvPr>
          <p:cNvSpPr/>
          <p:nvPr/>
        </p:nvSpPr>
        <p:spPr>
          <a:xfrm>
            <a:off x="1348548" y="1961296"/>
            <a:ext cx="1360074" cy="736724"/>
          </a:xfrm>
          <a:custGeom>
            <a:avLst/>
            <a:gdLst>
              <a:gd name="connsiteX0" fmla="*/ 0 w 1367758"/>
              <a:gd name="connsiteY0" fmla="*/ 0 h 737667"/>
              <a:gd name="connsiteX1" fmla="*/ 1367758 w 1367758"/>
              <a:gd name="connsiteY1" fmla="*/ 737667 h 737667"/>
              <a:gd name="connsiteX2" fmla="*/ 30736 w 1367758"/>
              <a:gd name="connsiteY2" fmla="*/ 733825 h 737667"/>
              <a:gd name="connsiteX3" fmla="*/ 0 w 1367758"/>
              <a:gd name="connsiteY3" fmla="*/ 0 h 737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7758" h="737667">
                <a:moveTo>
                  <a:pt x="0" y="0"/>
                </a:moveTo>
                <a:lnTo>
                  <a:pt x="1367758" y="737667"/>
                </a:lnTo>
                <a:lnTo>
                  <a:pt x="30736" y="733825"/>
                </a:lnTo>
                <a:cubicBezTo>
                  <a:pt x="28175" y="490497"/>
                  <a:pt x="25613" y="247170"/>
                  <a:pt x="0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18157"/>
            <a:ext cx="8596668" cy="753836"/>
          </a:xfrm>
        </p:spPr>
        <p:txBody>
          <a:bodyPr/>
          <a:lstStyle/>
          <a:p>
            <a:r>
              <a:rPr lang="en-US" dirty="0"/>
              <a:t>Welfare Consequences of a Price Floor</a:t>
            </a:r>
            <a:endParaRPr lang="en-GB" dirty="0"/>
          </a:p>
        </p:txBody>
      </p:sp>
      <p:sp>
        <p:nvSpPr>
          <p:cNvPr id="7" name="ZoneTexte 60"/>
          <p:cNvSpPr txBox="1"/>
          <p:nvPr/>
        </p:nvSpPr>
        <p:spPr>
          <a:xfrm>
            <a:off x="6985851" y="5342184"/>
            <a:ext cx="131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8" name="ZoneTexte 64"/>
          <p:cNvSpPr txBox="1"/>
          <p:nvPr/>
        </p:nvSpPr>
        <p:spPr>
          <a:xfrm>
            <a:off x="485279" y="1643268"/>
            <a:ext cx="796490" cy="36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cxnSp>
        <p:nvCxnSpPr>
          <p:cNvPr id="9" name="Connecteur droit 47"/>
          <p:cNvCxnSpPr>
            <a:cxnSpLocks/>
          </p:cNvCxnSpPr>
          <p:nvPr/>
        </p:nvCxnSpPr>
        <p:spPr>
          <a:xfrm flipV="1">
            <a:off x="1369575" y="2010264"/>
            <a:ext cx="5089194" cy="299353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36"/>
          <p:cNvCxnSpPr>
            <a:cxnSpLocks/>
          </p:cNvCxnSpPr>
          <p:nvPr/>
        </p:nvCxnSpPr>
        <p:spPr>
          <a:xfrm>
            <a:off x="1361281" y="1958051"/>
            <a:ext cx="5077915" cy="27876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54"/>
          <p:cNvCxnSpPr>
            <a:cxnSpLocks/>
          </p:cNvCxnSpPr>
          <p:nvPr/>
        </p:nvCxnSpPr>
        <p:spPr>
          <a:xfrm>
            <a:off x="1363491" y="3429000"/>
            <a:ext cx="270163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51"/>
              <p:cNvSpPr txBox="1"/>
              <p:nvPr/>
            </p:nvSpPr>
            <p:spPr>
              <a:xfrm>
                <a:off x="926180" y="2475307"/>
                <a:ext cx="384657" cy="4290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fr-FR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fr-F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bar>
                    </m:oMath>
                  </m:oMathPara>
                </a14:m>
                <a:endParaRPr lang="fr-F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ZoneTexte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180" y="2475307"/>
                <a:ext cx="384657" cy="4290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Connecteur droit avec flèche 42"/>
          <p:cNvCxnSpPr/>
          <p:nvPr/>
        </p:nvCxnSpPr>
        <p:spPr>
          <a:xfrm flipV="1">
            <a:off x="1360050" y="1458526"/>
            <a:ext cx="0" cy="406832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43"/>
          <p:cNvCxnSpPr/>
          <p:nvPr/>
        </p:nvCxnSpPr>
        <p:spPr>
          <a:xfrm>
            <a:off x="1363491" y="5538127"/>
            <a:ext cx="563067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54">
            <a:extLst>
              <a:ext uri="{FF2B5EF4-FFF2-40B4-BE49-F238E27FC236}">
                <a16:creationId xmlns:a16="http://schemas.microsoft.com/office/drawing/2014/main" id="{452C4B96-12AE-4CCD-89DA-E91089377682}"/>
              </a:ext>
            </a:extLst>
          </p:cNvPr>
          <p:cNvCxnSpPr>
            <a:cxnSpLocks/>
          </p:cNvCxnSpPr>
          <p:nvPr/>
        </p:nvCxnSpPr>
        <p:spPr>
          <a:xfrm>
            <a:off x="1362128" y="2692312"/>
            <a:ext cx="393400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/>
              <p:nvPr/>
            </p:nvSpPr>
            <p:spPr>
              <a:xfrm>
                <a:off x="3808801" y="5579590"/>
                <a:ext cx="4769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801" y="5579590"/>
                <a:ext cx="476925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/>
              <p:nvPr/>
            </p:nvSpPr>
            <p:spPr>
              <a:xfrm>
                <a:off x="848334" y="3244812"/>
                <a:ext cx="4782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334" y="3244812"/>
                <a:ext cx="478208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Connecteur droit 49">
            <a:extLst>
              <a:ext uri="{FF2B5EF4-FFF2-40B4-BE49-F238E27FC236}">
                <a16:creationId xmlns:a16="http://schemas.microsoft.com/office/drawing/2014/main" id="{E9A08EA3-28E1-0360-C741-A954D876D517}"/>
              </a:ext>
            </a:extLst>
          </p:cNvPr>
          <p:cNvCxnSpPr>
            <a:cxnSpLocks/>
          </p:cNvCxnSpPr>
          <p:nvPr/>
        </p:nvCxnSpPr>
        <p:spPr>
          <a:xfrm>
            <a:off x="4047264" y="3429000"/>
            <a:ext cx="0" cy="210145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250BE8F-F003-CE19-2D50-778279D6F6BE}"/>
              </a:ext>
            </a:extLst>
          </p:cNvPr>
          <p:cNvGrpSpPr/>
          <p:nvPr/>
        </p:nvGrpSpPr>
        <p:grpSpPr>
          <a:xfrm>
            <a:off x="3959728" y="3333866"/>
            <a:ext cx="182880" cy="182880"/>
            <a:chOff x="5867354" y="2967593"/>
            <a:chExt cx="353418" cy="353418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6D62AD9-D5B5-A6D4-645C-F3E809066D6B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1CC12F1-B9D9-B9D5-F51F-AC7392B8BB42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ZoneTexte 58">
            <a:extLst>
              <a:ext uri="{FF2B5EF4-FFF2-40B4-BE49-F238E27FC236}">
                <a16:creationId xmlns:a16="http://schemas.microsoft.com/office/drawing/2014/main" id="{32CEEBDC-FF4B-E19C-453F-856CC8DAD47F}"/>
              </a:ext>
            </a:extLst>
          </p:cNvPr>
          <p:cNvSpPr txBox="1"/>
          <p:nvPr/>
        </p:nvSpPr>
        <p:spPr>
          <a:xfrm>
            <a:off x="6376082" y="1671140"/>
            <a:ext cx="1066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 = MC</a:t>
            </a:r>
          </a:p>
        </p:txBody>
      </p:sp>
      <p:sp>
        <p:nvSpPr>
          <p:cNvPr id="4" name="ZoneTexte 39">
            <a:extLst>
              <a:ext uri="{FF2B5EF4-FFF2-40B4-BE49-F238E27FC236}">
                <a16:creationId xmlns:a16="http://schemas.microsoft.com/office/drawing/2014/main" id="{016C5D86-411D-BC0A-9EBA-744271263400}"/>
              </a:ext>
            </a:extLst>
          </p:cNvPr>
          <p:cNvSpPr txBox="1"/>
          <p:nvPr/>
        </p:nvSpPr>
        <p:spPr>
          <a:xfrm>
            <a:off x="6527155" y="4656523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38BE87D7-52B0-0900-67B8-C5986DFA6E8B}"/>
              </a:ext>
            </a:extLst>
          </p:cNvPr>
          <p:cNvSpPr/>
          <p:nvPr/>
        </p:nvSpPr>
        <p:spPr>
          <a:xfrm>
            <a:off x="7342651" y="2305524"/>
            <a:ext cx="1060704" cy="914400"/>
          </a:xfrm>
          <a:prstGeom prst="triangle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670808-A3DC-048C-000B-2728438F359F}"/>
              </a:ext>
            </a:extLst>
          </p:cNvPr>
          <p:cNvSpPr txBox="1"/>
          <p:nvPr/>
        </p:nvSpPr>
        <p:spPr>
          <a:xfrm>
            <a:off x="7676635" y="2434326"/>
            <a:ext cx="410690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32D946-A122-57AF-2087-C06264EDE75B}"/>
              </a:ext>
            </a:extLst>
          </p:cNvPr>
          <p:cNvSpPr txBox="1"/>
          <p:nvPr/>
        </p:nvSpPr>
        <p:spPr>
          <a:xfrm>
            <a:off x="6363500" y="3327295"/>
            <a:ext cx="31074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ASSUMPTION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:</a:t>
            </a:r>
            <a:br>
              <a:rPr lang="en-US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THE GOVERNMENT PURCHASES THE SURPLUS</a:t>
            </a:r>
          </a:p>
        </p:txBody>
      </p:sp>
      <p:cxnSp>
        <p:nvCxnSpPr>
          <p:cNvPr id="15" name="Connecteur droit 49">
            <a:extLst>
              <a:ext uri="{FF2B5EF4-FFF2-40B4-BE49-F238E27FC236}">
                <a16:creationId xmlns:a16="http://schemas.microsoft.com/office/drawing/2014/main" id="{219A03B8-04D4-8916-436F-02E51661A602}"/>
              </a:ext>
            </a:extLst>
          </p:cNvPr>
          <p:cNvCxnSpPr>
            <a:cxnSpLocks/>
          </p:cNvCxnSpPr>
          <p:nvPr/>
        </p:nvCxnSpPr>
        <p:spPr>
          <a:xfrm>
            <a:off x="5299669" y="2690967"/>
            <a:ext cx="0" cy="283168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53">
                <a:extLst>
                  <a:ext uri="{FF2B5EF4-FFF2-40B4-BE49-F238E27FC236}">
                    <a16:creationId xmlns:a16="http://schemas.microsoft.com/office/drawing/2014/main" id="{21235E53-9767-E0C4-90AB-ED023050643C}"/>
                  </a:ext>
                </a:extLst>
              </p:cNvPr>
              <p:cNvSpPr txBox="1"/>
              <p:nvPr/>
            </p:nvSpPr>
            <p:spPr>
              <a:xfrm>
                <a:off x="2447067" y="5569744"/>
                <a:ext cx="5080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7" name="ZoneTexte 53">
                <a:extLst>
                  <a:ext uri="{FF2B5EF4-FFF2-40B4-BE49-F238E27FC236}">
                    <a16:creationId xmlns:a16="http://schemas.microsoft.com/office/drawing/2014/main" id="{21235E53-9767-E0C4-90AB-ED02305064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7067" y="5569744"/>
                <a:ext cx="508023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53">
                <a:extLst>
                  <a:ext uri="{FF2B5EF4-FFF2-40B4-BE49-F238E27FC236}">
                    <a16:creationId xmlns:a16="http://schemas.microsoft.com/office/drawing/2014/main" id="{C930B99A-8094-194D-D001-67998EA81FD6}"/>
                  </a:ext>
                </a:extLst>
              </p:cNvPr>
              <p:cNvSpPr txBox="1"/>
              <p:nvPr/>
            </p:nvSpPr>
            <p:spPr>
              <a:xfrm>
                <a:off x="5056164" y="5574709"/>
                <a:ext cx="4799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8" name="ZoneTexte 53">
                <a:extLst>
                  <a:ext uri="{FF2B5EF4-FFF2-40B4-BE49-F238E27FC236}">
                    <a16:creationId xmlns:a16="http://schemas.microsoft.com/office/drawing/2014/main" id="{C930B99A-8094-194D-D001-67998EA81F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6164" y="5574709"/>
                <a:ext cx="479940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Connecteur droit 49">
            <a:extLst>
              <a:ext uri="{FF2B5EF4-FFF2-40B4-BE49-F238E27FC236}">
                <a16:creationId xmlns:a16="http://schemas.microsoft.com/office/drawing/2014/main" id="{7B6BAEA3-97CB-DF1D-A63B-BF74D5CF2466}"/>
              </a:ext>
            </a:extLst>
          </p:cNvPr>
          <p:cNvCxnSpPr>
            <a:cxnSpLocks/>
          </p:cNvCxnSpPr>
          <p:nvPr/>
        </p:nvCxnSpPr>
        <p:spPr>
          <a:xfrm>
            <a:off x="2700682" y="2695280"/>
            <a:ext cx="0" cy="283168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ight Brace 9">
            <a:extLst>
              <a:ext uri="{FF2B5EF4-FFF2-40B4-BE49-F238E27FC236}">
                <a16:creationId xmlns:a16="http://schemas.microsoft.com/office/drawing/2014/main" id="{35D9EC02-FBE1-005A-DC00-0BDB0D9F64AA}"/>
              </a:ext>
            </a:extLst>
          </p:cNvPr>
          <p:cNvSpPr/>
          <p:nvPr/>
        </p:nvSpPr>
        <p:spPr>
          <a:xfrm rot="5400000">
            <a:off x="1931419" y="5425814"/>
            <a:ext cx="196774" cy="1341752"/>
          </a:xfrm>
          <a:prstGeom prst="rightBrace">
            <a:avLst>
              <a:gd name="adj1" fmla="val 108122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Brace 23">
            <a:extLst>
              <a:ext uri="{FF2B5EF4-FFF2-40B4-BE49-F238E27FC236}">
                <a16:creationId xmlns:a16="http://schemas.microsoft.com/office/drawing/2014/main" id="{83118C63-6632-5506-5027-BE1DFBB947A6}"/>
              </a:ext>
            </a:extLst>
          </p:cNvPr>
          <p:cNvSpPr/>
          <p:nvPr/>
        </p:nvSpPr>
        <p:spPr>
          <a:xfrm rot="5400000">
            <a:off x="3939165" y="4838111"/>
            <a:ext cx="196775" cy="2517159"/>
          </a:xfrm>
          <a:prstGeom prst="rightBrace">
            <a:avLst>
              <a:gd name="adj1" fmla="val 108122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ZoneTexte 60">
            <a:extLst>
              <a:ext uri="{FF2B5EF4-FFF2-40B4-BE49-F238E27FC236}">
                <a16:creationId xmlns:a16="http://schemas.microsoft.com/office/drawing/2014/main" id="{BA29490D-143D-5827-36EF-E2D6F36D9198}"/>
              </a:ext>
            </a:extLst>
          </p:cNvPr>
          <p:cNvSpPr txBox="1"/>
          <p:nvPr/>
        </p:nvSpPr>
        <p:spPr>
          <a:xfrm>
            <a:off x="1267862" y="6213848"/>
            <a:ext cx="1501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PURCHASED BY CONSUMERS</a:t>
            </a:r>
          </a:p>
        </p:txBody>
      </p:sp>
      <p:sp>
        <p:nvSpPr>
          <p:cNvPr id="26" name="ZoneTexte 60">
            <a:extLst>
              <a:ext uri="{FF2B5EF4-FFF2-40B4-BE49-F238E27FC236}">
                <a16:creationId xmlns:a16="http://schemas.microsoft.com/office/drawing/2014/main" id="{B6F264CB-9E2F-8610-A6E3-7BC5CC9AE5EA}"/>
              </a:ext>
            </a:extLst>
          </p:cNvPr>
          <p:cNvSpPr txBox="1"/>
          <p:nvPr/>
        </p:nvSpPr>
        <p:spPr>
          <a:xfrm>
            <a:off x="3286757" y="6213848"/>
            <a:ext cx="1501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PURCHASED BY THE GOV.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373FE8B-5E3E-AFE7-C9C2-AACB0E158D94}"/>
              </a:ext>
            </a:extLst>
          </p:cNvPr>
          <p:cNvSpPr txBox="1"/>
          <p:nvPr/>
        </p:nvSpPr>
        <p:spPr>
          <a:xfrm>
            <a:off x="1500854" y="2276840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CS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251247E-51DA-3A69-3ABB-2AEC1AB82CBA}"/>
              </a:ext>
            </a:extLst>
          </p:cNvPr>
          <p:cNvSpPr txBox="1"/>
          <p:nvPr/>
        </p:nvSpPr>
        <p:spPr>
          <a:xfrm>
            <a:off x="2133565" y="3019919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PS</a:t>
            </a:r>
          </a:p>
        </p:txBody>
      </p:sp>
    </p:spTree>
    <p:extLst>
      <p:ext uri="{BB962C8B-B14F-4D97-AF65-F5344CB8AC3E}">
        <p14:creationId xmlns:p14="http://schemas.microsoft.com/office/powerpoint/2010/main" val="108371852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38737BA-8434-E741-0782-7C831B62936B}"/>
              </a:ext>
            </a:extLst>
          </p:cNvPr>
          <p:cNvSpPr/>
          <p:nvPr/>
        </p:nvSpPr>
        <p:spPr>
          <a:xfrm>
            <a:off x="1349932" y="2684696"/>
            <a:ext cx="2699863" cy="745387"/>
          </a:xfrm>
          <a:custGeom>
            <a:avLst/>
            <a:gdLst>
              <a:gd name="connsiteX0" fmla="*/ 0 w 2699863"/>
              <a:gd name="connsiteY0" fmla="*/ 2167 h 745387"/>
              <a:gd name="connsiteX1" fmla="*/ 1347765 w 2699863"/>
              <a:gd name="connsiteY1" fmla="*/ 0 h 745387"/>
              <a:gd name="connsiteX2" fmla="*/ 2699863 w 2699863"/>
              <a:gd name="connsiteY2" fmla="*/ 745387 h 745387"/>
              <a:gd name="connsiteX3" fmla="*/ 6500 w 2699863"/>
              <a:gd name="connsiteY3" fmla="*/ 741054 h 745387"/>
              <a:gd name="connsiteX4" fmla="*/ 0 w 2699863"/>
              <a:gd name="connsiteY4" fmla="*/ 2167 h 745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9863" h="745387">
                <a:moveTo>
                  <a:pt x="0" y="2167"/>
                </a:moveTo>
                <a:lnTo>
                  <a:pt x="1347765" y="0"/>
                </a:lnTo>
                <a:lnTo>
                  <a:pt x="2699863" y="745387"/>
                </a:lnTo>
                <a:lnTo>
                  <a:pt x="6500" y="741054"/>
                </a:lnTo>
                <a:cubicBezTo>
                  <a:pt x="4333" y="494758"/>
                  <a:pt x="2167" y="248463"/>
                  <a:pt x="0" y="2167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18157"/>
            <a:ext cx="8596668" cy="753836"/>
          </a:xfrm>
        </p:spPr>
        <p:txBody>
          <a:bodyPr/>
          <a:lstStyle/>
          <a:p>
            <a:r>
              <a:rPr lang="en-US" dirty="0"/>
              <a:t>Welfare Consequences of a Price Floor</a:t>
            </a:r>
            <a:endParaRPr lang="en-GB" dirty="0"/>
          </a:p>
        </p:txBody>
      </p:sp>
      <p:sp>
        <p:nvSpPr>
          <p:cNvPr id="7" name="ZoneTexte 60"/>
          <p:cNvSpPr txBox="1"/>
          <p:nvPr/>
        </p:nvSpPr>
        <p:spPr>
          <a:xfrm>
            <a:off x="6985851" y="5342184"/>
            <a:ext cx="131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8" name="ZoneTexte 64"/>
          <p:cNvSpPr txBox="1"/>
          <p:nvPr/>
        </p:nvSpPr>
        <p:spPr>
          <a:xfrm>
            <a:off x="485279" y="1643268"/>
            <a:ext cx="796490" cy="36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cxnSp>
        <p:nvCxnSpPr>
          <p:cNvPr id="9" name="Connecteur droit 47"/>
          <p:cNvCxnSpPr>
            <a:cxnSpLocks/>
          </p:cNvCxnSpPr>
          <p:nvPr/>
        </p:nvCxnSpPr>
        <p:spPr>
          <a:xfrm flipV="1">
            <a:off x="1369575" y="2010264"/>
            <a:ext cx="5089194" cy="299353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36"/>
          <p:cNvCxnSpPr>
            <a:cxnSpLocks/>
          </p:cNvCxnSpPr>
          <p:nvPr/>
        </p:nvCxnSpPr>
        <p:spPr>
          <a:xfrm>
            <a:off x="1361281" y="1958051"/>
            <a:ext cx="5077915" cy="27876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54"/>
          <p:cNvCxnSpPr>
            <a:cxnSpLocks/>
          </p:cNvCxnSpPr>
          <p:nvPr/>
        </p:nvCxnSpPr>
        <p:spPr>
          <a:xfrm>
            <a:off x="1363491" y="3429000"/>
            <a:ext cx="270163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51"/>
              <p:cNvSpPr txBox="1"/>
              <p:nvPr/>
            </p:nvSpPr>
            <p:spPr>
              <a:xfrm>
                <a:off x="926180" y="2475307"/>
                <a:ext cx="384657" cy="4290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fr-FR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fr-F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bar>
                    </m:oMath>
                  </m:oMathPara>
                </a14:m>
                <a:endParaRPr lang="fr-F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ZoneTexte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180" y="2475307"/>
                <a:ext cx="384657" cy="4290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Connecteur droit avec flèche 42"/>
          <p:cNvCxnSpPr/>
          <p:nvPr/>
        </p:nvCxnSpPr>
        <p:spPr>
          <a:xfrm flipV="1">
            <a:off x="1360050" y="1458526"/>
            <a:ext cx="0" cy="406832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43"/>
          <p:cNvCxnSpPr/>
          <p:nvPr/>
        </p:nvCxnSpPr>
        <p:spPr>
          <a:xfrm>
            <a:off x="1363491" y="5538127"/>
            <a:ext cx="563067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54">
            <a:extLst>
              <a:ext uri="{FF2B5EF4-FFF2-40B4-BE49-F238E27FC236}">
                <a16:creationId xmlns:a16="http://schemas.microsoft.com/office/drawing/2014/main" id="{452C4B96-12AE-4CCD-89DA-E91089377682}"/>
              </a:ext>
            </a:extLst>
          </p:cNvPr>
          <p:cNvCxnSpPr>
            <a:cxnSpLocks/>
          </p:cNvCxnSpPr>
          <p:nvPr/>
        </p:nvCxnSpPr>
        <p:spPr>
          <a:xfrm>
            <a:off x="1362128" y="2692312"/>
            <a:ext cx="393400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/>
              <p:nvPr/>
            </p:nvSpPr>
            <p:spPr>
              <a:xfrm>
                <a:off x="3808801" y="5579590"/>
                <a:ext cx="4769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801" y="5579590"/>
                <a:ext cx="476925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/>
              <p:nvPr/>
            </p:nvSpPr>
            <p:spPr>
              <a:xfrm>
                <a:off x="848334" y="3244812"/>
                <a:ext cx="4782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334" y="3244812"/>
                <a:ext cx="478208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Group 42">
            <a:extLst>
              <a:ext uri="{FF2B5EF4-FFF2-40B4-BE49-F238E27FC236}">
                <a16:creationId xmlns:a16="http://schemas.microsoft.com/office/drawing/2014/main" id="{D250BE8F-F003-CE19-2D50-778279D6F6BE}"/>
              </a:ext>
            </a:extLst>
          </p:cNvPr>
          <p:cNvGrpSpPr/>
          <p:nvPr/>
        </p:nvGrpSpPr>
        <p:grpSpPr>
          <a:xfrm>
            <a:off x="3959728" y="3333866"/>
            <a:ext cx="182880" cy="182880"/>
            <a:chOff x="5867354" y="2967593"/>
            <a:chExt cx="353418" cy="353418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6D62AD9-D5B5-A6D4-645C-F3E809066D6B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1CC12F1-B9D9-B9D5-F51F-AC7392B8BB42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ZoneTexte 58">
            <a:extLst>
              <a:ext uri="{FF2B5EF4-FFF2-40B4-BE49-F238E27FC236}">
                <a16:creationId xmlns:a16="http://schemas.microsoft.com/office/drawing/2014/main" id="{32CEEBDC-FF4B-E19C-453F-856CC8DAD47F}"/>
              </a:ext>
            </a:extLst>
          </p:cNvPr>
          <p:cNvSpPr txBox="1"/>
          <p:nvPr/>
        </p:nvSpPr>
        <p:spPr>
          <a:xfrm>
            <a:off x="6376082" y="1671140"/>
            <a:ext cx="1066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 = MC</a:t>
            </a:r>
          </a:p>
        </p:txBody>
      </p:sp>
      <p:sp>
        <p:nvSpPr>
          <p:cNvPr id="4" name="ZoneTexte 39">
            <a:extLst>
              <a:ext uri="{FF2B5EF4-FFF2-40B4-BE49-F238E27FC236}">
                <a16:creationId xmlns:a16="http://schemas.microsoft.com/office/drawing/2014/main" id="{016C5D86-411D-BC0A-9EBA-744271263400}"/>
              </a:ext>
            </a:extLst>
          </p:cNvPr>
          <p:cNvSpPr txBox="1"/>
          <p:nvPr/>
        </p:nvSpPr>
        <p:spPr>
          <a:xfrm>
            <a:off x="6527155" y="4656523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  <p:cxnSp>
        <p:nvCxnSpPr>
          <p:cNvPr id="15" name="Connecteur droit 49">
            <a:extLst>
              <a:ext uri="{FF2B5EF4-FFF2-40B4-BE49-F238E27FC236}">
                <a16:creationId xmlns:a16="http://schemas.microsoft.com/office/drawing/2014/main" id="{219A03B8-04D4-8916-436F-02E51661A602}"/>
              </a:ext>
            </a:extLst>
          </p:cNvPr>
          <p:cNvCxnSpPr>
            <a:cxnSpLocks/>
          </p:cNvCxnSpPr>
          <p:nvPr/>
        </p:nvCxnSpPr>
        <p:spPr>
          <a:xfrm>
            <a:off x="5299669" y="2690967"/>
            <a:ext cx="0" cy="283168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53">
                <a:extLst>
                  <a:ext uri="{FF2B5EF4-FFF2-40B4-BE49-F238E27FC236}">
                    <a16:creationId xmlns:a16="http://schemas.microsoft.com/office/drawing/2014/main" id="{21235E53-9767-E0C4-90AB-ED023050643C}"/>
                  </a:ext>
                </a:extLst>
              </p:cNvPr>
              <p:cNvSpPr txBox="1"/>
              <p:nvPr/>
            </p:nvSpPr>
            <p:spPr>
              <a:xfrm>
                <a:off x="2447067" y="5569744"/>
                <a:ext cx="5080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7" name="ZoneTexte 53">
                <a:extLst>
                  <a:ext uri="{FF2B5EF4-FFF2-40B4-BE49-F238E27FC236}">
                    <a16:creationId xmlns:a16="http://schemas.microsoft.com/office/drawing/2014/main" id="{21235E53-9767-E0C4-90AB-ED02305064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7067" y="5569744"/>
                <a:ext cx="508023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53">
                <a:extLst>
                  <a:ext uri="{FF2B5EF4-FFF2-40B4-BE49-F238E27FC236}">
                    <a16:creationId xmlns:a16="http://schemas.microsoft.com/office/drawing/2014/main" id="{C930B99A-8094-194D-D001-67998EA81FD6}"/>
                  </a:ext>
                </a:extLst>
              </p:cNvPr>
              <p:cNvSpPr txBox="1"/>
              <p:nvPr/>
            </p:nvSpPr>
            <p:spPr>
              <a:xfrm>
                <a:off x="5056164" y="5574709"/>
                <a:ext cx="4799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8" name="ZoneTexte 53">
                <a:extLst>
                  <a:ext uri="{FF2B5EF4-FFF2-40B4-BE49-F238E27FC236}">
                    <a16:creationId xmlns:a16="http://schemas.microsoft.com/office/drawing/2014/main" id="{C930B99A-8094-194D-D001-67998EA81F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6164" y="5574709"/>
                <a:ext cx="479940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Connecteur droit 49">
            <a:extLst>
              <a:ext uri="{FF2B5EF4-FFF2-40B4-BE49-F238E27FC236}">
                <a16:creationId xmlns:a16="http://schemas.microsoft.com/office/drawing/2014/main" id="{7B6BAEA3-97CB-DF1D-A63B-BF74D5CF2466}"/>
              </a:ext>
            </a:extLst>
          </p:cNvPr>
          <p:cNvCxnSpPr>
            <a:cxnSpLocks/>
          </p:cNvCxnSpPr>
          <p:nvPr/>
        </p:nvCxnSpPr>
        <p:spPr>
          <a:xfrm>
            <a:off x="2700682" y="2695280"/>
            <a:ext cx="0" cy="283168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ight Brace 9">
            <a:extLst>
              <a:ext uri="{FF2B5EF4-FFF2-40B4-BE49-F238E27FC236}">
                <a16:creationId xmlns:a16="http://schemas.microsoft.com/office/drawing/2014/main" id="{35D9EC02-FBE1-005A-DC00-0BDB0D9F64AA}"/>
              </a:ext>
            </a:extLst>
          </p:cNvPr>
          <p:cNvSpPr/>
          <p:nvPr/>
        </p:nvSpPr>
        <p:spPr>
          <a:xfrm rot="5400000">
            <a:off x="1931419" y="5425814"/>
            <a:ext cx="196774" cy="1341752"/>
          </a:xfrm>
          <a:prstGeom prst="rightBrace">
            <a:avLst>
              <a:gd name="adj1" fmla="val 108122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Brace 23">
            <a:extLst>
              <a:ext uri="{FF2B5EF4-FFF2-40B4-BE49-F238E27FC236}">
                <a16:creationId xmlns:a16="http://schemas.microsoft.com/office/drawing/2014/main" id="{83118C63-6632-5506-5027-BE1DFBB947A6}"/>
              </a:ext>
            </a:extLst>
          </p:cNvPr>
          <p:cNvSpPr/>
          <p:nvPr/>
        </p:nvSpPr>
        <p:spPr>
          <a:xfrm rot="5400000">
            <a:off x="3939165" y="4838111"/>
            <a:ext cx="196775" cy="2517159"/>
          </a:xfrm>
          <a:prstGeom prst="rightBrace">
            <a:avLst>
              <a:gd name="adj1" fmla="val 108122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ZoneTexte 60">
            <a:extLst>
              <a:ext uri="{FF2B5EF4-FFF2-40B4-BE49-F238E27FC236}">
                <a16:creationId xmlns:a16="http://schemas.microsoft.com/office/drawing/2014/main" id="{BA29490D-143D-5827-36EF-E2D6F36D9198}"/>
              </a:ext>
            </a:extLst>
          </p:cNvPr>
          <p:cNvSpPr txBox="1"/>
          <p:nvPr/>
        </p:nvSpPr>
        <p:spPr>
          <a:xfrm>
            <a:off x="1267862" y="6213848"/>
            <a:ext cx="1501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PURCHASED BY CONSUMERS</a:t>
            </a:r>
          </a:p>
        </p:txBody>
      </p:sp>
      <p:sp>
        <p:nvSpPr>
          <p:cNvPr id="26" name="ZoneTexte 60">
            <a:extLst>
              <a:ext uri="{FF2B5EF4-FFF2-40B4-BE49-F238E27FC236}">
                <a16:creationId xmlns:a16="http://schemas.microsoft.com/office/drawing/2014/main" id="{B6F264CB-9E2F-8610-A6E3-7BC5CC9AE5EA}"/>
              </a:ext>
            </a:extLst>
          </p:cNvPr>
          <p:cNvSpPr txBox="1"/>
          <p:nvPr/>
        </p:nvSpPr>
        <p:spPr>
          <a:xfrm>
            <a:off x="3286757" y="6213848"/>
            <a:ext cx="1501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PURCHASED BY THE GOV.</a:t>
            </a:r>
          </a:p>
        </p:txBody>
      </p:sp>
      <p:cxnSp>
        <p:nvCxnSpPr>
          <p:cNvPr id="20" name="Connecteur droit 49">
            <a:extLst>
              <a:ext uri="{FF2B5EF4-FFF2-40B4-BE49-F238E27FC236}">
                <a16:creationId xmlns:a16="http://schemas.microsoft.com/office/drawing/2014/main" id="{7FD5BB60-76CF-89AD-EF7A-15890EAD023F}"/>
              </a:ext>
            </a:extLst>
          </p:cNvPr>
          <p:cNvCxnSpPr>
            <a:cxnSpLocks/>
          </p:cNvCxnSpPr>
          <p:nvPr/>
        </p:nvCxnSpPr>
        <p:spPr>
          <a:xfrm>
            <a:off x="4047264" y="3429000"/>
            <a:ext cx="0" cy="210145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5B391C31-17A1-8382-4FA1-79304DCB8E38}"/>
              </a:ext>
            </a:extLst>
          </p:cNvPr>
          <p:cNvSpPr txBox="1"/>
          <p:nvPr/>
        </p:nvSpPr>
        <p:spPr>
          <a:xfrm>
            <a:off x="1592317" y="2240483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7DF934F-4538-7FA6-35AF-714886A49669}"/>
              </a:ext>
            </a:extLst>
          </p:cNvPr>
          <p:cNvSpPr txBox="1"/>
          <p:nvPr/>
        </p:nvSpPr>
        <p:spPr>
          <a:xfrm>
            <a:off x="1994233" y="2883488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F84CDFA-775D-EAD8-91D4-9C319BF8DAA7}"/>
              </a:ext>
            </a:extLst>
          </p:cNvPr>
          <p:cNvSpPr txBox="1"/>
          <p:nvPr/>
        </p:nvSpPr>
        <p:spPr>
          <a:xfrm>
            <a:off x="2913264" y="299756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DEA874D-0893-53DB-A490-A3ADA09ABC1E}"/>
              </a:ext>
            </a:extLst>
          </p:cNvPr>
          <p:cNvSpPr txBox="1"/>
          <p:nvPr/>
        </p:nvSpPr>
        <p:spPr>
          <a:xfrm>
            <a:off x="3880390" y="2813314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DCAAA4F-6219-A915-37A7-925264B4F05A}"/>
              </a:ext>
            </a:extLst>
          </p:cNvPr>
          <p:cNvSpPr txBox="1"/>
          <p:nvPr/>
        </p:nvSpPr>
        <p:spPr>
          <a:xfrm>
            <a:off x="4725013" y="3322366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A18610A-5BB4-8681-8890-60E644ADB120}"/>
              </a:ext>
            </a:extLst>
          </p:cNvPr>
          <p:cNvSpPr txBox="1"/>
          <p:nvPr/>
        </p:nvSpPr>
        <p:spPr>
          <a:xfrm>
            <a:off x="2018253" y="3753449"/>
            <a:ext cx="305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E5FC2A1-180F-77AD-B0EC-43F81291F851}"/>
              </a:ext>
            </a:extLst>
          </p:cNvPr>
          <p:cNvSpPr txBox="1"/>
          <p:nvPr/>
        </p:nvSpPr>
        <p:spPr>
          <a:xfrm>
            <a:off x="2917677" y="3534769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386BBCB-A94C-7DD5-8F16-6C6527F8C629}"/>
              </a:ext>
            </a:extLst>
          </p:cNvPr>
          <p:cNvSpPr txBox="1"/>
          <p:nvPr/>
        </p:nvSpPr>
        <p:spPr>
          <a:xfrm>
            <a:off x="2011268" y="4880226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AA0B7D0-8F99-4A7B-F46F-D9FBA4A2D104}"/>
              </a:ext>
            </a:extLst>
          </p:cNvPr>
          <p:cNvSpPr txBox="1"/>
          <p:nvPr/>
        </p:nvSpPr>
        <p:spPr>
          <a:xfrm>
            <a:off x="3238753" y="4882213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0074BB5-85D9-0FD8-E761-4651636CB238}"/>
              </a:ext>
            </a:extLst>
          </p:cNvPr>
          <p:cNvSpPr txBox="1"/>
          <p:nvPr/>
        </p:nvSpPr>
        <p:spPr>
          <a:xfrm>
            <a:off x="4539560" y="4878361"/>
            <a:ext cx="248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J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6F0F976-1266-8F43-AB71-46A9CAD76012}"/>
              </a:ext>
            </a:extLst>
          </p:cNvPr>
          <p:cNvSpPr txBox="1"/>
          <p:nvPr/>
        </p:nvSpPr>
        <p:spPr>
          <a:xfrm>
            <a:off x="2360470" y="1417232"/>
            <a:ext cx="31074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ASSUMPTION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:</a:t>
            </a:r>
            <a:br>
              <a:rPr lang="en-US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THE GOVERNMENT PURCHASES THE SURPLUS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516CDA-9FEC-77B3-F24E-BED12857774E}"/>
              </a:ext>
            </a:extLst>
          </p:cNvPr>
          <p:cNvSpPr/>
          <p:nvPr/>
        </p:nvSpPr>
        <p:spPr>
          <a:xfrm>
            <a:off x="7240922" y="2201103"/>
            <a:ext cx="2012829" cy="2297255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solidFill>
                  <a:srgbClr val="C00000"/>
                </a:solidFill>
              </a:rPr>
              <a:t>LOSS IN CS</a:t>
            </a:r>
            <a:r>
              <a:rPr lang="en-US" sz="1400" b="1" dirty="0">
                <a:solidFill>
                  <a:srgbClr val="C00000"/>
                </a:solidFill>
              </a:rPr>
              <a:t>:  B + C</a:t>
            </a:r>
          </a:p>
          <a:p>
            <a:pPr algn="ctr"/>
            <a:endParaRPr lang="en-US" sz="1400" b="1" dirty="0">
              <a:solidFill>
                <a:schemeClr val="tx1"/>
              </a:solidFill>
            </a:endParaRPr>
          </a:p>
          <a:p>
            <a:pPr algn="ctr"/>
            <a:r>
              <a:rPr lang="en-US" sz="1400" b="1" u="sng" dirty="0">
                <a:solidFill>
                  <a:schemeClr val="tx1"/>
                </a:solidFill>
              </a:rPr>
              <a:t>GAIN IN PS</a:t>
            </a:r>
            <a:r>
              <a:rPr lang="en-US" sz="1400" b="1" dirty="0">
                <a:solidFill>
                  <a:schemeClr val="tx1"/>
                </a:solidFill>
              </a:rPr>
              <a:t>: B + C + D</a:t>
            </a:r>
          </a:p>
          <a:p>
            <a:pPr algn="ctr"/>
            <a:endParaRPr lang="en-US" sz="1400" b="1" dirty="0">
              <a:solidFill>
                <a:schemeClr val="tx1"/>
              </a:solidFill>
            </a:endParaRPr>
          </a:p>
          <a:p>
            <a:pPr algn="ctr"/>
            <a:r>
              <a:rPr lang="en-US" sz="1400" b="1" u="sng" dirty="0">
                <a:solidFill>
                  <a:schemeClr val="tx1"/>
                </a:solidFill>
              </a:rPr>
              <a:t>GOV EXP</a:t>
            </a:r>
            <a:r>
              <a:rPr lang="en-US" sz="1400" dirty="0">
                <a:solidFill>
                  <a:schemeClr val="tx1"/>
                </a:solidFill>
              </a:rPr>
              <a:t>:</a:t>
            </a:r>
            <a:br>
              <a:rPr lang="en-US" sz="1400" b="1" dirty="0">
                <a:solidFill>
                  <a:schemeClr val="tx1"/>
                </a:solidFill>
              </a:rPr>
            </a:br>
            <a:r>
              <a:rPr lang="en-US" sz="1400" b="1" dirty="0">
                <a:solidFill>
                  <a:schemeClr val="tx1"/>
                </a:solidFill>
              </a:rPr>
              <a:t>C + D + F + G + I + J</a:t>
            </a:r>
          </a:p>
          <a:p>
            <a:pPr algn="ctr"/>
            <a:endParaRPr lang="en-US" sz="1400" b="1" dirty="0">
              <a:solidFill>
                <a:schemeClr val="tx1"/>
              </a:solidFill>
            </a:endParaRPr>
          </a:p>
          <a:p>
            <a:pPr algn="ctr"/>
            <a:r>
              <a:rPr lang="en-US" sz="1400" b="1" dirty="0">
                <a:solidFill>
                  <a:schemeClr val="tx1"/>
                </a:solidFill>
              </a:rPr>
              <a:t>WELFARE LOSS: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</a:rPr>
              <a:t>   C +  F + G + I + J 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05910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70FB256-A6BA-D536-7FC7-3FBE88D880F1}"/>
              </a:ext>
            </a:extLst>
          </p:cNvPr>
          <p:cNvSpPr/>
          <p:nvPr/>
        </p:nvSpPr>
        <p:spPr>
          <a:xfrm>
            <a:off x="1348353" y="2681207"/>
            <a:ext cx="3952067" cy="750118"/>
          </a:xfrm>
          <a:custGeom>
            <a:avLst/>
            <a:gdLst>
              <a:gd name="connsiteX0" fmla="*/ 6199 w 3952067"/>
              <a:gd name="connsiteY0" fmla="*/ 0 h 750118"/>
              <a:gd name="connsiteX1" fmla="*/ 3952067 w 3952067"/>
              <a:gd name="connsiteY1" fmla="*/ 6199 h 750118"/>
              <a:gd name="connsiteX2" fmla="*/ 2693605 w 3952067"/>
              <a:gd name="connsiteY2" fmla="*/ 737719 h 750118"/>
              <a:gd name="connsiteX3" fmla="*/ 0 w 3952067"/>
              <a:gd name="connsiteY3" fmla="*/ 750118 h 750118"/>
              <a:gd name="connsiteX4" fmla="*/ 6199 w 3952067"/>
              <a:gd name="connsiteY4" fmla="*/ 0 h 750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52067" h="750118">
                <a:moveTo>
                  <a:pt x="6199" y="0"/>
                </a:moveTo>
                <a:lnTo>
                  <a:pt x="3952067" y="6199"/>
                </a:lnTo>
                <a:lnTo>
                  <a:pt x="2693605" y="737719"/>
                </a:lnTo>
                <a:lnTo>
                  <a:pt x="0" y="750118"/>
                </a:lnTo>
                <a:cubicBezTo>
                  <a:pt x="2066" y="500079"/>
                  <a:pt x="4133" y="250039"/>
                  <a:pt x="6199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18157"/>
            <a:ext cx="8596668" cy="753836"/>
          </a:xfrm>
        </p:spPr>
        <p:txBody>
          <a:bodyPr/>
          <a:lstStyle/>
          <a:p>
            <a:r>
              <a:rPr lang="en-US" dirty="0"/>
              <a:t>Welfare Consequences of a Price Floor</a:t>
            </a:r>
            <a:endParaRPr lang="en-GB" dirty="0"/>
          </a:p>
        </p:txBody>
      </p:sp>
      <p:sp>
        <p:nvSpPr>
          <p:cNvPr id="7" name="ZoneTexte 60"/>
          <p:cNvSpPr txBox="1"/>
          <p:nvPr/>
        </p:nvSpPr>
        <p:spPr>
          <a:xfrm>
            <a:off x="6985851" y="5342184"/>
            <a:ext cx="131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8" name="ZoneTexte 64"/>
          <p:cNvSpPr txBox="1"/>
          <p:nvPr/>
        </p:nvSpPr>
        <p:spPr>
          <a:xfrm>
            <a:off x="485279" y="1643268"/>
            <a:ext cx="796490" cy="36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cxnSp>
        <p:nvCxnSpPr>
          <p:cNvPr id="9" name="Connecteur droit 47"/>
          <p:cNvCxnSpPr>
            <a:cxnSpLocks/>
          </p:cNvCxnSpPr>
          <p:nvPr/>
        </p:nvCxnSpPr>
        <p:spPr>
          <a:xfrm flipV="1">
            <a:off x="1369575" y="2010264"/>
            <a:ext cx="5089194" cy="299353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36"/>
          <p:cNvCxnSpPr>
            <a:cxnSpLocks/>
          </p:cNvCxnSpPr>
          <p:nvPr/>
        </p:nvCxnSpPr>
        <p:spPr>
          <a:xfrm>
            <a:off x="1361281" y="1958051"/>
            <a:ext cx="5077915" cy="27876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54"/>
          <p:cNvCxnSpPr>
            <a:cxnSpLocks/>
          </p:cNvCxnSpPr>
          <p:nvPr/>
        </p:nvCxnSpPr>
        <p:spPr>
          <a:xfrm>
            <a:off x="1363491" y="3429000"/>
            <a:ext cx="270163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51"/>
              <p:cNvSpPr txBox="1"/>
              <p:nvPr/>
            </p:nvSpPr>
            <p:spPr>
              <a:xfrm>
                <a:off x="926180" y="2475307"/>
                <a:ext cx="384657" cy="4290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fr-FR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fr-F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bar>
                    </m:oMath>
                  </m:oMathPara>
                </a14:m>
                <a:endParaRPr lang="fr-F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ZoneTexte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180" y="2475307"/>
                <a:ext cx="384657" cy="4290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Connecteur droit avec flèche 42"/>
          <p:cNvCxnSpPr/>
          <p:nvPr/>
        </p:nvCxnSpPr>
        <p:spPr>
          <a:xfrm flipV="1">
            <a:off x="1360050" y="1458526"/>
            <a:ext cx="0" cy="406832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43"/>
          <p:cNvCxnSpPr/>
          <p:nvPr/>
        </p:nvCxnSpPr>
        <p:spPr>
          <a:xfrm>
            <a:off x="1363491" y="5538127"/>
            <a:ext cx="563067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54">
            <a:extLst>
              <a:ext uri="{FF2B5EF4-FFF2-40B4-BE49-F238E27FC236}">
                <a16:creationId xmlns:a16="http://schemas.microsoft.com/office/drawing/2014/main" id="{452C4B96-12AE-4CCD-89DA-E91089377682}"/>
              </a:ext>
            </a:extLst>
          </p:cNvPr>
          <p:cNvCxnSpPr>
            <a:cxnSpLocks/>
          </p:cNvCxnSpPr>
          <p:nvPr/>
        </p:nvCxnSpPr>
        <p:spPr>
          <a:xfrm>
            <a:off x="1362128" y="2692312"/>
            <a:ext cx="393400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/>
              <p:nvPr/>
            </p:nvSpPr>
            <p:spPr>
              <a:xfrm>
                <a:off x="3808801" y="5579590"/>
                <a:ext cx="4769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801" y="5579590"/>
                <a:ext cx="476925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/>
              <p:nvPr/>
            </p:nvSpPr>
            <p:spPr>
              <a:xfrm>
                <a:off x="848334" y="3244812"/>
                <a:ext cx="4782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334" y="3244812"/>
                <a:ext cx="478208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Group 42">
            <a:extLst>
              <a:ext uri="{FF2B5EF4-FFF2-40B4-BE49-F238E27FC236}">
                <a16:creationId xmlns:a16="http://schemas.microsoft.com/office/drawing/2014/main" id="{D250BE8F-F003-CE19-2D50-778279D6F6BE}"/>
              </a:ext>
            </a:extLst>
          </p:cNvPr>
          <p:cNvGrpSpPr/>
          <p:nvPr/>
        </p:nvGrpSpPr>
        <p:grpSpPr>
          <a:xfrm>
            <a:off x="3959728" y="3333866"/>
            <a:ext cx="182880" cy="182880"/>
            <a:chOff x="5867354" y="2967593"/>
            <a:chExt cx="353418" cy="353418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6D62AD9-D5B5-A6D4-645C-F3E809066D6B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1CC12F1-B9D9-B9D5-F51F-AC7392B8BB42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ZoneTexte 58">
            <a:extLst>
              <a:ext uri="{FF2B5EF4-FFF2-40B4-BE49-F238E27FC236}">
                <a16:creationId xmlns:a16="http://schemas.microsoft.com/office/drawing/2014/main" id="{32CEEBDC-FF4B-E19C-453F-856CC8DAD47F}"/>
              </a:ext>
            </a:extLst>
          </p:cNvPr>
          <p:cNvSpPr txBox="1"/>
          <p:nvPr/>
        </p:nvSpPr>
        <p:spPr>
          <a:xfrm>
            <a:off x="6376082" y="1671140"/>
            <a:ext cx="1066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 = MC</a:t>
            </a:r>
          </a:p>
        </p:txBody>
      </p:sp>
      <p:sp>
        <p:nvSpPr>
          <p:cNvPr id="4" name="ZoneTexte 39">
            <a:extLst>
              <a:ext uri="{FF2B5EF4-FFF2-40B4-BE49-F238E27FC236}">
                <a16:creationId xmlns:a16="http://schemas.microsoft.com/office/drawing/2014/main" id="{016C5D86-411D-BC0A-9EBA-744271263400}"/>
              </a:ext>
            </a:extLst>
          </p:cNvPr>
          <p:cNvSpPr txBox="1"/>
          <p:nvPr/>
        </p:nvSpPr>
        <p:spPr>
          <a:xfrm>
            <a:off x="6527155" y="4656523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  <p:cxnSp>
        <p:nvCxnSpPr>
          <p:cNvPr id="15" name="Connecteur droit 49">
            <a:extLst>
              <a:ext uri="{FF2B5EF4-FFF2-40B4-BE49-F238E27FC236}">
                <a16:creationId xmlns:a16="http://schemas.microsoft.com/office/drawing/2014/main" id="{219A03B8-04D4-8916-436F-02E51661A602}"/>
              </a:ext>
            </a:extLst>
          </p:cNvPr>
          <p:cNvCxnSpPr>
            <a:cxnSpLocks/>
          </p:cNvCxnSpPr>
          <p:nvPr/>
        </p:nvCxnSpPr>
        <p:spPr>
          <a:xfrm>
            <a:off x="5299669" y="2690967"/>
            <a:ext cx="0" cy="283168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53">
                <a:extLst>
                  <a:ext uri="{FF2B5EF4-FFF2-40B4-BE49-F238E27FC236}">
                    <a16:creationId xmlns:a16="http://schemas.microsoft.com/office/drawing/2014/main" id="{21235E53-9767-E0C4-90AB-ED023050643C}"/>
                  </a:ext>
                </a:extLst>
              </p:cNvPr>
              <p:cNvSpPr txBox="1"/>
              <p:nvPr/>
            </p:nvSpPr>
            <p:spPr>
              <a:xfrm>
                <a:off x="2447067" y="5569744"/>
                <a:ext cx="5080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7" name="ZoneTexte 53">
                <a:extLst>
                  <a:ext uri="{FF2B5EF4-FFF2-40B4-BE49-F238E27FC236}">
                    <a16:creationId xmlns:a16="http://schemas.microsoft.com/office/drawing/2014/main" id="{21235E53-9767-E0C4-90AB-ED02305064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7067" y="5569744"/>
                <a:ext cx="508023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53">
                <a:extLst>
                  <a:ext uri="{FF2B5EF4-FFF2-40B4-BE49-F238E27FC236}">
                    <a16:creationId xmlns:a16="http://schemas.microsoft.com/office/drawing/2014/main" id="{C930B99A-8094-194D-D001-67998EA81FD6}"/>
                  </a:ext>
                </a:extLst>
              </p:cNvPr>
              <p:cNvSpPr txBox="1"/>
              <p:nvPr/>
            </p:nvSpPr>
            <p:spPr>
              <a:xfrm>
                <a:off x="5056164" y="5574709"/>
                <a:ext cx="4799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8" name="ZoneTexte 53">
                <a:extLst>
                  <a:ext uri="{FF2B5EF4-FFF2-40B4-BE49-F238E27FC236}">
                    <a16:creationId xmlns:a16="http://schemas.microsoft.com/office/drawing/2014/main" id="{C930B99A-8094-194D-D001-67998EA81F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6164" y="5574709"/>
                <a:ext cx="479940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Connecteur droit 49">
            <a:extLst>
              <a:ext uri="{FF2B5EF4-FFF2-40B4-BE49-F238E27FC236}">
                <a16:creationId xmlns:a16="http://schemas.microsoft.com/office/drawing/2014/main" id="{7B6BAEA3-97CB-DF1D-A63B-BF74D5CF2466}"/>
              </a:ext>
            </a:extLst>
          </p:cNvPr>
          <p:cNvCxnSpPr>
            <a:cxnSpLocks/>
          </p:cNvCxnSpPr>
          <p:nvPr/>
        </p:nvCxnSpPr>
        <p:spPr>
          <a:xfrm>
            <a:off x="2700682" y="2695280"/>
            <a:ext cx="0" cy="283168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ight Brace 9">
            <a:extLst>
              <a:ext uri="{FF2B5EF4-FFF2-40B4-BE49-F238E27FC236}">
                <a16:creationId xmlns:a16="http://schemas.microsoft.com/office/drawing/2014/main" id="{35D9EC02-FBE1-005A-DC00-0BDB0D9F64AA}"/>
              </a:ext>
            </a:extLst>
          </p:cNvPr>
          <p:cNvSpPr/>
          <p:nvPr/>
        </p:nvSpPr>
        <p:spPr>
          <a:xfrm rot="5400000">
            <a:off x="1931419" y="5425814"/>
            <a:ext cx="196774" cy="1341752"/>
          </a:xfrm>
          <a:prstGeom prst="rightBrace">
            <a:avLst>
              <a:gd name="adj1" fmla="val 108122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Brace 23">
            <a:extLst>
              <a:ext uri="{FF2B5EF4-FFF2-40B4-BE49-F238E27FC236}">
                <a16:creationId xmlns:a16="http://schemas.microsoft.com/office/drawing/2014/main" id="{83118C63-6632-5506-5027-BE1DFBB947A6}"/>
              </a:ext>
            </a:extLst>
          </p:cNvPr>
          <p:cNvSpPr/>
          <p:nvPr/>
        </p:nvSpPr>
        <p:spPr>
          <a:xfrm rot="5400000">
            <a:off x="3939165" y="4838111"/>
            <a:ext cx="196775" cy="2517159"/>
          </a:xfrm>
          <a:prstGeom prst="rightBrace">
            <a:avLst>
              <a:gd name="adj1" fmla="val 108122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ZoneTexte 60">
            <a:extLst>
              <a:ext uri="{FF2B5EF4-FFF2-40B4-BE49-F238E27FC236}">
                <a16:creationId xmlns:a16="http://schemas.microsoft.com/office/drawing/2014/main" id="{BA29490D-143D-5827-36EF-E2D6F36D9198}"/>
              </a:ext>
            </a:extLst>
          </p:cNvPr>
          <p:cNvSpPr txBox="1"/>
          <p:nvPr/>
        </p:nvSpPr>
        <p:spPr>
          <a:xfrm>
            <a:off x="1267862" y="6213848"/>
            <a:ext cx="1501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PURCHASED BY CONSUMERS</a:t>
            </a:r>
          </a:p>
        </p:txBody>
      </p:sp>
      <p:sp>
        <p:nvSpPr>
          <p:cNvPr id="26" name="ZoneTexte 60">
            <a:extLst>
              <a:ext uri="{FF2B5EF4-FFF2-40B4-BE49-F238E27FC236}">
                <a16:creationId xmlns:a16="http://schemas.microsoft.com/office/drawing/2014/main" id="{B6F264CB-9E2F-8610-A6E3-7BC5CC9AE5EA}"/>
              </a:ext>
            </a:extLst>
          </p:cNvPr>
          <p:cNvSpPr txBox="1"/>
          <p:nvPr/>
        </p:nvSpPr>
        <p:spPr>
          <a:xfrm>
            <a:off x="3286757" y="6213848"/>
            <a:ext cx="1501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PURCHASED BY THE GOV.</a:t>
            </a:r>
          </a:p>
        </p:txBody>
      </p:sp>
      <p:cxnSp>
        <p:nvCxnSpPr>
          <p:cNvPr id="20" name="Connecteur droit 49">
            <a:extLst>
              <a:ext uri="{FF2B5EF4-FFF2-40B4-BE49-F238E27FC236}">
                <a16:creationId xmlns:a16="http://schemas.microsoft.com/office/drawing/2014/main" id="{7FD5BB60-76CF-89AD-EF7A-15890EAD023F}"/>
              </a:ext>
            </a:extLst>
          </p:cNvPr>
          <p:cNvCxnSpPr>
            <a:cxnSpLocks/>
          </p:cNvCxnSpPr>
          <p:nvPr/>
        </p:nvCxnSpPr>
        <p:spPr>
          <a:xfrm>
            <a:off x="4047264" y="3429000"/>
            <a:ext cx="0" cy="210145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5B391C31-17A1-8382-4FA1-79304DCB8E38}"/>
              </a:ext>
            </a:extLst>
          </p:cNvPr>
          <p:cNvSpPr txBox="1"/>
          <p:nvPr/>
        </p:nvSpPr>
        <p:spPr>
          <a:xfrm>
            <a:off x="1592317" y="2240483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7DF934F-4538-7FA6-35AF-714886A49669}"/>
              </a:ext>
            </a:extLst>
          </p:cNvPr>
          <p:cNvSpPr txBox="1"/>
          <p:nvPr/>
        </p:nvSpPr>
        <p:spPr>
          <a:xfrm>
            <a:off x="1994233" y="2883488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F84CDFA-775D-EAD8-91D4-9C319BF8DAA7}"/>
              </a:ext>
            </a:extLst>
          </p:cNvPr>
          <p:cNvSpPr txBox="1"/>
          <p:nvPr/>
        </p:nvSpPr>
        <p:spPr>
          <a:xfrm>
            <a:off x="2913264" y="299756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DEA874D-0893-53DB-A490-A3ADA09ABC1E}"/>
              </a:ext>
            </a:extLst>
          </p:cNvPr>
          <p:cNvSpPr txBox="1"/>
          <p:nvPr/>
        </p:nvSpPr>
        <p:spPr>
          <a:xfrm>
            <a:off x="3880390" y="2813314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DCAAA4F-6219-A915-37A7-925264B4F05A}"/>
              </a:ext>
            </a:extLst>
          </p:cNvPr>
          <p:cNvSpPr txBox="1"/>
          <p:nvPr/>
        </p:nvSpPr>
        <p:spPr>
          <a:xfrm>
            <a:off x="4725013" y="3322366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A18610A-5BB4-8681-8890-60E644ADB120}"/>
              </a:ext>
            </a:extLst>
          </p:cNvPr>
          <p:cNvSpPr txBox="1"/>
          <p:nvPr/>
        </p:nvSpPr>
        <p:spPr>
          <a:xfrm>
            <a:off x="2018253" y="3753449"/>
            <a:ext cx="305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E5FC2A1-180F-77AD-B0EC-43F81291F851}"/>
              </a:ext>
            </a:extLst>
          </p:cNvPr>
          <p:cNvSpPr txBox="1"/>
          <p:nvPr/>
        </p:nvSpPr>
        <p:spPr>
          <a:xfrm>
            <a:off x="2917677" y="3534769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386BBCB-A94C-7DD5-8F16-6C6527F8C629}"/>
              </a:ext>
            </a:extLst>
          </p:cNvPr>
          <p:cNvSpPr txBox="1"/>
          <p:nvPr/>
        </p:nvSpPr>
        <p:spPr>
          <a:xfrm>
            <a:off x="2011268" y="4880226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AA0B7D0-8F99-4A7B-F46F-D9FBA4A2D104}"/>
              </a:ext>
            </a:extLst>
          </p:cNvPr>
          <p:cNvSpPr txBox="1"/>
          <p:nvPr/>
        </p:nvSpPr>
        <p:spPr>
          <a:xfrm>
            <a:off x="3238753" y="4882213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0074BB5-85D9-0FD8-E761-4651636CB238}"/>
              </a:ext>
            </a:extLst>
          </p:cNvPr>
          <p:cNvSpPr txBox="1"/>
          <p:nvPr/>
        </p:nvSpPr>
        <p:spPr>
          <a:xfrm>
            <a:off x="4539560" y="4878361"/>
            <a:ext cx="248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J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6F0F976-1266-8F43-AB71-46A9CAD76012}"/>
              </a:ext>
            </a:extLst>
          </p:cNvPr>
          <p:cNvSpPr txBox="1"/>
          <p:nvPr/>
        </p:nvSpPr>
        <p:spPr>
          <a:xfrm>
            <a:off x="2360470" y="1417232"/>
            <a:ext cx="31074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ASSUMPTION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:</a:t>
            </a:r>
            <a:br>
              <a:rPr lang="en-US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THE GOVERNMENT PURCHASES THE SURPLUS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44971E-6EA4-EC41-12ED-FB8518646789}"/>
              </a:ext>
            </a:extLst>
          </p:cNvPr>
          <p:cNvSpPr/>
          <p:nvPr/>
        </p:nvSpPr>
        <p:spPr>
          <a:xfrm>
            <a:off x="7240922" y="2201103"/>
            <a:ext cx="2012829" cy="2297255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solidFill>
                  <a:schemeClr val="tx1"/>
                </a:solidFill>
              </a:rPr>
              <a:t>LOSS IN CS</a:t>
            </a:r>
            <a:r>
              <a:rPr lang="en-US" sz="1400" b="1" dirty="0">
                <a:solidFill>
                  <a:schemeClr val="tx1"/>
                </a:solidFill>
              </a:rPr>
              <a:t>:  B + C</a:t>
            </a:r>
          </a:p>
          <a:p>
            <a:pPr algn="ctr"/>
            <a:endParaRPr lang="en-US" sz="1400" b="1" dirty="0">
              <a:solidFill>
                <a:schemeClr val="tx1"/>
              </a:solidFill>
            </a:endParaRPr>
          </a:p>
          <a:p>
            <a:pPr algn="ctr"/>
            <a:r>
              <a:rPr lang="en-US" sz="1400" b="1" u="sng" dirty="0">
                <a:solidFill>
                  <a:srgbClr val="C00000"/>
                </a:solidFill>
              </a:rPr>
              <a:t>GAIN IN PS</a:t>
            </a:r>
            <a:r>
              <a:rPr lang="en-US" sz="1400" b="1" dirty="0">
                <a:solidFill>
                  <a:srgbClr val="C00000"/>
                </a:solidFill>
              </a:rPr>
              <a:t>: B + C + D</a:t>
            </a:r>
          </a:p>
          <a:p>
            <a:pPr algn="ctr"/>
            <a:endParaRPr lang="en-US" sz="1400" b="1" dirty="0">
              <a:solidFill>
                <a:schemeClr val="tx1"/>
              </a:solidFill>
            </a:endParaRPr>
          </a:p>
          <a:p>
            <a:pPr algn="ctr"/>
            <a:r>
              <a:rPr lang="en-US" sz="1400" b="1" u="sng" dirty="0">
                <a:solidFill>
                  <a:schemeClr val="tx1"/>
                </a:solidFill>
              </a:rPr>
              <a:t>GOV EXP</a:t>
            </a:r>
            <a:r>
              <a:rPr lang="en-US" sz="1400" dirty="0">
                <a:solidFill>
                  <a:schemeClr val="tx1"/>
                </a:solidFill>
              </a:rPr>
              <a:t>:</a:t>
            </a:r>
            <a:br>
              <a:rPr lang="en-US" sz="1400" b="1" dirty="0">
                <a:solidFill>
                  <a:schemeClr val="tx1"/>
                </a:solidFill>
              </a:rPr>
            </a:br>
            <a:r>
              <a:rPr lang="en-US" sz="1400" b="1" dirty="0">
                <a:solidFill>
                  <a:schemeClr val="tx1"/>
                </a:solidFill>
              </a:rPr>
              <a:t>C + D + F + G + I + J</a:t>
            </a:r>
          </a:p>
          <a:p>
            <a:pPr algn="ctr"/>
            <a:endParaRPr lang="en-US" sz="1400" b="1" dirty="0">
              <a:solidFill>
                <a:srgbClr val="C00000"/>
              </a:solidFill>
            </a:endParaRPr>
          </a:p>
          <a:p>
            <a:pPr algn="ctr"/>
            <a:r>
              <a:rPr lang="en-US" sz="1400" b="1" dirty="0">
                <a:solidFill>
                  <a:schemeClr val="tx1"/>
                </a:solidFill>
              </a:rPr>
              <a:t>WELFARE LOSS: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</a:rPr>
              <a:t>   C +  F + G + I + J 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13224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628203-A11A-2D06-16F0-131FD774C7CF}"/>
              </a:ext>
            </a:extLst>
          </p:cNvPr>
          <p:cNvSpPr/>
          <p:nvPr/>
        </p:nvSpPr>
        <p:spPr>
          <a:xfrm>
            <a:off x="2700681" y="2690967"/>
            <a:ext cx="2602899" cy="28389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18157"/>
            <a:ext cx="8596668" cy="753836"/>
          </a:xfrm>
        </p:spPr>
        <p:txBody>
          <a:bodyPr/>
          <a:lstStyle/>
          <a:p>
            <a:r>
              <a:rPr lang="en-US" dirty="0"/>
              <a:t>Welfare Consequences of a Price Floor</a:t>
            </a:r>
            <a:endParaRPr lang="en-GB" dirty="0"/>
          </a:p>
        </p:txBody>
      </p:sp>
      <p:sp>
        <p:nvSpPr>
          <p:cNvPr id="7" name="ZoneTexte 60"/>
          <p:cNvSpPr txBox="1"/>
          <p:nvPr/>
        </p:nvSpPr>
        <p:spPr>
          <a:xfrm>
            <a:off x="6985851" y="5342184"/>
            <a:ext cx="131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8" name="ZoneTexte 64"/>
          <p:cNvSpPr txBox="1"/>
          <p:nvPr/>
        </p:nvSpPr>
        <p:spPr>
          <a:xfrm>
            <a:off x="485279" y="1643268"/>
            <a:ext cx="796490" cy="36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cxnSp>
        <p:nvCxnSpPr>
          <p:cNvPr id="9" name="Connecteur droit 47"/>
          <p:cNvCxnSpPr>
            <a:cxnSpLocks/>
          </p:cNvCxnSpPr>
          <p:nvPr/>
        </p:nvCxnSpPr>
        <p:spPr>
          <a:xfrm flipV="1">
            <a:off x="1369575" y="2010264"/>
            <a:ext cx="5089194" cy="299353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36"/>
          <p:cNvCxnSpPr>
            <a:cxnSpLocks/>
          </p:cNvCxnSpPr>
          <p:nvPr/>
        </p:nvCxnSpPr>
        <p:spPr>
          <a:xfrm>
            <a:off x="1361281" y="1958051"/>
            <a:ext cx="5077915" cy="27876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54"/>
          <p:cNvCxnSpPr>
            <a:cxnSpLocks/>
          </p:cNvCxnSpPr>
          <p:nvPr/>
        </p:nvCxnSpPr>
        <p:spPr>
          <a:xfrm>
            <a:off x="1363491" y="3429000"/>
            <a:ext cx="270163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51"/>
              <p:cNvSpPr txBox="1"/>
              <p:nvPr/>
            </p:nvSpPr>
            <p:spPr>
              <a:xfrm>
                <a:off x="926180" y="2475307"/>
                <a:ext cx="384657" cy="4290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fr-FR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fr-F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bar>
                    </m:oMath>
                  </m:oMathPara>
                </a14:m>
                <a:endParaRPr lang="fr-F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ZoneTexte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180" y="2475307"/>
                <a:ext cx="384657" cy="4290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Connecteur droit avec flèche 42"/>
          <p:cNvCxnSpPr/>
          <p:nvPr/>
        </p:nvCxnSpPr>
        <p:spPr>
          <a:xfrm flipV="1">
            <a:off x="1360050" y="1458526"/>
            <a:ext cx="0" cy="406832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43"/>
          <p:cNvCxnSpPr/>
          <p:nvPr/>
        </p:nvCxnSpPr>
        <p:spPr>
          <a:xfrm>
            <a:off x="1363491" y="5538127"/>
            <a:ext cx="563067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54">
            <a:extLst>
              <a:ext uri="{FF2B5EF4-FFF2-40B4-BE49-F238E27FC236}">
                <a16:creationId xmlns:a16="http://schemas.microsoft.com/office/drawing/2014/main" id="{452C4B96-12AE-4CCD-89DA-E91089377682}"/>
              </a:ext>
            </a:extLst>
          </p:cNvPr>
          <p:cNvCxnSpPr>
            <a:cxnSpLocks/>
          </p:cNvCxnSpPr>
          <p:nvPr/>
        </p:nvCxnSpPr>
        <p:spPr>
          <a:xfrm>
            <a:off x="1362128" y="2692312"/>
            <a:ext cx="393400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/>
              <p:nvPr/>
            </p:nvSpPr>
            <p:spPr>
              <a:xfrm>
                <a:off x="3808801" y="5579590"/>
                <a:ext cx="4769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801" y="5579590"/>
                <a:ext cx="476925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/>
              <p:nvPr/>
            </p:nvSpPr>
            <p:spPr>
              <a:xfrm>
                <a:off x="848334" y="3244812"/>
                <a:ext cx="4782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334" y="3244812"/>
                <a:ext cx="478208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Group 42">
            <a:extLst>
              <a:ext uri="{FF2B5EF4-FFF2-40B4-BE49-F238E27FC236}">
                <a16:creationId xmlns:a16="http://schemas.microsoft.com/office/drawing/2014/main" id="{D250BE8F-F003-CE19-2D50-778279D6F6BE}"/>
              </a:ext>
            </a:extLst>
          </p:cNvPr>
          <p:cNvGrpSpPr/>
          <p:nvPr/>
        </p:nvGrpSpPr>
        <p:grpSpPr>
          <a:xfrm>
            <a:off x="3959728" y="3333866"/>
            <a:ext cx="182880" cy="182880"/>
            <a:chOff x="5867354" y="2967593"/>
            <a:chExt cx="353418" cy="353418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6D62AD9-D5B5-A6D4-645C-F3E809066D6B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1CC12F1-B9D9-B9D5-F51F-AC7392B8BB42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ZoneTexte 58">
            <a:extLst>
              <a:ext uri="{FF2B5EF4-FFF2-40B4-BE49-F238E27FC236}">
                <a16:creationId xmlns:a16="http://schemas.microsoft.com/office/drawing/2014/main" id="{32CEEBDC-FF4B-E19C-453F-856CC8DAD47F}"/>
              </a:ext>
            </a:extLst>
          </p:cNvPr>
          <p:cNvSpPr txBox="1"/>
          <p:nvPr/>
        </p:nvSpPr>
        <p:spPr>
          <a:xfrm>
            <a:off x="6376082" y="1671140"/>
            <a:ext cx="1066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 = MC</a:t>
            </a:r>
          </a:p>
        </p:txBody>
      </p:sp>
      <p:sp>
        <p:nvSpPr>
          <p:cNvPr id="4" name="ZoneTexte 39">
            <a:extLst>
              <a:ext uri="{FF2B5EF4-FFF2-40B4-BE49-F238E27FC236}">
                <a16:creationId xmlns:a16="http://schemas.microsoft.com/office/drawing/2014/main" id="{016C5D86-411D-BC0A-9EBA-744271263400}"/>
              </a:ext>
            </a:extLst>
          </p:cNvPr>
          <p:cNvSpPr txBox="1"/>
          <p:nvPr/>
        </p:nvSpPr>
        <p:spPr>
          <a:xfrm>
            <a:off x="6527155" y="4656523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  <p:cxnSp>
        <p:nvCxnSpPr>
          <p:cNvPr id="15" name="Connecteur droit 49">
            <a:extLst>
              <a:ext uri="{FF2B5EF4-FFF2-40B4-BE49-F238E27FC236}">
                <a16:creationId xmlns:a16="http://schemas.microsoft.com/office/drawing/2014/main" id="{219A03B8-04D4-8916-436F-02E51661A602}"/>
              </a:ext>
            </a:extLst>
          </p:cNvPr>
          <p:cNvCxnSpPr>
            <a:cxnSpLocks/>
          </p:cNvCxnSpPr>
          <p:nvPr/>
        </p:nvCxnSpPr>
        <p:spPr>
          <a:xfrm>
            <a:off x="5299669" y="2690967"/>
            <a:ext cx="0" cy="283168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53">
                <a:extLst>
                  <a:ext uri="{FF2B5EF4-FFF2-40B4-BE49-F238E27FC236}">
                    <a16:creationId xmlns:a16="http://schemas.microsoft.com/office/drawing/2014/main" id="{21235E53-9767-E0C4-90AB-ED023050643C}"/>
                  </a:ext>
                </a:extLst>
              </p:cNvPr>
              <p:cNvSpPr txBox="1"/>
              <p:nvPr/>
            </p:nvSpPr>
            <p:spPr>
              <a:xfrm>
                <a:off x="2447067" y="5569744"/>
                <a:ext cx="5080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7" name="ZoneTexte 53">
                <a:extLst>
                  <a:ext uri="{FF2B5EF4-FFF2-40B4-BE49-F238E27FC236}">
                    <a16:creationId xmlns:a16="http://schemas.microsoft.com/office/drawing/2014/main" id="{21235E53-9767-E0C4-90AB-ED02305064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7067" y="5569744"/>
                <a:ext cx="508023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53">
                <a:extLst>
                  <a:ext uri="{FF2B5EF4-FFF2-40B4-BE49-F238E27FC236}">
                    <a16:creationId xmlns:a16="http://schemas.microsoft.com/office/drawing/2014/main" id="{C930B99A-8094-194D-D001-67998EA81FD6}"/>
                  </a:ext>
                </a:extLst>
              </p:cNvPr>
              <p:cNvSpPr txBox="1"/>
              <p:nvPr/>
            </p:nvSpPr>
            <p:spPr>
              <a:xfrm>
                <a:off x="5056164" y="5574709"/>
                <a:ext cx="4799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8" name="ZoneTexte 53">
                <a:extLst>
                  <a:ext uri="{FF2B5EF4-FFF2-40B4-BE49-F238E27FC236}">
                    <a16:creationId xmlns:a16="http://schemas.microsoft.com/office/drawing/2014/main" id="{C930B99A-8094-194D-D001-67998EA81F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6164" y="5574709"/>
                <a:ext cx="479940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Connecteur droit 49">
            <a:extLst>
              <a:ext uri="{FF2B5EF4-FFF2-40B4-BE49-F238E27FC236}">
                <a16:creationId xmlns:a16="http://schemas.microsoft.com/office/drawing/2014/main" id="{7B6BAEA3-97CB-DF1D-A63B-BF74D5CF2466}"/>
              </a:ext>
            </a:extLst>
          </p:cNvPr>
          <p:cNvCxnSpPr>
            <a:cxnSpLocks/>
          </p:cNvCxnSpPr>
          <p:nvPr/>
        </p:nvCxnSpPr>
        <p:spPr>
          <a:xfrm>
            <a:off x="2700682" y="2695280"/>
            <a:ext cx="0" cy="283168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ight Brace 9">
            <a:extLst>
              <a:ext uri="{FF2B5EF4-FFF2-40B4-BE49-F238E27FC236}">
                <a16:creationId xmlns:a16="http://schemas.microsoft.com/office/drawing/2014/main" id="{35D9EC02-FBE1-005A-DC00-0BDB0D9F64AA}"/>
              </a:ext>
            </a:extLst>
          </p:cNvPr>
          <p:cNvSpPr/>
          <p:nvPr/>
        </p:nvSpPr>
        <p:spPr>
          <a:xfrm rot="5400000">
            <a:off x="1931419" y="5425814"/>
            <a:ext cx="196774" cy="1341752"/>
          </a:xfrm>
          <a:prstGeom prst="rightBrace">
            <a:avLst>
              <a:gd name="adj1" fmla="val 108122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Brace 23">
            <a:extLst>
              <a:ext uri="{FF2B5EF4-FFF2-40B4-BE49-F238E27FC236}">
                <a16:creationId xmlns:a16="http://schemas.microsoft.com/office/drawing/2014/main" id="{83118C63-6632-5506-5027-BE1DFBB947A6}"/>
              </a:ext>
            </a:extLst>
          </p:cNvPr>
          <p:cNvSpPr/>
          <p:nvPr/>
        </p:nvSpPr>
        <p:spPr>
          <a:xfrm rot="5400000">
            <a:off x="3939165" y="4838111"/>
            <a:ext cx="196775" cy="2517159"/>
          </a:xfrm>
          <a:prstGeom prst="rightBrace">
            <a:avLst>
              <a:gd name="adj1" fmla="val 108122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ZoneTexte 60">
            <a:extLst>
              <a:ext uri="{FF2B5EF4-FFF2-40B4-BE49-F238E27FC236}">
                <a16:creationId xmlns:a16="http://schemas.microsoft.com/office/drawing/2014/main" id="{BA29490D-143D-5827-36EF-E2D6F36D9198}"/>
              </a:ext>
            </a:extLst>
          </p:cNvPr>
          <p:cNvSpPr txBox="1"/>
          <p:nvPr/>
        </p:nvSpPr>
        <p:spPr>
          <a:xfrm>
            <a:off x="1267862" y="6213848"/>
            <a:ext cx="1501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PURCHASED BY CONSUMERS</a:t>
            </a:r>
          </a:p>
        </p:txBody>
      </p:sp>
      <p:sp>
        <p:nvSpPr>
          <p:cNvPr id="26" name="ZoneTexte 60">
            <a:extLst>
              <a:ext uri="{FF2B5EF4-FFF2-40B4-BE49-F238E27FC236}">
                <a16:creationId xmlns:a16="http://schemas.microsoft.com/office/drawing/2014/main" id="{B6F264CB-9E2F-8610-A6E3-7BC5CC9AE5EA}"/>
              </a:ext>
            </a:extLst>
          </p:cNvPr>
          <p:cNvSpPr txBox="1"/>
          <p:nvPr/>
        </p:nvSpPr>
        <p:spPr>
          <a:xfrm>
            <a:off x="3286757" y="6213848"/>
            <a:ext cx="1501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PURCHASED BY THE GOV.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B391C31-17A1-8382-4FA1-79304DCB8E38}"/>
              </a:ext>
            </a:extLst>
          </p:cNvPr>
          <p:cNvSpPr txBox="1"/>
          <p:nvPr/>
        </p:nvSpPr>
        <p:spPr>
          <a:xfrm>
            <a:off x="1592317" y="2240483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7DF934F-4538-7FA6-35AF-714886A49669}"/>
              </a:ext>
            </a:extLst>
          </p:cNvPr>
          <p:cNvSpPr txBox="1"/>
          <p:nvPr/>
        </p:nvSpPr>
        <p:spPr>
          <a:xfrm>
            <a:off x="1994233" y="2883488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F84CDFA-775D-EAD8-91D4-9C319BF8DAA7}"/>
              </a:ext>
            </a:extLst>
          </p:cNvPr>
          <p:cNvSpPr txBox="1"/>
          <p:nvPr/>
        </p:nvSpPr>
        <p:spPr>
          <a:xfrm>
            <a:off x="2913264" y="299756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DEA874D-0893-53DB-A490-A3ADA09ABC1E}"/>
              </a:ext>
            </a:extLst>
          </p:cNvPr>
          <p:cNvSpPr txBox="1"/>
          <p:nvPr/>
        </p:nvSpPr>
        <p:spPr>
          <a:xfrm>
            <a:off x="3880390" y="2813314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DCAAA4F-6219-A915-37A7-925264B4F05A}"/>
              </a:ext>
            </a:extLst>
          </p:cNvPr>
          <p:cNvSpPr txBox="1"/>
          <p:nvPr/>
        </p:nvSpPr>
        <p:spPr>
          <a:xfrm>
            <a:off x="4725013" y="3322366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A18610A-5BB4-8681-8890-60E644ADB120}"/>
              </a:ext>
            </a:extLst>
          </p:cNvPr>
          <p:cNvSpPr txBox="1"/>
          <p:nvPr/>
        </p:nvSpPr>
        <p:spPr>
          <a:xfrm>
            <a:off x="2018253" y="3753449"/>
            <a:ext cx="305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E5FC2A1-180F-77AD-B0EC-43F81291F851}"/>
              </a:ext>
            </a:extLst>
          </p:cNvPr>
          <p:cNvSpPr txBox="1"/>
          <p:nvPr/>
        </p:nvSpPr>
        <p:spPr>
          <a:xfrm>
            <a:off x="2917677" y="3534769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386BBCB-A94C-7DD5-8F16-6C6527F8C629}"/>
              </a:ext>
            </a:extLst>
          </p:cNvPr>
          <p:cNvSpPr txBox="1"/>
          <p:nvPr/>
        </p:nvSpPr>
        <p:spPr>
          <a:xfrm>
            <a:off x="2011268" y="4880226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AA0B7D0-8F99-4A7B-F46F-D9FBA4A2D104}"/>
              </a:ext>
            </a:extLst>
          </p:cNvPr>
          <p:cNvSpPr txBox="1"/>
          <p:nvPr/>
        </p:nvSpPr>
        <p:spPr>
          <a:xfrm>
            <a:off x="3238753" y="4882213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0074BB5-85D9-0FD8-E761-4651636CB238}"/>
              </a:ext>
            </a:extLst>
          </p:cNvPr>
          <p:cNvSpPr txBox="1"/>
          <p:nvPr/>
        </p:nvSpPr>
        <p:spPr>
          <a:xfrm>
            <a:off x="4539560" y="4878361"/>
            <a:ext cx="248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J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89F6E4B-FC9B-CECF-46C5-44B6C17C061D}"/>
              </a:ext>
            </a:extLst>
          </p:cNvPr>
          <p:cNvSpPr/>
          <p:nvPr/>
        </p:nvSpPr>
        <p:spPr>
          <a:xfrm>
            <a:off x="7240922" y="2201103"/>
            <a:ext cx="2012829" cy="2297255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solidFill>
                  <a:schemeClr val="tx1"/>
                </a:solidFill>
              </a:rPr>
              <a:t>LOSS IN CS</a:t>
            </a:r>
            <a:r>
              <a:rPr lang="en-US" sz="1400" b="1" dirty="0">
                <a:solidFill>
                  <a:schemeClr val="tx1"/>
                </a:solidFill>
              </a:rPr>
              <a:t>:  B + C</a:t>
            </a:r>
          </a:p>
          <a:p>
            <a:pPr algn="ctr"/>
            <a:endParaRPr lang="en-US" sz="1400" b="1" dirty="0">
              <a:solidFill>
                <a:schemeClr val="tx1"/>
              </a:solidFill>
            </a:endParaRPr>
          </a:p>
          <a:p>
            <a:pPr algn="ctr"/>
            <a:r>
              <a:rPr lang="en-US" sz="1400" b="1" u="sng" dirty="0">
                <a:solidFill>
                  <a:schemeClr val="tx1"/>
                </a:solidFill>
              </a:rPr>
              <a:t>GAIN IN PS</a:t>
            </a:r>
            <a:r>
              <a:rPr lang="en-US" sz="1400" b="1" dirty="0">
                <a:solidFill>
                  <a:schemeClr val="tx1"/>
                </a:solidFill>
              </a:rPr>
              <a:t>: B + C + D</a:t>
            </a:r>
          </a:p>
          <a:p>
            <a:pPr algn="ctr"/>
            <a:endParaRPr lang="en-US" sz="1400" b="1" dirty="0">
              <a:solidFill>
                <a:schemeClr val="tx1"/>
              </a:solidFill>
            </a:endParaRPr>
          </a:p>
          <a:p>
            <a:pPr algn="ctr"/>
            <a:r>
              <a:rPr lang="en-US" sz="1400" b="1" u="sng" dirty="0">
                <a:solidFill>
                  <a:srgbClr val="C00000"/>
                </a:solidFill>
              </a:rPr>
              <a:t>GOV EXP</a:t>
            </a:r>
            <a:r>
              <a:rPr lang="en-US" sz="1400" dirty="0">
                <a:solidFill>
                  <a:srgbClr val="C00000"/>
                </a:solidFill>
              </a:rPr>
              <a:t>:</a:t>
            </a:r>
            <a:br>
              <a:rPr lang="en-US" sz="1400" b="1" dirty="0">
                <a:solidFill>
                  <a:srgbClr val="C00000"/>
                </a:solidFill>
              </a:rPr>
            </a:br>
            <a:r>
              <a:rPr lang="en-US" sz="1400" b="1" dirty="0">
                <a:solidFill>
                  <a:srgbClr val="C00000"/>
                </a:solidFill>
              </a:rPr>
              <a:t>C + D + F + G + I + J</a:t>
            </a:r>
          </a:p>
          <a:p>
            <a:pPr algn="ctr"/>
            <a:endParaRPr lang="en-US" sz="1400" b="1" dirty="0">
              <a:solidFill>
                <a:srgbClr val="C00000"/>
              </a:solidFill>
            </a:endParaRPr>
          </a:p>
          <a:p>
            <a:pPr algn="ctr"/>
            <a:r>
              <a:rPr lang="en-US" sz="1400" b="1" dirty="0">
                <a:solidFill>
                  <a:schemeClr val="tx1"/>
                </a:solidFill>
              </a:rPr>
              <a:t>WELFARE LOSS: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</a:rPr>
              <a:t>   C +  F + G + I + J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3614D5-6FA6-3549-3335-5D7D794477EE}"/>
              </a:ext>
            </a:extLst>
          </p:cNvPr>
          <p:cNvSpPr txBox="1"/>
          <p:nvPr/>
        </p:nvSpPr>
        <p:spPr>
          <a:xfrm>
            <a:off x="2360470" y="1417232"/>
            <a:ext cx="31074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ASSUMPTION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:</a:t>
            </a:r>
            <a:br>
              <a:rPr lang="en-US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THE GOVERNMENT PURCHASES THE SURPLUS</a:t>
            </a:r>
          </a:p>
        </p:txBody>
      </p:sp>
      <p:cxnSp>
        <p:nvCxnSpPr>
          <p:cNvPr id="32" name="Connecteur droit 49">
            <a:extLst>
              <a:ext uri="{FF2B5EF4-FFF2-40B4-BE49-F238E27FC236}">
                <a16:creationId xmlns:a16="http://schemas.microsoft.com/office/drawing/2014/main" id="{2DDB0BE7-881C-8BD0-ABDB-11E3EEF02E92}"/>
              </a:ext>
            </a:extLst>
          </p:cNvPr>
          <p:cNvCxnSpPr>
            <a:cxnSpLocks/>
          </p:cNvCxnSpPr>
          <p:nvPr/>
        </p:nvCxnSpPr>
        <p:spPr>
          <a:xfrm>
            <a:off x="4047264" y="3429000"/>
            <a:ext cx="0" cy="210145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281437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0F98F13-D3F8-2E87-BFB6-1BEE6DFF1C8E}"/>
              </a:ext>
            </a:extLst>
          </p:cNvPr>
          <p:cNvSpPr/>
          <p:nvPr/>
        </p:nvSpPr>
        <p:spPr>
          <a:xfrm>
            <a:off x="2687053" y="2675021"/>
            <a:ext cx="2610852" cy="2859505"/>
          </a:xfrm>
          <a:custGeom>
            <a:avLst/>
            <a:gdLst>
              <a:gd name="connsiteX0" fmla="*/ 0 w 2610852"/>
              <a:gd name="connsiteY0" fmla="*/ 8021 h 2859505"/>
              <a:gd name="connsiteX1" fmla="*/ 1363579 w 2610852"/>
              <a:gd name="connsiteY1" fmla="*/ 737937 h 2859505"/>
              <a:gd name="connsiteX2" fmla="*/ 2610852 w 2610852"/>
              <a:gd name="connsiteY2" fmla="*/ 0 h 2859505"/>
              <a:gd name="connsiteX3" fmla="*/ 2602831 w 2610852"/>
              <a:gd name="connsiteY3" fmla="*/ 2859505 h 2859505"/>
              <a:gd name="connsiteX4" fmla="*/ 24063 w 2610852"/>
              <a:gd name="connsiteY4" fmla="*/ 2859505 h 2859505"/>
              <a:gd name="connsiteX5" fmla="*/ 0 w 2610852"/>
              <a:gd name="connsiteY5" fmla="*/ 8021 h 2859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10852" h="2859505">
                <a:moveTo>
                  <a:pt x="0" y="8021"/>
                </a:moveTo>
                <a:lnTo>
                  <a:pt x="1363579" y="737937"/>
                </a:lnTo>
                <a:lnTo>
                  <a:pt x="2610852" y="0"/>
                </a:lnTo>
                <a:cubicBezTo>
                  <a:pt x="2608178" y="953168"/>
                  <a:pt x="2605505" y="1906337"/>
                  <a:pt x="2602831" y="2859505"/>
                </a:cubicBezTo>
                <a:lnTo>
                  <a:pt x="24063" y="2859505"/>
                </a:lnTo>
                <a:cubicBezTo>
                  <a:pt x="18716" y="1910347"/>
                  <a:pt x="13368" y="961190"/>
                  <a:pt x="0" y="802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18157"/>
            <a:ext cx="8596668" cy="753836"/>
          </a:xfrm>
        </p:spPr>
        <p:txBody>
          <a:bodyPr/>
          <a:lstStyle/>
          <a:p>
            <a:r>
              <a:rPr lang="en-US" dirty="0"/>
              <a:t>Welfare Consequences of a Price Floor</a:t>
            </a:r>
            <a:endParaRPr lang="en-GB" dirty="0"/>
          </a:p>
        </p:txBody>
      </p:sp>
      <p:sp>
        <p:nvSpPr>
          <p:cNvPr id="7" name="ZoneTexte 60"/>
          <p:cNvSpPr txBox="1"/>
          <p:nvPr/>
        </p:nvSpPr>
        <p:spPr>
          <a:xfrm>
            <a:off x="6985851" y="5342184"/>
            <a:ext cx="131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8" name="ZoneTexte 64"/>
          <p:cNvSpPr txBox="1"/>
          <p:nvPr/>
        </p:nvSpPr>
        <p:spPr>
          <a:xfrm>
            <a:off x="485279" y="1643268"/>
            <a:ext cx="796490" cy="36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cxnSp>
        <p:nvCxnSpPr>
          <p:cNvPr id="9" name="Connecteur droit 47"/>
          <p:cNvCxnSpPr>
            <a:cxnSpLocks/>
          </p:cNvCxnSpPr>
          <p:nvPr/>
        </p:nvCxnSpPr>
        <p:spPr>
          <a:xfrm flipV="1">
            <a:off x="1369575" y="2010264"/>
            <a:ext cx="5089194" cy="299353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36"/>
          <p:cNvCxnSpPr>
            <a:cxnSpLocks/>
          </p:cNvCxnSpPr>
          <p:nvPr/>
        </p:nvCxnSpPr>
        <p:spPr>
          <a:xfrm>
            <a:off x="1361281" y="1958051"/>
            <a:ext cx="5077915" cy="27876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54"/>
          <p:cNvCxnSpPr>
            <a:cxnSpLocks/>
          </p:cNvCxnSpPr>
          <p:nvPr/>
        </p:nvCxnSpPr>
        <p:spPr>
          <a:xfrm>
            <a:off x="1363491" y="3429000"/>
            <a:ext cx="270163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51"/>
              <p:cNvSpPr txBox="1"/>
              <p:nvPr/>
            </p:nvSpPr>
            <p:spPr>
              <a:xfrm>
                <a:off x="926180" y="2475307"/>
                <a:ext cx="384657" cy="4290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fr-FR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fr-F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bar>
                    </m:oMath>
                  </m:oMathPara>
                </a14:m>
                <a:endParaRPr lang="fr-F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ZoneTexte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180" y="2475307"/>
                <a:ext cx="384657" cy="4290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Connecteur droit avec flèche 42"/>
          <p:cNvCxnSpPr/>
          <p:nvPr/>
        </p:nvCxnSpPr>
        <p:spPr>
          <a:xfrm flipV="1">
            <a:off x="1360050" y="1458526"/>
            <a:ext cx="0" cy="406832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43"/>
          <p:cNvCxnSpPr/>
          <p:nvPr/>
        </p:nvCxnSpPr>
        <p:spPr>
          <a:xfrm>
            <a:off x="1363491" y="5538127"/>
            <a:ext cx="563067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54">
            <a:extLst>
              <a:ext uri="{FF2B5EF4-FFF2-40B4-BE49-F238E27FC236}">
                <a16:creationId xmlns:a16="http://schemas.microsoft.com/office/drawing/2014/main" id="{452C4B96-12AE-4CCD-89DA-E91089377682}"/>
              </a:ext>
            </a:extLst>
          </p:cNvPr>
          <p:cNvCxnSpPr>
            <a:cxnSpLocks/>
          </p:cNvCxnSpPr>
          <p:nvPr/>
        </p:nvCxnSpPr>
        <p:spPr>
          <a:xfrm>
            <a:off x="1362128" y="2692312"/>
            <a:ext cx="393400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/>
              <p:nvPr/>
            </p:nvSpPr>
            <p:spPr>
              <a:xfrm>
                <a:off x="3808801" y="5579590"/>
                <a:ext cx="4769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8" name="ZoneTexte 53">
                <a:extLst>
                  <a:ext uri="{FF2B5EF4-FFF2-40B4-BE49-F238E27FC236}">
                    <a16:creationId xmlns:a16="http://schemas.microsoft.com/office/drawing/2014/main" id="{B7A0A8B5-4454-42A8-983D-3A2380D06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801" y="5579590"/>
                <a:ext cx="476925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/>
              <p:nvPr/>
            </p:nvSpPr>
            <p:spPr>
              <a:xfrm>
                <a:off x="848334" y="3244812"/>
                <a:ext cx="4782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4" name="ZoneTexte 51">
                <a:extLst>
                  <a:ext uri="{FF2B5EF4-FFF2-40B4-BE49-F238E27FC236}">
                    <a16:creationId xmlns:a16="http://schemas.microsoft.com/office/drawing/2014/main" id="{5857CF16-1776-4CE7-8CB6-3EEF53878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334" y="3244812"/>
                <a:ext cx="478208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Group 42">
            <a:extLst>
              <a:ext uri="{FF2B5EF4-FFF2-40B4-BE49-F238E27FC236}">
                <a16:creationId xmlns:a16="http://schemas.microsoft.com/office/drawing/2014/main" id="{D250BE8F-F003-CE19-2D50-778279D6F6BE}"/>
              </a:ext>
            </a:extLst>
          </p:cNvPr>
          <p:cNvGrpSpPr/>
          <p:nvPr/>
        </p:nvGrpSpPr>
        <p:grpSpPr>
          <a:xfrm>
            <a:off x="3959728" y="3333866"/>
            <a:ext cx="182880" cy="182880"/>
            <a:chOff x="5867354" y="2967593"/>
            <a:chExt cx="353418" cy="353418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6D62AD9-D5B5-A6D4-645C-F3E809066D6B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1CC12F1-B9D9-B9D5-F51F-AC7392B8BB42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ZoneTexte 58">
            <a:extLst>
              <a:ext uri="{FF2B5EF4-FFF2-40B4-BE49-F238E27FC236}">
                <a16:creationId xmlns:a16="http://schemas.microsoft.com/office/drawing/2014/main" id="{32CEEBDC-FF4B-E19C-453F-856CC8DAD47F}"/>
              </a:ext>
            </a:extLst>
          </p:cNvPr>
          <p:cNvSpPr txBox="1"/>
          <p:nvPr/>
        </p:nvSpPr>
        <p:spPr>
          <a:xfrm>
            <a:off x="6376082" y="1671140"/>
            <a:ext cx="1066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 = MC</a:t>
            </a:r>
          </a:p>
        </p:txBody>
      </p:sp>
      <p:sp>
        <p:nvSpPr>
          <p:cNvPr id="4" name="ZoneTexte 39">
            <a:extLst>
              <a:ext uri="{FF2B5EF4-FFF2-40B4-BE49-F238E27FC236}">
                <a16:creationId xmlns:a16="http://schemas.microsoft.com/office/drawing/2014/main" id="{016C5D86-411D-BC0A-9EBA-744271263400}"/>
              </a:ext>
            </a:extLst>
          </p:cNvPr>
          <p:cNvSpPr txBox="1"/>
          <p:nvPr/>
        </p:nvSpPr>
        <p:spPr>
          <a:xfrm>
            <a:off x="6527155" y="4656523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  <p:cxnSp>
        <p:nvCxnSpPr>
          <p:cNvPr id="15" name="Connecteur droit 49">
            <a:extLst>
              <a:ext uri="{FF2B5EF4-FFF2-40B4-BE49-F238E27FC236}">
                <a16:creationId xmlns:a16="http://schemas.microsoft.com/office/drawing/2014/main" id="{219A03B8-04D4-8916-436F-02E51661A602}"/>
              </a:ext>
            </a:extLst>
          </p:cNvPr>
          <p:cNvCxnSpPr>
            <a:cxnSpLocks/>
          </p:cNvCxnSpPr>
          <p:nvPr/>
        </p:nvCxnSpPr>
        <p:spPr>
          <a:xfrm>
            <a:off x="5299669" y="2690967"/>
            <a:ext cx="0" cy="283168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53">
                <a:extLst>
                  <a:ext uri="{FF2B5EF4-FFF2-40B4-BE49-F238E27FC236}">
                    <a16:creationId xmlns:a16="http://schemas.microsoft.com/office/drawing/2014/main" id="{21235E53-9767-E0C4-90AB-ED023050643C}"/>
                  </a:ext>
                </a:extLst>
              </p:cNvPr>
              <p:cNvSpPr txBox="1"/>
              <p:nvPr/>
            </p:nvSpPr>
            <p:spPr>
              <a:xfrm>
                <a:off x="2447067" y="5569744"/>
                <a:ext cx="5080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7" name="ZoneTexte 53">
                <a:extLst>
                  <a:ext uri="{FF2B5EF4-FFF2-40B4-BE49-F238E27FC236}">
                    <a16:creationId xmlns:a16="http://schemas.microsoft.com/office/drawing/2014/main" id="{21235E53-9767-E0C4-90AB-ED02305064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7067" y="5569744"/>
                <a:ext cx="508023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53">
                <a:extLst>
                  <a:ext uri="{FF2B5EF4-FFF2-40B4-BE49-F238E27FC236}">
                    <a16:creationId xmlns:a16="http://schemas.microsoft.com/office/drawing/2014/main" id="{C930B99A-8094-194D-D001-67998EA81FD6}"/>
                  </a:ext>
                </a:extLst>
              </p:cNvPr>
              <p:cNvSpPr txBox="1"/>
              <p:nvPr/>
            </p:nvSpPr>
            <p:spPr>
              <a:xfrm>
                <a:off x="5056164" y="5574709"/>
                <a:ext cx="4799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8" name="ZoneTexte 53">
                <a:extLst>
                  <a:ext uri="{FF2B5EF4-FFF2-40B4-BE49-F238E27FC236}">
                    <a16:creationId xmlns:a16="http://schemas.microsoft.com/office/drawing/2014/main" id="{C930B99A-8094-194D-D001-67998EA81F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6164" y="5574709"/>
                <a:ext cx="479940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Connecteur droit 49">
            <a:extLst>
              <a:ext uri="{FF2B5EF4-FFF2-40B4-BE49-F238E27FC236}">
                <a16:creationId xmlns:a16="http://schemas.microsoft.com/office/drawing/2014/main" id="{7B6BAEA3-97CB-DF1D-A63B-BF74D5CF2466}"/>
              </a:ext>
            </a:extLst>
          </p:cNvPr>
          <p:cNvCxnSpPr>
            <a:cxnSpLocks/>
          </p:cNvCxnSpPr>
          <p:nvPr/>
        </p:nvCxnSpPr>
        <p:spPr>
          <a:xfrm>
            <a:off x="2700682" y="2695280"/>
            <a:ext cx="0" cy="283168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ight Brace 9">
            <a:extLst>
              <a:ext uri="{FF2B5EF4-FFF2-40B4-BE49-F238E27FC236}">
                <a16:creationId xmlns:a16="http://schemas.microsoft.com/office/drawing/2014/main" id="{35D9EC02-FBE1-005A-DC00-0BDB0D9F64AA}"/>
              </a:ext>
            </a:extLst>
          </p:cNvPr>
          <p:cNvSpPr/>
          <p:nvPr/>
        </p:nvSpPr>
        <p:spPr>
          <a:xfrm rot="5400000">
            <a:off x="1931419" y="5425814"/>
            <a:ext cx="196774" cy="1341752"/>
          </a:xfrm>
          <a:prstGeom prst="rightBrace">
            <a:avLst>
              <a:gd name="adj1" fmla="val 108122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Brace 23">
            <a:extLst>
              <a:ext uri="{FF2B5EF4-FFF2-40B4-BE49-F238E27FC236}">
                <a16:creationId xmlns:a16="http://schemas.microsoft.com/office/drawing/2014/main" id="{83118C63-6632-5506-5027-BE1DFBB947A6}"/>
              </a:ext>
            </a:extLst>
          </p:cNvPr>
          <p:cNvSpPr/>
          <p:nvPr/>
        </p:nvSpPr>
        <p:spPr>
          <a:xfrm rot="5400000">
            <a:off x="3939165" y="4838111"/>
            <a:ext cx="196775" cy="2517159"/>
          </a:xfrm>
          <a:prstGeom prst="rightBrace">
            <a:avLst>
              <a:gd name="adj1" fmla="val 108122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ZoneTexte 60">
            <a:extLst>
              <a:ext uri="{FF2B5EF4-FFF2-40B4-BE49-F238E27FC236}">
                <a16:creationId xmlns:a16="http://schemas.microsoft.com/office/drawing/2014/main" id="{BA29490D-143D-5827-36EF-E2D6F36D9198}"/>
              </a:ext>
            </a:extLst>
          </p:cNvPr>
          <p:cNvSpPr txBox="1"/>
          <p:nvPr/>
        </p:nvSpPr>
        <p:spPr>
          <a:xfrm>
            <a:off x="1267862" y="6213848"/>
            <a:ext cx="1501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PURCHASED BY CONSUMERS</a:t>
            </a:r>
          </a:p>
        </p:txBody>
      </p:sp>
      <p:sp>
        <p:nvSpPr>
          <p:cNvPr id="26" name="ZoneTexte 60">
            <a:extLst>
              <a:ext uri="{FF2B5EF4-FFF2-40B4-BE49-F238E27FC236}">
                <a16:creationId xmlns:a16="http://schemas.microsoft.com/office/drawing/2014/main" id="{B6F264CB-9E2F-8610-A6E3-7BC5CC9AE5EA}"/>
              </a:ext>
            </a:extLst>
          </p:cNvPr>
          <p:cNvSpPr txBox="1"/>
          <p:nvPr/>
        </p:nvSpPr>
        <p:spPr>
          <a:xfrm>
            <a:off x="3286757" y="6213848"/>
            <a:ext cx="1501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PURCHASED BY THE GOV.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B391C31-17A1-8382-4FA1-79304DCB8E38}"/>
              </a:ext>
            </a:extLst>
          </p:cNvPr>
          <p:cNvSpPr txBox="1"/>
          <p:nvPr/>
        </p:nvSpPr>
        <p:spPr>
          <a:xfrm>
            <a:off x="1592317" y="2240483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7DF934F-4538-7FA6-35AF-714886A49669}"/>
              </a:ext>
            </a:extLst>
          </p:cNvPr>
          <p:cNvSpPr txBox="1"/>
          <p:nvPr/>
        </p:nvSpPr>
        <p:spPr>
          <a:xfrm>
            <a:off x="1994233" y="2883488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F84CDFA-775D-EAD8-91D4-9C319BF8DAA7}"/>
              </a:ext>
            </a:extLst>
          </p:cNvPr>
          <p:cNvSpPr txBox="1"/>
          <p:nvPr/>
        </p:nvSpPr>
        <p:spPr>
          <a:xfrm>
            <a:off x="2913264" y="299756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DEA874D-0893-53DB-A490-A3ADA09ABC1E}"/>
              </a:ext>
            </a:extLst>
          </p:cNvPr>
          <p:cNvSpPr txBox="1"/>
          <p:nvPr/>
        </p:nvSpPr>
        <p:spPr>
          <a:xfrm>
            <a:off x="3880390" y="2813314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DCAAA4F-6219-A915-37A7-925264B4F05A}"/>
              </a:ext>
            </a:extLst>
          </p:cNvPr>
          <p:cNvSpPr txBox="1"/>
          <p:nvPr/>
        </p:nvSpPr>
        <p:spPr>
          <a:xfrm>
            <a:off x="4725013" y="3322366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A18610A-5BB4-8681-8890-60E644ADB120}"/>
              </a:ext>
            </a:extLst>
          </p:cNvPr>
          <p:cNvSpPr txBox="1"/>
          <p:nvPr/>
        </p:nvSpPr>
        <p:spPr>
          <a:xfrm>
            <a:off x="2018253" y="3753449"/>
            <a:ext cx="305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E5FC2A1-180F-77AD-B0EC-43F81291F851}"/>
              </a:ext>
            </a:extLst>
          </p:cNvPr>
          <p:cNvSpPr txBox="1"/>
          <p:nvPr/>
        </p:nvSpPr>
        <p:spPr>
          <a:xfrm>
            <a:off x="2917677" y="3534769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386BBCB-A94C-7DD5-8F16-6C6527F8C629}"/>
              </a:ext>
            </a:extLst>
          </p:cNvPr>
          <p:cNvSpPr txBox="1"/>
          <p:nvPr/>
        </p:nvSpPr>
        <p:spPr>
          <a:xfrm>
            <a:off x="2011268" y="4880226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AA0B7D0-8F99-4A7B-F46F-D9FBA4A2D104}"/>
              </a:ext>
            </a:extLst>
          </p:cNvPr>
          <p:cNvSpPr txBox="1"/>
          <p:nvPr/>
        </p:nvSpPr>
        <p:spPr>
          <a:xfrm>
            <a:off x="3238753" y="4882213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0074BB5-85D9-0FD8-E761-4651636CB238}"/>
              </a:ext>
            </a:extLst>
          </p:cNvPr>
          <p:cNvSpPr txBox="1"/>
          <p:nvPr/>
        </p:nvSpPr>
        <p:spPr>
          <a:xfrm>
            <a:off x="4539560" y="4878361"/>
            <a:ext cx="248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J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89F6E4B-FC9B-CECF-46C5-44B6C17C061D}"/>
              </a:ext>
            </a:extLst>
          </p:cNvPr>
          <p:cNvSpPr/>
          <p:nvPr/>
        </p:nvSpPr>
        <p:spPr>
          <a:xfrm>
            <a:off x="7240922" y="2201103"/>
            <a:ext cx="2012829" cy="2297255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solidFill>
                  <a:schemeClr val="tx1"/>
                </a:solidFill>
              </a:rPr>
              <a:t>LOSS IN CS</a:t>
            </a:r>
            <a:r>
              <a:rPr lang="en-US" sz="1400" b="1" dirty="0">
                <a:solidFill>
                  <a:schemeClr val="tx1"/>
                </a:solidFill>
              </a:rPr>
              <a:t>:  B + C</a:t>
            </a:r>
          </a:p>
          <a:p>
            <a:pPr algn="ctr"/>
            <a:endParaRPr lang="en-US" sz="1400" b="1" dirty="0">
              <a:solidFill>
                <a:schemeClr val="tx1"/>
              </a:solidFill>
            </a:endParaRPr>
          </a:p>
          <a:p>
            <a:pPr algn="ctr"/>
            <a:r>
              <a:rPr lang="en-US" sz="1400" b="1" u="sng" dirty="0">
                <a:solidFill>
                  <a:schemeClr val="tx1"/>
                </a:solidFill>
              </a:rPr>
              <a:t>GAIN IN PS</a:t>
            </a:r>
            <a:r>
              <a:rPr lang="en-US" sz="1400" b="1" dirty="0">
                <a:solidFill>
                  <a:schemeClr val="tx1"/>
                </a:solidFill>
              </a:rPr>
              <a:t>: B + C + D</a:t>
            </a:r>
          </a:p>
          <a:p>
            <a:pPr algn="ctr"/>
            <a:endParaRPr lang="en-US" sz="1400" b="1" dirty="0">
              <a:solidFill>
                <a:schemeClr val="tx1"/>
              </a:solidFill>
            </a:endParaRPr>
          </a:p>
          <a:p>
            <a:pPr algn="ctr"/>
            <a:r>
              <a:rPr lang="en-US" sz="1400" b="1" u="sng" dirty="0">
                <a:solidFill>
                  <a:schemeClr val="tx1"/>
                </a:solidFill>
              </a:rPr>
              <a:t>GOV EXP</a:t>
            </a:r>
            <a:r>
              <a:rPr lang="en-US" sz="1400" dirty="0">
                <a:solidFill>
                  <a:schemeClr val="tx1"/>
                </a:solidFill>
              </a:rPr>
              <a:t>:</a:t>
            </a:r>
            <a:br>
              <a:rPr lang="en-US" sz="1400" b="1" dirty="0">
                <a:solidFill>
                  <a:schemeClr val="tx1"/>
                </a:solidFill>
              </a:rPr>
            </a:br>
            <a:r>
              <a:rPr lang="en-US" sz="1400" b="1" dirty="0">
                <a:solidFill>
                  <a:schemeClr val="tx1"/>
                </a:solidFill>
              </a:rPr>
              <a:t>C + D + F + G + I + J</a:t>
            </a:r>
          </a:p>
          <a:p>
            <a:pPr algn="ctr"/>
            <a:endParaRPr lang="en-US" sz="1400" b="1" dirty="0">
              <a:solidFill>
                <a:srgbClr val="C00000"/>
              </a:solidFill>
            </a:endParaRPr>
          </a:p>
          <a:p>
            <a:pPr algn="ctr"/>
            <a:r>
              <a:rPr lang="en-US" sz="1400" b="1" dirty="0">
                <a:solidFill>
                  <a:srgbClr val="C00000"/>
                </a:solidFill>
              </a:rPr>
              <a:t>WELFARE LOSS:</a:t>
            </a:r>
          </a:p>
          <a:p>
            <a:pPr algn="ctr"/>
            <a:r>
              <a:rPr lang="en-US" sz="1400" b="1" dirty="0">
                <a:solidFill>
                  <a:srgbClr val="C00000"/>
                </a:solidFill>
              </a:rPr>
              <a:t>   C +  F + G + I + J 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3614D5-6FA6-3549-3335-5D7D794477EE}"/>
              </a:ext>
            </a:extLst>
          </p:cNvPr>
          <p:cNvSpPr txBox="1"/>
          <p:nvPr/>
        </p:nvSpPr>
        <p:spPr>
          <a:xfrm>
            <a:off x="2360470" y="1417232"/>
            <a:ext cx="31074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ASSUMPTION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:</a:t>
            </a:r>
            <a:br>
              <a:rPr lang="en-US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THE GOVERNMENT PURCHASES THE SURPLUS</a:t>
            </a:r>
          </a:p>
        </p:txBody>
      </p:sp>
      <p:cxnSp>
        <p:nvCxnSpPr>
          <p:cNvPr id="32" name="Connecteur droit 49">
            <a:extLst>
              <a:ext uri="{FF2B5EF4-FFF2-40B4-BE49-F238E27FC236}">
                <a16:creationId xmlns:a16="http://schemas.microsoft.com/office/drawing/2014/main" id="{2DDB0BE7-881C-8BD0-ABDB-11E3EEF02E92}"/>
              </a:ext>
            </a:extLst>
          </p:cNvPr>
          <p:cNvCxnSpPr>
            <a:cxnSpLocks/>
          </p:cNvCxnSpPr>
          <p:nvPr/>
        </p:nvCxnSpPr>
        <p:spPr>
          <a:xfrm>
            <a:off x="4047264" y="3429000"/>
            <a:ext cx="0" cy="210145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067998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8178" y="572844"/>
            <a:ext cx="8596668" cy="812800"/>
          </a:xfrm>
        </p:spPr>
        <p:txBody>
          <a:bodyPr/>
          <a:lstStyle/>
          <a:p>
            <a:r>
              <a:rPr lang="fr-FR" dirty="0" err="1"/>
              <a:t>Specific</a:t>
            </a:r>
            <a:r>
              <a:rPr lang="fr-FR" dirty="0"/>
              <a:t> Taxes</a:t>
            </a:r>
          </a:p>
        </p:txBody>
      </p:sp>
      <p:cxnSp>
        <p:nvCxnSpPr>
          <p:cNvPr id="5" name="Connecteur droit avec flèche 4"/>
          <p:cNvCxnSpPr>
            <a:cxnSpLocks/>
          </p:cNvCxnSpPr>
          <p:nvPr/>
        </p:nvCxnSpPr>
        <p:spPr>
          <a:xfrm flipV="1">
            <a:off x="1695292" y="1666875"/>
            <a:ext cx="0" cy="40906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>
            <a:cxnSpLocks/>
          </p:cNvCxnSpPr>
          <p:nvPr/>
        </p:nvCxnSpPr>
        <p:spPr>
          <a:xfrm>
            <a:off x="1701139" y="5761376"/>
            <a:ext cx="565195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>
            <a:cxnSpLocks/>
          </p:cNvCxnSpPr>
          <p:nvPr/>
        </p:nvCxnSpPr>
        <p:spPr>
          <a:xfrm>
            <a:off x="3189786" y="2230596"/>
            <a:ext cx="3351378" cy="199138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>
            <a:cxnSpLocks/>
          </p:cNvCxnSpPr>
          <p:nvPr/>
        </p:nvCxnSpPr>
        <p:spPr>
          <a:xfrm flipV="1">
            <a:off x="3171726" y="3057697"/>
            <a:ext cx="2856686" cy="239529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357326" y="5559452"/>
            <a:ext cx="1410133" cy="402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35" name="ZoneTexte 31"/>
          <p:cNvSpPr txBox="1"/>
          <p:nvPr/>
        </p:nvSpPr>
        <p:spPr>
          <a:xfrm>
            <a:off x="6041568" y="2678960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36" name="ZoneTexte 32"/>
          <p:cNvSpPr txBox="1"/>
          <p:nvPr/>
        </p:nvSpPr>
        <p:spPr>
          <a:xfrm>
            <a:off x="6577731" y="4119727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63" name="Connecteur droit 14">
            <a:extLst>
              <a:ext uri="{FF2B5EF4-FFF2-40B4-BE49-F238E27FC236}">
                <a16:creationId xmlns:a16="http://schemas.microsoft.com/office/drawing/2014/main" id="{DE3891F0-CD92-4688-AFA8-1FE6338EC260}"/>
              </a:ext>
            </a:extLst>
          </p:cNvPr>
          <p:cNvCxnSpPr>
            <a:cxnSpLocks/>
          </p:cNvCxnSpPr>
          <p:nvPr/>
        </p:nvCxnSpPr>
        <p:spPr>
          <a:xfrm>
            <a:off x="5429925" y="3568531"/>
            <a:ext cx="0" cy="218655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ZoneTexte 27">
                <a:extLst>
                  <a:ext uri="{FF2B5EF4-FFF2-40B4-BE49-F238E27FC236}">
                    <a16:creationId xmlns:a16="http://schemas.microsoft.com/office/drawing/2014/main" id="{5271071F-D49C-4C47-A6B6-3204FBCBC21C}"/>
                  </a:ext>
                </a:extLst>
              </p:cNvPr>
              <p:cNvSpPr txBox="1"/>
              <p:nvPr/>
            </p:nvSpPr>
            <p:spPr>
              <a:xfrm>
                <a:off x="5174871" y="5797481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5" name="ZoneTexte 27">
                <a:extLst>
                  <a:ext uri="{FF2B5EF4-FFF2-40B4-BE49-F238E27FC236}">
                    <a16:creationId xmlns:a16="http://schemas.microsoft.com/office/drawing/2014/main" id="{5271071F-D49C-4C47-A6B6-3204FBCBC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4871" y="5797481"/>
                <a:ext cx="476156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Connecteur droit 17">
            <a:extLst>
              <a:ext uri="{FF2B5EF4-FFF2-40B4-BE49-F238E27FC236}">
                <a16:creationId xmlns:a16="http://schemas.microsoft.com/office/drawing/2014/main" id="{7F3854E2-5C05-451A-9B18-7E50B7686714}"/>
              </a:ext>
            </a:extLst>
          </p:cNvPr>
          <p:cNvCxnSpPr>
            <a:cxnSpLocks/>
          </p:cNvCxnSpPr>
          <p:nvPr/>
        </p:nvCxnSpPr>
        <p:spPr>
          <a:xfrm>
            <a:off x="1728351" y="3561836"/>
            <a:ext cx="368289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25">
                <a:extLst>
                  <a:ext uri="{FF2B5EF4-FFF2-40B4-BE49-F238E27FC236}">
                    <a16:creationId xmlns:a16="http://schemas.microsoft.com/office/drawing/2014/main" id="{09F16A82-6BF3-44F7-AC7B-C848C1849568}"/>
                  </a:ext>
                </a:extLst>
              </p:cNvPr>
              <p:cNvSpPr txBox="1"/>
              <p:nvPr/>
            </p:nvSpPr>
            <p:spPr>
              <a:xfrm>
                <a:off x="1185581" y="3375580"/>
                <a:ext cx="47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1" name="ZoneTexte 25">
                <a:extLst>
                  <a:ext uri="{FF2B5EF4-FFF2-40B4-BE49-F238E27FC236}">
                    <a16:creationId xmlns:a16="http://schemas.microsoft.com/office/drawing/2014/main" id="{09F16A82-6BF3-44F7-AC7B-C848C18495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5581" y="3375580"/>
                <a:ext cx="476541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80E9358A-1A02-44F1-A87B-7F506A6F6762}"/>
              </a:ext>
            </a:extLst>
          </p:cNvPr>
          <p:cNvGrpSpPr/>
          <p:nvPr/>
        </p:nvGrpSpPr>
        <p:grpSpPr>
          <a:xfrm>
            <a:off x="5336226" y="3470632"/>
            <a:ext cx="182880" cy="182880"/>
            <a:chOff x="5867354" y="2967593"/>
            <a:chExt cx="353418" cy="353418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9568FB8-6C31-4BB9-BAEE-0BB56769C099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2EB060B-BD34-4293-B610-F5CC66A1F1F5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ZoneTexte 6">
            <a:extLst>
              <a:ext uri="{FF2B5EF4-FFF2-40B4-BE49-F238E27FC236}">
                <a16:creationId xmlns:a16="http://schemas.microsoft.com/office/drawing/2014/main" id="{393A586A-0326-4C3F-A7B0-E3AF767840DC}"/>
              </a:ext>
            </a:extLst>
          </p:cNvPr>
          <p:cNvSpPr txBox="1"/>
          <p:nvPr/>
        </p:nvSpPr>
        <p:spPr>
          <a:xfrm>
            <a:off x="770413" y="1837126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3" name="ZoneTexte 13">
            <a:extLst>
              <a:ext uri="{FF2B5EF4-FFF2-40B4-BE49-F238E27FC236}">
                <a16:creationId xmlns:a16="http://schemas.microsoft.com/office/drawing/2014/main" id="{135AC0C2-20A5-F935-E484-CAF0D7FC6FD1}"/>
              </a:ext>
            </a:extLst>
          </p:cNvPr>
          <p:cNvSpPr txBox="1"/>
          <p:nvPr/>
        </p:nvSpPr>
        <p:spPr>
          <a:xfrm>
            <a:off x="1716722" y="2989814"/>
            <a:ext cx="14605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/>
              <a:t>PRICE PAID</a:t>
            </a:r>
          </a:p>
          <a:p>
            <a:pPr algn="ctr"/>
            <a:r>
              <a:rPr lang="fr-FR" sz="1400" b="1" dirty="0"/>
              <a:t>BY CONSUMERS</a:t>
            </a:r>
          </a:p>
        </p:txBody>
      </p:sp>
      <p:sp>
        <p:nvSpPr>
          <p:cNvPr id="4" name="ZoneTexte 13">
            <a:extLst>
              <a:ext uri="{FF2B5EF4-FFF2-40B4-BE49-F238E27FC236}">
                <a16:creationId xmlns:a16="http://schemas.microsoft.com/office/drawing/2014/main" id="{0A51E671-EB8C-692C-985C-C4C46C4B8549}"/>
              </a:ext>
            </a:extLst>
          </p:cNvPr>
          <p:cNvSpPr txBox="1"/>
          <p:nvPr/>
        </p:nvSpPr>
        <p:spPr>
          <a:xfrm>
            <a:off x="1708401" y="3627459"/>
            <a:ext cx="1521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/>
              <a:t>PRICE RECEIVED</a:t>
            </a:r>
          </a:p>
          <a:p>
            <a:pPr algn="ctr"/>
            <a:r>
              <a:rPr lang="fr-FR" sz="1400" b="1" dirty="0"/>
              <a:t>BY PRODUCERS</a:t>
            </a:r>
          </a:p>
        </p:txBody>
      </p:sp>
    </p:spTree>
    <p:extLst>
      <p:ext uri="{BB962C8B-B14F-4D97-AF65-F5344CB8AC3E}">
        <p14:creationId xmlns:p14="http://schemas.microsoft.com/office/powerpoint/2010/main" val="296800098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0F324A8-C666-C8F0-C516-3DB12E5688D1}"/>
              </a:ext>
            </a:extLst>
          </p:cNvPr>
          <p:cNvSpPr/>
          <p:nvPr/>
        </p:nvSpPr>
        <p:spPr>
          <a:xfrm>
            <a:off x="1695292" y="3561836"/>
            <a:ext cx="3734632" cy="218654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8178" y="572844"/>
            <a:ext cx="8596668" cy="812800"/>
          </a:xfrm>
        </p:spPr>
        <p:txBody>
          <a:bodyPr/>
          <a:lstStyle/>
          <a:p>
            <a:r>
              <a:rPr lang="fr-FR" dirty="0" err="1"/>
              <a:t>Specific</a:t>
            </a:r>
            <a:r>
              <a:rPr lang="fr-FR" dirty="0"/>
              <a:t> Taxes</a:t>
            </a:r>
          </a:p>
        </p:txBody>
      </p:sp>
      <p:cxnSp>
        <p:nvCxnSpPr>
          <p:cNvPr id="5" name="Connecteur droit avec flèche 4"/>
          <p:cNvCxnSpPr>
            <a:cxnSpLocks/>
          </p:cNvCxnSpPr>
          <p:nvPr/>
        </p:nvCxnSpPr>
        <p:spPr>
          <a:xfrm flipV="1">
            <a:off x="1695292" y="1666875"/>
            <a:ext cx="0" cy="40906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>
            <a:cxnSpLocks/>
          </p:cNvCxnSpPr>
          <p:nvPr/>
        </p:nvCxnSpPr>
        <p:spPr>
          <a:xfrm>
            <a:off x="1701139" y="5761376"/>
            <a:ext cx="565195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>
            <a:cxnSpLocks/>
          </p:cNvCxnSpPr>
          <p:nvPr/>
        </p:nvCxnSpPr>
        <p:spPr>
          <a:xfrm>
            <a:off x="3189786" y="2230596"/>
            <a:ext cx="3351378" cy="199138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>
            <a:cxnSpLocks/>
          </p:cNvCxnSpPr>
          <p:nvPr/>
        </p:nvCxnSpPr>
        <p:spPr>
          <a:xfrm flipV="1">
            <a:off x="3171726" y="3057697"/>
            <a:ext cx="2856686" cy="239529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357326" y="5559452"/>
            <a:ext cx="1410133" cy="402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35" name="ZoneTexte 31"/>
          <p:cNvSpPr txBox="1"/>
          <p:nvPr/>
        </p:nvSpPr>
        <p:spPr>
          <a:xfrm>
            <a:off x="6041568" y="2678960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36" name="ZoneTexte 32"/>
          <p:cNvSpPr txBox="1"/>
          <p:nvPr/>
        </p:nvSpPr>
        <p:spPr>
          <a:xfrm>
            <a:off x="6577731" y="4119727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63" name="Connecteur droit 14">
            <a:extLst>
              <a:ext uri="{FF2B5EF4-FFF2-40B4-BE49-F238E27FC236}">
                <a16:creationId xmlns:a16="http://schemas.microsoft.com/office/drawing/2014/main" id="{DE3891F0-CD92-4688-AFA8-1FE6338EC260}"/>
              </a:ext>
            </a:extLst>
          </p:cNvPr>
          <p:cNvCxnSpPr>
            <a:cxnSpLocks/>
          </p:cNvCxnSpPr>
          <p:nvPr/>
        </p:nvCxnSpPr>
        <p:spPr>
          <a:xfrm>
            <a:off x="5429925" y="3568531"/>
            <a:ext cx="0" cy="218655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ZoneTexte 27">
                <a:extLst>
                  <a:ext uri="{FF2B5EF4-FFF2-40B4-BE49-F238E27FC236}">
                    <a16:creationId xmlns:a16="http://schemas.microsoft.com/office/drawing/2014/main" id="{5271071F-D49C-4C47-A6B6-3204FBCBC21C}"/>
                  </a:ext>
                </a:extLst>
              </p:cNvPr>
              <p:cNvSpPr txBox="1"/>
              <p:nvPr/>
            </p:nvSpPr>
            <p:spPr>
              <a:xfrm>
                <a:off x="5174871" y="5797481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5" name="ZoneTexte 27">
                <a:extLst>
                  <a:ext uri="{FF2B5EF4-FFF2-40B4-BE49-F238E27FC236}">
                    <a16:creationId xmlns:a16="http://schemas.microsoft.com/office/drawing/2014/main" id="{5271071F-D49C-4C47-A6B6-3204FBCBC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4871" y="5797481"/>
                <a:ext cx="476156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Connecteur droit 17">
            <a:extLst>
              <a:ext uri="{FF2B5EF4-FFF2-40B4-BE49-F238E27FC236}">
                <a16:creationId xmlns:a16="http://schemas.microsoft.com/office/drawing/2014/main" id="{7F3854E2-5C05-451A-9B18-7E50B7686714}"/>
              </a:ext>
            </a:extLst>
          </p:cNvPr>
          <p:cNvCxnSpPr>
            <a:cxnSpLocks/>
          </p:cNvCxnSpPr>
          <p:nvPr/>
        </p:nvCxnSpPr>
        <p:spPr>
          <a:xfrm>
            <a:off x="1728351" y="3561836"/>
            <a:ext cx="368289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25">
                <a:extLst>
                  <a:ext uri="{FF2B5EF4-FFF2-40B4-BE49-F238E27FC236}">
                    <a16:creationId xmlns:a16="http://schemas.microsoft.com/office/drawing/2014/main" id="{09F16A82-6BF3-44F7-AC7B-C848C1849568}"/>
                  </a:ext>
                </a:extLst>
              </p:cNvPr>
              <p:cNvSpPr txBox="1"/>
              <p:nvPr/>
            </p:nvSpPr>
            <p:spPr>
              <a:xfrm>
                <a:off x="1185581" y="3375580"/>
                <a:ext cx="47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1" name="ZoneTexte 25">
                <a:extLst>
                  <a:ext uri="{FF2B5EF4-FFF2-40B4-BE49-F238E27FC236}">
                    <a16:creationId xmlns:a16="http://schemas.microsoft.com/office/drawing/2014/main" id="{09F16A82-6BF3-44F7-AC7B-C848C18495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5581" y="3375580"/>
                <a:ext cx="476541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80E9358A-1A02-44F1-A87B-7F506A6F6762}"/>
              </a:ext>
            </a:extLst>
          </p:cNvPr>
          <p:cNvGrpSpPr/>
          <p:nvPr/>
        </p:nvGrpSpPr>
        <p:grpSpPr>
          <a:xfrm>
            <a:off x="5336226" y="3470632"/>
            <a:ext cx="182880" cy="182880"/>
            <a:chOff x="5867354" y="2967593"/>
            <a:chExt cx="353418" cy="353418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9568FB8-6C31-4BB9-BAEE-0BB56769C099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2EB060B-BD34-4293-B610-F5CC66A1F1F5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ZoneTexte 6">
            <a:extLst>
              <a:ext uri="{FF2B5EF4-FFF2-40B4-BE49-F238E27FC236}">
                <a16:creationId xmlns:a16="http://schemas.microsoft.com/office/drawing/2014/main" id="{393A586A-0326-4C3F-A7B0-E3AF767840DC}"/>
              </a:ext>
            </a:extLst>
          </p:cNvPr>
          <p:cNvSpPr txBox="1"/>
          <p:nvPr/>
        </p:nvSpPr>
        <p:spPr>
          <a:xfrm>
            <a:off x="770413" y="1837126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10" name="ZoneTexte 13">
            <a:extLst>
              <a:ext uri="{FF2B5EF4-FFF2-40B4-BE49-F238E27FC236}">
                <a16:creationId xmlns:a16="http://schemas.microsoft.com/office/drawing/2014/main" id="{76941A65-2E64-FA08-E46F-C8122F6D4BAA}"/>
              </a:ext>
            </a:extLst>
          </p:cNvPr>
          <p:cNvSpPr txBox="1"/>
          <p:nvPr/>
        </p:nvSpPr>
        <p:spPr>
          <a:xfrm>
            <a:off x="1967547" y="3744901"/>
            <a:ext cx="2302232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CONSUMER EXPENDITURE</a:t>
            </a:r>
          </a:p>
          <a:p>
            <a:pPr algn="ctr"/>
            <a:endParaRPr lang="fr-FR" sz="500" b="1" dirty="0">
              <a:solidFill>
                <a:srgbClr val="C00000"/>
              </a:solidFill>
            </a:endParaRPr>
          </a:p>
          <a:p>
            <a:pPr algn="ctr"/>
            <a:r>
              <a:rPr lang="fr-FR" sz="1400" b="1" dirty="0">
                <a:solidFill>
                  <a:srgbClr val="C00000"/>
                </a:solidFill>
              </a:rPr>
              <a:t>= </a:t>
            </a:r>
          </a:p>
          <a:p>
            <a:pPr algn="ctr"/>
            <a:endParaRPr lang="fr-FR" sz="500" b="1" dirty="0">
              <a:solidFill>
                <a:srgbClr val="C00000"/>
              </a:solidFill>
            </a:endParaRPr>
          </a:p>
          <a:p>
            <a:pPr algn="ctr"/>
            <a:r>
              <a:rPr lang="fr-FR" sz="1400" b="1" dirty="0">
                <a:solidFill>
                  <a:srgbClr val="C00000"/>
                </a:solidFill>
              </a:rPr>
              <a:t>PRODUCER REVENUE</a:t>
            </a:r>
          </a:p>
        </p:txBody>
      </p:sp>
    </p:spTree>
    <p:extLst>
      <p:ext uri="{BB962C8B-B14F-4D97-AF65-F5344CB8AC3E}">
        <p14:creationId xmlns:p14="http://schemas.microsoft.com/office/powerpoint/2010/main" val="182069369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8178" y="572844"/>
            <a:ext cx="8596668" cy="812800"/>
          </a:xfrm>
        </p:spPr>
        <p:txBody>
          <a:bodyPr/>
          <a:lstStyle/>
          <a:p>
            <a:r>
              <a:rPr lang="fr-FR" dirty="0" err="1"/>
              <a:t>Specific</a:t>
            </a:r>
            <a:r>
              <a:rPr lang="fr-FR" dirty="0"/>
              <a:t> Taxes</a:t>
            </a:r>
          </a:p>
        </p:txBody>
      </p:sp>
      <p:cxnSp>
        <p:nvCxnSpPr>
          <p:cNvPr id="5" name="Connecteur droit avec flèche 4"/>
          <p:cNvCxnSpPr>
            <a:cxnSpLocks/>
          </p:cNvCxnSpPr>
          <p:nvPr/>
        </p:nvCxnSpPr>
        <p:spPr>
          <a:xfrm flipV="1">
            <a:off x="1695292" y="1666875"/>
            <a:ext cx="0" cy="40906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>
            <a:cxnSpLocks/>
          </p:cNvCxnSpPr>
          <p:nvPr/>
        </p:nvCxnSpPr>
        <p:spPr>
          <a:xfrm>
            <a:off x="1701139" y="5761376"/>
            <a:ext cx="565195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>
            <a:cxnSpLocks/>
          </p:cNvCxnSpPr>
          <p:nvPr/>
        </p:nvCxnSpPr>
        <p:spPr>
          <a:xfrm>
            <a:off x="3189786" y="2230596"/>
            <a:ext cx="3351378" cy="199138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>
            <a:cxnSpLocks/>
          </p:cNvCxnSpPr>
          <p:nvPr/>
        </p:nvCxnSpPr>
        <p:spPr>
          <a:xfrm flipV="1">
            <a:off x="3171726" y="3057697"/>
            <a:ext cx="2856686" cy="239529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357326" y="5559452"/>
            <a:ext cx="1410133" cy="402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30" name="Connecteur droit 29"/>
          <p:cNvCxnSpPr>
            <a:cxnSpLocks/>
          </p:cNvCxnSpPr>
          <p:nvPr/>
        </p:nvCxnSpPr>
        <p:spPr>
          <a:xfrm flipV="1">
            <a:off x="3167299" y="2192685"/>
            <a:ext cx="2861113" cy="239901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1"/>
          <p:cNvSpPr txBox="1"/>
          <p:nvPr/>
        </p:nvSpPr>
        <p:spPr>
          <a:xfrm>
            <a:off x="6041568" y="2678960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36" name="ZoneTexte 32"/>
          <p:cNvSpPr txBox="1"/>
          <p:nvPr/>
        </p:nvSpPr>
        <p:spPr>
          <a:xfrm>
            <a:off x="6577731" y="4119727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63" name="Connecteur droit 14">
            <a:extLst>
              <a:ext uri="{FF2B5EF4-FFF2-40B4-BE49-F238E27FC236}">
                <a16:creationId xmlns:a16="http://schemas.microsoft.com/office/drawing/2014/main" id="{DE3891F0-CD92-4688-AFA8-1FE6338EC260}"/>
              </a:ext>
            </a:extLst>
          </p:cNvPr>
          <p:cNvCxnSpPr>
            <a:cxnSpLocks/>
          </p:cNvCxnSpPr>
          <p:nvPr/>
        </p:nvCxnSpPr>
        <p:spPr>
          <a:xfrm>
            <a:off x="5429925" y="3568531"/>
            <a:ext cx="0" cy="218655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ZoneTexte 27">
                <a:extLst>
                  <a:ext uri="{FF2B5EF4-FFF2-40B4-BE49-F238E27FC236}">
                    <a16:creationId xmlns:a16="http://schemas.microsoft.com/office/drawing/2014/main" id="{5271071F-D49C-4C47-A6B6-3204FBCBC21C}"/>
                  </a:ext>
                </a:extLst>
              </p:cNvPr>
              <p:cNvSpPr txBox="1"/>
              <p:nvPr/>
            </p:nvSpPr>
            <p:spPr>
              <a:xfrm>
                <a:off x="5174871" y="5797481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5" name="ZoneTexte 27">
                <a:extLst>
                  <a:ext uri="{FF2B5EF4-FFF2-40B4-BE49-F238E27FC236}">
                    <a16:creationId xmlns:a16="http://schemas.microsoft.com/office/drawing/2014/main" id="{5271071F-D49C-4C47-A6B6-3204FBCBC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4871" y="5797481"/>
                <a:ext cx="476156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Connecteur droit 17">
            <a:extLst>
              <a:ext uri="{FF2B5EF4-FFF2-40B4-BE49-F238E27FC236}">
                <a16:creationId xmlns:a16="http://schemas.microsoft.com/office/drawing/2014/main" id="{7F3854E2-5C05-451A-9B18-7E50B7686714}"/>
              </a:ext>
            </a:extLst>
          </p:cNvPr>
          <p:cNvCxnSpPr>
            <a:cxnSpLocks/>
          </p:cNvCxnSpPr>
          <p:nvPr/>
        </p:nvCxnSpPr>
        <p:spPr>
          <a:xfrm>
            <a:off x="1728351" y="3561836"/>
            <a:ext cx="368289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rrow: Down 2">
            <a:extLst>
              <a:ext uri="{FF2B5EF4-FFF2-40B4-BE49-F238E27FC236}">
                <a16:creationId xmlns:a16="http://schemas.microsoft.com/office/drawing/2014/main" id="{2D219AAA-8277-4566-A868-6F1921CAE2D2}"/>
              </a:ext>
            </a:extLst>
          </p:cNvPr>
          <p:cNvSpPr/>
          <p:nvPr/>
        </p:nvSpPr>
        <p:spPr>
          <a:xfrm rot="10800000">
            <a:off x="5717676" y="2614927"/>
            <a:ext cx="175857" cy="332858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25">
                <a:extLst>
                  <a:ext uri="{FF2B5EF4-FFF2-40B4-BE49-F238E27FC236}">
                    <a16:creationId xmlns:a16="http://schemas.microsoft.com/office/drawing/2014/main" id="{09F16A82-6BF3-44F7-AC7B-C848C1849568}"/>
                  </a:ext>
                </a:extLst>
              </p:cNvPr>
              <p:cNvSpPr txBox="1"/>
              <p:nvPr/>
            </p:nvSpPr>
            <p:spPr>
              <a:xfrm>
                <a:off x="1185581" y="3375580"/>
                <a:ext cx="47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1" name="ZoneTexte 25">
                <a:extLst>
                  <a:ext uri="{FF2B5EF4-FFF2-40B4-BE49-F238E27FC236}">
                    <a16:creationId xmlns:a16="http://schemas.microsoft.com/office/drawing/2014/main" id="{09F16A82-6BF3-44F7-AC7B-C848C18495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5581" y="3375580"/>
                <a:ext cx="476541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80E9358A-1A02-44F1-A87B-7F506A6F6762}"/>
              </a:ext>
            </a:extLst>
          </p:cNvPr>
          <p:cNvGrpSpPr/>
          <p:nvPr/>
        </p:nvGrpSpPr>
        <p:grpSpPr>
          <a:xfrm>
            <a:off x="5336226" y="3470632"/>
            <a:ext cx="182880" cy="182880"/>
            <a:chOff x="5867354" y="2967593"/>
            <a:chExt cx="353418" cy="353418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9568FB8-6C31-4BB9-BAEE-0BB56769C099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2EB060B-BD34-4293-B610-F5CC66A1F1F5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Connecteur droit 14">
            <a:extLst>
              <a:ext uri="{FF2B5EF4-FFF2-40B4-BE49-F238E27FC236}">
                <a16:creationId xmlns:a16="http://schemas.microsoft.com/office/drawing/2014/main" id="{EB15DC2D-CC7F-469C-9A97-1389673B50B0}"/>
              </a:ext>
            </a:extLst>
          </p:cNvPr>
          <p:cNvCxnSpPr>
            <a:cxnSpLocks/>
          </p:cNvCxnSpPr>
          <p:nvPr/>
        </p:nvCxnSpPr>
        <p:spPr>
          <a:xfrm>
            <a:off x="4813660" y="3198346"/>
            <a:ext cx="0" cy="255673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ZoneTexte 27">
                <a:extLst>
                  <a:ext uri="{FF2B5EF4-FFF2-40B4-BE49-F238E27FC236}">
                    <a16:creationId xmlns:a16="http://schemas.microsoft.com/office/drawing/2014/main" id="{37D5453A-9EA5-430E-9EEE-3E45E648072C}"/>
                  </a:ext>
                </a:extLst>
              </p:cNvPr>
              <p:cNvSpPr txBox="1"/>
              <p:nvPr/>
            </p:nvSpPr>
            <p:spPr>
              <a:xfrm>
                <a:off x="4564157" y="5797903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2" name="ZoneTexte 27">
                <a:extLst>
                  <a:ext uri="{FF2B5EF4-FFF2-40B4-BE49-F238E27FC236}">
                    <a16:creationId xmlns:a16="http://schemas.microsoft.com/office/drawing/2014/main" id="{37D5453A-9EA5-430E-9EEE-3E45E6480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4157" y="5797903"/>
                <a:ext cx="481478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roup 54">
            <a:extLst>
              <a:ext uri="{FF2B5EF4-FFF2-40B4-BE49-F238E27FC236}">
                <a16:creationId xmlns:a16="http://schemas.microsoft.com/office/drawing/2014/main" id="{5F9A2E57-3DB7-4BBD-918F-5CA96FDC5E87}"/>
              </a:ext>
            </a:extLst>
          </p:cNvPr>
          <p:cNvGrpSpPr/>
          <p:nvPr/>
        </p:nvGrpSpPr>
        <p:grpSpPr>
          <a:xfrm>
            <a:off x="4726930" y="3117848"/>
            <a:ext cx="182880" cy="182880"/>
            <a:chOff x="5867354" y="2967593"/>
            <a:chExt cx="353418" cy="353418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BFC74868-5DAE-42A2-932C-3721F79BDF08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3BE9D485-B934-4615-907F-42F167B9AB74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Connecteur droit 17">
            <a:extLst>
              <a:ext uri="{FF2B5EF4-FFF2-40B4-BE49-F238E27FC236}">
                <a16:creationId xmlns:a16="http://schemas.microsoft.com/office/drawing/2014/main" id="{06131BA2-B2FD-4476-8BBC-9F75599EC6B4}"/>
              </a:ext>
            </a:extLst>
          </p:cNvPr>
          <p:cNvCxnSpPr>
            <a:cxnSpLocks/>
          </p:cNvCxnSpPr>
          <p:nvPr/>
        </p:nvCxnSpPr>
        <p:spPr>
          <a:xfrm>
            <a:off x="1717780" y="3198878"/>
            <a:ext cx="309702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ZoneTexte 25">
                <a:extLst>
                  <a:ext uri="{FF2B5EF4-FFF2-40B4-BE49-F238E27FC236}">
                    <a16:creationId xmlns:a16="http://schemas.microsoft.com/office/drawing/2014/main" id="{E8DF08E8-76B3-4FC4-949D-4C6773C8344E}"/>
                  </a:ext>
                </a:extLst>
              </p:cNvPr>
              <p:cNvSpPr txBox="1"/>
              <p:nvPr/>
            </p:nvSpPr>
            <p:spPr>
              <a:xfrm>
                <a:off x="1180829" y="3010340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5" name="ZoneTexte 25">
                <a:extLst>
                  <a:ext uri="{FF2B5EF4-FFF2-40B4-BE49-F238E27FC236}">
                    <a16:creationId xmlns:a16="http://schemas.microsoft.com/office/drawing/2014/main" id="{E8DF08E8-76B3-4FC4-949D-4C6773C834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0829" y="3010340"/>
                <a:ext cx="481863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Connecteur droit 17">
            <a:extLst>
              <a:ext uri="{FF2B5EF4-FFF2-40B4-BE49-F238E27FC236}">
                <a16:creationId xmlns:a16="http://schemas.microsoft.com/office/drawing/2014/main" id="{2DD1F85B-15CA-4514-A4D0-658797B1FF2E}"/>
              </a:ext>
            </a:extLst>
          </p:cNvPr>
          <p:cNvCxnSpPr>
            <a:cxnSpLocks/>
          </p:cNvCxnSpPr>
          <p:nvPr/>
        </p:nvCxnSpPr>
        <p:spPr>
          <a:xfrm>
            <a:off x="1724712" y="4069795"/>
            <a:ext cx="309702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ZoneTexte 25">
                <a:extLst>
                  <a:ext uri="{FF2B5EF4-FFF2-40B4-BE49-F238E27FC236}">
                    <a16:creationId xmlns:a16="http://schemas.microsoft.com/office/drawing/2014/main" id="{E7D24F7E-CBAE-4CB0-A0C8-4F3E4E110123}"/>
                  </a:ext>
                </a:extLst>
              </p:cNvPr>
              <p:cNvSpPr txBox="1"/>
              <p:nvPr/>
            </p:nvSpPr>
            <p:spPr>
              <a:xfrm>
                <a:off x="230829" y="3882101"/>
                <a:ext cx="14301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7" name="ZoneTexte 25">
                <a:extLst>
                  <a:ext uri="{FF2B5EF4-FFF2-40B4-BE49-F238E27FC236}">
                    <a16:creationId xmlns:a16="http://schemas.microsoft.com/office/drawing/2014/main" id="{E7D24F7E-CBAE-4CB0-A0C8-4F3E4E1101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829" y="3882101"/>
                <a:ext cx="1430135" cy="369332"/>
              </a:xfrm>
              <a:prstGeom prst="rect">
                <a:avLst/>
              </a:prstGeom>
              <a:blipFill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ZoneTexte 13">
            <a:extLst>
              <a:ext uri="{FF2B5EF4-FFF2-40B4-BE49-F238E27FC236}">
                <a16:creationId xmlns:a16="http://schemas.microsoft.com/office/drawing/2014/main" id="{17ADD531-1AEA-4B30-A47E-0C7F4AD073C8}"/>
              </a:ext>
            </a:extLst>
          </p:cNvPr>
          <p:cNvSpPr txBox="1"/>
          <p:nvPr/>
        </p:nvSpPr>
        <p:spPr>
          <a:xfrm>
            <a:off x="1716722" y="2692098"/>
            <a:ext cx="14605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/>
              <a:t>PRICE PAID</a:t>
            </a:r>
          </a:p>
          <a:p>
            <a:pPr algn="ctr"/>
            <a:r>
              <a:rPr lang="fr-FR" sz="1400" b="1" dirty="0"/>
              <a:t>BY CONSUMERS</a:t>
            </a:r>
          </a:p>
        </p:txBody>
      </p:sp>
      <p:sp>
        <p:nvSpPr>
          <p:cNvPr id="38" name="ZoneTexte 13">
            <a:extLst>
              <a:ext uri="{FF2B5EF4-FFF2-40B4-BE49-F238E27FC236}">
                <a16:creationId xmlns:a16="http://schemas.microsoft.com/office/drawing/2014/main" id="{8271288A-7302-4DDA-9D7F-9D8BBFE6B343}"/>
              </a:ext>
            </a:extLst>
          </p:cNvPr>
          <p:cNvSpPr txBox="1"/>
          <p:nvPr/>
        </p:nvSpPr>
        <p:spPr>
          <a:xfrm>
            <a:off x="1708401" y="4089977"/>
            <a:ext cx="1521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/>
              <a:t>PRICE RECEIVED</a:t>
            </a:r>
          </a:p>
          <a:p>
            <a:pPr algn="ctr"/>
            <a:r>
              <a:rPr lang="fr-FR" sz="1400" b="1" dirty="0"/>
              <a:t>BY PRODUCERS</a:t>
            </a:r>
          </a:p>
        </p:txBody>
      </p:sp>
      <p:sp>
        <p:nvSpPr>
          <p:cNvPr id="48" name="ZoneTexte 31">
            <a:extLst>
              <a:ext uri="{FF2B5EF4-FFF2-40B4-BE49-F238E27FC236}">
                <a16:creationId xmlns:a16="http://schemas.microsoft.com/office/drawing/2014/main" id="{EC91240A-E0B2-4105-B2A1-7F01E485150F}"/>
              </a:ext>
            </a:extLst>
          </p:cNvPr>
          <p:cNvSpPr txBox="1"/>
          <p:nvPr/>
        </p:nvSpPr>
        <p:spPr>
          <a:xfrm>
            <a:off x="6024717" y="1827980"/>
            <a:ext cx="1305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 </a:t>
            </a:r>
            <a:r>
              <a:rPr lang="fr-FR" b="1" dirty="0">
                <a:solidFill>
                  <a:schemeClr val="accent4"/>
                </a:solidFill>
              </a:rPr>
              <a:t>= S</a:t>
            </a:r>
            <a:r>
              <a:rPr lang="fr-FR" b="1" baseline="-25000" dirty="0">
                <a:solidFill>
                  <a:schemeClr val="accent4"/>
                </a:solidFill>
              </a:rPr>
              <a:t>1</a:t>
            </a:r>
            <a:r>
              <a:rPr lang="fr-FR" b="1" dirty="0">
                <a:solidFill>
                  <a:schemeClr val="accent4"/>
                </a:solidFill>
              </a:rPr>
              <a:t> + T</a:t>
            </a:r>
            <a:endParaRPr lang="fr-FR" b="1" baseline="-25000" dirty="0">
              <a:solidFill>
                <a:schemeClr val="accent4"/>
              </a:solidFill>
            </a:endParaRPr>
          </a:p>
        </p:txBody>
      </p:sp>
      <p:sp>
        <p:nvSpPr>
          <p:cNvPr id="49" name="Left Brace 48">
            <a:extLst>
              <a:ext uri="{FF2B5EF4-FFF2-40B4-BE49-F238E27FC236}">
                <a16:creationId xmlns:a16="http://schemas.microsoft.com/office/drawing/2014/main" id="{3110DFC8-7764-499C-837B-5C5CE66758E7}"/>
              </a:ext>
            </a:extLst>
          </p:cNvPr>
          <p:cNvSpPr/>
          <p:nvPr/>
        </p:nvSpPr>
        <p:spPr>
          <a:xfrm>
            <a:off x="2880626" y="4600690"/>
            <a:ext cx="212216" cy="865002"/>
          </a:xfrm>
          <a:prstGeom prst="leftBrace">
            <a:avLst>
              <a:gd name="adj1" fmla="val 101901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Arrow: Right 53">
            <a:extLst>
              <a:ext uri="{FF2B5EF4-FFF2-40B4-BE49-F238E27FC236}">
                <a16:creationId xmlns:a16="http://schemas.microsoft.com/office/drawing/2014/main" id="{DE929AE6-A008-4710-A649-0CCB298EB05F}"/>
              </a:ext>
            </a:extLst>
          </p:cNvPr>
          <p:cNvSpPr/>
          <p:nvPr/>
        </p:nvSpPr>
        <p:spPr>
          <a:xfrm rot="10800000">
            <a:off x="4821734" y="6206267"/>
            <a:ext cx="606074" cy="18288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687D19C9-9F0B-4DDD-AD92-D2E5798D453A}"/>
              </a:ext>
            </a:extLst>
          </p:cNvPr>
          <p:cNvSpPr/>
          <p:nvPr/>
        </p:nvSpPr>
        <p:spPr>
          <a:xfrm rot="16200000">
            <a:off x="929514" y="3288950"/>
            <a:ext cx="364089" cy="18288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oneTexte 6">
            <a:extLst>
              <a:ext uri="{FF2B5EF4-FFF2-40B4-BE49-F238E27FC236}">
                <a16:creationId xmlns:a16="http://schemas.microsoft.com/office/drawing/2014/main" id="{393A586A-0326-4C3F-A7B0-E3AF767840DC}"/>
              </a:ext>
            </a:extLst>
          </p:cNvPr>
          <p:cNvSpPr txBox="1"/>
          <p:nvPr/>
        </p:nvSpPr>
        <p:spPr>
          <a:xfrm>
            <a:off x="770413" y="1837126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7" name="ZoneTexte 27">
            <a:extLst>
              <a:ext uri="{FF2B5EF4-FFF2-40B4-BE49-F238E27FC236}">
                <a16:creationId xmlns:a16="http://schemas.microsoft.com/office/drawing/2014/main" id="{660F3ADA-A406-BD83-B399-62461F748D4F}"/>
              </a:ext>
            </a:extLst>
          </p:cNvPr>
          <p:cNvSpPr txBox="1"/>
          <p:nvPr/>
        </p:nvSpPr>
        <p:spPr>
          <a:xfrm>
            <a:off x="2573240" y="4843882"/>
            <a:ext cx="298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11821709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2BCD86-BBE8-0F3A-D8B4-80D234973F5D}"/>
              </a:ext>
            </a:extLst>
          </p:cNvPr>
          <p:cNvSpPr/>
          <p:nvPr/>
        </p:nvSpPr>
        <p:spPr>
          <a:xfrm>
            <a:off x="1695292" y="3198345"/>
            <a:ext cx="3126441" cy="255003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ZoneTexte 13">
            <a:extLst>
              <a:ext uri="{FF2B5EF4-FFF2-40B4-BE49-F238E27FC236}">
                <a16:creationId xmlns:a16="http://schemas.microsoft.com/office/drawing/2014/main" id="{6BB7B85F-AD54-8D2B-84AE-089BE915C54B}"/>
              </a:ext>
            </a:extLst>
          </p:cNvPr>
          <p:cNvSpPr txBox="1"/>
          <p:nvPr/>
        </p:nvSpPr>
        <p:spPr>
          <a:xfrm>
            <a:off x="1658752" y="4691598"/>
            <a:ext cx="192731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2060"/>
                </a:solidFill>
              </a:rPr>
              <a:t>CONSUMER EXPENDITURE</a:t>
            </a:r>
          </a:p>
          <a:p>
            <a:pPr algn="ctr"/>
            <a:endParaRPr lang="fr-FR" sz="500" b="1" dirty="0">
              <a:solidFill>
                <a:srgbClr val="002060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8178" y="572844"/>
            <a:ext cx="8596668" cy="812800"/>
          </a:xfrm>
        </p:spPr>
        <p:txBody>
          <a:bodyPr/>
          <a:lstStyle/>
          <a:p>
            <a:r>
              <a:rPr lang="fr-FR" dirty="0" err="1"/>
              <a:t>Specific</a:t>
            </a:r>
            <a:r>
              <a:rPr lang="fr-FR" dirty="0"/>
              <a:t> Taxes</a:t>
            </a:r>
          </a:p>
        </p:txBody>
      </p:sp>
      <p:cxnSp>
        <p:nvCxnSpPr>
          <p:cNvPr id="5" name="Connecteur droit avec flèche 4"/>
          <p:cNvCxnSpPr>
            <a:cxnSpLocks/>
          </p:cNvCxnSpPr>
          <p:nvPr/>
        </p:nvCxnSpPr>
        <p:spPr>
          <a:xfrm flipV="1">
            <a:off x="1695292" y="1666875"/>
            <a:ext cx="0" cy="40906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>
            <a:cxnSpLocks/>
          </p:cNvCxnSpPr>
          <p:nvPr/>
        </p:nvCxnSpPr>
        <p:spPr>
          <a:xfrm>
            <a:off x="1701139" y="5761376"/>
            <a:ext cx="565195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>
            <a:cxnSpLocks/>
          </p:cNvCxnSpPr>
          <p:nvPr/>
        </p:nvCxnSpPr>
        <p:spPr>
          <a:xfrm>
            <a:off x="3189786" y="2230596"/>
            <a:ext cx="3351378" cy="199138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>
            <a:cxnSpLocks/>
          </p:cNvCxnSpPr>
          <p:nvPr/>
        </p:nvCxnSpPr>
        <p:spPr>
          <a:xfrm flipV="1">
            <a:off x="3171726" y="3057697"/>
            <a:ext cx="2856686" cy="239529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357326" y="5559452"/>
            <a:ext cx="1410133" cy="402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30" name="Connecteur droit 29"/>
          <p:cNvCxnSpPr>
            <a:cxnSpLocks/>
          </p:cNvCxnSpPr>
          <p:nvPr/>
        </p:nvCxnSpPr>
        <p:spPr>
          <a:xfrm flipV="1">
            <a:off x="3167299" y="2192685"/>
            <a:ext cx="2861113" cy="239901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1"/>
          <p:cNvSpPr txBox="1"/>
          <p:nvPr/>
        </p:nvSpPr>
        <p:spPr>
          <a:xfrm>
            <a:off x="6041568" y="2678960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36" name="ZoneTexte 32"/>
          <p:cNvSpPr txBox="1"/>
          <p:nvPr/>
        </p:nvSpPr>
        <p:spPr>
          <a:xfrm>
            <a:off x="6577731" y="4119727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63" name="Connecteur droit 14">
            <a:extLst>
              <a:ext uri="{FF2B5EF4-FFF2-40B4-BE49-F238E27FC236}">
                <a16:creationId xmlns:a16="http://schemas.microsoft.com/office/drawing/2014/main" id="{DE3891F0-CD92-4688-AFA8-1FE6338EC260}"/>
              </a:ext>
            </a:extLst>
          </p:cNvPr>
          <p:cNvCxnSpPr>
            <a:cxnSpLocks/>
          </p:cNvCxnSpPr>
          <p:nvPr/>
        </p:nvCxnSpPr>
        <p:spPr>
          <a:xfrm>
            <a:off x="5429925" y="3568531"/>
            <a:ext cx="0" cy="218655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ZoneTexte 27">
                <a:extLst>
                  <a:ext uri="{FF2B5EF4-FFF2-40B4-BE49-F238E27FC236}">
                    <a16:creationId xmlns:a16="http://schemas.microsoft.com/office/drawing/2014/main" id="{5271071F-D49C-4C47-A6B6-3204FBCBC21C}"/>
                  </a:ext>
                </a:extLst>
              </p:cNvPr>
              <p:cNvSpPr txBox="1"/>
              <p:nvPr/>
            </p:nvSpPr>
            <p:spPr>
              <a:xfrm>
                <a:off x="5174871" y="5797481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5" name="ZoneTexte 27">
                <a:extLst>
                  <a:ext uri="{FF2B5EF4-FFF2-40B4-BE49-F238E27FC236}">
                    <a16:creationId xmlns:a16="http://schemas.microsoft.com/office/drawing/2014/main" id="{5271071F-D49C-4C47-A6B6-3204FBCBC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4871" y="5797481"/>
                <a:ext cx="476156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Connecteur droit 17">
            <a:extLst>
              <a:ext uri="{FF2B5EF4-FFF2-40B4-BE49-F238E27FC236}">
                <a16:creationId xmlns:a16="http://schemas.microsoft.com/office/drawing/2014/main" id="{7F3854E2-5C05-451A-9B18-7E50B7686714}"/>
              </a:ext>
            </a:extLst>
          </p:cNvPr>
          <p:cNvCxnSpPr>
            <a:cxnSpLocks/>
          </p:cNvCxnSpPr>
          <p:nvPr/>
        </p:nvCxnSpPr>
        <p:spPr>
          <a:xfrm>
            <a:off x="1728351" y="3561836"/>
            <a:ext cx="368289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rrow: Down 2">
            <a:extLst>
              <a:ext uri="{FF2B5EF4-FFF2-40B4-BE49-F238E27FC236}">
                <a16:creationId xmlns:a16="http://schemas.microsoft.com/office/drawing/2014/main" id="{2D219AAA-8277-4566-A868-6F1921CAE2D2}"/>
              </a:ext>
            </a:extLst>
          </p:cNvPr>
          <p:cNvSpPr/>
          <p:nvPr/>
        </p:nvSpPr>
        <p:spPr>
          <a:xfrm rot="10800000">
            <a:off x="5717676" y="2614927"/>
            <a:ext cx="175857" cy="332858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25">
                <a:extLst>
                  <a:ext uri="{FF2B5EF4-FFF2-40B4-BE49-F238E27FC236}">
                    <a16:creationId xmlns:a16="http://schemas.microsoft.com/office/drawing/2014/main" id="{09F16A82-6BF3-44F7-AC7B-C848C1849568}"/>
                  </a:ext>
                </a:extLst>
              </p:cNvPr>
              <p:cNvSpPr txBox="1"/>
              <p:nvPr/>
            </p:nvSpPr>
            <p:spPr>
              <a:xfrm>
                <a:off x="1185581" y="3375580"/>
                <a:ext cx="47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1" name="ZoneTexte 25">
                <a:extLst>
                  <a:ext uri="{FF2B5EF4-FFF2-40B4-BE49-F238E27FC236}">
                    <a16:creationId xmlns:a16="http://schemas.microsoft.com/office/drawing/2014/main" id="{09F16A82-6BF3-44F7-AC7B-C848C18495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5581" y="3375580"/>
                <a:ext cx="476541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80E9358A-1A02-44F1-A87B-7F506A6F6762}"/>
              </a:ext>
            </a:extLst>
          </p:cNvPr>
          <p:cNvGrpSpPr/>
          <p:nvPr/>
        </p:nvGrpSpPr>
        <p:grpSpPr>
          <a:xfrm>
            <a:off x="5336226" y="3470632"/>
            <a:ext cx="182880" cy="182880"/>
            <a:chOff x="5867354" y="2967593"/>
            <a:chExt cx="353418" cy="353418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9568FB8-6C31-4BB9-BAEE-0BB56769C099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2EB060B-BD34-4293-B610-F5CC66A1F1F5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Connecteur droit 14">
            <a:extLst>
              <a:ext uri="{FF2B5EF4-FFF2-40B4-BE49-F238E27FC236}">
                <a16:creationId xmlns:a16="http://schemas.microsoft.com/office/drawing/2014/main" id="{EB15DC2D-CC7F-469C-9A97-1389673B50B0}"/>
              </a:ext>
            </a:extLst>
          </p:cNvPr>
          <p:cNvCxnSpPr>
            <a:cxnSpLocks/>
          </p:cNvCxnSpPr>
          <p:nvPr/>
        </p:nvCxnSpPr>
        <p:spPr>
          <a:xfrm>
            <a:off x="4813660" y="3198346"/>
            <a:ext cx="0" cy="255673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ZoneTexte 27">
                <a:extLst>
                  <a:ext uri="{FF2B5EF4-FFF2-40B4-BE49-F238E27FC236}">
                    <a16:creationId xmlns:a16="http://schemas.microsoft.com/office/drawing/2014/main" id="{37D5453A-9EA5-430E-9EEE-3E45E648072C}"/>
                  </a:ext>
                </a:extLst>
              </p:cNvPr>
              <p:cNvSpPr txBox="1"/>
              <p:nvPr/>
            </p:nvSpPr>
            <p:spPr>
              <a:xfrm>
                <a:off x="4564157" y="5797903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2" name="ZoneTexte 27">
                <a:extLst>
                  <a:ext uri="{FF2B5EF4-FFF2-40B4-BE49-F238E27FC236}">
                    <a16:creationId xmlns:a16="http://schemas.microsoft.com/office/drawing/2014/main" id="{37D5453A-9EA5-430E-9EEE-3E45E6480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4157" y="5797903"/>
                <a:ext cx="481478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roup 54">
            <a:extLst>
              <a:ext uri="{FF2B5EF4-FFF2-40B4-BE49-F238E27FC236}">
                <a16:creationId xmlns:a16="http://schemas.microsoft.com/office/drawing/2014/main" id="{5F9A2E57-3DB7-4BBD-918F-5CA96FDC5E87}"/>
              </a:ext>
            </a:extLst>
          </p:cNvPr>
          <p:cNvGrpSpPr/>
          <p:nvPr/>
        </p:nvGrpSpPr>
        <p:grpSpPr>
          <a:xfrm>
            <a:off x="4726930" y="3117848"/>
            <a:ext cx="182880" cy="182880"/>
            <a:chOff x="5867354" y="2967593"/>
            <a:chExt cx="353418" cy="353418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BFC74868-5DAE-42A2-932C-3721F79BDF08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3BE9D485-B934-4615-907F-42F167B9AB74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Connecteur droit 17">
            <a:extLst>
              <a:ext uri="{FF2B5EF4-FFF2-40B4-BE49-F238E27FC236}">
                <a16:creationId xmlns:a16="http://schemas.microsoft.com/office/drawing/2014/main" id="{06131BA2-B2FD-4476-8BBC-9F75599EC6B4}"/>
              </a:ext>
            </a:extLst>
          </p:cNvPr>
          <p:cNvCxnSpPr>
            <a:cxnSpLocks/>
          </p:cNvCxnSpPr>
          <p:nvPr/>
        </p:nvCxnSpPr>
        <p:spPr>
          <a:xfrm>
            <a:off x="1717780" y="3198878"/>
            <a:ext cx="309702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ZoneTexte 25">
                <a:extLst>
                  <a:ext uri="{FF2B5EF4-FFF2-40B4-BE49-F238E27FC236}">
                    <a16:creationId xmlns:a16="http://schemas.microsoft.com/office/drawing/2014/main" id="{E8DF08E8-76B3-4FC4-949D-4C6773C8344E}"/>
                  </a:ext>
                </a:extLst>
              </p:cNvPr>
              <p:cNvSpPr txBox="1"/>
              <p:nvPr/>
            </p:nvSpPr>
            <p:spPr>
              <a:xfrm>
                <a:off x="1180829" y="3010340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5" name="ZoneTexte 25">
                <a:extLst>
                  <a:ext uri="{FF2B5EF4-FFF2-40B4-BE49-F238E27FC236}">
                    <a16:creationId xmlns:a16="http://schemas.microsoft.com/office/drawing/2014/main" id="{E8DF08E8-76B3-4FC4-949D-4C6773C834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0829" y="3010340"/>
                <a:ext cx="481863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Connecteur droit 17">
            <a:extLst>
              <a:ext uri="{FF2B5EF4-FFF2-40B4-BE49-F238E27FC236}">
                <a16:creationId xmlns:a16="http://schemas.microsoft.com/office/drawing/2014/main" id="{2DD1F85B-15CA-4514-A4D0-658797B1FF2E}"/>
              </a:ext>
            </a:extLst>
          </p:cNvPr>
          <p:cNvCxnSpPr>
            <a:cxnSpLocks/>
          </p:cNvCxnSpPr>
          <p:nvPr/>
        </p:nvCxnSpPr>
        <p:spPr>
          <a:xfrm>
            <a:off x="1724712" y="4069795"/>
            <a:ext cx="309702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ZoneTexte 25">
                <a:extLst>
                  <a:ext uri="{FF2B5EF4-FFF2-40B4-BE49-F238E27FC236}">
                    <a16:creationId xmlns:a16="http://schemas.microsoft.com/office/drawing/2014/main" id="{E7D24F7E-CBAE-4CB0-A0C8-4F3E4E110123}"/>
                  </a:ext>
                </a:extLst>
              </p:cNvPr>
              <p:cNvSpPr txBox="1"/>
              <p:nvPr/>
            </p:nvSpPr>
            <p:spPr>
              <a:xfrm>
                <a:off x="230829" y="3882101"/>
                <a:ext cx="14301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7" name="ZoneTexte 25">
                <a:extLst>
                  <a:ext uri="{FF2B5EF4-FFF2-40B4-BE49-F238E27FC236}">
                    <a16:creationId xmlns:a16="http://schemas.microsoft.com/office/drawing/2014/main" id="{E7D24F7E-CBAE-4CB0-A0C8-4F3E4E1101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829" y="3882101"/>
                <a:ext cx="1430135" cy="369332"/>
              </a:xfrm>
              <a:prstGeom prst="rect">
                <a:avLst/>
              </a:prstGeom>
              <a:blipFill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ZoneTexte 31">
            <a:extLst>
              <a:ext uri="{FF2B5EF4-FFF2-40B4-BE49-F238E27FC236}">
                <a16:creationId xmlns:a16="http://schemas.microsoft.com/office/drawing/2014/main" id="{EC91240A-E0B2-4105-B2A1-7F01E485150F}"/>
              </a:ext>
            </a:extLst>
          </p:cNvPr>
          <p:cNvSpPr txBox="1"/>
          <p:nvPr/>
        </p:nvSpPr>
        <p:spPr>
          <a:xfrm>
            <a:off x="6024717" y="1827980"/>
            <a:ext cx="1305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 </a:t>
            </a:r>
            <a:r>
              <a:rPr lang="fr-FR" b="1" dirty="0">
                <a:solidFill>
                  <a:schemeClr val="accent4"/>
                </a:solidFill>
              </a:rPr>
              <a:t>= S</a:t>
            </a:r>
            <a:r>
              <a:rPr lang="fr-FR" b="1" baseline="-25000" dirty="0">
                <a:solidFill>
                  <a:schemeClr val="accent4"/>
                </a:solidFill>
              </a:rPr>
              <a:t>1</a:t>
            </a:r>
            <a:r>
              <a:rPr lang="fr-FR" b="1" dirty="0">
                <a:solidFill>
                  <a:schemeClr val="accent4"/>
                </a:solidFill>
              </a:rPr>
              <a:t> + T</a:t>
            </a:r>
            <a:endParaRPr lang="fr-FR" b="1" baseline="-25000" dirty="0">
              <a:solidFill>
                <a:schemeClr val="accent4"/>
              </a:solidFill>
            </a:endParaRPr>
          </a:p>
        </p:txBody>
      </p:sp>
      <p:sp>
        <p:nvSpPr>
          <p:cNvPr id="54" name="Arrow: Right 53">
            <a:extLst>
              <a:ext uri="{FF2B5EF4-FFF2-40B4-BE49-F238E27FC236}">
                <a16:creationId xmlns:a16="http://schemas.microsoft.com/office/drawing/2014/main" id="{DE929AE6-A008-4710-A649-0CCB298EB05F}"/>
              </a:ext>
            </a:extLst>
          </p:cNvPr>
          <p:cNvSpPr/>
          <p:nvPr/>
        </p:nvSpPr>
        <p:spPr>
          <a:xfrm rot="10800000">
            <a:off x="4821734" y="6206267"/>
            <a:ext cx="606074" cy="18288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687D19C9-9F0B-4DDD-AD92-D2E5798D453A}"/>
              </a:ext>
            </a:extLst>
          </p:cNvPr>
          <p:cNvSpPr/>
          <p:nvPr/>
        </p:nvSpPr>
        <p:spPr>
          <a:xfrm rot="16200000">
            <a:off x="929514" y="3288950"/>
            <a:ext cx="364089" cy="18288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oneTexte 6">
            <a:extLst>
              <a:ext uri="{FF2B5EF4-FFF2-40B4-BE49-F238E27FC236}">
                <a16:creationId xmlns:a16="http://schemas.microsoft.com/office/drawing/2014/main" id="{393A586A-0326-4C3F-A7B0-E3AF767840DC}"/>
              </a:ext>
            </a:extLst>
          </p:cNvPr>
          <p:cNvSpPr txBox="1"/>
          <p:nvPr/>
        </p:nvSpPr>
        <p:spPr>
          <a:xfrm>
            <a:off x="770413" y="1837126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</p:spTree>
    <p:extLst>
      <p:ext uri="{BB962C8B-B14F-4D97-AF65-F5344CB8AC3E}">
        <p14:creationId xmlns:p14="http://schemas.microsoft.com/office/powerpoint/2010/main" val="247479899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676D729-C4C4-D2AC-0D97-B04BD2DDBB0A}"/>
              </a:ext>
            </a:extLst>
          </p:cNvPr>
          <p:cNvSpPr/>
          <p:nvPr/>
        </p:nvSpPr>
        <p:spPr>
          <a:xfrm>
            <a:off x="1683169" y="3198346"/>
            <a:ext cx="3136059" cy="85886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2BCD86-BBE8-0F3A-D8B4-80D234973F5D}"/>
              </a:ext>
            </a:extLst>
          </p:cNvPr>
          <p:cNvSpPr/>
          <p:nvPr/>
        </p:nvSpPr>
        <p:spPr>
          <a:xfrm>
            <a:off x="1695292" y="4056497"/>
            <a:ext cx="3126441" cy="168487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ZoneTexte 13">
            <a:extLst>
              <a:ext uri="{FF2B5EF4-FFF2-40B4-BE49-F238E27FC236}">
                <a16:creationId xmlns:a16="http://schemas.microsoft.com/office/drawing/2014/main" id="{6BB7B85F-AD54-8D2B-84AE-089BE915C54B}"/>
              </a:ext>
            </a:extLst>
          </p:cNvPr>
          <p:cNvSpPr txBox="1"/>
          <p:nvPr/>
        </p:nvSpPr>
        <p:spPr>
          <a:xfrm>
            <a:off x="1785160" y="4702044"/>
            <a:ext cx="192731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PRODUCER</a:t>
            </a:r>
            <a:br>
              <a:rPr lang="fr-FR" sz="1400" b="1" dirty="0">
                <a:solidFill>
                  <a:srgbClr val="C00000"/>
                </a:solidFill>
              </a:rPr>
            </a:br>
            <a:r>
              <a:rPr lang="fr-FR" sz="1400" b="1" dirty="0">
                <a:solidFill>
                  <a:srgbClr val="C00000"/>
                </a:solidFill>
              </a:rPr>
              <a:t>REVENUE</a:t>
            </a:r>
          </a:p>
          <a:p>
            <a:pPr algn="ctr"/>
            <a:endParaRPr lang="fr-FR" sz="500" b="1" dirty="0">
              <a:solidFill>
                <a:srgbClr val="C00000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8178" y="572844"/>
            <a:ext cx="8596668" cy="812800"/>
          </a:xfrm>
        </p:spPr>
        <p:txBody>
          <a:bodyPr/>
          <a:lstStyle/>
          <a:p>
            <a:r>
              <a:rPr lang="fr-FR" dirty="0" err="1"/>
              <a:t>Specific</a:t>
            </a:r>
            <a:r>
              <a:rPr lang="fr-FR" dirty="0"/>
              <a:t> Taxes</a:t>
            </a:r>
          </a:p>
        </p:txBody>
      </p:sp>
      <p:cxnSp>
        <p:nvCxnSpPr>
          <p:cNvPr id="5" name="Connecteur droit avec flèche 4"/>
          <p:cNvCxnSpPr>
            <a:cxnSpLocks/>
          </p:cNvCxnSpPr>
          <p:nvPr/>
        </p:nvCxnSpPr>
        <p:spPr>
          <a:xfrm flipV="1">
            <a:off x="1695292" y="1666875"/>
            <a:ext cx="0" cy="40906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>
            <a:cxnSpLocks/>
          </p:cNvCxnSpPr>
          <p:nvPr/>
        </p:nvCxnSpPr>
        <p:spPr>
          <a:xfrm>
            <a:off x="1701139" y="5761376"/>
            <a:ext cx="565195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>
            <a:cxnSpLocks/>
          </p:cNvCxnSpPr>
          <p:nvPr/>
        </p:nvCxnSpPr>
        <p:spPr>
          <a:xfrm>
            <a:off x="3189786" y="2230596"/>
            <a:ext cx="3351378" cy="199138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>
            <a:cxnSpLocks/>
          </p:cNvCxnSpPr>
          <p:nvPr/>
        </p:nvCxnSpPr>
        <p:spPr>
          <a:xfrm flipV="1">
            <a:off x="3171726" y="3057697"/>
            <a:ext cx="2856686" cy="239529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357326" y="5559452"/>
            <a:ext cx="1410133" cy="402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30" name="Connecteur droit 29"/>
          <p:cNvCxnSpPr>
            <a:cxnSpLocks/>
          </p:cNvCxnSpPr>
          <p:nvPr/>
        </p:nvCxnSpPr>
        <p:spPr>
          <a:xfrm flipV="1">
            <a:off x="3167299" y="2192685"/>
            <a:ext cx="2861113" cy="239901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1"/>
          <p:cNvSpPr txBox="1"/>
          <p:nvPr/>
        </p:nvSpPr>
        <p:spPr>
          <a:xfrm>
            <a:off x="6041568" y="2678960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36" name="ZoneTexte 32"/>
          <p:cNvSpPr txBox="1"/>
          <p:nvPr/>
        </p:nvSpPr>
        <p:spPr>
          <a:xfrm>
            <a:off x="6577731" y="4119727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63" name="Connecteur droit 14">
            <a:extLst>
              <a:ext uri="{FF2B5EF4-FFF2-40B4-BE49-F238E27FC236}">
                <a16:creationId xmlns:a16="http://schemas.microsoft.com/office/drawing/2014/main" id="{DE3891F0-CD92-4688-AFA8-1FE6338EC260}"/>
              </a:ext>
            </a:extLst>
          </p:cNvPr>
          <p:cNvCxnSpPr>
            <a:cxnSpLocks/>
          </p:cNvCxnSpPr>
          <p:nvPr/>
        </p:nvCxnSpPr>
        <p:spPr>
          <a:xfrm>
            <a:off x="5429925" y="3568531"/>
            <a:ext cx="0" cy="218655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ZoneTexte 27">
                <a:extLst>
                  <a:ext uri="{FF2B5EF4-FFF2-40B4-BE49-F238E27FC236}">
                    <a16:creationId xmlns:a16="http://schemas.microsoft.com/office/drawing/2014/main" id="{5271071F-D49C-4C47-A6B6-3204FBCBC21C}"/>
                  </a:ext>
                </a:extLst>
              </p:cNvPr>
              <p:cNvSpPr txBox="1"/>
              <p:nvPr/>
            </p:nvSpPr>
            <p:spPr>
              <a:xfrm>
                <a:off x="5174871" y="5797481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5" name="ZoneTexte 27">
                <a:extLst>
                  <a:ext uri="{FF2B5EF4-FFF2-40B4-BE49-F238E27FC236}">
                    <a16:creationId xmlns:a16="http://schemas.microsoft.com/office/drawing/2014/main" id="{5271071F-D49C-4C47-A6B6-3204FBCBC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4871" y="5797481"/>
                <a:ext cx="476156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Connecteur droit 17">
            <a:extLst>
              <a:ext uri="{FF2B5EF4-FFF2-40B4-BE49-F238E27FC236}">
                <a16:creationId xmlns:a16="http://schemas.microsoft.com/office/drawing/2014/main" id="{7F3854E2-5C05-451A-9B18-7E50B7686714}"/>
              </a:ext>
            </a:extLst>
          </p:cNvPr>
          <p:cNvCxnSpPr>
            <a:cxnSpLocks/>
          </p:cNvCxnSpPr>
          <p:nvPr/>
        </p:nvCxnSpPr>
        <p:spPr>
          <a:xfrm>
            <a:off x="1728351" y="3561836"/>
            <a:ext cx="368289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rrow: Down 2">
            <a:extLst>
              <a:ext uri="{FF2B5EF4-FFF2-40B4-BE49-F238E27FC236}">
                <a16:creationId xmlns:a16="http://schemas.microsoft.com/office/drawing/2014/main" id="{2D219AAA-8277-4566-A868-6F1921CAE2D2}"/>
              </a:ext>
            </a:extLst>
          </p:cNvPr>
          <p:cNvSpPr/>
          <p:nvPr/>
        </p:nvSpPr>
        <p:spPr>
          <a:xfrm rot="10800000">
            <a:off x="5717676" y="2614927"/>
            <a:ext cx="175857" cy="332858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25">
                <a:extLst>
                  <a:ext uri="{FF2B5EF4-FFF2-40B4-BE49-F238E27FC236}">
                    <a16:creationId xmlns:a16="http://schemas.microsoft.com/office/drawing/2014/main" id="{09F16A82-6BF3-44F7-AC7B-C848C1849568}"/>
                  </a:ext>
                </a:extLst>
              </p:cNvPr>
              <p:cNvSpPr txBox="1"/>
              <p:nvPr/>
            </p:nvSpPr>
            <p:spPr>
              <a:xfrm>
                <a:off x="1185581" y="3375580"/>
                <a:ext cx="47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1" name="ZoneTexte 25">
                <a:extLst>
                  <a:ext uri="{FF2B5EF4-FFF2-40B4-BE49-F238E27FC236}">
                    <a16:creationId xmlns:a16="http://schemas.microsoft.com/office/drawing/2014/main" id="{09F16A82-6BF3-44F7-AC7B-C848C18495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5581" y="3375580"/>
                <a:ext cx="476541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80E9358A-1A02-44F1-A87B-7F506A6F6762}"/>
              </a:ext>
            </a:extLst>
          </p:cNvPr>
          <p:cNvGrpSpPr/>
          <p:nvPr/>
        </p:nvGrpSpPr>
        <p:grpSpPr>
          <a:xfrm>
            <a:off x="5336226" y="3470632"/>
            <a:ext cx="182880" cy="182880"/>
            <a:chOff x="5867354" y="2967593"/>
            <a:chExt cx="353418" cy="353418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9568FB8-6C31-4BB9-BAEE-0BB56769C099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2EB060B-BD34-4293-B610-F5CC66A1F1F5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Connecteur droit 14">
            <a:extLst>
              <a:ext uri="{FF2B5EF4-FFF2-40B4-BE49-F238E27FC236}">
                <a16:creationId xmlns:a16="http://schemas.microsoft.com/office/drawing/2014/main" id="{EB15DC2D-CC7F-469C-9A97-1389673B50B0}"/>
              </a:ext>
            </a:extLst>
          </p:cNvPr>
          <p:cNvCxnSpPr>
            <a:cxnSpLocks/>
          </p:cNvCxnSpPr>
          <p:nvPr/>
        </p:nvCxnSpPr>
        <p:spPr>
          <a:xfrm>
            <a:off x="4813660" y="3198346"/>
            <a:ext cx="0" cy="255673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ZoneTexte 27">
                <a:extLst>
                  <a:ext uri="{FF2B5EF4-FFF2-40B4-BE49-F238E27FC236}">
                    <a16:creationId xmlns:a16="http://schemas.microsoft.com/office/drawing/2014/main" id="{37D5453A-9EA5-430E-9EEE-3E45E648072C}"/>
                  </a:ext>
                </a:extLst>
              </p:cNvPr>
              <p:cNvSpPr txBox="1"/>
              <p:nvPr/>
            </p:nvSpPr>
            <p:spPr>
              <a:xfrm>
                <a:off x="4564157" y="5797903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2" name="ZoneTexte 27">
                <a:extLst>
                  <a:ext uri="{FF2B5EF4-FFF2-40B4-BE49-F238E27FC236}">
                    <a16:creationId xmlns:a16="http://schemas.microsoft.com/office/drawing/2014/main" id="{37D5453A-9EA5-430E-9EEE-3E45E6480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4157" y="5797903"/>
                <a:ext cx="481478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roup 54">
            <a:extLst>
              <a:ext uri="{FF2B5EF4-FFF2-40B4-BE49-F238E27FC236}">
                <a16:creationId xmlns:a16="http://schemas.microsoft.com/office/drawing/2014/main" id="{5F9A2E57-3DB7-4BBD-918F-5CA96FDC5E87}"/>
              </a:ext>
            </a:extLst>
          </p:cNvPr>
          <p:cNvGrpSpPr/>
          <p:nvPr/>
        </p:nvGrpSpPr>
        <p:grpSpPr>
          <a:xfrm>
            <a:off x="4726930" y="3117848"/>
            <a:ext cx="182880" cy="182880"/>
            <a:chOff x="5867354" y="2967593"/>
            <a:chExt cx="353418" cy="353418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BFC74868-5DAE-42A2-932C-3721F79BDF08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3BE9D485-B934-4615-907F-42F167B9AB74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Connecteur droit 17">
            <a:extLst>
              <a:ext uri="{FF2B5EF4-FFF2-40B4-BE49-F238E27FC236}">
                <a16:creationId xmlns:a16="http://schemas.microsoft.com/office/drawing/2014/main" id="{06131BA2-B2FD-4476-8BBC-9F75599EC6B4}"/>
              </a:ext>
            </a:extLst>
          </p:cNvPr>
          <p:cNvCxnSpPr>
            <a:cxnSpLocks/>
          </p:cNvCxnSpPr>
          <p:nvPr/>
        </p:nvCxnSpPr>
        <p:spPr>
          <a:xfrm>
            <a:off x="1717780" y="3198878"/>
            <a:ext cx="309702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ZoneTexte 25">
                <a:extLst>
                  <a:ext uri="{FF2B5EF4-FFF2-40B4-BE49-F238E27FC236}">
                    <a16:creationId xmlns:a16="http://schemas.microsoft.com/office/drawing/2014/main" id="{E8DF08E8-76B3-4FC4-949D-4C6773C8344E}"/>
                  </a:ext>
                </a:extLst>
              </p:cNvPr>
              <p:cNvSpPr txBox="1"/>
              <p:nvPr/>
            </p:nvSpPr>
            <p:spPr>
              <a:xfrm>
                <a:off x="1180829" y="3010340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5" name="ZoneTexte 25">
                <a:extLst>
                  <a:ext uri="{FF2B5EF4-FFF2-40B4-BE49-F238E27FC236}">
                    <a16:creationId xmlns:a16="http://schemas.microsoft.com/office/drawing/2014/main" id="{E8DF08E8-76B3-4FC4-949D-4C6773C834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0829" y="3010340"/>
                <a:ext cx="481863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Connecteur droit 17">
            <a:extLst>
              <a:ext uri="{FF2B5EF4-FFF2-40B4-BE49-F238E27FC236}">
                <a16:creationId xmlns:a16="http://schemas.microsoft.com/office/drawing/2014/main" id="{2DD1F85B-15CA-4514-A4D0-658797B1FF2E}"/>
              </a:ext>
            </a:extLst>
          </p:cNvPr>
          <p:cNvCxnSpPr>
            <a:cxnSpLocks/>
          </p:cNvCxnSpPr>
          <p:nvPr/>
        </p:nvCxnSpPr>
        <p:spPr>
          <a:xfrm>
            <a:off x="1724712" y="4069795"/>
            <a:ext cx="309702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ZoneTexte 25">
                <a:extLst>
                  <a:ext uri="{FF2B5EF4-FFF2-40B4-BE49-F238E27FC236}">
                    <a16:creationId xmlns:a16="http://schemas.microsoft.com/office/drawing/2014/main" id="{E7D24F7E-CBAE-4CB0-A0C8-4F3E4E110123}"/>
                  </a:ext>
                </a:extLst>
              </p:cNvPr>
              <p:cNvSpPr txBox="1"/>
              <p:nvPr/>
            </p:nvSpPr>
            <p:spPr>
              <a:xfrm>
                <a:off x="230829" y="3882101"/>
                <a:ext cx="14301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7" name="ZoneTexte 25">
                <a:extLst>
                  <a:ext uri="{FF2B5EF4-FFF2-40B4-BE49-F238E27FC236}">
                    <a16:creationId xmlns:a16="http://schemas.microsoft.com/office/drawing/2014/main" id="{E7D24F7E-CBAE-4CB0-A0C8-4F3E4E1101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829" y="3882101"/>
                <a:ext cx="1430135" cy="369332"/>
              </a:xfrm>
              <a:prstGeom prst="rect">
                <a:avLst/>
              </a:prstGeom>
              <a:blipFill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ZoneTexte 31">
            <a:extLst>
              <a:ext uri="{FF2B5EF4-FFF2-40B4-BE49-F238E27FC236}">
                <a16:creationId xmlns:a16="http://schemas.microsoft.com/office/drawing/2014/main" id="{EC91240A-E0B2-4105-B2A1-7F01E485150F}"/>
              </a:ext>
            </a:extLst>
          </p:cNvPr>
          <p:cNvSpPr txBox="1"/>
          <p:nvPr/>
        </p:nvSpPr>
        <p:spPr>
          <a:xfrm>
            <a:off x="6024717" y="1827980"/>
            <a:ext cx="1305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 </a:t>
            </a:r>
            <a:r>
              <a:rPr lang="fr-FR" b="1" dirty="0">
                <a:solidFill>
                  <a:schemeClr val="accent4"/>
                </a:solidFill>
              </a:rPr>
              <a:t>= S</a:t>
            </a:r>
            <a:r>
              <a:rPr lang="fr-FR" b="1" baseline="-25000" dirty="0">
                <a:solidFill>
                  <a:schemeClr val="accent4"/>
                </a:solidFill>
              </a:rPr>
              <a:t>1</a:t>
            </a:r>
            <a:r>
              <a:rPr lang="fr-FR" b="1" dirty="0">
                <a:solidFill>
                  <a:schemeClr val="accent4"/>
                </a:solidFill>
              </a:rPr>
              <a:t> + T</a:t>
            </a:r>
            <a:endParaRPr lang="fr-FR" b="1" baseline="-25000" dirty="0">
              <a:solidFill>
                <a:schemeClr val="accent4"/>
              </a:solidFill>
            </a:endParaRPr>
          </a:p>
        </p:txBody>
      </p:sp>
      <p:sp>
        <p:nvSpPr>
          <p:cNvPr id="54" name="Arrow: Right 53">
            <a:extLst>
              <a:ext uri="{FF2B5EF4-FFF2-40B4-BE49-F238E27FC236}">
                <a16:creationId xmlns:a16="http://schemas.microsoft.com/office/drawing/2014/main" id="{DE929AE6-A008-4710-A649-0CCB298EB05F}"/>
              </a:ext>
            </a:extLst>
          </p:cNvPr>
          <p:cNvSpPr/>
          <p:nvPr/>
        </p:nvSpPr>
        <p:spPr>
          <a:xfrm rot="10800000">
            <a:off x="4821734" y="6206267"/>
            <a:ext cx="606074" cy="18288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687D19C9-9F0B-4DDD-AD92-D2E5798D453A}"/>
              </a:ext>
            </a:extLst>
          </p:cNvPr>
          <p:cNvSpPr/>
          <p:nvPr/>
        </p:nvSpPr>
        <p:spPr>
          <a:xfrm rot="16200000">
            <a:off x="929514" y="3288950"/>
            <a:ext cx="364089" cy="18288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oneTexte 6">
            <a:extLst>
              <a:ext uri="{FF2B5EF4-FFF2-40B4-BE49-F238E27FC236}">
                <a16:creationId xmlns:a16="http://schemas.microsoft.com/office/drawing/2014/main" id="{393A586A-0326-4C3F-A7B0-E3AF767840DC}"/>
              </a:ext>
            </a:extLst>
          </p:cNvPr>
          <p:cNvSpPr txBox="1"/>
          <p:nvPr/>
        </p:nvSpPr>
        <p:spPr>
          <a:xfrm>
            <a:off x="770413" y="1837126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12" name="ZoneTexte 13">
            <a:extLst>
              <a:ext uri="{FF2B5EF4-FFF2-40B4-BE49-F238E27FC236}">
                <a16:creationId xmlns:a16="http://schemas.microsoft.com/office/drawing/2014/main" id="{34489B2B-5A67-9EF0-5E56-68FF9CC7514B}"/>
              </a:ext>
            </a:extLst>
          </p:cNvPr>
          <p:cNvSpPr txBox="1"/>
          <p:nvPr/>
        </p:nvSpPr>
        <p:spPr>
          <a:xfrm>
            <a:off x="1798316" y="3266320"/>
            <a:ext cx="192731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TAX</a:t>
            </a:r>
          </a:p>
          <a:p>
            <a:pPr algn="ctr"/>
            <a:endParaRPr lang="fr-FR" sz="5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REVENUE</a:t>
            </a:r>
          </a:p>
          <a:p>
            <a:pPr algn="ctr"/>
            <a:endParaRPr lang="fr-FR" sz="5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25787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 flipV="1">
            <a:off x="1722972" y="4022338"/>
            <a:ext cx="3386024" cy="1858145"/>
          </a:xfrm>
          <a:prstGeom prst="rtTriangl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ight Triangle 3"/>
          <p:cNvSpPr/>
          <p:nvPr/>
        </p:nvSpPr>
        <p:spPr>
          <a:xfrm>
            <a:off x="1689471" y="1952199"/>
            <a:ext cx="3405181" cy="2072368"/>
          </a:xfrm>
          <a:prstGeom prst="rt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ZoneTexte 6"/>
          <p:cNvSpPr txBox="1"/>
          <p:nvPr/>
        </p:nvSpPr>
        <p:spPr>
          <a:xfrm>
            <a:off x="835471" y="1589007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719428" y="1944248"/>
            <a:ext cx="4831785" cy="296426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V="1">
            <a:off x="1715021" y="3188883"/>
            <a:ext cx="4875782" cy="269160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572973" y="5898940"/>
            <a:ext cx="1287077" cy="37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15" name="Connecteur droit 14"/>
          <p:cNvCxnSpPr/>
          <p:nvPr/>
        </p:nvCxnSpPr>
        <p:spPr>
          <a:xfrm>
            <a:off x="5094652" y="4018203"/>
            <a:ext cx="0" cy="206489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 flipV="1">
            <a:off x="1705570" y="4015910"/>
            <a:ext cx="3384815" cy="224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/>
              <p:cNvSpPr txBox="1"/>
              <p:nvPr/>
            </p:nvSpPr>
            <p:spPr>
              <a:xfrm>
                <a:off x="1189346" y="3830402"/>
                <a:ext cx="47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6" name="ZoneTexte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346" y="3830402"/>
                <a:ext cx="476541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/>
              <p:cNvSpPr txBox="1"/>
              <p:nvPr/>
            </p:nvSpPr>
            <p:spPr>
              <a:xfrm>
                <a:off x="4856574" y="6137867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8" name="ZoneTexte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6574" y="6137867"/>
                <a:ext cx="476156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Connecteur droit avec flèche 4"/>
          <p:cNvCxnSpPr/>
          <p:nvPr/>
        </p:nvCxnSpPr>
        <p:spPr>
          <a:xfrm flipV="1">
            <a:off x="1705477" y="1399427"/>
            <a:ext cx="0" cy="468604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itre 1"/>
          <p:cNvSpPr txBox="1">
            <a:spLocks/>
          </p:cNvSpPr>
          <p:nvPr/>
        </p:nvSpPr>
        <p:spPr>
          <a:xfrm>
            <a:off x="688726" y="395189"/>
            <a:ext cx="8596668" cy="812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err="1"/>
              <a:t>Specific</a:t>
            </a:r>
            <a:r>
              <a:rPr lang="fr-FR" dirty="0"/>
              <a:t> Taxes &amp; </a:t>
            </a:r>
            <a:r>
              <a:rPr lang="fr-FR" dirty="0" err="1"/>
              <a:t>Welfare</a:t>
            </a:r>
            <a:r>
              <a:rPr lang="fr-FR" dirty="0"/>
              <a:t> </a:t>
            </a:r>
            <a:r>
              <a:rPr lang="fr-FR" dirty="0" err="1"/>
              <a:t>Loss</a:t>
            </a:r>
            <a:endParaRPr lang="fr-FR" dirty="0"/>
          </a:p>
        </p:txBody>
      </p:sp>
      <p:sp>
        <p:nvSpPr>
          <p:cNvPr id="29" name="ZoneTexte 13"/>
          <p:cNvSpPr txBox="1"/>
          <p:nvPr/>
        </p:nvSpPr>
        <p:spPr>
          <a:xfrm>
            <a:off x="2304415" y="4340883"/>
            <a:ext cx="643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PS</a:t>
            </a:r>
            <a:r>
              <a:rPr lang="fr-FR" sz="2400" b="1" baseline="-25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30" name="ZoneTexte 13"/>
          <p:cNvSpPr txBox="1"/>
          <p:nvPr/>
        </p:nvSpPr>
        <p:spPr>
          <a:xfrm>
            <a:off x="2323651" y="3188883"/>
            <a:ext cx="649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</a:rPr>
              <a:t>CS</a:t>
            </a:r>
            <a:r>
              <a:rPr lang="fr-FR" sz="2400" b="1" baseline="-25000" dirty="0">
                <a:solidFill>
                  <a:srgbClr val="002060"/>
                </a:solidFill>
              </a:rPr>
              <a:t>1</a:t>
            </a:r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1708622" y="6089565"/>
            <a:ext cx="585494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2CCF13A-AE81-44BF-BE74-BD6BC90A5F1E}"/>
              </a:ext>
            </a:extLst>
          </p:cNvPr>
          <p:cNvGrpSpPr/>
          <p:nvPr/>
        </p:nvGrpSpPr>
        <p:grpSpPr>
          <a:xfrm>
            <a:off x="4996679" y="3923628"/>
            <a:ext cx="182880" cy="182880"/>
            <a:chOff x="5867354" y="2967593"/>
            <a:chExt cx="353418" cy="353418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79E3199-CC8B-4C97-A216-CEA33B2C1274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EFCEAF3-5D03-4329-AC9E-B80D807F39FB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31">
            <a:extLst>
              <a:ext uri="{FF2B5EF4-FFF2-40B4-BE49-F238E27FC236}">
                <a16:creationId xmlns:a16="http://schemas.microsoft.com/office/drawing/2014/main" id="{BFBAA108-F2C0-BEC8-29D9-4DD71421A17B}"/>
              </a:ext>
            </a:extLst>
          </p:cNvPr>
          <p:cNvSpPr txBox="1"/>
          <p:nvPr/>
        </p:nvSpPr>
        <p:spPr>
          <a:xfrm>
            <a:off x="6624014" y="2863758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  <a:r>
              <a:rPr lang="fr-FR" b="1" dirty="0">
                <a:solidFill>
                  <a:srgbClr val="C00000"/>
                </a:solidFill>
              </a:rPr>
              <a:t> = MC</a:t>
            </a:r>
          </a:p>
        </p:txBody>
      </p:sp>
      <p:sp>
        <p:nvSpPr>
          <p:cNvPr id="3" name="ZoneTexte 32">
            <a:extLst>
              <a:ext uri="{FF2B5EF4-FFF2-40B4-BE49-F238E27FC236}">
                <a16:creationId xmlns:a16="http://schemas.microsoft.com/office/drawing/2014/main" id="{5EDE446E-85F5-AFAB-6C68-611889AAEC21}"/>
              </a:ext>
            </a:extLst>
          </p:cNvPr>
          <p:cNvSpPr txBox="1"/>
          <p:nvPr/>
        </p:nvSpPr>
        <p:spPr>
          <a:xfrm>
            <a:off x="6610950" y="4865983"/>
            <a:ext cx="915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</p:spTree>
    <p:extLst>
      <p:ext uri="{BB962C8B-B14F-4D97-AF65-F5344CB8AC3E}">
        <p14:creationId xmlns:p14="http://schemas.microsoft.com/office/powerpoint/2010/main" val="53192922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 flipV="1">
            <a:off x="1722972" y="4022338"/>
            <a:ext cx="3386024" cy="1858145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ight Triangle 3"/>
          <p:cNvSpPr/>
          <p:nvPr/>
        </p:nvSpPr>
        <p:spPr>
          <a:xfrm>
            <a:off x="1689471" y="1952199"/>
            <a:ext cx="3405181" cy="2072368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ZoneTexte 6"/>
          <p:cNvSpPr txBox="1"/>
          <p:nvPr/>
        </p:nvSpPr>
        <p:spPr>
          <a:xfrm>
            <a:off x="835471" y="1589007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719428" y="1944248"/>
            <a:ext cx="4831785" cy="296426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V="1">
            <a:off x="1715021" y="3188883"/>
            <a:ext cx="4875782" cy="269160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572973" y="5898940"/>
            <a:ext cx="1287077" cy="37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15" name="Connecteur droit 14"/>
          <p:cNvCxnSpPr/>
          <p:nvPr/>
        </p:nvCxnSpPr>
        <p:spPr>
          <a:xfrm>
            <a:off x="5094652" y="4018203"/>
            <a:ext cx="0" cy="206489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 flipV="1">
            <a:off x="1705570" y="4015910"/>
            <a:ext cx="3384815" cy="224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/>
              <p:cNvSpPr txBox="1"/>
              <p:nvPr/>
            </p:nvSpPr>
            <p:spPr>
              <a:xfrm>
                <a:off x="1189346" y="3830402"/>
                <a:ext cx="47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6" name="ZoneTexte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346" y="3830402"/>
                <a:ext cx="476541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/>
              <p:cNvSpPr txBox="1"/>
              <p:nvPr/>
            </p:nvSpPr>
            <p:spPr>
              <a:xfrm>
                <a:off x="4856574" y="6137867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8" name="ZoneTexte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6574" y="6137867"/>
                <a:ext cx="476156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Connecteur droit avec flèche 4"/>
          <p:cNvCxnSpPr/>
          <p:nvPr/>
        </p:nvCxnSpPr>
        <p:spPr>
          <a:xfrm flipV="1">
            <a:off x="1705477" y="1399427"/>
            <a:ext cx="0" cy="468604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itre 1"/>
          <p:cNvSpPr txBox="1">
            <a:spLocks/>
          </p:cNvSpPr>
          <p:nvPr/>
        </p:nvSpPr>
        <p:spPr>
          <a:xfrm>
            <a:off x="688726" y="395189"/>
            <a:ext cx="8596668" cy="812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err="1"/>
              <a:t>Specific</a:t>
            </a:r>
            <a:r>
              <a:rPr lang="fr-FR" dirty="0"/>
              <a:t> Taxes &amp; </a:t>
            </a:r>
            <a:r>
              <a:rPr lang="fr-FR" dirty="0" err="1"/>
              <a:t>Welfare</a:t>
            </a:r>
            <a:r>
              <a:rPr lang="fr-FR" dirty="0"/>
              <a:t> </a:t>
            </a:r>
            <a:r>
              <a:rPr lang="fr-FR" dirty="0" err="1"/>
              <a:t>Loss</a:t>
            </a:r>
            <a:endParaRPr lang="fr-FR" dirty="0"/>
          </a:p>
        </p:txBody>
      </p:sp>
      <p:sp>
        <p:nvSpPr>
          <p:cNvPr id="30" name="ZoneTexte 13"/>
          <p:cNvSpPr txBox="1"/>
          <p:nvPr/>
        </p:nvSpPr>
        <p:spPr>
          <a:xfrm>
            <a:off x="2425759" y="3456133"/>
            <a:ext cx="649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TS</a:t>
            </a:r>
            <a:r>
              <a:rPr lang="fr-FR" sz="2400" b="1" baseline="-25000" dirty="0"/>
              <a:t>1</a:t>
            </a:r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1708622" y="6089565"/>
            <a:ext cx="585494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2CCF13A-AE81-44BF-BE74-BD6BC90A5F1E}"/>
              </a:ext>
            </a:extLst>
          </p:cNvPr>
          <p:cNvGrpSpPr/>
          <p:nvPr/>
        </p:nvGrpSpPr>
        <p:grpSpPr>
          <a:xfrm>
            <a:off x="4996679" y="3923628"/>
            <a:ext cx="182880" cy="182880"/>
            <a:chOff x="5867354" y="2967593"/>
            <a:chExt cx="353418" cy="353418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79E3199-CC8B-4C97-A216-CEA33B2C1274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EFCEAF3-5D03-4329-AC9E-B80D807F39FB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31">
            <a:extLst>
              <a:ext uri="{FF2B5EF4-FFF2-40B4-BE49-F238E27FC236}">
                <a16:creationId xmlns:a16="http://schemas.microsoft.com/office/drawing/2014/main" id="{5C4E2978-0956-BBDB-E382-64F8A9CEBA8A}"/>
              </a:ext>
            </a:extLst>
          </p:cNvPr>
          <p:cNvSpPr txBox="1"/>
          <p:nvPr/>
        </p:nvSpPr>
        <p:spPr>
          <a:xfrm>
            <a:off x="6624014" y="2863758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  <a:r>
              <a:rPr lang="fr-FR" b="1" dirty="0">
                <a:solidFill>
                  <a:srgbClr val="C00000"/>
                </a:solidFill>
              </a:rPr>
              <a:t> = MC</a:t>
            </a:r>
          </a:p>
        </p:txBody>
      </p:sp>
      <p:sp>
        <p:nvSpPr>
          <p:cNvPr id="3" name="ZoneTexte 32">
            <a:extLst>
              <a:ext uri="{FF2B5EF4-FFF2-40B4-BE49-F238E27FC236}">
                <a16:creationId xmlns:a16="http://schemas.microsoft.com/office/drawing/2014/main" id="{C478F8A6-8B55-3999-E1F0-5B93A64F1E8C}"/>
              </a:ext>
            </a:extLst>
          </p:cNvPr>
          <p:cNvSpPr txBox="1"/>
          <p:nvPr/>
        </p:nvSpPr>
        <p:spPr>
          <a:xfrm>
            <a:off x="6610950" y="4865983"/>
            <a:ext cx="915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</p:spTree>
    <p:extLst>
      <p:ext uri="{BB962C8B-B14F-4D97-AF65-F5344CB8AC3E}">
        <p14:creationId xmlns:p14="http://schemas.microsoft.com/office/powerpoint/2010/main" val="351574545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C8BB922-8BF3-4316-E5DA-22E1812B236A}"/>
              </a:ext>
            </a:extLst>
          </p:cNvPr>
          <p:cNvSpPr/>
          <p:nvPr/>
        </p:nvSpPr>
        <p:spPr>
          <a:xfrm>
            <a:off x="1723185" y="3464548"/>
            <a:ext cx="2499743" cy="10701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76EC6D9B-3766-C8AB-86BF-948C84BF4670}"/>
              </a:ext>
            </a:extLst>
          </p:cNvPr>
          <p:cNvSpPr/>
          <p:nvPr/>
        </p:nvSpPr>
        <p:spPr>
          <a:xfrm flipV="1">
            <a:off x="1722972" y="4518780"/>
            <a:ext cx="2488293" cy="1361702"/>
          </a:xfrm>
          <a:prstGeom prst="rtTriangl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14D32462-204B-878D-EFB4-B23ED18F4802}"/>
              </a:ext>
            </a:extLst>
          </p:cNvPr>
          <p:cNvSpPr/>
          <p:nvPr/>
        </p:nvSpPr>
        <p:spPr>
          <a:xfrm>
            <a:off x="1689472" y="1952199"/>
            <a:ext cx="2521794" cy="1521886"/>
          </a:xfrm>
          <a:prstGeom prst="rt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" name="Connecteur droit 29">
            <a:extLst>
              <a:ext uri="{FF2B5EF4-FFF2-40B4-BE49-F238E27FC236}">
                <a16:creationId xmlns:a16="http://schemas.microsoft.com/office/drawing/2014/main" id="{3CC572FF-74BA-E5A4-EBD3-AB14E08F76A7}"/>
              </a:ext>
            </a:extLst>
          </p:cNvPr>
          <p:cNvCxnSpPr/>
          <p:nvPr/>
        </p:nvCxnSpPr>
        <p:spPr>
          <a:xfrm flipV="1">
            <a:off x="1721379" y="2249666"/>
            <a:ext cx="4835576" cy="2540976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31">
            <a:extLst>
              <a:ext uri="{FF2B5EF4-FFF2-40B4-BE49-F238E27FC236}">
                <a16:creationId xmlns:a16="http://schemas.microsoft.com/office/drawing/2014/main" id="{13CE6663-DD46-1ECB-2A6C-8715E5A2A878}"/>
              </a:ext>
            </a:extLst>
          </p:cNvPr>
          <p:cNvSpPr txBox="1"/>
          <p:nvPr/>
        </p:nvSpPr>
        <p:spPr>
          <a:xfrm>
            <a:off x="6624014" y="1896236"/>
            <a:ext cx="128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  <a:r>
              <a:rPr lang="fr-FR" b="1" dirty="0">
                <a:solidFill>
                  <a:schemeClr val="accent4"/>
                </a:solidFill>
              </a:rPr>
              <a:t> = S</a:t>
            </a:r>
            <a:r>
              <a:rPr lang="fr-FR" b="1" baseline="-25000" dirty="0">
                <a:solidFill>
                  <a:schemeClr val="accent4"/>
                </a:solidFill>
              </a:rPr>
              <a:t>1</a:t>
            </a:r>
            <a:r>
              <a:rPr lang="fr-FR" b="1" dirty="0">
                <a:solidFill>
                  <a:schemeClr val="accent4"/>
                </a:solidFill>
              </a:rPr>
              <a:t> + T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76FED95D-491F-F53F-67D7-7FC1FF93CAF5}"/>
              </a:ext>
            </a:extLst>
          </p:cNvPr>
          <p:cNvSpPr/>
          <p:nvPr/>
        </p:nvSpPr>
        <p:spPr>
          <a:xfrm rot="10800000">
            <a:off x="6393576" y="2558549"/>
            <a:ext cx="188469" cy="371662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835471" y="1589007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719428" y="1944248"/>
            <a:ext cx="4831785" cy="296426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V="1">
            <a:off x="1715021" y="3188883"/>
            <a:ext cx="4875782" cy="269160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572973" y="5898940"/>
            <a:ext cx="1287077" cy="37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1705477" y="1399427"/>
            <a:ext cx="0" cy="468604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itre 1"/>
          <p:cNvSpPr txBox="1">
            <a:spLocks/>
          </p:cNvSpPr>
          <p:nvPr/>
        </p:nvSpPr>
        <p:spPr>
          <a:xfrm>
            <a:off x="688726" y="395189"/>
            <a:ext cx="8596668" cy="812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err="1"/>
              <a:t>Specific</a:t>
            </a:r>
            <a:r>
              <a:rPr lang="fr-FR" dirty="0"/>
              <a:t> Taxes &amp; </a:t>
            </a:r>
            <a:r>
              <a:rPr lang="fr-FR" dirty="0" err="1"/>
              <a:t>Welfare</a:t>
            </a:r>
            <a:r>
              <a:rPr lang="fr-FR" dirty="0"/>
              <a:t> </a:t>
            </a:r>
            <a:r>
              <a:rPr lang="fr-FR" dirty="0" err="1"/>
              <a:t>Loss</a:t>
            </a:r>
            <a:endParaRPr lang="fr-FR" dirty="0"/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1708622" y="6089565"/>
            <a:ext cx="585494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Left Brace 11">
            <a:extLst>
              <a:ext uri="{FF2B5EF4-FFF2-40B4-BE49-F238E27FC236}">
                <a16:creationId xmlns:a16="http://schemas.microsoft.com/office/drawing/2014/main" id="{28D33508-1184-AE39-4045-47C4A2F5D5D0}"/>
              </a:ext>
            </a:extLst>
          </p:cNvPr>
          <p:cNvSpPr/>
          <p:nvPr/>
        </p:nvSpPr>
        <p:spPr>
          <a:xfrm>
            <a:off x="1368572" y="4802548"/>
            <a:ext cx="212216" cy="1077937"/>
          </a:xfrm>
          <a:prstGeom prst="leftBrace">
            <a:avLst>
              <a:gd name="adj1" fmla="val 101901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ZoneTexte 27">
            <a:extLst>
              <a:ext uri="{FF2B5EF4-FFF2-40B4-BE49-F238E27FC236}">
                <a16:creationId xmlns:a16="http://schemas.microsoft.com/office/drawing/2014/main" id="{1EBABE4A-4AE8-E61A-666F-CEF355771846}"/>
              </a:ext>
            </a:extLst>
          </p:cNvPr>
          <p:cNvSpPr txBox="1"/>
          <p:nvPr/>
        </p:nvSpPr>
        <p:spPr>
          <a:xfrm>
            <a:off x="1046134" y="5157074"/>
            <a:ext cx="298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T</a:t>
            </a:r>
          </a:p>
        </p:txBody>
      </p:sp>
      <p:cxnSp>
        <p:nvCxnSpPr>
          <p:cNvPr id="4" name="Connecteur droit 17">
            <a:extLst>
              <a:ext uri="{FF2B5EF4-FFF2-40B4-BE49-F238E27FC236}">
                <a16:creationId xmlns:a16="http://schemas.microsoft.com/office/drawing/2014/main" id="{A8B8BCBC-75FB-705A-FBBE-D8E75C7A72B1}"/>
              </a:ext>
            </a:extLst>
          </p:cNvPr>
          <p:cNvCxnSpPr/>
          <p:nvPr/>
        </p:nvCxnSpPr>
        <p:spPr>
          <a:xfrm>
            <a:off x="1705477" y="3474085"/>
            <a:ext cx="2487190" cy="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14">
            <a:extLst>
              <a:ext uri="{FF2B5EF4-FFF2-40B4-BE49-F238E27FC236}">
                <a16:creationId xmlns:a16="http://schemas.microsoft.com/office/drawing/2014/main" id="{6321BD57-21EB-37A3-4159-60B1E6C31732}"/>
              </a:ext>
            </a:extLst>
          </p:cNvPr>
          <p:cNvCxnSpPr/>
          <p:nvPr/>
        </p:nvCxnSpPr>
        <p:spPr>
          <a:xfrm>
            <a:off x="4211265" y="3483392"/>
            <a:ext cx="0" cy="259970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25">
                <a:extLst>
                  <a:ext uri="{FF2B5EF4-FFF2-40B4-BE49-F238E27FC236}">
                    <a16:creationId xmlns:a16="http://schemas.microsoft.com/office/drawing/2014/main" id="{40F5CAB9-0112-49CD-ADF8-C4502D7E6FF1}"/>
                  </a:ext>
                </a:extLst>
              </p:cNvPr>
              <p:cNvSpPr txBox="1"/>
              <p:nvPr/>
            </p:nvSpPr>
            <p:spPr>
              <a:xfrm>
                <a:off x="1186684" y="3289419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ZoneTexte 25">
                <a:extLst>
                  <a:ext uri="{FF2B5EF4-FFF2-40B4-BE49-F238E27FC236}">
                    <a16:creationId xmlns:a16="http://schemas.microsoft.com/office/drawing/2014/main" id="{40F5CAB9-0112-49CD-ADF8-C4502D7E6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6684" y="3289419"/>
                <a:ext cx="481863" cy="369332"/>
              </a:xfrm>
              <a:prstGeom prst="rect">
                <a:avLst/>
              </a:prstGeom>
              <a:blipFill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56639BDE-49AF-4A47-B069-6D9528BFCF54}"/>
              </a:ext>
            </a:extLst>
          </p:cNvPr>
          <p:cNvGrpSpPr/>
          <p:nvPr/>
        </p:nvGrpSpPr>
        <p:grpSpPr>
          <a:xfrm>
            <a:off x="4119658" y="3381541"/>
            <a:ext cx="182880" cy="182880"/>
            <a:chOff x="5867354" y="2967593"/>
            <a:chExt cx="353418" cy="353418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7992A67-F204-4C7A-74F5-48AB570BF663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B12B9AE-CDC9-9DA0-F5C9-64A883EAF3D0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27">
                <a:extLst>
                  <a:ext uri="{FF2B5EF4-FFF2-40B4-BE49-F238E27FC236}">
                    <a16:creationId xmlns:a16="http://schemas.microsoft.com/office/drawing/2014/main" id="{60924B83-77F5-1431-EA40-639B97B80727}"/>
                  </a:ext>
                </a:extLst>
              </p:cNvPr>
              <p:cNvSpPr txBox="1"/>
              <p:nvPr/>
            </p:nvSpPr>
            <p:spPr>
              <a:xfrm>
                <a:off x="3960941" y="6137867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0" name="ZoneTexte 27">
                <a:extLst>
                  <a:ext uri="{FF2B5EF4-FFF2-40B4-BE49-F238E27FC236}">
                    <a16:creationId xmlns:a16="http://schemas.microsoft.com/office/drawing/2014/main" id="{60924B83-77F5-1431-EA40-639B97B807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0941" y="6137867"/>
                <a:ext cx="481478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Connecteur droit 17">
            <a:extLst>
              <a:ext uri="{FF2B5EF4-FFF2-40B4-BE49-F238E27FC236}">
                <a16:creationId xmlns:a16="http://schemas.microsoft.com/office/drawing/2014/main" id="{EAA3A208-71EC-0DA7-3944-58FF9AC6F340}"/>
              </a:ext>
            </a:extLst>
          </p:cNvPr>
          <p:cNvCxnSpPr/>
          <p:nvPr/>
        </p:nvCxnSpPr>
        <p:spPr>
          <a:xfrm>
            <a:off x="1706727" y="4506853"/>
            <a:ext cx="2487190" cy="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5">
                <a:extLst>
                  <a:ext uri="{FF2B5EF4-FFF2-40B4-BE49-F238E27FC236}">
                    <a16:creationId xmlns:a16="http://schemas.microsoft.com/office/drawing/2014/main" id="{F0228422-F6E2-91D8-1468-903DB44422D0}"/>
                  </a:ext>
                </a:extLst>
              </p:cNvPr>
              <p:cNvSpPr txBox="1"/>
              <p:nvPr/>
            </p:nvSpPr>
            <p:spPr>
              <a:xfrm>
                <a:off x="238359" y="4322187"/>
                <a:ext cx="14307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25" name="ZoneTexte 25">
                <a:extLst>
                  <a:ext uri="{FF2B5EF4-FFF2-40B4-BE49-F238E27FC236}">
                    <a16:creationId xmlns:a16="http://schemas.microsoft.com/office/drawing/2014/main" id="{F0228422-F6E2-91D8-1468-903DB44422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359" y="4322187"/>
                <a:ext cx="1430776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ZoneTexte 13">
            <a:extLst>
              <a:ext uri="{FF2B5EF4-FFF2-40B4-BE49-F238E27FC236}">
                <a16:creationId xmlns:a16="http://schemas.microsoft.com/office/drawing/2014/main" id="{62F396B6-4D42-97AE-C983-204DC736344C}"/>
              </a:ext>
            </a:extLst>
          </p:cNvPr>
          <p:cNvSpPr txBox="1"/>
          <p:nvPr/>
        </p:nvSpPr>
        <p:spPr>
          <a:xfrm>
            <a:off x="1956793" y="2686806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CS</a:t>
            </a:r>
            <a:r>
              <a:rPr lang="fr-FR" b="1" baseline="-25000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26" name="ZoneTexte 13">
            <a:extLst>
              <a:ext uri="{FF2B5EF4-FFF2-40B4-BE49-F238E27FC236}">
                <a16:creationId xmlns:a16="http://schemas.microsoft.com/office/drawing/2014/main" id="{04303CDD-0693-CA23-07CF-2C5C63D14986}"/>
              </a:ext>
            </a:extLst>
          </p:cNvPr>
          <p:cNvSpPr txBox="1"/>
          <p:nvPr/>
        </p:nvSpPr>
        <p:spPr>
          <a:xfrm>
            <a:off x="1956793" y="4868595"/>
            <a:ext cx="529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PS</a:t>
            </a:r>
            <a:r>
              <a:rPr lang="fr-FR" b="1" baseline="-250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27" name="ZoneTexte 13">
            <a:extLst>
              <a:ext uri="{FF2B5EF4-FFF2-40B4-BE49-F238E27FC236}">
                <a16:creationId xmlns:a16="http://schemas.microsoft.com/office/drawing/2014/main" id="{79F9ACEB-0069-D2C5-BE1A-2FFF8CD4201A}"/>
              </a:ext>
            </a:extLst>
          </p:cNvPr>
          <p:cNvSpPr txBox="1"/>
          <p:nvPr/>
        </p:nvSpPr>
        <p:spPr>
          <a:xfrm>
            <a:off x="1988052" y="3803259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6">
                    <a:lumMod val="50000"/>
                  </a:schemeClr>
                </a:solidFill>
              </a:rPr>
              <a:t>TR</a:t>
            </a:r>
            <a:endParaRPr lang="fr-FR" b="1" baseline="-25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8" name="ZoneTexte 31">
            <a:extLst>
              <a:ext uri="{FF2B5EF4-FFF2-40B4-BE49-F238E27FC236}">
                <a16:creationId xmlns:a16="http://schemas.microsoft.com/office/drawing/2014/main" id="{BD05224E-662E-C4EE-7BF1-03026A575DF2}"/>
              </a:ext>
            </a:extLst>
          </p:cNvPr>
          <p:cNvSpPr txBox="1"/>
          <p:nvPr/>
        </p:nvSpPr>
        <p:spPr>
          <a:xfrm>
            <a:off x="6624014" y="2863758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  <a:r>
              <a:rPr lang="fr-FR" b="1" dirty="0">
                <a:solidFill>
                  <a:srgbClr val="C00000"/>
                </a:solidFill>
              </a:rPr>
              <a:t> = MC</a:t>
            </a:r>
          </a:p>
        </p:txBody>
      </p:sp>
      <p:sp>
        <p:nvSpPr>
          <p:cNvPr id="29" name="ZoneTexte 32">
            <a:extLst>
              <a:ext uri="{FF2B5EF4-FFF2-40B4-BE49-F238E27FC236}">
                <a16:creationId xmlns:a16="http://schemas.microsoft.com/office/drawing/2014/main" id="{0A21AE9A-E86D-D8B9-2A4E-920687BD3F1A}"/>
              </a:ext>
            </a:extLst>
          </p:cNvPr>
          <p:cNvSpPr txBox="1"/>
          <p:nvPr/>
        </p:nvSpPr>
        <p:spPr>
          <a:xfrm>
            <a:off x="6610950" y="4865983"/>
            <a:ext cx="915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</p:spTree>
    <p:extLst>
      <p:ext uri="{BB962C8B-B14F-4D97-AF65-F5344CB8AC3E}">
        <p14:creationId xmlns:p14="http://schemas.microsoft.com/office/powerpoint/2010/main" val="154239485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C8BB922-8BF3-4316-E5DA-22E1812B236A}"/>
              </a:ext>
            </a:extLst>
          </p:cNvPr>
          <p:cNvSpPr/>
          <p:nvPr/>
        </p:nvSpPr>
        <p:spPr>
          <a:xfrm>
            <a:off x="1723185" y="3464548"/>
            <a:ext cx="2499743" cy="107013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76EC6D9B-3766-C8AB-86BF-948C84BF4670}"/>
              </a:ext>
            </a:extLst>
          </p:cNvPr>
          <p:cNvSpPr/>
          <p:nvPr/>
        </p:nvSpPr>
        <p:spPr>
          <a:xfrm flipV="1">
            <a:off x="1722972" y="4518780"/>
            <a:ext cx="2488293" cy="1361702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14D32462-204B-878D-EFB4-B23ED18F4802}"/>
              </a:ext>
            </a:extLst>
          </p:cNvPr>
          <p:cNvSpPr/>
          <p:nvPr/>
        </p:nvSpPr>
        <p:spPr>
          <a:xfrm>
            <a:off x="1689472" y="1952199"/>
            <a:ext cx="2521794" cy="1521886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" name="Connecteur droit 29">
            <a:extLst>
              <a:ext uri="{FF2B5EF4-FFF2-40B4-BE49-F238E27FC236}">
                <a16:creationId xmlns:a16="http://schemas.microsoft.com/office/drawing/2014/main" id="{3CC572FF-74BA-E5A4-EBD3-AB14E08F76A7}"/>
              </a:ext>
            </a:extLst>
          </p:cNvPr>
          <p:cNvCxnSpPr/>
          <p:nvPr/>
        </p:nvCxnSpPr>
        <p:spPr>
          <a:xfrm flipV="1">
            <a:off x="1721379" y="2249666"/>
            <a:ext cx="4835576" cy="2540976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31">
            <a:extLst>
              <a:ext uri="{FF2B5EF4-FFF2-40B4-BE49-F238E27FC236}">
                <a16:creationId xmlns:a16="http://schemas.microsoft.com/office/drawing/2014/main" id="{13CE6663-DD46-1ECB-2A6C-8715E5A2A878}"/>
              </a:ext>
            </a:extLst>
          </p:cNvPr>
          <p:cNvSpPr txBox="1"/>
          <p:nvPr/>
        </p:nvSpPr>
        <p:spPr>
          <a:xfrm>
            <a:off x="6624014" y="1896236"/>
            <a:ext cx="128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  <a:r>
              <a:rPr lang="fr-FR" b="1" dirty="0">
                <a:solidFill>
                  <a:schemeClr val="accent4"/>
                </a:solidFill>
              </a:rPr>
              <a:t> = S</a:t>
            </a:r>
            <a:r>
              <a:rPr lang="fr-FR" b="1" baseline="-25000" dirty="0">
                <a:solidFill>
                  <a:schemeClr val="accent4"/>
                </a:solidFill>
              </a:rPr>
              <a:t>1</a:t>
            </a:r>
            <a:r>
              <a:rPr lang="fr-FR" b="1" dirty="0">
                <a:solidFill>
                  <a:schemeClr val="accent4"/>
                </a:solidFill>
              </a:rPr>
              <a:t> + T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76FED95D-491F-F53F-67D7-7FC1FF93CAF5}"/>
              </a:ext>
            </a:extLst>
          </p:cNvPr>
          <p:cNvSpPr/>
          <p:nvPr/>
        </p:nvSpPr>
        <p:spPr>
          <a:xfrm rot="10800000">
            <a:off x="6393576" y="2558549"/>
            <a:ext cx="188469" cy="371662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835471" y="1589007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719428" y="1944248"/>
            <a:ext cx="4831785" cy="296426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V="1">
            <a:off x="1715021" y="3188883"/>
            <a:ext cx="4875782" cy="269160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572973" y="5898940"/>
            <a:ext cx="1287077" cy="37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1705477" y="1399427"/>
            <a:ext cx="0" cy="468604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itre 1"/>
          <p:cNvSpPr txBox="1">
            <a:spLocks/>
          </p:cNvSpPr>
          <p:nvPr/>
        </p:nvSpPr>
        <p:spPr>
          <a:xfrm>
            <a:off x="688726" y="395189"/>
            <a:ext cx="8596668" cy="812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err="1"/>
              <a:t>Specific</a:t>
            </a:r>
            <a:r>
              <a:rPr lang="fr-FR" dirty="0"/>
              <a:t> Taxes &amp; </a:t>
            </a:r>
            <a:r>
              <a:rPr lang="fr-FR" dirty="0" err="1"/>
              <a:t>Welfare</a:t>
            </a:r>
            <a:r>
              <a:rPr lang="fr-FR" dirty="0"/>
              <a:t> </a:t>
            </a:r>
            <a:r>
              <a:rPr lang="fr-FR" dirty="0" err="1"/>
              <a:t>Loss</a:t>
            </a:r>
            <a:endParaRPr lang="fr-FR" dirty="0"/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1708622" y="6089565"/>
            <a:ext cx="585494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Left Brace 11">
            <a:extLst>
              <a:ext uri="{FF2B5EF4-FFF2-40B4-BE49-F238E27FC236}">
                <a16:creationId xmlns:a16="http://schemas.microsoft.com/office/drawing/2014/main" id="{28D33508-1184-AE39-4045-47C4A2F5D5D0}"/>
              </a:ext>
            </a:extLst>
          </p:cNvPr>
          <p:cNvSpPr/>
          <p:nvPr/>
        </p:nvSpPr>
        <p:spPr>
          <a:xfrm>
            <a:off x="1368572" y="4802548"/>
            <a:ext cx="212216" cy="1077937"/>
          </a:xfrm>
          <a:prstGeom prst="leftBrace">
            <a:avLst>
              <a:gd name="adj1" fmla="val 101901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ZoneTexte 27">
            <a:extLst>
              <a:ext uri="{FF2B5EF4-FFF2-40B4-BE49-F238E27FC236}">
                <a16:creationId xmlns:a16="http://schemas.microsoft.com/office/drawing/2014/main" id="{1EBABE4A-4AE8-E61A-666F-CEF355771846}"/>
              </a:ext>
            </a:extLst>
          </p:cNvPr>
          <p:cNvSpPr txBox="1"/>
          <p:nvPr/>
        </p:nvSpPr>
        <p:spPr>
          <a:xfrm>
            <a:off x="1046134" y="5157074"/>
            <a:ext cx="298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T</a:t>
            </a:r>
          </a:p>
        </p:txBody>
      </p:sp>
      <p:cxnSp>
        <p:nvCxnSpPr>
          <p:cNvPr id="4" name="Connecteur droit 17">
            <a:extLst>
              <a:ext uri="{FF2B5EF4-FFF2-40B4-BE49-F238E27FC236}">
                <a16:creationId xmlns:a16="http://schemas.microsoft.com/office/drawing/2014/main" id="{A8B8BCBC-75FB-705A-FBBE-D8E75C7A72B1}"/>
              </a:ext>
            </a:extLst>
          </p:cNvPr>
          <p:cNvCxnSpPr/>
          <p:nvPr/>
        </p:nvCxnSpPr>
        <p:spPr>
          <a:xfrm>
            <a:off x="1705477" y="3474085"/>
            <a:ext cx="2487190" cy="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14">
            <a:extLst>
              <a:ext uri="{FF2B5EF4-FFF2-40B4-BE49-F238E27FC236}">
                <a16:creationId xmlns:a16="http://schemas.microsoft.com/office/drawing/2014/main" id="{6321BD57-21EB-37A3-4159-60B1E6C31732}"/>
              </a:ext>
            </a:extLst>
          </p:cNvPr>
          <p:cNvCxnSpPr/>
          <p:nvPr/>
        </p:nvCxnSpPr>
        <p:spPr>
          <a:xfrm>
            <a:off x="4211265" y="3483392"/>
            <a:ext cx="0" cy="259970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25">
                <a:extLst>
                  <a:ext uri="{FF2B5EF4-FFF2-40B4-BE49-F238E27FC236}">
                    <a16:creationId xmlns:a16="http://schemas.microsoft.com/office/drawing/2014/main" id="{40F5CAB9-0112-49CD-ADF8-C4502D7E6FF1}"/>
                  </a:ext>
                </a:extLst>
              </p:cNvPr>
              <p:cNvSpPr txBox="1"/>
              <p:nvPr/>
            </p:nvSpPr>
            <p:spPr>
              <a:xfrm>
                <a:off x="1186684" y="3289419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ZoneTexte 25">
                <a:extLst>
                  <a:ext uri="{FF2B5EF4-FFF2-40B4-BE49-F238E27FC236}">
                    <a16:creationId xmlns:a16="http://schemas.microsoft.com/office/drawing/2014/main" id="{40F5CAB9-0112-49CD-ADF8-C4502D7E6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6684" y="3289419"/>
                <a:ext cx="481863" cy="369332"/>
              </a:xfrm>
              <a:prstGeom prst="rect">
                <a:avLst/>
              </a:prstGeom>
              <a:blipFill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56639BDE-49AF-4A47-B069-6D9528BFCF54}"/>
              </a:ext>
            </a:extLst>
          </p:cNvPr>
          <p:cNvGrpSpPr/>
          <p:nvPr/>
        </p:nvGrpSpPr>
        <p:grpSpPr>
          <a:xfrm>
            <a:off x="4119658" y="3381541"/>
            <a:ext cx="182880" cy="182880"/>
            <a:chOff x="5867354" y="2967593"/>
            <a:chExt cx="353418" cy="353418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7992A67-F204-4C7A-74F5-48AB570BF663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B12B9AE-CDC9-9DA0-F5C9-64A883EAF3D0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27">
                <a:extLst>
                  <a:ext uri="{FF2B5EF4-FFF2-40B4-BE49-F238E27FC236}">
                    <a16:creationId xmlns:a16="http://schemas.microsoft.com/office/drawing/2014/main" id="{60924B83-77F5-1431-EA40-639B97B80727}"/>
                  </a:ext>
                </a:extLst>
              </p:cNvPr>
              <p:cNvSpPr txBox="1"/>
              <p:nvPr/>
            </p:nvSpPr>
            <p:spPr>
              <a:xfrm>
                <a:off x="3960941" y="6137867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0" name="ZoneTexte 27">
                <a:extLst>
                  <a:ext uri="{FF2B5EF4-FFF2-40B4-BE49-F238E27FC236}">
                    <a16:creationId xmlns:a16="http://schemas.microsoft.com/office/drawing/2014/main" id="{60924B83-77F5-1431-EA40-639B97B807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0941" y="6137867"/>
                <a:ext cx="481478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Connecteur droit 17">
            <a:extLst>
              <a:ext uri="{FF2B5EF4-FFF2-40B4-BE49-F238E27FC236}">
                <a16:creationId xmlns:a16="http://schemas.microsoft.com/office/drawing/2014/main" id="{EAA3A208-71EC-0DA7-3944-58FF9AC6F340}"/>
              </a:ext>
            </a:extLst>
          </p:cNvPr>
          <p:cNvCxnSpPr/>
          <p:nvPr/>
        </p:nvCxnSpPr>
        <p:spPr>
          <a:xfrm>
            <a:off x="1706727" y="4506853"/>
            <a:ext cx="2487190" cy="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5">
                <a:extLst>
                  <a:ext uri="{FF2B5EF4-FFF2-40B4-BE49-F238E27FC236}">
                    <a16:creationId xmlns:a16="http://schemas.microsoft.com/office/drawing/2014/main" id="{F0228422-F6E2-91D8-1468-903DB44422D0}"/>
                  </a:ext>
                </a:extLst>
              </p:cNvPr>
              <p:cNvSpPr txBox="1"/>
              <p:nvPr/>
            </p:nvSpPr>
            <p:spPr>
              <a:xfrm>
                <a:off x="238359" y="4322187"/>
                <a:ext cx="14307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25" name="ZoneTexte 25">
                <a:extLst>
                  <a:ext uri="{FF2B5EF4-FFF2-40B4-BE49-F238E27FC236}">
                    <a16:creationId xmlns:a16="http://schemas.microsoft.com/office/drawing/2014/main" id="{F0228422-F6E2-91D8-1468-903DB44422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359" y="4322187"/>
                <a:ext cx="1430776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ZoneTexte 13">
            <a:extLst>
              <a:ext uri="{FF2B5EF4-FFF2-40B4-BE49-F238E27FC236}">
                <a16:creationId xmlns:a16="http://schemas.microsoft.com/office/drawing/2014/main" id="{79F9ACEB-0069-D2C5-BE1A-2FFF8CD4201A}"/>
              </a:ext>
            </a:extLst>
          </p:cNvPr>
          <p:cNvSpPr txBox="1"/>
          <p:nvPr/>
        </p:nvSpPr>
        <p:spPr>
          <a:xfrm>
            <a:off x="2269815" y="3703845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TS</a:t>
            </a:r>
            <a:r>
              <a:rPr lang="fr-FR" b="1" baseline="-25000" dirty="0"/>
              <a:t>2</a:t>
            </a:r>
          </a:p>
        </p:txBody>
      </p:sp>
      <p:sp>
        <p:nvSpPr>
          <p:cNvPr id="28" name="ZoneTexte 31">
            <a:extLst>
              <a:ext uri="{FF2B5EF4-FFF2-40B4-BE49-F238E27FC236}">
                <a16:creationId xmlns:a16="http://schemas.microsoft.com/office/drawing/2014/main" id="{BD05224E-662E-C4EE-7BF1-03026A575DF2}"/>
              </a:ext>
            </a:extLst>
          </p:cNvPr>
          <p:cNvSpPr txBox="1"/>
          <p:nvPr/>
        </p:nvSpPr>
        <p:spPr>
          <a:xfrm>
            <a:off x="6624014" y="2863758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  <a:r>
              <a:rPr lang="fr-FR" b="1" dirty="0">
                <a:solidFill>
                  <a:srgbClr val="C00000"/>
                </a:solidFill>
              </a:rPr>
              <a:t> = MC</a:t>
            </a:r>
          </a:p>
        </p:txBody>
      </p:sp>
      <p:sp>
        <p:nvSpPr>
          <p:cNvPr id="29" name="ZoneTexte 32">
            <a:extLst>
              <a:ext uri="{FF2B5EF4-FFF2-40B4-BE49-F238E27FC236}">
                <a16:creationId xmlns:a16="http://schemas.microsoft.com/office/drawing/2014/main" id="{0A21AE9A-E86D-D8B9-2A4E-920687BD3F1A}"/>
              </a:ext>
            </a:extLst>
          </p:cNvPr>
          <p:cNvSpPr txBox="1"/>
          <p:nvPr/>
        </p:nvSpPr>
        <p:spPr>
          <a:xfrm>
            <a:off x="6610950" y="4865983"/>
            <a:ext cx="915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</p:spTree>
    <p:extLst>
      <p:ext uri="{BB962C8B-B14F-4D97-AF65-F5344CB8AC3E}">
        <p14:creationId xmlns:p14="http://schemas.microsoft.com/office/powerpoint/2010/main" val="186880380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ight Triangle 40">
            <a:extLst>
              <a:ext uri="{FF2B5EF4-FFF2-40B4-BE49-F238E27FC236}">
                <a16:creationId xmlns:a16="http://schemas.microsoft.com/office/drawing/2014/main" id="{E70B8FCE-828E-A7B3-04FE-2A6F3DF1C04D}"/>
              </a:ext>
            </a:extLst>
          </p:cNvPr>
          <p:cNvSpPr/>
          <p:nvPr/>
        </p:nvSpPr>
        <p:spPr>
          <a:xfrm flipV="1">
            <a:off x="4205055" y="4014243"/>
            <a:ext cx="893228" cy="502986"/>
          </a:xfrm>
          <a:prstGeom prst="rtTriangle">
            <a:avLst/>
          </a:prstGeom>
          <a:solidFill>
            <a:srgbClr val="E860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Triangle 36">
            <a:extLst>
              <a:ext uri="{FF2B5EF4-FFF2-40B4-BE49-F238E27FC236}">
                <a16:creationId xmlns:a16="http://schemas.microsoft.com/office/drawing/2014/main" id="{BB52EF5B-EC3F-BE74-CD98-6385681C44EB}"/>
              </a:ext>
            </a:extLst>
          </p:cNvPr>
          <p:cNvSpPr/>
          <p:nvPr/>
        </p:nvSpPr>
        <p:spPr>
          <a:xfrm>
            <a:off x="4209712" y="3472981"/>
            <a:ext cx="893228" cy="542883"/>
          </a:xfrm>
          <a:prstGeom prst="rtTriangle">
            <a:avLst/>
          </a:prstGeom>
          <a:solidFill>
            <a:srgbClr val="516E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B5491ED-0FE0-EC3E-BEA4-DCAE836254EF}"/>
              </a:ext>
            </a:extLst>
          </p:cNvPr>
          <p:cNvSpPr/>
          <p:nvPr/>
        </p:nvSpPr>
        <p:spPr>
          <a:xfrm>
            <a:off x="1713685" y="4015910"/>
            <a:ext cx="2496027" cy="48772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FC95212-23BB-06B4-97C7-B2326D15915F}"/>
              </a:ext>
            </a:extLst>
          </p:cNvPr>
          <p:cNvSpPr/>
          <p:nvPr/>
        </p:nvSpPr>
        <p:spPr>
          <a:xfrm>
            <a:off x="1705477" y="3472981"/>
            <a:ext cx="2505782" cy="54517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Connecteur droit 29">
            <a:extLst>
              <a:ext uri="{FF2B5EF4-FFF2-40B4-BE49-F238E27FC236}">
                <a16:creationId xmlns:a16="http://schemas.microsoft.com/office/drawing/2014/main" id="{3CC572FF-74BA-E5A4-EBD3-AB14E08F76A7}"/>
              </a:ext>
            </a:extLst>
          </p:cNvPr>
          <p:cNvCxnSpPr/>
          <p:nvPr/>
        </p:nvCxnSpPr>
        <p:spPr>
          <a:xfrm flipV="1">
            <a:off x="1721379" y="2249666"/>
            <a:ext cx="4835576" cy="2540976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31">
            <a:extLst>
              <a:ext uri="{FF2B5EF4-FFF2-40B4-BE49-F238E27FC236}">
                <a16:creationId xmlns:a16="http://schemas.microsoft.com/office/drawing/2014/main" id="{13CE6663-DD46-1ECB-2A6C-8715E5A2A878}"/>
              </a:ext>
            </a:extLst>
          </p:cNvPr>
          <p:cNvSpPr txBox="1"/>
          <p:nvPr/>
        </p:nvSpPr>
        <p:spPr>
          <a:xfrm>
            <a:off x="6624014" y="1896236"/>
            <a:ext cx="128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  <a:r>
              <a:rPr lang="fr-FR" b="1" dirty="0">
                <a:solidFill>
                  <a:schemeClr val="accent4"/>
                </a:solidFill>
              </a:rPr>
              <a:t> = S</a:t>
            </a:r>
            <a:r>
              <a:rPr lang="fr-FR" b="1" baseline="-25000" dirty="0">
                <a:solidFill>
                  <a:schemeClr val="accent4"/>
                </a:solidFill>
              </a:rPr>
              <a:t>1</a:t>
            </a:r>
            <a:r>
              <a:rPr lang="fr-FR" b="1" dirty="0">
                <a:solidFill>
                  <a:schemeClr val="accent4"/>
                </a:solidFill>
              </a:rPr>
              <a:t> + T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76FED95D-491F-F53F-67D7-7FC1FF93CAF5}"/>
              </a:ext>
            </a:extLst>
          </p:cNvPr>
          <p:cNvSpPr/>
          <p:nvPr/>
        </p:nvSpPr>
        <p:spPr>
          <a:xfrm rot="10800000">
            <a:off x="6393576" y="2558549"/>
            <a:ext cx="188469" cy="371662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835471" y="1589007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719428" y="1944248"/>
            <a:ext cx="4831785" cy="296426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V="1">
            <a:off x="1715021" y="3188883"/>
            <a:ext cx="4875782" cy="269160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572973" y="5898940"/>
            <a:ext cx="1287077" cy="37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1705477" y="1399427"/>
            <a:ext cx="0" cy="468604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itre 1"/>
          <p:cNvSpPr txBox="1">
            <a:spLocks/>
          </p:cNvSpPr>
          <p:nvPr/>
        </p:nvSpPr>
        <p:spPr>
          <a:xfrm>
            <a:off x="688726" y="395189"/>
            <a:ext cx="8596668" cy="812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err="1"/>
              <a:t>Specific</a:t>
            </a:r>
            <a:r>
              <a:rPr lang="fr-FR" dirty="0"/>
              <a:t> Taxes &amp; </a:t>
            </a:r>
            <a:r>
              <a:rPr lang="fr-FR" dirty="0" err="1"/>
              <a:t>Welfare</a:t>
            </a:r>
            <a:r>
              <a:rPr lang="fr-FR" dirty="0"/>
              <a:t> </a:t>
            </a:r>
            <a:r>
              <a:rPr lang="fr-FR" dirty="0" err="1"/>
              <a:t>Loss</a:t>
            </a:r>
            <a:endParaRPr lang="fr-FR" dirty="0"/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1708622" y="6089565"/>
            <a:ext cx="585494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Left Brace 11">
            <a:extLst>
              <a:ext uri="{FF2B5EF4-FFF2-40B4-BE49-F238E27FC236}">
                <a16:creationId xmlns:a16="http://schemas.microsoft.com/office/drawing/2014/main" id="{28D33508-1184-AE39-4045-47C4A2F5D5D0}"/>
              </a:ext>
            </a:extLst>
          </p:cNvPr>
          <p:cNvSpPr/>
          <p:nvPr/>
        </p:nvSpPr>
        <p:spPr>
          <a:xfrm>
            <a:off x="1368572" y="4802548"/>
            <a:ext cx="212216" cy="1077937"/>
          </a:xfrm>
          <a:prstGeom prst="leftBrace">
            <a:avLst>
              <a:gd name="adj1" fmla="val 101901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ZoneTexte 27">
            <a:extLst>
              <a:ext uri="{FF2B5EF4-FFF2-40B4-BE49-F238E27FC236}">
                <a16:creationId xmlns:a16="http://schemas.microsoft.com/office/drawing/2014/main" id="{1EBABE4A-4AE8-E61A-666F-CEF355771846}"/>
              </a:ext>
            </a:extLst>
          </p:cNvPr>
          <p:cNvSpPr txBox="1"/>
          <p:nvPr/>
        </p:nvSpPr>
        <p:spPr>
          <a:xfrm>
            <a:off x="1046134" y="5157074"/>
            <a:ext cx="298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T</a:t>
            </a:r>
          </a:p>
        </p:txBody>
      </p:sp>
      <p:cxnSp>
        <p:nvCxnSpPr>
          <p:cNvPr id="4" name="Connecteur droit 17">
            <a:extLst>
              <a:ext uri="{FF2B5EF4-FFF2-40B4-BE49-F238E27FC236}">
                <a16:creationId xmlns:a16="http://schemas.microsoft.com/office/drawing/2014/main" id="{A8B8BCBC-75FB-705A-FBBE-D8E75C7A72B1}"/>
              </a:ext>
            </a:extLst>
          </p:cNvPr>
          <p:cNvCxnSpPr/>
          <p:nvPr/>
        </p:nvCxnSpPr>
        <p:spPr>
          <a:xfrm>
            <a:off x="1705477" y="3474085"/>
            <a:ext cx="2487190" cy="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14">
            <a:extLst>
              <a:ext uri="{FF2B5EF4-FFF2-40B4-BE49-F238E27FC236}">
                <a16:creationId xmlns:a16="http://schemas.microsoft.com/office/drawing/2014/main" id="{6321BD57-21EB-37A3-4159-60B1E6C31732}"/>
              </a:ext>
            </a:extLst>
          </p:cNvPr>
          <p:cNvCxnSpPr/>
          <p:nvPr/>
        </p:nvCxnSpPr>
        <p:spPr>
          <a:xfrm>
            <a:off x="4211265" y="3483392"/>
            <a:ext cx="0" cy="259970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25">
                <a:extLst>
                  <a:ext uri="{FF2B5EF4-FFF2-40B4-BE49-F238E27FC236}">
                    <a16:creationId xmlns:a16="http://schemas.microsoft.com/office/drawing/2014/main" id="{40F5CAB9-0112-49CD-ADF8-C4502D7E6FF1}"/>
                  </a:ext>
                </a:extLst>
              </p:cNvPr>
              <p:cNvSpPr txBox="1"/>
              <p:nvPr/>
            </p:nvSpPr>
            <p:spPr>
              <a:xfrm>
                <a:off x="1186684" y="3289419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ZoneTexte 25">
                <a:extLst>
                  <a:ext uri="{FF2B5EF4-FFF2-40B4-BE49-F238E27FC236}">
                    <a16:creationId xmlns:a16="http://schemas.microsoft.com/office/drawing/2014/main" id="{40F5CAB9-0112-49CD-ADF8-C4502D7E6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6684" y="3289419"/>
                <a:ext cx="481863" cy="369332"/>
              </a:xfrm>
              <a:prstGeom prst="rect">
                <a:avLst/>
              </a:prstGeom>
              <a:blipFill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56639BDE-49AF-4A47-B069-6D9528BFCF54}"/>
              </a:ext>
            </a:extLst>
          </p:cNvPr>
          <p:cNvGrpSpPr/>
          <p:nvPr/>
        </p:nvGrpSpPr>
        <p:grpSpPr>
          <a:xfrm>
            <a:off x="4119658" y="3381541"/>
            <a:ext cx="182880" cy="182880"/>
            <a:chOff x="5867354" y="2967593"/>
            <a:chExt cx="353418" cy="353418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7992A67-F204-4C7A-74F5-48AB570BF663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B12B9AE-CDC9-9DA0-F5C9-64A883EAF3D0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27">
                <a:extLst>
                  <a:ext uri="{FF2B5EF4-FFF2-40B4-BE49-F238E27FC236}">
                    <a16:creationId xmlns:a16="http://schemas.microsoft.com/office/drawing/2014/main" id="{60924B83-77F5-1431-EA40-639B97B80727}"/>
                  </a:ext>
                </a:extLst>
              </p:cNvPr>
              <p:cNvSpPr txBox="1"/>
              <p:nvPr/>
            </p:nvSpPr>
            <p:spPr>
              <a:xfrm>
                <a:off x="3960941" y="6137867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0" name="ZoneTexte 27">
                <a:extLst>
                  <a:ext uri="{FF2B5EF4-FFF2-40B4-BE49-F238E27FC236}">
                    <a16:creationId xmlns:a16="http://schemas.microsoft.com/office/drawing/2014/main" id="{60924B83-77F5-1431-EA40-639B97B807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0941" y="6137867"/>
                <a:ext cx="481478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Connecteur droit 17">
            <a:extLst>
              <a:ext uri="{FF2B5EF4-FFF2-40B4-BE49-F238E27FC236}">
                <a16:creationId xmlns:a16="http://schemas.microsoft.com/office/drawing/2014/main" id="{EAA3A208-71EC-0DA7-3944-58FF9AC6F340}"/>
              </a:ext>
            </a:extLst>
          </p:cNvPr>
          <p:cNvCxnSpPr/>
          <p:nvPr/>
        </p:nvCxnSpPr>
        <p:spPr>
          <a:xfrm>
            <a:off x="1706727" y="4506853"/>
            <a:ext cx="2487190" cy="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5">
                <a:extLst>
                  <a:ext uri="{FF2B5EF4-FFF2-40B4-BE49-F238E27FC236}">
                    <a16:creationId xmlns:a16="http://schemas.microsoft.com/office/drawing/2014/main" id="{F0228422-F6E2-91D8-1468-903DB44422D0}"/>
                  </a:ext>
                </a:extLst>
              </p:cNvPr>
              <p:cNvSpPr txBox="1"/>
              <p:nvPr/>
            </p:nvSpPr>
            <p:spPr>
              <a:xfrm>
                <a:off x="238359" y="4322187"/>
                <a:ext cx="14307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25" name="ZoneTexte 25">
                <a:extLst>
                  <a:ext uri="{FF2B5EF4-FFF2-40B4-BE49-F238E27FC236}">
                    <a16:creationId xmlns:a16="http://schemas.microsoft.com/office/drawing/2014/main" id="{F0228422-F6E2-91D8-1468-903DB44422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359" y="4322187"/>
                <a:ext cx="1430776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Connecteur droit 14">
            <a:extLst>
              <a:ext uri="{FF2B5EF4-FFF2-40B4-BE49-F238E27FC236}">
                <a16:creationId xmlns:a16="http://schemas.microsoft.com/office/drawing/2014/main" id="{42BC357C-A052-E858-49AC-47DAFEF362D5}"/>
              </a:ext>
            </a:extLst>
          </p:cNvPr>
          <p:cNvCxnSpPr/>
          <p:nvPr/>
        </p:nvCxnSpPr>
        <p:spPr>
          <a:xfrm>
            <a:off x="5094652" y="4018203"/>
            <a:ext cx="0" cy="206489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17">
            <a:extLst>
              <a:ext uri="{FF2B5EF4-FFF2-40B4-BE49-F238E27FC236}">
                <a16:creationId xmlns:a16="http://schemas.microsoft.com/office/drawing/2014/main" id="{715717BA-7786-0131-AA44-0DF2235B598E}"/>
              </a:ext>
            </a:extLst>
          </p:cNvPr>
          <p:cNvCxnSpPr/>
          <p:nvPr/>
        </p:nvCxnSpPr>
        <p:spPr>
          <a:xfrm flipV="1">
            <a:off x="1705570" y="4015910"/>
            <a:ext cx="3384815" cy="224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5">
                <a:extLst>
                  <a:ext uri="{FF2B5EF4-FFF2-40B4-BE49-F238E27FC236}">
                    <a16:creationId xmlns:a16="http://schemas.microsoft.com/office/drawing/2014/main" id="{A0C5CD4E-3E80-1548-7BDC-199D17F26EEA}"/>
                  </a:ext>
                </a:extLst>
              </p:cNvPr>
              <p:cNvSpPr txBox="1"/>
              <p:nvPr/>
            </p:nvSpPr>
            <p:spPr>
              <a:xfrm>
                <a:off x="1189346" y="3830402"/>
                <a:ext cx="47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0" name="ZoneTexte 25">
                <a:extLst>
                  <a:ext uri="{FF2B5EF4-FFF2-40B4-BE49-F238E27FC236}">
                    <a16:creationId xmlns:a16="http://schemas.microsoft.com/office/drawing/2014/main" id="{A0C5CD4E-3E80-1548-7BDC-199D17F26E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346" y="3830402"/>
                <a:ext cx="476541" cy="369332"/>
              </a:xfrm>
              <a:prstGeom prst="rect">
                <a:avLst/>
              </a:prstGeom>
              <a:blipFill>
                <a:blip r:embed="rId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27">
                <a:extLst>
                  <a:ext uri="{FF2B5EF4-FFF2-40B4-BE49-F238E27FC236}">
                    <a16:creationId xmlns:a16="http://schemas.microsoft.com/office/drawing/2014/main" id="{DC36086E-C934-BE51-74C1-032CB35F0FD6}"/>
                  </a:ext>
                </a:extLst>
              </p:cNvPr>
              <p:cNvSpPr txBox="1"/>
              <p:nvPr/>
            </p:nvSpPr>
            <p:spPr>
              <a:xfrm>
                <a:off x="4856574" y="6137867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1" name="ZoneTexte 27">
                <a:extLst>
                  <a:ext uri="{FF2B5EF4-FFF2-40B4-BE49-F238E27FC236}">
                    <a16:creationId xmlns:a16="http://schemas.microsoft.com/office/drawing/2014/main" id="{DC36086E-C934-BE51-74C1-032CB35F0F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6574" y="6137867"/>
                <a:ext cx="476156" cy="369332"/>
              </a:xfrm>
              <a:prstGeom prst="rect">
                <a:avLst/>
              </a:prstGeom>
              <a:blipFill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6252A141-0BCC-F5DA-DD80-53289C1DE4A1}"/>
              </a:ext>
            </a:extLst>
          </p:cNvPr>
          <p:cNvGrpSpPr/>
          <p:nvPr/>
        </p:nvGrpSpPr>
        <p:grpSpPr>
          <a:xfrm>
            <a:off x="4996679" y="3923628"/>
            <a:ext cx="182880" cy="182880"/>
            <a:chOff x="5867354" y="2967593"/>
            <a:chExt cx="353418" cy="353418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2F001F2-3D41-6D07-F2B4-61981EE7951A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387E390-D72E-684C-0AA2-F23FE564D44C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5">
                <a:extLst>
                  <a:ext uri="{FF2B5EF4-FFF2-40B4-BE49-F238E27FC236}">
                    <a16:creationId xmlns:a16="http://schemas.microsoft.com/office/drawing/2014/main" id="{25B8197E-84D1-CD93-1AEC-2781EC84854C}"/>
                  </a:ext>
                </a:extLst>
              </p:cNvPr>
              <p:cNvSpPr txBox="1"/>
              <p:nvPr/>
            </p:nvSpPr>
            <p:spPr>
              <a:xfrm>
                <a:off x="1870983" y="3598024"/>
                <a:ext cx="17969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002060"/>
                    </a:solidFill>
                  </a:rPr>
                  <a:t>CS </a:t>
                </a:r>
                <a14:m>
                  <m:oMath xmlns:m="http://schemas.openxmlformats.org/officeDocument/2006/math">
                    <m:r>
                      <a:rPr lang="fr-FR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fr-FR" sz="1400" b="1" dirty="0">
                    <a:solidFill>
                      <a:srgbClr val="002060"/>
                    </a:solidFill>
                  </a:rPr>
                  <a:t> TR</a:t>
                </a:r>
              </a:p>
            </p:txBody>
          </p:sp>
        </mc:Choice>
        <mc:Fallback xmlns="">
          <p:sp>
            <p:nvSpPr>
              <p:cNvPr id="21" name="ZoneTexte 25">
                <a:extLst>
                  <a:ext uri="{FF2B5EF4-FFF2-40B4-BE49-F238E27FC236}">
                    <a16:creationId xmlns:a16="http://schemas.microsoft.com/office/drawing/2014/main" id="{25B8197E-84D1-CD93-1AEC-2781EC8485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0983" y="3598024"/>
                <a:ext cx="1796925" cy="307777"/>
              </a:xfrm>
              <a:prstGeom prst="rect">
                <a:avLst/>
              </a:prstGeom>
              <a:blipFill>
                <a:blip r:embed="rId7"/>
                <a:stretch>
                  <a:fillRect t="-5882"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ZoneTexte 25">
            <a:extLst>
              <a:ext uri="{FF2B5EF4-FFF2-40B4-BE49-F238E27FC236}">
                <a16:creationId xmlns:a16="http://schemas.microsoft.com/office/drawing/2014/main" id="{1CB97973-481E-31D1-E1EA-420B2B618206}"/>
              </a:ext>
            </a:extLst>
          </p:cNvPr>
          <p:cNvSpPr txBox="1"/>
          <p:nvPr/>
        </p:nvSpPr>
        <p:spPr>
          <a:xfrm>
            <a:off x="4847014" y="3213364"/>
            <a:ext cx="740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2060"/>
                </a:solidFill>
              </a:rPr>
              <a:t>LOST</a:t>
            </a:r>
            <a:br>
              <a:rPr lang="fr-FR" sz="1400" b="1" dirty="0">
                <a:solidFill>
                  <a:srgbClr val="002060"/>
                </a:solidFill>
              </a:rPr>
            </a:br>
            <a:r>
              <a:rPr lang="fr-FR" sz="1400" b="1" dirty="0">
                <a:solidFill>
                  <a:srgbClr val="002060"/>
                </a:solidFill>
              </a:rPr>
              <a:t>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5">
                <a:extLst>
                  <a:ext uri="{FF2B5EF4-FFF2-40B4-BE49-F238E27FC236}">
                    <a16:creationId xmlns:a16="http://schemas.microsoft.com/office/drawing/2014/main" id="{AA6BDF0B-DA40-F9F1-8A06-562D1B351FA9}"/>
                  </a:ext>
                </a:extLst>
              </p:cNvPr>
              <p:cNvSpPr txBox="1"/>
              <p:nvPr/>
            </p:nvSpPr>
            <p:spPr>
              <a:xfrm>
                <a:off x="3136581" y="4114576"/>
                <a:ext cx="96863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C00000"/>
                    </a:solidFill>
                  </a:rPr>
                  <a:t>PS </a:t>
                </a:r>
                <a14:m>
                  <m:oMath xmlns:m="http://schemas.openxmlformats.org/officeDocument/2006/math">
                    <m:r>
                      <a:rPr lang="fr-FR" sz="1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fr-FR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sz="1400" b="1" dirty="0">
                    <a:solidFill>
                      <a:srgbClr val="C00000"/>
                    </a:solidFill>
                  </a:rPr>
                  <a:t>TR</a:t>
                </a:r>
              </a:p>
            </p:txBody>
          </p:sp>
        </mc:Choice>
        <mc:Fallback xmlns="">
          <p:sp>
            <p:nvSpPr>
              <p:cNvPr id="23" name="ZoneTexte 25">
                <a:extLst>
                  <a:ext uri="{FF2B5EF4-FFF2-40B4-BE49-F238E27FC236}">
                    <a16:creationId xmlns:a16="http://schemas.microsoft.com/office/drawing/2014/main" id="{AA6BDF0B-DA40-F9F1-8A06-562D1B351F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6581" y="4114576"/>
                <a:ext cx="968638" cy="307777"/>
              </a:xfrm>
              <a:prstGeom prst="rect">
                <a:avLst/>
              </a:prstGeom>
              <a:blipFill>
                <a:blip r:embed="rId8"/>
                <a:stretch>
                  <a:fillRect t="-6000"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83085B5-A392-8CE1-4C4B-672EDBC1641D}"/>
              </a:ext>
            </a:extLst>
          </p:cNvPr>
          <p:cNvCxnSpPr>
            <a:cxnSpLocks/>
          </p:cNvCxnSpPr>
          <p:nvPr/>
        </p:nvCxnSpPr>
        <p:spPr>
          <a:xfrm flipH="1">
            <a:off x="4442419" y="3527214"/>
            <a:ext cx="594470" cy="303188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852C57E-4A68-ACE4-8C7E-52D62D70DFC0}"/>
              </a:ext>
            </a:extLst>
          </p:cNvPr>
          <p:cNvCxnSpPr>
            <a:cxnSpLocks/>
          </p:cNvCxnSpPr>
          <p:nvPr/>
        </p:nvCxnSpPr>
        <p:spPr>
          <a:xfrm flipV="1">
            <a:off x="4539471" y="4106508"/>
            <a:ext cx="0" cy="55895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25">
            <a:extLst>
              <a:ext uri="{FF2B5EF4-FFF2-40B4-BE49-F238E27FC236}">
                <a16:creationId xmlns:a16="http://schemas.microsoft.com/office/drawing/2014/main" id="{40B06461-7245-A9D9-67EB-7D412057ADC0}"/>
              </a:ext>
            </a:extLst>
          </p:cNvPr>
          <p:cNvSpPr txBox="1"/>
          <p:nvPr/>
        </p:nvSpPr>
        <p:spPr>
          <a:xfrm>
            <a:off x="4169225" y="4693471"/>
            <a:ext cx="740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LOST</a:t>
            </a:r>
            <a:br>
              <a:rPr lang="fr-FR" sz="1400" b="1" dirty="0">
                <a:solidFill>
                  <a:srgbClr val="C00000"/>
                </a:solidFill>
              </a:rPr>
            </a:br>
            <a:r>
              <a:rPr lang="fr-FR" sz="1400" b="1" dirty="0">
                <a:solidFill>
                  <a:srgbClr val="C00000"/>
                </a:solidFill>
              </a:rPr>
              <a:t>PS</a:t>
            </a:r>
          </a:p>
        </p:txBody>
      </p:sp>
      <p:sp>
        <p:nvSpPr>
          <p:cNvPr id="47" name="ZoneTexte 31">
            <a:extLst>
              <a:ext uri="{FF2B5EF4-FFF2-40B4-BE49-F238E27FC236}">
                <a16:creationId xmlns:a16="http://schemas.microsoft.com/office/drawing/2014/main" id="{5928DBF4-A3D6-3003-E3E3-093EAF200C2F}"/>
              </a:ext>
            </a:extLst>
          </p:cNvPr>
          <p:cNvSpPr txBox="1"/>
          <p:nvPr/>
        </p:nvSpPr>
        <p:spPr>
          <a:xfrm>
            <a:off x="6624014" y="2863758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  <a:r>
              <a:rPr lang="fr-FR" b="1" dirty="0">
                <a:solidFill>
                  <a:srgbClr val="C00000"/>
                </a:solidFill>
              </a:rPr>
              <a:t> = MC</a:t>
            </a:r>
          </a:p>
        </p:txBody>
      </p:sp>
      <p:sp>
        <p:nvSpPr>
          <p:cNvPr id="48" name="ZoneTexte 32">
            <a:extLst>
              <a:ext uri="{FF2B5EF4-FFF2-40B4-BE49-F238E27FC236}">
                <a16:creationId xmlns:a16="http://schemas.microsoft.com/office/drawing/2014/main" id="{28085FC4-AB92-2237-01D1-F62366F940E7}"/>
              </a:ext>
            </a:extLst>
          </p:cNvPr>
          <p:cNvSpPr txBox="1"/>
          <p:nvPr/>
        </p:nvSpPr>
        <p:spPr>
          <a:xfrm>
            <a:off x="6610950" y="4865983"/>
            <a:ext cx="915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</p:spTree>
    <p:extLst>
      <p:ext uri="{BB962C8B-B14F-4D97-AF65-F5344CB8AC3E}">
        <p14:creationId xmlns:p14="http://schemas.microsoft.com/office/powerpoint/2010/main" val="425902061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ight Triangle 40">
            <a:extLst>
              <a:ext uri="{FF2B5EF4-FFF2-40B4-BE49-F238E27FC236}">
                <a16:creationId xmlns:a16="http://schemas.microsoft.com/office/drawing/2014/main" id="{E70B8FCE-828E-A7B3-04FE-2A6F3DF1C04D}"/>
              </a:ext>
            </a:extLst>
          </p:cNvPr>
          <p:cNvSpPr/>
          <p:nvPr/>
        </p:nvSpPr>
        <p:spPr>
          <a:xfrm flipV="1">
            <a:off x="4205055" y="4014243"/>
            <a:ext cx="893228" cy="502986"/>
          </a:xfrm>
          <a:prstGeom prst="rtTriangle">
            <a:avLst/>
          </a:prstGeom>
          <a:solidFill>
            <a:srgbClr val="E860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Triangle 36">
            <a:extLst>
              <a:ext uri="{FF2B5EF4-FFF2-40B4-BE49-F238E27FC236}">
                <a16:creationId xmlns:a16="http://schemas.microsoft.com/office/drawing/2014/main" id="{BB52EF5B-EC3F-BE74-CD98-6385681C44EB}"/>
              </a:ext>
            </a:extLst>
          </p:cNvPr>
          <p:cNvSpPr/>
          <p:nvPr/>
        </p:nvSpPr>
        <p:spPr>
          <a:xfrm>
            <a:off x="4209712" y="3472981"/>
            <a:ext cx="893228" cy="542883"/>
          </a:xfrm>
          <a:prstGeom prst="rtTriangle">
            <a:avLst/>
          </a:prstGeom>
          <a:solidFill>
            <a:srgbClr val="516E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B5491ED-0FE0-EC3E-BEA4-DCAE836254EF}"/>
              </a:ext>
            </a:extLst>
          </p:cNvPr>
          <p:cNvSpPr/>
          <p:nvPr/>
        </p:nvSpPr>
        <p:spPr>
          <a:xfrm>
            <a:off x="1713685" y="4015910"/>
            <a:ext cx="2496027" cy="4877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FC95212-23BB-06B4-97C7-B2326D15915F}"/>
              </a:ext>
            </a:extLst>
          </p:cNvPr>
          <p:cNvSpPr/>
          <p:nvPr/>
        </p:nvSpPr>
        <p:spPr>
          <a:xfrm>
            <a:off x="1705477" y="3472981"/>
            <a:ext cx="2505782" cy="54517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Connecteur droit 29">
            <a:extLst>
              <a:ext uri="{FF2B5EF4-FFF2-40B4-BE49-F238E27FC236}">
                <a16:creationId xmlns:a16="http://schemas.microsoft.com/office/drawing/2014/main" id="{3CC572FF-74BA-E5A4-EBD3-AB14E08F76A7}"/>
              </a:ext>
            </a:extLst>
          </p:cNvPr>
          <p:cNvCxnSpPr/>
          <p:nvPr/>
        </p:nvCxnSpPr>
        <p:spPr>
          <a:xfrm flipV="1">
            <a:off x="1721379" y="2249666"/>
            <a:ext cx="4835576" cy="2540976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31">
            <a:extLst>
              <a:ext uri="{FF2B5EF4-FFF2-40B4-BE49-F238E27FC236}">
                <a16:creationId xmlns:a16="http://schemas.microsoft.com/office/drawing/2014/main" id="{13CE6663-DD46-1ECB-2A6C-8715E5A2A878}"/>
              </a:ext>
            </a:extLst>
          </p:cNvPr>
          <p:cNvSpPr txBox="1"/>
          <p:nvPr/>
        </p:nvSpPr>
        <p:spPr>
          <a:xfrm>
            <a:off x="6624014" y="1896236"/>
            <a:ext cx="128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  <a:r>
              <a:rPr lang="fr-FR" b="1" dirty="0">
                <a:solidFill>
                  <a:schemeClr val="accent4"/>
                </a:solidFill>
              </a:rPr>
              <a:t> = S</a:t>
            </a:r>
            <a:r>
              <a:rPr lang="fr-FR" b="1" baseline="-25000" dirty="0">
                <a:solidFill>
                  <a:schemeClr val="accent4"/>
                </a:solidFill>
              </a:rPr>
              <a:t>1</a:t>
            </a:r>
            <a:r>
              <a:rPr lang="fr-FR" b="1" dirty="0">
                <a:solidFill>
                  <a:schemeClr val="accent4"/>
                </a:solidFill>
              </a:rPr>
              <a:t> + T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76FED95D-491F-F53F-67D7-7FC1FF93CAF5}"/>
              </a:ext>
            </a:extLst>
          </p:cNvPr>
          <p:cNvSpPr/>
          <p:nvPr/>
        </p:nvSpPr>
        <p:spPr>
          <a:xfrm rot="10800000">
            <a:off x="6393576" y="2558549"/>
            <a:ext cx="188469" cy="371662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835471" y="1589007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719428" y="1944248"/>
            <a:ext cx="4831785" cy="296426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V="1">
            <a:off x="1715021" y="3188883"/>
            <a:ext cx="4875782" cy="269160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572973" y="5898940"/>
            <a:ext cx="1287077" cy="37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1705477" y="1399427"/>
            <a:ext cx="0" cy="468604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itre 1"/>
          <p:cNvSpPr txBox="1">
            <a:spLocks/>
          </p:cNvSpPr>
          <p:nvPr/>
        </p:nvSpPr>
        <p:spPr>
          <a:xfrm>
            <a:off x="688726" y="395189"/>
            <a:ext cx="8596668" cy="812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err="1"/>
              <a:t>Specific</a:t>
            </a:r>
            <a:r>
              <a:rPr lang="fr-FR" dirty="0"/>
              <a:t> Taxes &amp; </a:t>
            </a:r>
            <a:r>
              <a:rPr lang="fr-FR" dirty="0" err="1"/>
              <a:t>Welfare</a:t>
            </a:r>
            <a:r>
              <a:rPr lang="fr-FR" dirty="0"/>
              <a:t> </a:t>
            </a:r>
            <a:r>
              <a:rPr lang="fr-FR" dirty="0" err="1"/>
              <a:t>Loss</a:t>
            </a:r>
            <a:endParaRPr lang="fr-FR" dirty="0"/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1708622" y="6089565"/>
            <a:ext cx="585494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Left Brace 11">
            <a:extLst>
              <a:ext uri="{FF2B5EF4-FFF2-40B4-BE49-F238E27FC236}">
                <a16:creationId xmlns:a16="http://schemas.microsoft.com/office/drawing/2014/main" id="{28D33508-1184-AE39-4045-47C4A2F5D5D0}"/>
              </a:ext>
            </a:extLst>
          </p:cNvPr>
          <p:cNvSpPr/>
          <p:nvPr/>
        </p:nvSpPr>
        <p:spPr>
          <a:xfrm>
            <a:off x="1368572" y="4802548"/>
            <a:ext cx="212216" cy="1077937"/>
          </a:xfrm>
          <a:prstGeom prst="leftBrace">
            <a:avLst>
              <a:gd name="adj1" fmla="val 101901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ZoneTexte 27">
            <a:extLst>
              <a:ext uri="{FF2B5EF4-FFF2-40B4-BE49-F238E27FC236}">
                <a16:creationId xmlns:a16="http://schemas.microsoft.com/office/drawing/2014/main" id="{1EBABE4A-4AE8-E61A-666F-CEF355771846}"/>
              </a:ext>
            </a:extLst>
          </p:cNvPr>
          <p:cNvSpPr txBox="1"/>
          <p:nvPr/>
        </p:nvSpPr>
        <p:spPr>
          <a:xfrm>
            <a:off x="1046134" y="5157074"/>
            <a:ext cx="298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T</a:t>
            </a:r>
          </a:p>
        </p:txBody>
      </p:sp>
      <p:cxnSp>
        <p:nvCxnSpPr>
          <p:cNvPr id="4" name="Connecteur droit 17">
            <a:extLst>
              <a:ext uri="{FF2B5EF4-FFF2-40B4-BE49-F238E27FC236}">
                <a16:creationId xmlns:a16="http://schemas.microsoft.com/office/drawing/2014/main" id="{A8B8BCBC-75FB-705A-FBBE-D8E75C7A72B1}"/>
              </a:ext>
            </a:extLst>
          </p:cNvPr>
          <p:cNvCxnSpPr/>
          <p:nvPr/>
        </p:nvCxnSpPr>
        <p:spPr>
          <a:xfrm>
            <a:off x="1705477" y="3474085"/>
            <a:ext cx="2487190" cy="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14">
            <a:extLst>
              <a:ext uri="{FF2B5EF4-FFF2-40B4-BE49-F238E27FC236}">
                <a16:creationId xmlns:a16="http://schemas.microsoft.com/office/drawing/2014/main" id="{6321BD57-21EB-37A3-4159-60B1E6C31732}"/>
              </a:ext>
            </a:extLst>
          </p:cNvPr>
          <p:cNvCxnSpPr/>
          <p:nvPr/>
        </p:nvCxnSpPr>
        <p:spPr>
          <a:xfrm>
            <a:off x="4211265" y="3483392"/>
            <a:ext cx="0" cy="259970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25">
                <a:extLst>
                  <a:ext uri="{FF2B5EF4-FFF2-40B4-BE49-F238E27FC236}">
                    <a16:creationId xmlns:a16="http://schemas.microsoft.com/office/drawing/2014/main" id="{40F5CAB9-0112-49CD-ADF8-C4502D7E6FF1}"/>
                  </a:ext>
                </a:extLst>
              </p:cNvPr>
              <p:cNvSpPr txBox="1"/>
              <p:nvPr/>
            </p:nvSpPr>
            <p:spPr>
              <a:xfrm>
                <a:off x="1186684" y="3289419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ZoneTexte 25">
                <a:extLst>
                  <a:ext uri="{FF2B5EF4-FFF2-40B4-BE49-F238E27FC236}">
                    <a16:creationId xmlns:a16="http://schemas.microsoft.com/office/drawing/2014/main" id="{40F5CAB9-0112-49CD-ADF8-C4502D7E6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6684" y="3289419"/>
                <a:ext cx="481863" cy="369332"/>
              </a:xfrm>
              <a:prstGeom prst="rect">
                <a:avLst/>
              </a:prstGeom>
              <a:blipFill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56639BDE-49AF-4A47-B069-6D9528BFCF54}"/>
              </a:ext>
            </a:extLst>
          </p:cNvPr>
          <p:cNvGrpSpPr/>
          <p:nvPr/>
        </p:nvGrpSpPr>
        <p:grpSpPr>
          <a:xfrm>
            <a:off x="4119658" y="3381541"/>
            <a:ext cx="182880" cy="182880"/>
            <a:chOff x="5867354" y="2967593"/>
            <a:chExt cx="353418" cy="353418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7992A67-F204-4C7A-74F5-48AB570BF663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B12B9AE-CDC9-9DA0-F5C9-64A883EAF3D0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27">
                <a:extLst>
                  <a:ext uri="{FF2B5EF4-FFF2-40B4-BE49-F238E27FC236}">
                    <a16:creationId xmlns:a16="http://schemas.microsoft.com/office/drawing/2014/main" id="{60924B83-77F5-1431-EA40-639B97B80727}"/>
                  </a:ext>
                </a:extLst>
              </p:cNvPr>
              <p:cNvSpPr txBox="1"/>
              <p:nvPr/>
            </p:nvSpPr>
            <p:spPr>
              <a:xfrm>
                <a:off x="3960941" y="6137867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0" name="ZoneTexte 27">
                <a:extLst>
                  <a:ext uri="{FF2B5EF4-FFF2-40B4-BE49-F238E27FC236}">
                    <a16:creationId xmlns:a16="http://schemas.microsoft.com/office/drawing/2014/main" id="{60924B83-77F5-1431-EA40-639B97B807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0941" y="6137867"/>
                <a:ext cx="481478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Connecteur droit 17">
            <a:extLst>
              <a:ext uri="{FF2B5EF4-FFF2-40B4-BE49-F238E27FC236}">
                <a16:creationId xmlns:a16="http://schemas.microsoft.com/office/drawing/2014/main" id="{EAA3A208-71EC-0DA7-3944-58FF9AC6F340}"/>
              </a:ext>
            </a:extLst>
          </p:cNvPr>
          <p:cNvCxnSpPr/>
          <p:nvPr/>
        </p:nvCxnSpPr>
        <p:spPr>
          <a:xfrm>
            <a:off x="1706727" y="4506853"/>
            <a:ext cx="2487190" cy="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5">
                <a:extLst>
                  <a:ext uri="{FF2B5EF4-FFF2-40B4-BE49-F238E27FC236}">
                    <a16:creationId xmlns:a16="http://schemas.microsoft.com/office/drawing/2014/main" id="{F0228422-F6E2-91D8-1468-903DB44422D0}"/>
                  </a:ext>
                </a:extLst>
              </p:cNvPr>
              <p:cNvSpPr txBox="1"/>
              <p:nvPr/>
            </p:nvSpPr>
            <p:spPr>
              <a:xfrm>
                <a:off x="238359" y="4322187"/>
                <a:ext cx="14307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25" name="ZoneTexte 25">
                <a:extLst>
                  <a:ext uri="{FF2B5EF4-FFF2-40B4-BE49-F238E27FC236}">
                    <a16:creationId xmlns:a16="http://schemas.microsoft.com/office/drawing/2014/main" id="{F0228422-F6E2-91D8-1468-903DB44422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359" y="4322187"/>
                <a:ext cx="1430776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Connecteur droit 14">
            <a:extLst>
              <a:ext uri="{FF2B5EF4-FFF2-40B4-BE49-F238E27FC236}">
                <a16:creationId xmlns:a16="http://schemas.microsoft.com/office/drawing/2014/main" id="{42BC357C-A052-E858-49AC-47DAFEF362D5}"/>
              </a:ext>
            </a:extLst>
          </p:cNvPr>
          <p:cNvCxnSpPr/>
          <p:nvPr/>
        </p:nvCxnSpPr>
        <p:spPr>
          <a:xfrm>
            <a:off x="5094652" y="4018203"/>
            <a:ext cx="0" cy="206489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17">
            <a:extLst>
              <a:ext uri="{FF2B5EF4-FFF2-40B4-BE49-F238E27FC236}">
                <a16:creationId xmlns:a16="http://schemas.microsoft.com/office/drawing/2014/main" id="{715717BA-7786-0131-AA44-0DF2235B598E}"/>
              </a:ext>
            </a:extLst>
          </p:cNvPr>
          <p:cNvCxnSpPr/>
          <p:nvPr/>
        </p:nvCxnSpPr>
        <p:spPr>
          <a:xfrm flipV="1">
            <a:off x="1705570" y="4015910"/>
            <a:ext cx="3384815" cy="224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5">
                <a:extLst>
                  <a:ext uri="{FF2B5EF4-FFF2-40B4-BE49-F238E27FC236}">
                    <a16:creationId xmlns:a16="http://schemas.microsoft.com/office/drawing/2014/main" id="{A0C5CD4E-3E80-1548-7BDC-199D17F26EEA}"/>
                  </a:ext>
                </a:extLst>
              </p:cNvPr>
              <p:cNvSpPr txBox="1"/>
              <p:nvPr/>
            </p:nvSpPr>
            <p:spPr>
              <a:xfrm>
                <a:off x="1189346" y="3830402"/>
                <a:ext cx="47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0" name="ZoneTexte 25">
                <a:extLst>
                  <a:ext uri="{FF2B5EF4-FFF2-40B4-BE49-F238E27FC236}">
                    <a16:creationId xmlns:a16="http://schemas.microsoft.com/office/drawing/2014/main" id="{A0C5CD4E-3E80-1548-7BDC-199D17F26E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346" y="3830402"/>
                <a:ext cx="476541" cy="369332"/>
              </a:xfrm>
              <a:prstGeom prst="rect">
                <a:avLst/>
              </a:prstGeom>
              <a:blipFill>
                <a:blip r:embed="rId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27">
                <a:extLst>
                  <a:ext uri="{FF2B5EF4-FFF2-40B4-BE49-F238E27FC236}">
                    <a16:creationId xmlns:a16="http://schemas.microsoft.com/office/drawing/2014/main" id="{DC36086E-C934-BE51-74C1-032CB35F0FD6}"/>
                  </a:ext>
                </a:extLst>
              </p:cNvPr>
              <p:cNvSpPr txBox="1"/>
              <p:nvPr/>
            </p:nvSpPr>
            <p:spPr>
              <a:xfrm>
                <a:off x="4856574" y="6137867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1" name="ZoneTexte 27">
                <a:extLst>
                  <a:ext uri="{FF2B5EF4-FFF2-40B4-BE49-F238E27FC236}">
                    <a16:creationId xmlns:a16="http://schemas.microsoft.com/office/drawing/2014/main" id="{DC36086E-C934-BE51-74C1-032CB35F0F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6574" y="6137867"/>
                <a:ext cx="476156" cy="369332"/>
              </a:xfrm>
              <a:prstGeom prst="rect">
                <a:avLst/>
              </a:prstGeom>
              <a:blipFill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6252A141-0BCC-F5DA-DD80-53289C1DE4A1}"/>
              </a:ext>
            </a:extLst>
          </p:cNvPr>
          <p:cNvGrpSpPr/>
          <p:nvPr/>
        </p:nvGrpSpPr>
        <p:grpSpPr>
          <a:xfrm>
            <a:off x="4996679" y="3923628"/>
            <a:ext cx="182880" cy="182880"/>
            <a:chOff x="5867354" y="2967593"/>
            <a:chExt cx="353418" cy="353418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2F001F2-3D41-6D07-F2B4-61981EE7951A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387E390-D72E-684C-0AA2-F23FE564D44C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ZoneTexte 25">
            <a:extLst>
              <a:ext uri="{FF2B5EF4-FFF2-40B4-BE49-F238E27FC236}">
                <a16:creationId xmlns:a16="http://schemas.microsoft.com/office/drawing/2014/main" id="{25B8197E-84D1-CD93-1AEC-2781EC84854C}"/>
              </a:ext>
            </a:extLst>
          </p:cNvPr>
          <p:cNvSpPr txBox="1"/>
          <p:nvPr/>
        </p:nvSpPr>
        <p:spPr>
          <a:xfrm>
            <a:off x="1957565" y="3659410"/>
            <a:ext cx="1796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TR</a:t>
            </a:r>
          </a:p>
        </p:txBody>
      </p:sp>
      <p:sp>
        <p:nvSpPr>
          <p:cNvPr id="40" name="ZoneTexte 25">
            <a:extLst>
              <a:ext uri="{FF2B5EF4-FFF2-40B4-BE49-F238E27FC236}">
                <a16:creationId xmlns:a16="http://schemas.microsoft.com/office/drawing/2014/main" id="{1CB97973-481E-31D1-E1EA-420B2B618206}"/>
              </a:ext>
            </a:extLst>
          </p:cNvPr>
          <p:cNvSpPr txBox="1"/>
          <p:nvPr/>
        </p:nvSpPr>
        <p:spPr>
          <a:xfrm>
            <a:off x="4847014" y="3213364"/>
            <a:ext cx="740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2060"/>
                </a:solidFill>
              </a:rPr>
              <a:t>LOST</a:t>
            </a:r>
            <a:br>
              <a:rPr lang="fr-FR" sz="1400" b="1" dirty="0">
                <a:solidFill>
                  <a:srgbClr val="002060"/>
                </a:solidFill>
              </a:rPr>
            </a:br>
            <a:r>
              <a:rPr lang="fr-FR" sz="1400" b="1" dirty="0">
                <a:solidFill>
                  <a:srgbClr val="002060"/>
                </a:solidFill>
              </a:rPr>
              <a:t>CS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83085B5-A392-8CE1-4C4B-672EDBC1641D}"/>
              </a:ext>
            </a:extLst>
          </p:cNvPr>
          <p:cNvCxnSpPr>
            <a:cxnSpLocks/>
          </p:cNvCxnSpPr>
          <p:nvPr/>
        </p:nvCxnSpPr>
        <p:spPr>
          <a:xfrm flipH="1">
            <a:off x="4442419" y="3527214"/>
            <a:ext cx="594470" cy="303188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852C57E-4A68-ACE4-8C7E-52D62D70DFC0}"/>
              </a:ext>
            </a:extLst>
          </p:cNvPr>
          <p:cNvCxnSpPr>
            <a:cxnSpLocks/>
          </p:cNvCxnSpPr>
          <p:nvPr/>
        </p:nvCxnSpPr>
        <p:spPr>
          <a:xfrm flipV="1">
            <a:off x="4539471" y="4106508"/>
            <a:ext cx="0" cy="55895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25">
            <a:extLst>
              <a:ext uri="{FF2B5EF4-FFF2-40B4-BE49-F238E27FC236}">
                <a16:creationId xmlns:a16="http://schemas.microsoft.com/office/drawing/2014/main" id="{40B06461-7245-A9D9-67EB-7D412057ADC0}"/>
              </a:ext>
            </a:extLst>
          </p:cNvPr>
          <p:cNvSpPr txBox="1"/>
          <p:nvPr/>
        </p:nvSpPr>
        <p:spPr>
          <a:xfrm>
            <a:off x="4169225" y="4693471"/>
            <a:ext cx="740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LOST</a:t>
            </a:r>
            <a:br>
              <a:rPr lang="fr-FR" sz="1400" b="1" dirty="0">
                <a:solidFill>
                  <a:srgbClr val="C00000"/>
                </a:solidFill>
              </a:rPr>
            </a:br>
            <a:r>
              <a:rPr lang="fr-FR" sz="1400" b="1" dirty="0">
                <a:solidFill>
                  <a:srgbClr val="C00000"/>
                </a:solidFill>
              </a:rPr>
              <a:t>PS</a:t>
            </a:r>
          </a:p>
        </p:txBody>
      </p:sp>
      <p:sp>
        <p:nvSpPr>
          <p:cNvPr id="16" name="ZoneTexte 31">
            <a:extLst>
              <a:ext uri="{FF2B5EF4-FFF2-40B4-BE49-F238E27FC236}">
                <a16:creationId xmlns:a16="http://schemas.microsoft.com/office/drawing/2014/main" id="{C259FAAA-6D22-62A6-2356-E5C84838C78B}"/>
              </a:ext>
            </a:extLst>
          </p:cNvPr>
          <p:cNvSpPr txBox="1"/>
          <p:nvPr/>
        </p:nvSpPr>
        <p:spPr>
          <a:xfrm>
            <a:off x="6624014" y="2863758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  <a:r>
              <a:rPr lang="fr-FR" b="1" dirty="0">
                <a:solidFill>
                  <a:srgbClr val="C00000"/>
                </a:solidFill>
              </a:rPr>
              <a:t> = MC</a:t>
            </a:r>
          </a:p>
        </p:txBody>
      </p:sp>
      <p:sp>
        <p:nvSpPr>
          <p:cNvPr id="23" name="ZoneTexte 32">
            <a:extLst>
              <a:ext uri="{FF2B5EF4-FFF2-40B4-BE49-F238E27FC236}">
                <a16:creationId xmlns:a16="http://schemas.microsoft.com/office/drawing/2014/main" id="{3EFF5BAE-BB45-210E-6E1E-7AEAEDB15860}"/>
              </a:ext>
            </a:extLst>
          </p:cNvPr>
          <p:cNvSpPr txBox="1"/>
          <p:nvPr/>
        </p:nvSpPr>
        <p:spPr>
          <a:xfrm>
            <a:off x="6610950" y="4865983"/>
            <a:ext cx="915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</p:spTree>
    <p:extLst>
      <p:ext uri="{BB962C8B-B14F-4D97-AF65-F5344CB8AC3E}">
        <p14:creationId xmlns:p14="http://schemas.microsoft.com/office/powerpoint/2010/main" val="299655765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ight Triangle 40">
            <a:extLst>
              <a:ext uri="{FF2B5EF4-FFF2-40B4-BE49-F238E27FC236}">
                <a16:creationId xmlns:a16="http://schemas.microsoft.com/office/drawing/2014/main" id="{E70B8FCE-828E-A7B3-04FE-2A6F3DF1C04D}"/>
              </a:ext>
            </a:extLst>
          </p:cNvPr>
          <p:cNvSpPr/>
          <p:nvPr/>
        </p:nvSpPr>
        <p:spPr>
          <a:xfrm flipV="1">
            <a:off x="4205055" y="4014243"/>
            <a:ext cx="893228" cy="502986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Triangle 36">
            <a:extLst>
              <a:ext uri="{FF2B5EF4-FFF2-40B4-BE49-F238E27FC236}">
                <a16:creationId xmlns:a16="http://schemas.microsoft.com/office/drawing/2014/main" id="{BB52EF5B-EC3F-BE74-CD98-6385681C44EB}"/>
              </a:ext>
            </a:extLst>
          </p:cNvPr>
          <p:cNvSpPr/>
          <p:nvPr/>
        </p:nvSpPr>
        <p:spPr>
          <a:xfrm>
            <a:off x="4209712" y="3472981"/>
            <a:ext cx="893228" cy="542883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B5491ED-0FE0-EC3E-BEA4-DCAE836254EF}"/>
              </a:ext>
            </a:extLst>
          </p:cNvPr>
          <p:cNvSpPr/>
          <p:nvPr/>
        </p:nvSpPr>
        <p:spPr>
          <a:xfrm>
            <a:off x="1713685" y="4015910"/>
            <a:ext cx="2496027" cy="4877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FC95212-23BB-06B4-97C7-B2326D15915F}"/>
              </a:ext>
            </a:extLst>
          </p:cNvPr>
          <p:cNvSpPr/>
          <p:nvPr/>
        </p:nvSpPr>
        <p:spPr>
          <a:xfrm>
            <a:off x="1705477" y="3472981"/>
            <a:ext cx="2505782" cy="54517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Connecteur droit 29">
            <a:extLst>
              <a:ext uri="{FF2B5EF4-FFF2-40B4-BE49-F238E27FC236}">
                <a16:creationId xmlns:a16="http://schemas.microsoft.com/office/drawing/2014/main" id="{3CC572FF-74BA-E5A4-EBD3-AB14E08F76A7}"/>
              </a:ext>
            </a:extLst>
          </p:cNvPr>
          <p:cNvCxnSpPr/>
          <p:nvPr/>
        </p:nvCxnSpPr>
        <p:spPr>
          <a:xfrm flipV="1">
            <a:off x="1721379" y="2249666"/>
            <a:ext cx="4835576" cy="2540976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31">
            <a:extLst>
              <a:ext uri="{FF2B5EF4-FFF2-40B4-BE49-F238E27FC236}">
                <a16:creationId xmlns:a16="http://schemas.microsoft.com/office/drawing/2014/main" id="{13CE6663-DD46-1ECB-2A6C-8715E5A2A878}"/>
              </a:ext>
            </a:extLst>
          </p:cNvPr>
          <p:cNvSpPr txBox="1"/>
          <p:nvPr/>
        </p:nvSpPr>
        <p:spPr>
          <a:xfrm>
            <a:off x="6624014" y="1896236"/>
            <a:ext cx="128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  <a:r>
              <a:rPr lang="fr-FR" b="1" dirty="0">
                <a:solidFill>
                  <a:schemeClr val="accent4"/>
                </a:solidFill>
              </a:rPr>
              <a:t> = S</a:t>
            </a:r>
            <a:r>
              <a:rPr lang="fr-FR" b="1" baseline="-25000" dirty="0">
                <a:solidFill>
                  <a:schemeClr val="accent4"/>
                </a:solidFill>
              </a:rPr>
              <a:t>1</a:t>
            </a:r>
            <a:r>
              <a:rPr lang="fr-FR" b="1" dirty="0">
                <a:solidFill>
                  <a:schemeClr val="accent4"/>
                </a:solidFill>
              </a:rPr>
              <a:t> + T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76FED95D-491F-F53F-67D7-7FC1FF93CAF5}"/>
              </a:ext>
            </a:extLst>
          </p:cNvPr>
          <p:cNvSpPr/>
          <p:nvPr/>
        </p:nvSpPr>
        <p:spPr>
          <a:xfrm rot="10800000">
            <a:off x="6393576" y="2558549"/>
            <a:ext cx="188469" cy="371662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835471" y="1589007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719428" y="1944248"/>
            <a:ext cx="4831785" cy="296426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V="1">
            <a:off x="1715021" y="3188883"/>
            <a:ext cx="4875782" cy="269160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572973" y="5898940"/>
            <a:ext cx="1287077" cy="37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35" name="ZoneTexte 31"/>
          <p:cNvSpPr txBox="1"/>
          <p:nvPr/>
        </p:nvSpPr>
        <p:spPr>
          <a:xfrm>
            <a:off x="6624014" y="2863758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  <a:r>
              <a:rPr lang="fr-FR" b="1" dirty="0">
                <a:solidFill>
                  <a:srgbClr val="C00000"/>
                </a:solidFill>
              </a:rPr>
              <a:t> = MC</a:t>
            </a:r>
          </a:p>
        </p:txBody>
      </p:sp>
      <p:sp>
        <p:nvSpPr>
          <p:cNvPr id="36" name="ZoneTexte 32"/>
          <p:cNvSpPr txBox="1"/>
          <p:nvPr/>
        </p:nvSpPr>
        <p:spPr>
          <a:xfrm>
            <a:off x="6610950" y="4865983"/>
            <a:ext cx="915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1705477" y="1399427"/>
            <a:ext cx="0" cy="468604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itre 1"/>
          <p:cNvSpPr txBox="1">
            <a:spLocks/>
          </p:cNvSpPr>
          <p:nvPr/>
        </p:nvSpPr>
        <p:spPr>
          <a:xfrm>
            <a:off x="688726" y="395189"/>
            <a:ext cx="8596668" cy="812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err="1"/>
              <a:t>Specific</a:t>
            </a:r>
            <a:r>
              <a:rPr lang="fr-FR" dirty="0"/>
              <a:t> Taxes &amp; </a:t>
            </a:r>
            <a:r>
              <a:rPr lang="fr-FR" dirty="0" err="1"/>
              <a:t>Welfare</a:t>
            </a:r>
            <a:r>
              <a:rPr lang="fr-FR" dirty="0"/>
              <a:t> </a:t>
            </a:r>
            <a:r>
              <a:rPr lang="fr-FR" dirty="0" err="1"/>
              <a:t>Loss</a:t>
            </a:r>
            <a:endParaRPr lang="fr-FR" dirty="0"/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1708622" y="6089565"/>
            <a:ext cx="585494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Left Brace 11">
            <a:extLst>
              <a:ext uri="{FF2B5EF4-FFF2-40B4-BE49-F238E27FC236}">
                <a16:creationId xmlns:a16="http://schemas.microsoft.com/office/drawing/2014/main" id="{28D33508-1184-AE39-4045-47C4A2F5D5D0}"/>
              </a:ext>
            </a:extLst>
          </p:cNvPr>
          <p:cNvSpPr/>
          <p:nvPr/>
        </p:nvSpPr>
        <p:spPr>
          <a:xfrm>
            <a:off x="1368572" y="4802548"/>
            <a:ext cx="212216" cy="1077937"/>
          </a:xfrm>
          <a:prstGeom prst="leftBrace">
            <a:avLst>
              <a:gd name="adj1" fmla="val 101901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ZoneTexte 27">
            <a:extLst>
              <a:ext uri="{FF2B5EF4-FFF2-40B4-BE49-F238E27FC236}">
                <a16:creationId xmlns:a16="http://schemas.microsoft.com/office/drawing/2014/main" id="{1EBABE4A-4AE8-E61A-666F-CEF355771846}"/>
              </a:ext>
            </a:extLst>
          </p:cNvPr>
          <p:cNvSpPr txBox="1"/>
          <p:nvPr/>
        </p:nvSpPr>
        <p:spPr>
          <a:xfrm>
            <a:off x="1046134" y="5157074"/>
            <a:ext cx="298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T</a:t>
            </a:r>
          </a:p>
        </p:txBody>
      </p:sp>
      <p:cxnSp>
        <p:nvCxnSpPr>
          <p:cNvPr id="4" name="Connecteur droit 17">
            <a:extLst>
              <a:ext uri="{FF2B5EF4-FFF2-40B4-BE49-F238E27FC236}">
                <a16:creationId xmlns:a16="http://schemas.microsoft.com/office/drawing/2014/main" id="{A8B8BCBC-75FB-705A-FBBE-D8E75C7A72B1}"/>
              </a:ext>
            </a:extLst>
          </p:cNvPr>
          <p:cNvCxnSpPr/>
          <p:nvPr/>
        </p:nvCxnSpPr>
        <p:spPr>
          <a:xfrm>
            <a:off x="1705477" y="3474085"/>
            <a:ext cx="2487190" cy="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14">
            <a:extLst>
              <a:ext uri="{FF2B5EF4-FFF2-40B4-BE49-F238E27FC236}">
                <a16:creationId xmlns:a16="http://schemas.microsoft.com/office/drawing/2014/main" id="{6321BD57-21EB-37A3-4159-60B1E6C31732}"/>
              </a:ext>
            </a:extLst>
          </p:cNvPr>
          <p:cNvCxnSpPr/>
          <p:nvPr/>
        </p:nvCxnSpPr>
        <p:spPr>
          <a:xfrm>
            <a:off x="4211265" y="3483392"/>
            <a:ext cx="0" cy="259970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25">
                <a:extLst>
                  <a:ext uri="{FF2B5EF4-FFF2-40B4-BE49-F238E27FC236}">
                    <a16:creationId xmlns:a16="http://schemas.microsoft.com/office/drawing/2014/main" id="{40F5CAB9-0112-49CD-ADF8-C4502D7E6FF1}"/>
                  </a:ext>
                </a:extLst>
              </p:cNvPr>
              <p:cNvSpPr txBox="1"/>
              <p:nvPr/>
            </p:nvSpPr>
            <p:spPr>
              <a:xfrm>
                <a:off x="1186684" y="3289419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ZoneTexte 25">
                <a:extLst>
                  <a:ext uri="{FF2B5EF4-FFF2-40B4-BE49-F238E27FC236}">
                    <a16:creationId xmlns:a16="http://schemas.microsoft.com/office/drawing/2014/main" id="{40F5CAB9-0112-49CD-ADF8-C4502D7E6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6684" y="3289419"/>
                <a:ext cx="481863" cy="369332"/>
              </a:xfrm>
              <a:prstGeom prst="rect">
                <a:avLst/>
              </a:prstGeom>
              <a:blipFill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56639BDE-49AF-4A47-B069-6D9528BFCF54}"/>
              </a:ext>
            </a:extLst>
          </p:cNvPr>
          <p:cNvGrpSpPr/>
          <p:nvPr/>
        </p:nvGrpSpPr>
        <p:grpSpPr>
          <a:xfrm>
            <a:off x="4119658" y="3381541"/>
            <a:ext cx="182880" cy="182880"/>
            <a:chOff x="5867354" y="2967593"/>
            <a:chExt cx="353418" cy="353418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7992A67-F204-4C7A-74F5-48AB570BF663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B12B9AE-CDC9-9DA0-F5C9-64A883EAF3D0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27">
                <a:extLst>
                  <a:ext uri="{FF2B5EF4-FFF2-40B4-BE49-F238E27FC236}">
                    <a16:creationId xmlns:a16="http://schemas.microsoft.com/office/drawing/2014/main" id="{60924B83-77F5-1431-EA40-639B97B80727}"/>
                  </a:ext>
                </a:extLst>
              </p:cNvPr>
              <p:cNvSpPr txBox="1"/>
              <p:nvPr/>
            </p:nvSpPr>
            <p:spPr>
              <a:xfrm>
                <a:off x="3960941" y="6137867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0" name="ZoneTexte 27">
                <a:extLst>
                  <a:ext uri="{FF2B5EF4-FFF2-40B4-BE49-F238E27FC236}">
                    <a16:creationId xmlns:a16="http://schemas.microsoft.com/office/drawing/2014/main" id="{60924B83-77F5-1431-EA40-639B97B807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0941" y="6137867"/>
                <a:ext cx="481478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Connecteur droit 17">
            <a:extLst>
              <a:ext uri="{FF2B5EF4-FFF2-40B4-BE49-F238E27FC236}">
                <a16:creationId xmlns:a16="http://schemas.microsoft.com/office/drawing/2014/main" id="{EAA3A208-71EC-0DA7-3944-58FF9AC6F340}"/>
              </a:ext>
            </a:extLst>
          </p:cNvPr>
          <p:cNvCxnSpPr/>
          <p:nvPr/>
        </p:nvCxnSpPr>
        <p:spPr>
          <a:xfrm>
            <a:off x="1706727" y="4506853"/>
            <a:ext cx="2487190" cy="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5">
                <a:extLst>
                  <a:ext uri="{FF2B5EF4-FFF2-40B4-BE49-F238E27FC236}">
                    <a16:creationId xmlns:a16="http://schemas.microsoft.com/office/drawing/2014/main" id="{F0228422-F6E2-91D8-1468-903DB44422D0}"/>
                  </a:ext>
                </a:extLst>
              </p:cNvPr>
              <p:cNvSpPr txBox="1"/>
              <p:nvPr/>
            </p:nvSpPr>
            <p:spPr>
              <a:xfrm>
                <a:off x="238359" y="4322187"/>
                <a:ext cx="14307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25" name="ZoneTexte 25">
                <a:extLst>
                  <a:ext uri="{FF2B5EF4-FFF2-40B4-BE49-F238E27FC236}">
                    <a16:creationId xmlns:a16="http://schemas.microsoft.com/office/drawing/2014/main" id="{F0228422-F6E2-91D8-1468-903DB44422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359" y="4322187"/>
                <a:ext cx="1430776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Connecteur droit 14">
            <a:extLst>
              <a:ext uri="{FF2B5EF4-FFF2-40B4-BE49-F238E27FC236}">
                <a16:creationId xmlns:a16="http://schemas.microsoft.com/office/drawing/2014/main" id="{42BC357C-A052-E858-49AC-47DAFEF362D5}"/>
              </a:ext>
            </a:extLst>
          </p:cNvPr>
          <p:cNvCxnSpPr/>
          <p:nvPr/>
        </p:nvCxnSpPr>
        <p:spPr>
          <a:xfrm>
            <a:off x="5094652" y="4018203"/>
            <a:ext cx="0" cy="206489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17">
            <a:extLst>
              <a:ext uri="{FF2B5EF4-FFF2-40B4-BE49-F238E27FC236}">
                <a16:creationId xmlns:a16="http://schemas.microsoft.com/office/drawing/2014/main" id="{715717BA-7786-0131-AA44-0DF2235B598E}"/>
              </a:ext>
            </a:extLst>
          </p:cNvPr>
          <p:cNvCxnSpPr>
            <a:cxnSpLocks/>
          </p:cNvCxnSpPr>
          <p:nvPr/>
        </p:nvCxnSpPr>
        <p:spPr>
          <a:xfrm>
            <a:off x="1705570" y="4018157"/>
            <a:ext cx="249948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5">
                <a:extLst>
                  <a:ext uri="{FF2B5EF4-FFF2-40B4-BE49-F238E27FC236}">
                    <a16:creationId xmlns:a16="http://schemas.microsoft.com/office/drawing/2014/main" id="{A0C5CD4E-3E80-1548-7BDC-199D17F26EEA}"/>
                  </a:ext>
                </a:extLst>
              </p:cNvPr>
              <p:cNvSpPr txBox="1"/>
              <p:nvPr/>
            </p:nvSpPr>
            <p:spPr>
              <a:xfrm>
                <a:off x="1189346" y="3830402"/>
                <a:ext cx="47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0" name="ZoneTexte 25">
                <a:extLst>
                  <a:ext uri="{FF2B5EF4-FFF2-40B4-BE49-F238E27FC236}">
                    <a16:creationId xmlns:a16="http://schemas.microsoft.com/office/drawing/2014/main" id="{A0C5CD4E-3E80-1548-7BDC-199D17F26E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346" y="3830402"/>
                <a:ext cx="476541" cy="369332"/>
              </a:xfrm>
              <a:prstGeom prst="rect">
                <a:avLst/>
              </a:prstGeom>
              <a:blipFill>
                <a:blip r:embed="rId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27">
                <a:extLst>
                  <a:ext uri="{FF2B5EF4-FFF2-40B4-BE49-F238E27FC236}">
                    <a16:creationId xmlns:a16="http://schemas.microsoft.com/office/drawing/2014/main" id="{DC36086E-C934-BE51-74C1-032CB35F0FD6}"/>
                  </a:ext>
                </a:extLst>
              </p:cNvPr>
              <p:cNvSpPr txBox="1"/>
              <p:nvPr/>
            </p:nvSpPr>
            <p:spPr>
              <a:xfrm>
                <a:off x="4856574" y="6137867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1" name="ZoneTexte 27">
                <a:extLst>
                  <a:ext uri="{FF2B5EF4-FFF2-40B4-BE49-F238E27FC236}">
                    <a16:creationId xmlns:a16="http://schemas.microsoft.com/office/drawing/2014/main" id="{DC36086E-C934-BE51-74C1-032CB35F0F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6574" y="6137867"/>
                <a:ext cx="476156" cy="369332"/>
              </a:xfrm>
              <a:prstGeom prst="rect">
                <a:avLst/>
              </a:prstGeom>
              <a:blipFill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6252A141-0BCC-F5DA-DD80-53289C1DE4A1}"/>
              </a:ext>
            </a:extLst>
          </p:cNvPr>
          <p:cNvGrpSpPr/>
          <p:nvPr/>
        </p:nvGrpSpPr>
        <p:grpSpPr>
          <a:xfrm>
            <a:off x="4996679" y="3923628"/>
            <a:ext cx="182880" cy="182880"/>
            <a:chOff x="5867354" y="2967593"/>
            <a:chExt cx="353418" cy="353418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2F001F2-3D41-6D07-F2B4-61981EE7951A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387E390-D72E-684C-0AA2-F23FE564D44C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ZoneTexte 25">
            <a:extLst>
              <a:ext uri="{FF2B5EF4-FFF2-40B4-BE49-F238E27FC236}">
                <a16:creationId xmlns:a16="http://schemas.microsoft.com/office/drawing/2014/main" id="{25B8197E-84D1-CD93-1AEC-2781EC84854C}"/>
              </a:ext>
            </a:extLst>
          </p:cNvPr>
          <p:cNvSpPr txBox="1"/>
          <p:nvPr/>
        </p:nvSpPr>
        <p:spPr>
          <a:xfrm>
            <a:off x="1957565" y="3659410"/>
            <a:ext cx="1796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TR</a:t>
            </a:r>
          </a:p>
        </p:txBody>
      </p:sp>
      <p:sp>
        <p:nvSpPr>
          <p:cNvPr id="16" name="ZoneTexte 25">
            <a:extLst>
              <a:ext uri="{FF2B5EF4-FFF2-40B4-BE49-F238E27FC236}">
                <a16:creationId xmlns:a16="http://schemas.microsoft.com/office/drawing/2014/main" id="{D5D7556F-83BE-3B62-A494-9A03CE6353EA}"/>
              </a:ext>
            </a:extLst>
          </p:cNvPr>
          <p:cNvSpPr txBox="1"/>
          <p:nvPr/>
        </p:nvSpPr>
        <p:spPr>
          <a:xfrm>
            <a:off x="4176208" y="3855672"/>
            <a:ext cx="637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3">
                    <a:lumMod val="50000"/>
                  </a:schemeClr>
                </a:solidFill>
              </a:rPr>
              <a:t>DWL</a:t>
            </a:r>
          </a:p>
        </p:txBody>
      </p:sp>
      <p:cxnSp>
        <p:nvCxnSpPr>
          <p:cNvPr id="43" name="Connecteur droit 17">
            <a:extLst>
              <a:ext uri="{FF2B5EF4-FFF2-40B4-BE49-F238E27FC236}">
                <a16:creationId xmlns:a16="http://schemas.microsoft.com/office/drawing/2014/main" id="{234C8D5A-43E2-6EE5-FFF8-6705AE8A85FA}"/>
              </a:ext>
            </a:extLst>
          </p:cNvPr>
          <p:cNvCxnSpPr>
            <a:cxnSpLocks/>
          </p:cNvCxnSpPr>
          <p:nvPr/>
        </p:nvCxnSpPr>
        <p:spPr>
          <a:xfrm>
            <a:off x="4767806" y="4013491"/>
            <a:ext cx="30669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0F14286-055E-63BA-C470-92F7EB7749CC}"/>
              </a:ext>
            </a:extLst>
          </p:cNvPr>
          <p:cNvCxnSpPr>
            <a:cxnSpLocks/>
          </p:cNvCxnSpPr>
          <p:nvPr/>
        </p:nvCxnSpPr>
        <p:spPr>
          <a:xfrm>
            <a:off x="4262206" y="5960460"/>
            <a:ext cx="791624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25">
            <a:extLst>
              <a:ext uri="{FF2B5EF4-FFF2-40B4-BE49-F238E27FC236}">
                <a16:creationId xmlns:a16="http://schemas.microsoft.com/office/drawing/2014/main" id="{F41364AB-B545-18D2-53BB-080C4961CE77}"/>
              </a:ext>
            </a:extLst>
          </p:cNvPr>
          <p:cNvSpPr txBox="1"/>
          <p:nvPr/>
        </p:nvSpPr>
        <p:spPr>
          <a:xfrm>
            <a:off x="3712678" y="6491221"/>
            <a:ext cx="18779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UNDER ALLOCATION</a:t>
            </a:r>
          </a:p>
        </p:txBody>
      </p:sp>
    </p:spTree>
    <p:extLst>
      <p:ext uri="{BB962C8B-B14F-4D97-AF65-F5344CB8AC3E}">
        <p14:creationId xmlns:p14="http://schemas.microsoft.com/office/powerpoint/2010/main" val="247395802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3B2E29CD-DE3E-4ABB-84D9-D1AD560695E0}"/>
              </a:ext>
            </a:extLst>
          </p:cNvPr>
          <p:cNvSpPr/>
          <p:nvPr/>
        </p:nvSpPr>
        <p:spPr>
          <a:xfrm>
            <a:off x="2051400" y="3228027"/>
            <a:ext cx="2691988" cy="44660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2060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68873FB-F747-4D37-97EE-011491B1634F}"/>
              </a:ext>
            </a:extLst>
          </p:cNvPr>
          <p:cNvSpPr/>
          <p:nvPr/>
        </p:nvSpPr>
        <p:spPr>
          <a:xfrm>
            <a:off x="2046685" y="2815949"/>
            <a:ext cx="2696704" cy="41920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1806" y="409542"/>
            <a:ext cx="8596668" cy="812800"/>
          </a:xfrm>
        </p:spPr>
        <p:txBody>
          <a:bodyPr/>
          <a:lstStyle/>
          <a:p>
            <a:r>
              <a:rPr lang="en-US" dirty="0"/>
              <a:t>Incidence of a Specific Tax</a:t>
            </a:r>
            <a:endParaRPr lang="fr-FR" dirty="0"/>
          </a:p>
        </p:txBody>
      </p:sp>
      <p:cxnSp>
        <p:nvCxnSpPr>
          <p:cNvPr id="5" name="Connecteur droit avec flèche 4"/>
          <p:cNvCxnSpPr>
            <a:cxnSpLocks/>
          </p:cNvCxnSpPr>
          <p:nvPr/>
        </p:nvCxnSpPr>
        <p:spPr>
          <a:xfrm flipV="1">
            <a:off x="2057242" y="1333500"/>
            <a:ext cx="0" cy="40906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>
            <a:cxnSpLocks/>
          </p:cNvCxnSpPr>
          <p:nvPr/>
        </p:nvCxnSpPr>
        <p:spPr>
          <a:xfrm>
            <a:off x="2063089" y="5428001"/>
            <a:ext cx="565195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>
            <a:cxnSpLocks/>
          </p:cNvCxnSpPr>
          <p:nvPr/>
        </p:nvCxnSpPr>
        <p:spPr>
          <a:xfrm>
            <a:off x="3467286" y="1723819"/>
            <a:ext cx="2867046" cy="241657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>
            <a:cxnSpLocks/>
          </p:cNvCxnSpPr>
          <p:nvPr/>
        </p:nvCxnSpPr>
        <p:spPr>
          <a:xfrm flipV="1">
            <a:off x="3361909" y="2724320"/>
            <a:ext cx="2519169" cy="211229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719276" y="5226077"/>
            <a:ext cx="1410133" cy="402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30" name="Connecteur droit 29"/>
          <p:cNvCxnSpPr>
            <a:cxnSpLocks/>
          </p:cNvCxnSpPr>
          <p:nvPr/>
        </p:nvCxnSpPr>
        <p:spPr>
          <a:xfrm flipV="1">
            <a:off x="3361909" y="1859309"/>
            <a:ext cx="2519169" cy="2112295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1"/>
          <p:cNvSpPr txBox="1"/>
          <p:nvPr/>
        </p:nvSpPr>
        <p:spPr>
          <a:xfrm>
            <a:off x="5894234" y="2345585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36" name="ZoneTexte 32"/>
          <p:cNvSpPr txBox="1"/>
          <p:nvPr/>
        </p:nvSpPr>
        <p:spPr>
          <a:xfrm>
            <a:off x="6351379" y="4066867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63" name="Connecteur droit 14">
            <a:extLst>
              <a:ext uri="{FF2B5EF4-FFF2-40B4-BE49-F238E27FC236}">
                <a16:creationId xmlns:a16="http://schemas.microsoft.com/office/drawing/2014/main" id="{DE3891F0-CD92-4688-AFA8-1FE6338EC260}"/>
              </a:ext>
            </a:extLst>
          </p:cNvPr>
          <p:cNvCxnSpPr>
            <a:cxnSpLocks/>
          </p:cNvCxnSpPr>
          <p:nvPr/>
        </p:nvCxnSpPr>
        <p:spPr>
          <a:xfrm>
            <a:off x="5264910" y="3242296"/>
            <a:ext cx="0" cy="218655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17">
            <a:extLst>
              <a:ext uri="{FF2B5EF4-FFF2-40B4-BE49-F238E27FC236}">
                <a16:creationId xmlns:a16="http://schemas.microsoft.com/office/drawing/2014/main" id="{7F3854E2-5C05-451A-9B18-7E50B7686714}"/>
              </a:ext>
            </a:extLst>
          </p:cNvPr>
          <p:cNvCxnSpPr>
            <a:cxnSpLocks/>
          </p:cNvCxnSpPr>
          <p:nvPr/>
        </p:nvCxnSpPr>
        <p:spPr>
          <a:xfrm>
            <a:off x="2447614" y="3235156"/>
            <a:ext cx="279771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rrow: Down 2">
            <a:extLst>
              <a:ext uri="{FF2B5EF4-FFF2-40B4-BE49-F238E27FC236}">
                <a16:creationId xmlns:a16="http://schemas.microsoft.com/office/drawing/2014/main" id="{2D219AAA-8277-4566-A868-6F1921CAE2D2}"/>
              </a:ext>
            </a:extLst>
          </p:cNvPr>
          <p:cNvSpPr/>
          <p:nvPr/>
        </p:nvSpPr>
        <p:spPr>
          <a:xfrm rot="10800000">
            <a:off x="5570342" y="2281552"/>
            <a:ext cx="175857" cy="332858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0E9358A-1A02-44F1-A87B-7F506A6F6762}"/>
              </a:ext>
            </a:extLst>
          </p:cNvPr>
          <p:cNvGrpSpPr/>
          <p:nvPr/>
        </p:nvGrpSpPr>
        <p:grpSpPr>
          <a:xfrm>
            <a:off x="5190955" y="3163740"/>
            <a:ext cx="141559" cy="141559"/>
            <a:chOff x="5867354" y="2967593"/>
            <a:chExt cx="353418" cy="353418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9568FB8-6C31-4BB9-BAEE-0BB56769C099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2EB060B-BD34-4293-B610-F5CC66A1F1F5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Connecteur droit 14">
            <a:extLst>
              <a:ext uri="{FF2B5EF4-FFF2-40B4-BE49-F238E27FC236}">
                <a16:creationId xmlns:a16="http://schemas.microsoft.com/office/drawing/2014/main" id="{EB15DC2D-CC7F-469C-9A97-1389673B50B0}"/>
              </a:ext>
            </a:extLst>
          </p:cNvPr>
          <p:cNvCxnSpPr>
            <a:cxnSpLocks/>
          </p:cNvCxnSpPr>
          <p:nvPr/>
        </p:nvCxnSpPr>
        <p:spPr>
          <a:xfrm>
            <a:off x="4745691" y="2808818"/>
            <a:ext cx="0" cy="260547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F9A2E57-3DB7-4BBD-918F-5CA96FDC5E87}"/>
              </a:ext>
            </a:extLst>
          </p:cNvPr>
          <p:cNvGrpSpPr/>
          <p:nvPr/>
        </p:nvGrpSpPr>
        <p:grpSpPr>
          <a:xfrm>
            <a:off x="4677432" y="2735788"/>
            <a:ext cx="141559" cy="141559"/>
            <a:chOff x="5867354" y="2967593"/>
            <a:chExt cx="353418" cy="353418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BFC74868-5DAE-42A2-932C-3721F79BDF08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3BE9D485-B934-4615-907F-42F167B9AB74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Connecteur droit avec flèche 53">
            <a:extLst>
              <a:ext uri="{FF2B5EF4-FFF2-40B4-BE49-F238E27FC236}">
                <a16:creationId xmlns:a16="http://schemas.microsoft.com/office/drawing/2014/main" id="{96F4C825-D2F0-4242-8579-CE3B390A7E2B}"/>
              </a:ext>
            </a:extLst>
          </p:cNvPr>
          <p:cNvCxnSpPr>
            <a:cxnSpLocks/>
          </p:cNvCxnSpPr>
          <p:nvPr/>
        </p:nvCxnSpPr>
        <p:spPr>
          <a:xfrm flipV="1">
            <a:off x="2177739" y="2858674"/>
            <a:ext cx="0" cy="774279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ZoneTexte 52">
            <a:extLst>
              <a:ext uri="{FF2B5EF4-FFF2-40B4-BE49-F238E27FC236}">
                <a16:creationId xmlns:a16="http://schemas.microsoft.com/office/drawing/2014/main" id="{8F105428-28CE-43DD-9ADF-AC655F38DFE3}"/>
              </a:ext>
            </a:extLst>
          </p:cNvPr>
          <p:cNvSpPr txBox="1"/>
          <p:nvPr/>
        </p:nvSpPr>
        <p:spPr>
          <a:xfrm>
            <a:off x="2276925" y="3305299"/>
            <a:ext cx="1190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TIP</a:t>
            </a:r>
          </a:p>
        </p:txBody>
      </p:sp>
      <p:sp>
        <p:nvSpPr>
          <p:cNvPr id="61" name="ZoneTexte 52">
            <a:extLst>
              <a:ext uri="{FF2B5EF4-FFF2-40B4-BE49-F238E27FC236}">
                <a16:creationId xmlns:a16="http://schemas.microsoft.com/office/drawing/2014/main" id="{000F4EFE-22EA-4FFA-86DE-3504326DB654}"/>
              </a:ext>
            </a:extLst>
          </p:cNvPr>
          <p:cNvSpPr txBox="1"/>
          <p:nvPr/>
        </p:nvSpPr>
        <p:spPr>
          <a:xfrm>
            <a:off x="2285422" y="2872964"/>
            <a:ext cx="1190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TIC</a:t>
            </a:r>
          </a:p>
        </p:txBody>
      </p:sp>
      <p:cxnSp>
        <p:nvCxnSpPr>
          <p:cNvPr id="49" name="Connecteur droit 17">
            <a:extLst>
              <a:ext uri="{FF2B5EF4-FFF2-40B4-BE49-F238E27FC236}">
                <a16:creationId xmlns:a16="http://schemas.microsoft.com/office/drawing/2014/main" id="{819ACE47-A0AB-4279-A4C1-DF9628B08185}"/>
              </a:ext>
            </a:extLst>
          </p:cNvPr>
          <p:cNvCxnSpPr>
            <a:cxnSpLocks/>
          </p:cNvCxnSpPr>
          <p:nvPr/>
        </p:nvCxnSpPr>
        <p:spPr>
          <a:xfrm>
            <a:off x="2057242" y="2815170"/>
            <a:ext cx="268844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ZoneTexte 25">
                <a:extLst>
                  <a:ext uri="{FF2B5EF4-FFF2-40B4-BE49-F238E27FC236}">
                    <a16:creationId xmlns:a16="http://schemas.microsoft.com/office/drawing/2014/main" id="{235CE9C9-CA0A-4009-A51E-E870C0A6713C}"/>
                  </a:ext>
                </a:extLst>
              </p:cNvPr>
              <p:cNvSpPr txBox="1"/>
              <p:nvPr/>
            </p:nvSpPr>
            <p:spPr>
              <a:xfrm>
                <a:off x="1513039" y="2688166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8" name="ZoneTexte 25">
                <a:extLst>
                  <a:ext uri="{FF2B5EF4-FFF2-40B4-BE49-F238E27FC236}">
                    <a16:creationId xmlns:a16="http://schemas.microsoft.com/office/drawing/2014/main" id="{235CE9C9-CA0A-4009-A51E-E870C0A671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3039" y="2688166"/>
                <a:ext cx="481863" cy="369332"/>
              </a:xfrm>
              <a:prstGeom prst="rect">
                <a:avLst/>
              </a:prstGeom>
              <a:blipFill>
                <a:blip r:embed="rId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Connecteur droit 17">
            <a:extLst>
              <a:ext uri="{FF2B5EF4-FFF2-40B4-BE49-F238E27FC236}">
                <a16:creationId xmlns:a16="http://schemas.microsoft.com/office/drawing/2014/main" id="{8D4EA4AE-E91B-49C0-8609-7F592CD1AB10}"/>
              </a:ext>
            </a:extLst>
          </p:cNvPr>
          <p:cNvCxnSpPr>
            <a:cxnSpLocks/>
          </p:cNvCxnSpPr>
          <p:nvPr/>
        </p:nvCxnSpPr>
        <p:spPr>
          <a:xfrm>
            <a:off x="2057242" y="3675666"/>
            <a:ext cx="267648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ZoneTexte 25">
                <a:extLst>
                  <a:ext uri="{FF2B5EF4-FFF2-40B4-BE49-F238E27FC236}">
                    <a16:creationId xmlns:a16="http://schemas.microsoft.com/office/drawing/2014/main" id="{32F45DA9-3CB7-4400-852B-E4C281291408}"/>
                  </a:ext>
                </a:extLst>
              </p:cNvPr>
              <p:cNvSpPr txBox="1"/>
              <p:nvPr/>
            </p:nvSpPr>
            <p:spPr>
              <a:xfrm>
                <a:off x="1196413" y="3551753"/>
                <a:ext cx="8255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2" name="ZoneTexte 25">
                <a:extLst>
                  <a:ext uri="{FF2B5EF4-FFF2-40B4-BE49-F238E27FC236}">
                    <a16:creationId xmlns:a16="http://schemas.microsoft.com/office/drawing/2014/main" id="{32F45DA9-3CB7-4400-852B-E4C2812914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6413" y="3551753"/>
                <a:ext cx="825567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26">
            <a:extLst>
              <a:ext uri="{FF2B5EF4-FFF2-40B4-BE49-F238E27FC236}">
                <a16:creationId xmlns:a16="http://schemas.microsoft.com/office/drawing/2014/main" id="{4B38CEC0-D73D-483F-BBC2-4C688598537E}"/>
              </a:ext>
            </a:extLst>
          </p:cNvPr>
          <p:cNvSpPr txBox="1"/>
          <p:nvPr/>
        </p:nvSpPr>
        <p:spPr>
          <a:xfrm>
            <a:off x="5055347" y="2790385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E</a:t>
            </a:r>
            <a:r>
              <a:rPr lang="fr-FR" b="1" baseline="-25000" dirty="0"/>
              <a:t>1</a:t>
            </a:r>
          </a:p>
        </p:txBody>
      </p:sp>
      <p:sp>
        <p:nvSpPr>
          <p:cNvPr id="10" name="ZoneTexte 26">
            <a:extLst>
              <a:ext uri="{FF2B5EF4-FFF2-40B4-BE49-F238E27FC236}">
                <a16:creationId xmlns:a16="http://schemas.microsoft.com/office/drawing/2014/main" id="{CEC4EBAF-44D7-4B28-AA24-6727A78B81F2}"/>
              </a:ext>
            </a:extLst>
          </p:cNvPr>
          <p:cNvSpPr txBox="1"/>
          <p:nvPr/>
        </p:nvSpPr>
        <p:spPr>
          <a:xfrm>
            <a:off x="4537184" y="2339599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E</a:t>
            </a:r>
            <a:r>
              <a:rPr lang="fr-FR" b="1" baseline="-25000" dirty="0"/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52">
                <a:extLst>
                  <a:ext uri="{FF2B5EF4-FFF2-40B4-BE49-F238E27FC236}">
                    <a16:creationId xmlns:a16="http://schemas.microsoft.com/office/drawing/2014/main" id="{6BCB8807-E330-4658-A531-604187E99D58}"/>
                  </a:ext>
                </a:extLst>
              </p:cNvPr>
              <p:cNvSpPr txBox="1"/>
              <p:nvPr/>
            </p:nvSpPr>
            <p:spPr>
              <a:xfrm>
                <a:off x="2161855" y="3083727"/>
                <a:ext cx="3513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dirty="0" smtClean="0">
                          <a:latin typeface="Cambria Math" panose="02040503050406030204" pitchFamily="18" charset="0"/>
                        </a:rPr>
                        <m:t>𝑻</m:t>
                      </m:r>
                    </m:oMath>
                  </m:oMathPara>
                </a14:m>
                <a:endParaRPr lang="fr-FR" sz="1400" b="1" dirty="0"/>
              </a:p>
            </p:txBody>
          </p:sp>
        </mc:Choice>
        <mc:Fallback xmlns="">
          <p:sp>
            <p:nvSpPr>
              <p:cNvPr id="11" name="ZoneTexte 52">
                <a:extLst>
                  <a:ext uri="{FF2B5EF4-FFF2-40B4-BE49-F238E27FC236}">
                    <a16:creationId xmlns:a16="http://schemas.microsoft.com/office/drawing/2014/main" id="{6BCB8807-E330-4658-A531-604187E99D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1855" y="3083727"/>
                <a:ext cx="351378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ZoneTexte 6">
            <a:extLst>
              <a:ext uri="{FF2B5EF4-FFF2-40B4-BE49-F238E27FC236}">
                <a16:creationId xmlns:a16="http://schemas.microsoft.com/office/drawing/2014/main" id="{4DD2060C-4071-4D83-B497-D8F1E88BBC70}"/>
              </a:ext>
            </a:extLst>
          </p:cNvPr>
          <p:cNvSpPr txBox="1"/>
          <p:nvPr/>
        </p:nvSpPr>
        <p:spPr>
          <a:xfrm>
            <a:off x="1196413" y="14481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sp>
        <p:nvSpPr>
          <p:cNvPr id="13" name="ZoneTexte 31">
            <a:extLst>
              <a:ext uri="{FF2B5EF4-FFF2-40B4-BE49-F238E27FC236}">
                <a16:creationId xmlns:a16="http://schemas.microsoft.com/office/drawing/2014/main" id="{A3AAE082-8190-4DB5-BD06-B1AB1288E8E4}"/>
              </a:ext>
            </a:extLst>
          </p:cNvPr>
          <p:cNvSpPr txBox="1"/>
          <p:nvPr/>
        </p:nvSpPr>
        <p:spPr>
          <a:xfrm>
            <a:off x="5842622" y="1495904"/>
            <a:ext cx="1305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 </a:t>
            </a:r>
            <a:r>
              <a:rPr lang="fr-FR" b="1" dirty="0">
                <a:solidFill>
                  <a:schemeClr val="accent4"/>
                </a:solidFill>
              </a:rPr>
              <a:t>= S</a:t>
            </a:r>
            <a:r>
              <a:rPr lang="fr-FR" b="1" baseline="-25000" dirty="0">
                <a:solidFill>
                  <a:schemeClr val="accent4"/>
                </a:solidFill>
              </a:rPr>
              <a:t>1</a:t>
            </a:r>
            <a:r>
              <a:rPr lang="fr-FR" b="1" dirty="0">
                <a:solidFill>
                  <a:schemeClr val="accent4"/>
                </a:solidFill>
              </a:rPr>
              <a:t> + T</a:t>
            </a:r>
            <a:endParaRPr lang="fr-FR" b="1" baseline="-25000" dirty="0">
              <a:solidFill>
                <a:schemeClr val="accent4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25">
                <a:extLst>
                  <a:ext uri="{FF2B5EF4-FFF2-40B4-BE49-F238E27FC236}">
                    <a16:creationId xmlns:a16="http://schemas.microsoft.com/office/drawing/2014/main" id="{E8CCF054-B828-CE7A-7C56-C03FEA8AB30E}"/>
                  </a:ext>
                </a:extLst>
              </p:cNvPr>
              <p:cNvSpPr txBox="1"/>
              <p:nvPr/>
            </p:nvSpPr>
            <p:spPr>
              <a:xfrm>
                <a:off x="1511541" y="3050116"/>
                <a:ext cx="47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7" name="ZoneTexte 25">
                <a:extLst>
                  <a:ext uri="{FF2B5EF4-FFF2-40B4-BE49-F238E27FC236}">
                    <a16:creationId xmlns:a16="http://schemas.microsoft.com/office/drawing/2014/main" id="{E8CCF054-B828-CE7A-7C56-C03FEA8AB3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1541" y="3050116"/>
                <a:ext cx="476541" cy="369332"/>
              </a:xfrm>
              <a:prstGeom prst="rect">
                <a:avLst/>
              </a:prstGeom>
              <a:blipFill>
                <a:blip r:embed="rId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ZoneTexte 27">
                <a:extLst>
                  <a:ext uri="{FF2B5EF4-FFF2-40B4-BE49-F238E27FC236}">
                    <a16:creationId xmlns:a16="http://schemas.microsoft.com/office/drawing/2014/main" id="{5271071F-D49C-4C47-A6B6-3204FBCBC21C}"/>
                  </a:ext>
                </a:extLst>
              </p:cNvPr>
              <p:cNvSpPr txBox="1"/>
              <p:nvPr/>
            </p:nvSpPr>
            <p:spPr>
              <a:xfrm>
                <a:off x="4980307" y="5464106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7" name="ZoneTexte 27">
                <a:extLst>
                  <a:ext uri="{FF2B5EF4-FFF2-40B4-BE49-F238E27FC236}">
                    <a16:creationId xmlns:a16="http://schemas.microsoft.com/office/drawing/2014/main" id="{5271071F-D49C-4C47-A6B6-3204FBCBC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307" y="5464106"/>
                <a:ext cx="476156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ZoneTexte 27">
                <a:extLst>
                  <a:ext uri="{FF2B5EF4-FFF2-40B4-BE49-F238E27FC236}">
                    <a16:creationId xmlns:a16="http://schemas.microsoft.com/office/drawing/2014/main" id="{37D5453A-9EA5-430E-9EEE-3E45E648072C}"/>
                  </a:ext>
                </a:extLst>
              </p:cNvPr>
              <p:cNvSpPr txBox="1"/>
              <p:nvPr/>
            </p:nvSpPr>
            <p:spPr>
              <a:xfrm>
                <a:off x="4455070" y="5464528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0" name="ZoneTexte 27">
                <a:extLst>
                  <a:ext uri="{FF2B5EF4-FFF2-40B4-BE49-F238E27FC236}">
                    <a16:creationId xmlns:a16="http://schemas.microsoft.com/office/drawing/2014/main" id="{37D5453A-9EA5-430E-9EEE-3E45E6480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5070" y="5464528"/>
                <a:ext cx="481478" cy="369332"/>
              </a:xfrm>
              <a:prstGeom prst="rect">
                <a:avLst/>
              </a:prstGeom>
              <a:blipFill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279346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7AF6903-D701-4736-B7DD-81EDE4266728}"/>
              </a:ext>
            </a:extLst>
          </p:cNvPr>
          <p:cNvSpPr/>
          <p:nvPr/>
        </p:nvSpPr>
        <p:spPr>
          <a:xfrm>
            <a:off x="1712157" y="2992279"/>
            <a:ext cx="2767843" cy="91647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7"/>
          <p:cNvCxnSpPr/>
          <p:nvPr/>
        </p:nvCxnSpPr>
        <p:spPr>
          <a:xfrm flipV="1">
            <a:off x="2996289" y="3444513"/>
            <a:ext cx="3951514" cy="74533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 flipH="1" flipV="1">
            <a:off x="3691072" y="1704261"/>
            <a:ext cx="2190112" cy="3520436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3712" y="518782"/>
            <a:ext cx="8596668" cy="812800"/>
          </a:xfrm>
        </p:spPr>
        <p:txBody>
          <a:bodyPr>
            <a:normAutofit/>
          </a:bodyPr>
          <a:lstStyle/>
          <a:p>
            <a:r>
              <a:rPr lang="fr-FR" dirty="0"/>
              <a:t>Price </a:t>
            </a:r>
            <a:r>
              <a:rPr lang="fr-FR" dirty="0" err="1"/>
              <a:t>Elasticity</a:t>
            </a:r>
            <a:r>
              <a:rPr lang="fr-FR" dirty="0"/>
              <a:t> &amp; </a:t>
            </a:r>
            <a:r>
              <a:rPr lang="fr-FR" dirty="0" err="1"/>
              <a:t>Tax</a:t>
            </a:r>
            <a:r>
              <a:rPr lang="fr-FR" dirty="0"/>
              <a:t> Incidence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1712670" y="1611242"/>
            <a:ext cx="0" cy="435379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>
            <a:off x="1712157" y="5962310"/>
            <a:ext cx="547284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797124" y="1627179"/>
            <a:ext cx="799693" cy="402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7226723" y="5762942"/>
            <a:ext cx="1410133" cy="402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4883456" y="3339719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E</a:t>
            </a:r>
            <a:r>
              <a:rPr lang="fr-FR" b="1" baseline="-25000" dirty="0"/>
              <a:t>1</a:t>
            </a:r>
          </a:p>
        </p:txBody>
      </p:sp>
      <p:sp>
        <p:nvSpPr>
          <p:cNvPr id="35" name="ZoneTexte 31"/>
          <p:cNvSpPr txBox="1"/>
          <p:nvPr/>
        </p:nvSpPr>
        <p:spPr>
          <a:xfrm>
            <a:off x="5881375" y="5199758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</a:t>
            </a:r>
          </a:p>
        </p:txBody>
      </p:sp>
      <p:sp>
        <p:nvSpPr>
          <p:cNvPr id="36" name="ZoneTexte 32"/>
          <p:cNvSpPr txBox="1"/>
          <p:nvPr/>
        </p:nvSpPr>
        <p:spPr>
          <a:xfrm>
            <a:off x="7023559" y="3187449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240466" y="3202869"/>
            <a:ext cx="970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/>
              <a:t>PER-UNIT</a:t>
            </a:r>
          </a:p>
          <a:p>
            <a:pPr algn="ctr"/>
            <a:r>
              <a:rPr lang="fr-FR" sz="1400" b="1" dirty="0"/>
              <a:t>TAX</a:t>
            </a:r>
          </a:p>
        </p:txBody>
      </p:sp>
      <p:cxnSp>
        <p:nvCxnSpPr>
          <p:cNvPr id="56" name="Connecteur droit avec flèche 55"/>
          <p:cNvCxnSpPr>
            <a:cxnSpLocks/>
          </p:cNvCxnSpPr>
          <p:nvPr/>
        </p:nvCxnSpPr>
        <p:spPr>
          <a:xfrm flipV="1">
            <a:off x="1236501" y="2988742"/>
            <a:ext cx="0" cy="92273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 flipV="1">
            <a:off x="2996289" y="2576543"/>
            <a:ext cx="3951514" cy="671204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32"/>
          <p:cNvSpPr txBox="1"/>
          <p:nvPr/>
        </p:nvSpPr>
        <p:spPr>
          <a:xfrm>
            <a:off x="7020102" y="2328181"/>
            <a:ext cx="128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  <a:r>
              <a:rPr lang="fr-FR" b="1" dirty="0">
                <a:solidFill>
                  <a:schemeClr val="accent4"/>
                </a:solidFill>
              </a:rPr>
              <a:t> = S</a:t>
            </a:r>
            <a:r>
              <a:rPr lang="fr-FR" b="1" baseline="-25000" dirty="0">
                <a:solidFill>
                  <a:schemeClr val="accent4"/>
                </a:solidFill>
              </a:rPr>
              <a:t>1</a:t>
            </a:r>
            <a:r>
              <a:rPr lang="fr-FR" b="1" dirty="0">
                <a:solidFill>
                  <a:schemeClr val="accent4"/>
                </a:solidFill>
              </a:rPr>
              <a:t> + T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4376007" y="2519405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E</a:t>
            </a:r>
            <a:r>
              <a:rPr lang="fr-FR" b="1" baseline="-25000" dirty="0"/>
              <a:t>2</a:t>
            </a:r>
          </a:p>
        </p:txBody>
      </p:sp>
      <p:cxnSp>
        <p:nvCxnSpPr>
          <p:cNvPr id="50" name="Connecteur droit 49"/>
          <p:cNvCxnSpPr/>
          <p:nvPr/>
        </p:nvCxnSpPr>
        <p:spPr>
          <a:xfrm>
            <a:off x="4484742" y="2996124"/>
            <a:ext cx="0" cy="295219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/>
          <p:cNvCxnSpPr>
            <a:cxnSpLocks/>
          </p:cNvCxnSpPr>
          <p:nvPr/>
        </p:nvCxnSpPr>
        <p:spPr>
          <a:xfrm>
            <a:off x="4993936" y="3806959"/>
            <a:ext cx="4742" cy="216624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8609F40-4282-49AC-9D0A-581DA408D1F6}"/>
              </a:ext>
            </a:extLst>
          </p:cNvPr>
          <p:cNvGrpSpPr/>
          <p:nvPr/>
        </p:nvGrpSpPr>
        <p:grpSpPr>
          <a:xfrm>
            <a:off x="4923252" y="3744019"/>
            <a:ext cx="141559" cy="141559"/>
            <a:chOff x="5867354" y="2967593"/>
            <a:chExt cx="353418" cy="353418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5A1FE83-777C-4456-8FB4-E8ADF6908447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513000F3-A901-4158-AAB7-C836FE92DD08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6A1681E-5119-4127-BCD8-2B874C2CD3D2}"/>
              </a:ext>
            </a:extLst>
          </p:cNvPr>
          <p:cNvGrpSpPr/>
          <p:nvPr/>
        </p:nvGrpSpPr>
        <p:grpSpPr>
          <a:xfrm>
            <a:off x="4423680" y="2921500"/>
            <a:ext cx="141559" cy="141559"/>
            <a:chOff x="5867354" y="2967593"/>
            <a:chExt cx="353418" cy="353418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1C4C4C4-596E-40ED-B792-3627E57FCB38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6BA4D29E-7E70-4385-850C-F3087C7FF97E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ZoneTexte 20">
                <a:extLst>
                  <a:ext uri="{FF2B5EF4-FFF2-40B4-BE49-F238E27FC236}">
                    <a16:creationId xmlns:a16="http://schemas.microsoft.com/office/drawing/2014/main" id="{C7C6830C-6ECD-48FC-A431-A753BAB729C1}"/>
                  </a:ext>
                </a:extLst>
              </p:cNvPr>
              <p:cNvSpPr txBox="1"/>
              <p:nvPr/>
            </p:nvSpPr>
            <p:spPr>
              <a:xfrm>
                <a:off x="4760600" y="5973199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1" name="ZoneTexte 20">
                <a:extLst>
                  <a:ext uri="{FF2B5EF4-FFF2-40B4-BE49-F238E27FC236}">
                    <a16:creationId xmlns:a16="http://schemas.microsoft.com/office/drawing/2014/main" id="{C7C6830C-6ECD-48FC-A431-A753BAB729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0600" y="5973199"/>
                <a:ext cx="476156" cy="369332"/>
              </a:xfrm>
              <a:prstGeom prst="rect">
                <a:avLst/>
              </a:prstGeom>
              <a:blipFill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ZoneTexte 51">
                <a:extLst>
                  <a:ext uri="{FF2B5EF4-FFF2-40B4-BE49-F238E27FC236}">
                    <a16:creationId xmlns:a16="http://schemas.microsoft.com/office/drawing/2014/main" id="{A7FC4D4A-C1F9-43CF-990C-195DB96884BD}"/>
                  </a:ext>
                </a:extLst>
              </p:cNvPr>
              <p:cNvSpPr txBox="1"/>
              <p:nvPr/>
            </p:nvSpPr>
            <p:spPr>
              <a:xfrm>
                <a:off x="4235850" y="5974360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2" name="ZoneTexte 51">
                <a:extLst>
                  <a:ext uri="{FF2B5EF4-FFF2-40B4-BE49-F238E27FC236}">
                    <a16:creationId xmlns:a16="http://schemas.microsoft.com/office/drawing/2014/main" id="{A7FC4D4A-C1F9-43CF-990C-195DB96884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5850" y="5974360"/>
                <a:ext cx="481478" cy="369332"/>
              </a:xfrm>
              <a:prstGeom prst="rect">
                <a:avLst/>
              </a:prstGeom>
              <a:blipFill>
                <a:blip r:embed="rId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row: Down 31">
            <a:extLst>
              <a:ext uri="{FF2B5EF4-FFF2-40B4-BE49-F238E27FC236}">
                <a16:creationId xmlns:a16="http://schemas.microsoft.com/office/drawing/2014/main" id="{0BDCBE9F-4F96-4986-929A-509CD43490CE}"/>
              </a:ext>
            </a:extLst>
          </p:cNvPr>
          <p:cNvSpPr/>
          <p:nvPr/>
        </p:nvSpPr>
        <p:spPr>
          <a:xfrm rot="10800000">
            <a:off x="6623592" y="2800349"/>
            <a:ext cx="215358" cy="479798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41">
                <a:extLst>
                  <a:ext uri="{FF2B5EF4-FFF2-40B4-BE49-F238E27FC236}">
                    <a16:creationId xmlns:a16="http://schemas.microsoft.com/office/drawing/2014/main" id="{495C765D-F013-4CC1-BE90-CCA754733A8A}"/>
                  </a:ext>
                </a:extLst>
              </p:cNvPr>
              <p:cNvSpPr txBox="1"/>
              <p:nvPr/>
            </p:nvSpPr>
            <p:spPr>
              <a:xfrm>
                <a:off x="1254849" y="2804075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33" name="ZoneTexte 41">
                <a:extLst>
                  <a:ext uri="{FF2B5EF4-FFF2-40B4-BE49-F238E27FC236}">
                    <a16:creationId xmlns:a16="http://schemas.microsoft.com/office/drawing/2014/main" id="{495C765D-F013-4CC1-BE90-CCA754733A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4849" y="2804075"/>
                <a:ext cx="481863" cy="369332"/>
              </a:xfrm>
              <a:prstGeom prst="rect">
                <a:avLst/>
              </a:prstGeom>
              <a:blipFill>
                <a:blip r:embed="rId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Connecteur droit 48">
            <a:extLst>
              <a:ext uri="{FF2B5EF4-FFF2-40B4-BE49-F238E27FC236}">
                <a16:creationId xmlns:a16="http://schemas.microsoft.com/office/drawing/2014/main" id="{8CD88225-2DDD-452C-AAA3-3630C4EF688C}"/>
              </a:ext>
            </a:extLst>
          </p:cNvPr>
          <p:cNvCxnSpPr>
            <a:cxnSpLocks/>
          </p:cNvCxnSpPr>
          <p:nvPr/>
        </p:nvCxnSpPr>
        <p:spPr>
          <a:xfrm>
            <a:off x="1712157" y="2990940"/>
            <a:ext cx="277244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8">
            <a:extLst>
              <a:ext uri="{FF2B5EF4-FFF2-40B4-BE49-F238E27FC236}">
                <a16:creationId xmlns:a16="http://schemas.microsoft.com/office/drawing/2014/main" id="{33B0CC5C-4EF2-4DB7-AA30-F475550F71AD}"/>
              </a:ext>
            </a:extLst>
          </p:cNvPr>
          <p:cNvCxnSpPr>
            <a:cxnSpLocks/>
          </p:cNvCxnSpPr>
          <p:nvPr/>
        </p:nvCxnSpPr>
        <p:spPr>
          <a:xfrm>
            <a:off x="1742293" y="3813283"/>
            <a:ext cx="325164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AF3A5556-47B9-4DAA-A95B-3D117E36C5C5}"/>
                  </a:ext>
                </a:extLst>
              </p:cNvPr>
              <p:cNvSpPr txBox="1"/>
              <p:nvPr/>
            </p:nvSpPr>
            <p:spPr>
              <a:xfrm>
                <a:off x="1260963" y="3495856"/>
                <a:ext cx="47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AF3A5556-47B9-4DAA-A95B-3D117E36C5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0963" y="3495856"/>
                <a:ext cx="476541" cy="369332"/>
              </a:xfrm>
              <a:prstGeom prst="rect">
                <a:avLst/>
              </a:prstGeom>
              <a:blipFill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Connecteur droit 48">
            <a:extLst>
              <a:ext uri="{FF2B5EF4-FFF2-40B4-BE49-F238E27FC236}">
                <a16:creationId xmlns:a16="http://schemas.microsoft.com/office/drawing/2014/main" id="{365742B8-1F5D-43CB-B5E7-90DA06C596D8}"/>
              </a:ext>
            </a:extLst>
          </p:cNvPr>
          <p:cNvCxnSpPr>
            <a:cxnSpLocks/>
          </p:cNvCxnSpPr>
          <p:nvPr/>
        </p:nvCxnSpPr>
        <p:spPr>
          <a:xfrm>
            <a:off x="1712157" y="3911475"/>
            <a:ext cx="276017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19">
                <a:extLst>
                  <a:ext uri="{FF2B5EF4-FFF2-40B4-BE49-F238E27FC236}">
                    <a16:creationId xmlns:a16="http://schemas.microsoft.com/office/drawing/2014/main" id="{06815D23-D64D-4D5D-B98F-40D7CD91E071}"/>
                  </a:ext>
                </a:extLst>
              </p:cNvPr>
              <p:cNvSpPr txBox="1"/>
              <p:nvPr/>
            </p:nvSpPr>
            <p:spPr>
              <a:xfrm>
                <a:off x="1265294" y="3754787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3" name="ZoneTexte 19">
                <a:extLst>
                  <a:ext uri="{FF2B5EF4-FFF2-40B4-BE49-F238E27FC236}">
                    <a16:creationId xmlns:a16="http://schemas.microsoft.com/office/drawing/2014/main" id="{06815D23-D64D-4D5D-B98F-40D7CD91E0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5294" y="3754787"/>
                <a:ext cx="481863" cy="369332"/>
              </a:xfrm>
              <a:prstGeom prst="rect">
                <a:avLst/>
              </a:prstGeom>
              <a:blipFill>
                <a:blip r:embed="rId8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54">
            <a:extLst>
              <a:ext uri="{FF2B5EF4-FFF2-40B4-BE49-F238E27FC236}">
                <a16:creationId xmlns:a16="http://schemas.microsoft.com/office/drawing/2014/main" id="{8660CB29-E174-4033-A4DC-78B86DCB33BB}"/>
              </a:ext>
            </a:extLst>
          </p:cNvPr>
          <p:cNvSpPr txBox="1"/>
          <p:nvPr/>
        </p:nvSpPr>
        <p:spPr>
          <a:xfrm>
            <a:off x="1792818" y="3078440"/>
            <a:ext cx="1172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TAX</a:t>
            </a:r>
          </a:p>
          <a:p>
            <a:pPr algn="ctr"/>
            <a:r>
              <a:rPr lang="fr-FR" b="1" dirty="0">
                <a:solidFill>
                  <a:srgbClr val="C00000"/>
                </a:solidFill>
              </a:rPr>
              <a:t>REVENUE</a:t>
            </a:r>
          </a:p>
        </p:txBody>
      </p:sp>
    </p:spTree>
    <p:extLst>
      <p:ext uri="{BB962C8B-B14F-4D97-AF65-F5344CB8AC3E}">
        <p14:creationId xmlns:p14="http://schemas.microsoft.com/office/powerpoint/2010/main" val="306352740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/>
          <p:cNvSpPr/>
          <p:nvPr/>
        </p:nvSpPr>
        <p:spPr>
          <a:xfrm flipV="1">
            <a:off x="1777150" y="3659296"/>
            <a:ext cx="2747240" cy="13680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/>
          <p:cNvSpPr/>
          <p:nvPr/>
        </p:nvSpPr>
        <p:spPr>
          <a:xfrm flipV="1">
            <a:off x="1774405" y="2866838"/>
            <a:ext cx="2749983" cy="8244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7"/>
          <p:cNvCxnSpPr/>
          <p:nvPr/>
        </p:nvCxnSpPr>
        <p:spPr>
          <a:xfrm flipV="1">
            <a:off x="3043339" y="3329218"/>
            <a:ext cx="3951514" cy="74533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 flipH="1" flipV="1">
            <a:off x="3738122" y="1588966"/>
            <a:ext cx="2190112" cy="3520436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/>
          <p:cNvCxnSpPr/>
          <p:nvPr/>
        </p:nvCxnSpPr>
        <p:spPr>
          <a:xfrm flipV="1">
            <a:off x="1759720" y="1495947"/>
            <a:ext cx="0" cy="435379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>
            <a:off x="1759207" y="5847015"/>
            <a:ext cx="547284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844174" y="1511884"/>
            <a:ext cx="799693" cy="402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7273773" y="5647647"/>
            <a:ext cx="1410133" cy="402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4930506" y="3224424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E</a:t>
            </a:r>
            <a:r>
              <a:rPr lang="fr-FR" b="1" baseline="-25000" dirty="0"/>
              <a:t>1</a:t>
            </a:r>
          </a:p>
        </p:txBody>
      </p:sp>
      <p:sp>
        <p:nvSpPr>
          <p:cNvPr id="35" name="ZoneTexte 31"/>
          <p:cNvSpPr txBox="1"/>
          <p:nvPr/>
        </p:nvSpPr>
        <p:spPr>
          <a:xfrm>
            <a:off x="5928425" y="5084463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</a:t>
            </a:r>
          </a:p>
        </p:txBody>
      </p:sp>
      <p:sp>
        <p:nvSpPr>
          <p:cNvPr id="36" name="ZoneTexte 32"/>
          <p:cNvSpPr txBox="1"/>
          <p:nvPr/>
        </p:nvSpPr>
        <p:spPr>
          <a:xfrm>
            <a:off x="7070609" y="3072154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cxnSp>
        <p:nvCxnSpPr>
          <p:cNvPr id="37" name="Connecteur droit 36"/>
          <p:cNvCxnSpPr/>
          <p:nvPr/>
        </p:nvCxnSpPr>
        <p:spPr>
          <a:xfrm flipV="1">
            <a:off x="3043339" y="2461248"/>
            <a:ext cx="3951514" cy="671204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32"/>
          <p:cNvSpPr txBox="1"/>
          <p:nvPr/>
        </p:nvSpPr>
        <p:spPr>
          <a:xfrm>
            <a:off x="7067152" y="2212886"/>
            <a:ext cx="128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  <a:r>
              <a:rPr lang="fr-FR" b="1" dirty="0">
                <a:solidFill>
                  <a:schemeClr val="accent4"/>
                </a:solidFill>
              </a:rPr>
              <a:t> = S</a:t>
            </a:r>
            <a:r>
              <a:rPr lang="fr-FR" b="1" baseline="-25000" dirty="0">
                <a:solidFill>
                  <a:schemeClr val="accent4"/>
                </a:solidFill>
              </a:rPr>
              <a:t>1</a:t>
            </a:r>
            <a:r>
              <a:rPr lang="fr-FR" b="1" dirty="0">
                <a:solidFill>
                  <a:schemeClr val="accent4"/>
                </a:solidFill>
              </a:rPr>
              <a:t> + T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4423057" y="2404110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E</a:t>
            </a:r>
            <a:r>
              <a:rPr lang="fr-FR" b="1" baseline="-25000" dirty="0"/>
              <a:t>2</a:t>
            </a:r>
          </a:p>
        </p:txBody>
      </p:sp>
      <p:cxnSp>
        <p:nvCxnSpPr>
          <p:cNvPr id="50" name="Connecteur droit 49"/>
          <p:cNvCxnSpPr/>
          <p:nvPr/>
        </p:nvCxnSpPr>
        <p:spPr>
          <a:xfrm>
            <a:off x="4531792" y="2880829"/>
            <a:ext cx="0" cy="295219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/>
          <p:cNvCxnSpPr>
            <a:cxnSpLocks/>
          </p:cNvCxnSpPr>
          <p:nvPr/>
        </p:nvCxnSpPr>
        <p:spPr>
          <a:xfrm>
            <a:off x="5040986" y="3691664"/>
            <a:ext cx="4742" cy="216624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8609F40-4282-49AC-9D0A-581DA408D1F6}"/>
              </a:ext>
            </a:extLst>
          </p:cNvPr>
          <p:cNvGrpSpPr/>
          <p:nvPr/>
        </p:nvGrpSpPr>
        <p:grpSpPr>
          <a:xfrm>
            <a:off x="4970302" y="3628724"/>
            <a:ext cx="141559" cy="141559"/>
            <a:chOff x="5867354" y="2967593"/>
            <a:chExt cx="353418" cy="353418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5A1FE83-777C-4456-8FB4-E8ADF6908447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513000F3-A901-4158-AAB7-C836FE92DD08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6A1681E-5119-4127-BCD8-2B874C2CD3D2}"/>
              </a:ext>
            </a:extLst>
          </p:cNvPr>
          <p:cNvGrpSpPr/>
          <p:nvPr/>
        </p:nvGrpSpPr>
        <p:grpSpPr>
          <a:xfrm>
            <a:off x="4470730" y="2806205"/>
            <a:ext cx="141559" cy="141559"/>
            <a:chOff x="5867354" y="2967593"/>
            <a:chExt cx="353418" cy="353418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1C4C4C4-596E-40ED-B792-3627E57FCB38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6BA4D29E-7E70-4385-850C-F3087C7FF97E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ZoneTexte 20">
                <a:extLst>
                  <a:ext uri="{FF2B5EF4-FFF2-40B4-BE49-F238E27FC236}">
                    <a16:creationId xmlns:a16="http://schemas.microsoft.com/office/drawing/2014/main" id="{C7C6830C-6ECD-48FC-A431-A753BAB729C1}"/>
                  </a:ext>
                </a:extLst>
              </p:cNvPr>
              <p:cNvSpPr txBox="1"/>
              <p:nvPr/>
            </p:nvSpPr>
            <p:spPr>
              <a:xfrm>
                <a:off x="4807650" y="5857904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1" name="ZoneTexte 20">
                <a:extLst>
                  <a:ext uri="{FF2B5EF4-FFF2-40B4-BE49-F238E27FC236}">
                    <a16:creationId xmlns:a16="http://schemas.microsoft.com/office/drawing/2014/main" id="{C7C6830C-6ECD-48FC-A431-A753BAB729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7650" y="5857904"/>
                <a:ext cx="476156" cy="369332"/>
              </a:xfrm>
              <a:prstGeom prst="rect">
                <a:avLst/>
              </a:prstGeom>
              <a:blipFill>
                <a:blip r:embed="rId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ZoneTexte 51">
                <a:extLst>
                  <a:ext uri="{FF2B5EF4-FFF2-40B4-BE49-F238E27FC236}">
                    <a16:creationId xmlns:a16="http://schemas.microsoft.com/office/drawing/2014/main" id="{A7FC4D4A-C1F9-43CF-990C-195DB96884BD}"/>
                  </a:ext>
                </a:extLst>
              </p:cNvPr>
              <p:cNvSpPr txBox="1"/>
              <p:nvPr/>
            </p:nvSpPr>
            <p:spPr>
              <a:xfrm>
                <a:off x="4282900" y="5859065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2" name="ZoneTexte 51">
                <a:extLst>
                  <a:ext uri="{FF2B5EF4-FFF2-40B4-BE49-F238E27FC236}">
                    <a16:creationId xmlns:a16="http://schemas.microsoft.com/office/drawing/2014/main" id="{A7FC4D4A-C1F9-43CF-990C-195DB96884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2900" y="5859065"/>
                <a:ext cx="481478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ZoneTexte 52">
            <a:extLst>
              <a:ext uri="{FF2B5EF4-FFF2-40B4-BE49-F238E27FC236}">
                <a16:creationId xmlns:a16="http://schemas.microsoft.com/office/drawing/2014/main" id="{A5CD53D7-F099-407A-B73C-73D90FF191C3}"/>
              </a:ext>
            </a:extLst>
          </p:cNvPr>
          <p:cNvSpPr txBox="1"/>
          <p:nvPr/>
        </p:nvSpPr>
        <p:spPr>
          <a:xfrm>
            <a:off x="1816305" y="3117810"/>
            <a:ext cx="1325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TIC</a:t>
            </a:r>
          </a:p>
        </p:txBody>
      </p:sp>
      <p:sp>
        <p:nvSpPr>
          <p:cNvPr id="66" name="ZoneTexte 52">
            <a:extLst>
              <a:ext uri="{FF2B5EF4-FFF2-40B4-BE49-F238E27FC236}">
                <a16:creationId xmlns:a16="http://schemas.microsoft.com/office/drawing/2014/main" id="{D5A8F9F6-D47B-40D8-939D-78CA4287B1F5}"/>
              </a:ext>
            </a:extLst>
          </p:cNvPr>
          <p:cNvSpPr txBox="1"/>
          <p:nvPr/>
        </p:nvSpPr>
        <p:spPr>
          <a:xfrm>
            <a:off x="2146221" y="4173588"/>
            <a:ext cx="642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TIP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2502A44-E81D-46FB-999E-09AA4302D954}"/>
              </a:ext>
            </a:extLst>
          </p:cNvPr>
          <p:cNvCxnSpPr>
            <a:cxnSpLocks/>
            <a:stCxn id="66" idx="0"/>
          </p:cNvCxnSpPr>
          <p:nvPr/>
        </p:nvCxnSpPr>
        <p:spPr>
          <a:xfrm flipV="1">
            <a:off x="2467482" y="3731956"/>
            <a:ext cx="0" cy="441632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Arrow: Down 46">
            <a:extLst>
              <a:ext uri="{FF2B5EF4-FFF2-40B4-BE49-F238E27FC236}">
                <a16:creationId xmlns:a16="http://schemas.microsoft.com/office/drawing/2014/main" id="{BA9BF72A-C3FC-4A02-9F24-C0DCC6E4D163}"/>
              </a:ext>
            </a:extLst>
          </p:cNvPr>
          <p:cNvSpPr/>
          <p:nvPr/>
        </p:nvSpPr>
        <p:spPr>
          <a:xfrm rot="10800000">
            <a:off x="6670642" y="2685054"/>
            <a:ext cx="215358" cy="479798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2" name="Connecteur droit avec flèche 55">
            <a:extLst>
              <a:ext uri="{FF2B5EF4-FFF2-40B4-BE49-F238E27FC236}">
                <a16:creationId xmlns:a16="http://schemas.microsoft.com/office/drawing/2014/main" id="{5C0DE22E-DBB6-4F64-9C79-2190ED576BFA}"/>
              </a:ext>
            </a:extLst>
          </p:cNvPr>
          <p:cNvCxnSpPr>
            <a:cxnSpLocks/>
          </p:cNvCxnSpPr>
          <p:nvPr/>
        </p:nvCxnSpPr>
        <p:spPr>
          <a:xfrm flipV="1">
            <a:off x="1283551" y="2873447"/>
            <a:ext cx="0" cy="92273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ZoneTexte 41">
                <a:extLst>
                  <a:ext uri="{FF2B5EF4-FFF2-40B4-BE49-F238E27FC236}">
                    <a16:creationId xmlns:a16="http://schemas.microsoft.com/office/drawing/2014/main" id="{858B4A94-8DB2-4AD3-BB70-BCB98CE27CF1}"/>
                  </a:ext>
                </a:extLst>
              </p:cNvPr>
              <p:cNvSpPr txBox="1"/>
              <p:nvPr/>
            </p:nvSpPr>
            <p:spPr>
              <a:xfrm>
                <a:off x="1301899" y="2688780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54" name="ZoneTexte 41">
                <a:extLst>
                  <a:ext uri="{FF2B5EF4-FFF2-40B4-BE49-F238E27FC236}">
                    <a16:creationId xmlns:a16="http://schemas.microsoft.com/office/drawing/2014/main" id="{858B4A94-8DB2-4AD3-BB70-BCB98CE27C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1899" y="2688780"/>
                <a:ext cx="481863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Connecteur droit 48">
            <a:extLst>
              <a:ext uri="{FF2B5EF4-FFF2-40B4-BE49-F238E27FC236}">
                <a16:creationId xmlns:a16="http://schemas.microsoft.com/office/drawing/2014/main" id="{E9940358-79D3-4695-B5CA-15078CD9B88D}"/>
              </a:ext>
            </a:extLst>
          </p:cNvPr>
          <p:cNvCxnSpPr>
            <a:cxnSpLocks/>
          </p:cNvCxnSpPr>
          <p:nvPr/>
        </p:nvCxnSpPr>
        <p:spPr>
          <a:xfrm>
            <a:off x="1759207" y="2875645"/>
            <a:ext cx="277244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48">
            <a:extLst>
              <a:ext uri="{FF2B5EF4-FFF2-40B4-BE49-F238E27FC236}">
                <a16:creationId xmlns:a16="http://schemas.microsoft.com/office/drawing/2014/main" id="{00E0ECFA-3B6E-493B-A7E6-0E1AA9822CD8}"/>
              </a:ext>
            </a:extLst>
          </p:cNvPr>
          <p:cNvCxnSpPr>
            <a:cxnSpLocks/>
          </p:cNvCxnSpPr>
          <p:nvPr/>
        </p:nvCxnSpPr>
        <p:spPr>
          <a:xfrm>
            <a:off x="1789343" y="3697988"/>
            <a:ext cx="325164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48">
            <a:extLst>
              <a:ext uri="{FF2B5EF4-FFF2-40B4-BE49-F238E27FC236}">
                <a16:creationId xmlns:a16="http://schemas.microsoft.com/office/drawing/2014/main" id="{03F2A1AE-2B0F-4463-A581-145AF9F8CDA3}"/>
              </a:ext>
            </a:extLst>
          </p:cNvPr>
          <p:cNvCxnSpPr>
            <a:cxnSpLocks/>
          </p:cNvCxnSpPr>
          <p:nvPr/>
        </p:nvCxnSpPr>
        <p:spPr>
          <a:xfrm>
            <a:off x="1759207" y="3796180"/>
            <a:ext cx="276017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19">
                <a:extLst>
                  <a:ext uri="{FF2B5EF4-FFF2-40B4-BE49-F238E27FC236}">
                    <a16:creationId xmlns:a16="http://schemas.microsoft.com/office/drawing/2014/main" id="{49273114-C348-4DC2-B924-75CE3539505B}"/>
                  </a:ext>
                </a:extLst>
              </p:cNvPr>
              <p:cNvSpPr txBox="1"/>
              <p:nvPr/>
            </p:nvSpPr>
            <p:spPr>
              <a:xfrm>
                <a:off x="1308013" y="3380561"/>
                <a:ext cx="47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3" name="ZoneTexte 19">
                <a:extLst>
                  <a:ext uri="{FF2B5EF4-FFF2-40B4-BE49-F238E27FC236}">
                    <a16:creationId xmlns:a16="http://schemas.microsoft.com/office/drawing/2014/main" id="{49273114-C348-4DC2-B924-75CE353950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8013" y="3380561"/>
                <a:ext cx="476541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19">
                <a:extLst>
                  <a:ext uri="{FF2B5EF4-FFF2-40B4-BE49-F238E27FC236}">
                    <a16:creationId xmlns:a16="http://schemas.microsoft.com/office/drawing/2014/main" id="{004BC279-BFB0-460C-A17F-8107F47C3441}"/>
                  </a:ext>
                </a:extLst>
              </p:cNvPr>
              <p:cNvSpPr txBox="1"/>
              <p:nvPr/>
            </p:nvSpPr>
            <p:spPr>
              <a:xfrm>
                <a:off x="1312344" y="3639492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4" name="ZoneTexte 19">
                <a:extLst>
                  <a:ext uri="{FF2B5EF4-FFF2-40B4-BE49-F238E27FC236}">
                    <a16:creationId xmlns:a16="http://schemas.microsoft.com/office/drawing/2014/main" id="{004BC279-BFB0-460C-A17F-8107F47C34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2344" y="3639492"/>
                <a:ext cx="481863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54">
            <a:extLst>
              <a:ext uri="{FF2B5EF4-FFF2-40B4-BE49-F238E27FC236}">
                <a16:creationId xmlns:a16="http://schemas.microsoft.com/office/drawing/2014/main" id="{B9DBE3FF-9059-45CA-8627-20B7D8AF2796}"/>
              </a:ext>
            </a:extLst>
          </p:cNvPr>
          <p:cNvSpPr txBox="1"/>
          <p:nvPr/>
        </p:nvSpPr>
        <p:spPr>
          <a:xfrm>
            <a:off x="287516" y="3087574"/>
            <a:ext cx="970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/>
              <a:t>PER-UNIT</a:t>
            </a:r>
          </a:p>
          <a:p>
            <a:pPr algn="ctr"/>
            <a:r>
              <a:rPr lang="fr-FR" sz="1400" b="1" dirty="0"/>
              <a:t>TAX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D388A29-66C8-0329-6ECA-8591853CB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12" y="518782"/>
            <a:ext cx="8596668" cy="812800"/>
          </a:xfrm>
        </p:spPr>
        <p:txBody>
          <a:bodyPr>
            <a:normAutofit/>
          </a:bodyPr>
          <a:lstStyle/>
          <a:p>
            <a:r>
              <a:rPr lang="fr-FR" dirty="0"/>
              <a:t>Price </a:t>
            </a:r>
            <a:r>
              <a:rPr lang="fr-FR" dirty="0" err="1"/>
              <a:t>Elasticity</a:t>
            </a:r>
            <a:r>
              <a:rPr lang="fr-FR" dirty="0"/>
              <a:t> &amp; </a:t>
            </a:r>
            <a:r>
              <a:rPr lang="fr-FR" dirty="0" err="1"/>
              <a:t>Tax</a:t>
            </a:r>
            <a:r>
              <a:rPr lang="fr-FR" dirty="0"/>
              <a:t> Incidence</a:t>
            </a:r>
          </a:p>
        </p:txBody>
      </p:sp>
    </p:spTree>
    <p:extLst>
      <p:ext uri="{BB962C8B-B14F-4D97-AF65-F5344CB8AC3E}">
        <p14:creationId xmlns:p14="http://schemas.microsoft.com/office/powerpoint/2010/main" val="283025450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5533D7-EFFF-4B5B-AF7C-4A4D3AC6662A}"/>
              </a:ext>
            </a:extLst>
          </p:cNvPr>
          <p:cNvSpPr/>
          <p:nvPr/>
        </p:nvSpPr>
        <p:spPr>
          <a:xfrm>
            <a:off x="1935256" y="3642439"/>
            <a:ext cx="2527190" cy="95625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54">
            <a:extLst>
              <a:ext uri="{FF2B5EF4-FFF2-40B4-BE49-F238E27FC236}">
                <a16:creationId xmlns:a16="http://schemas.microsoft.com/office/drawing/2014/main" id="{70F0DD60-2E23-471E-A3A5-84547F933415}"/>
              </a:ext>
            </a:extLst>
          </p:cNvPr>
          <p:cNvSpPr txBox="1"/>
          <p:nvPr/>
        </p:nvSpPr>
        <p:spPr>
          <a:xfrm>
            <a:off x="2157342" y="3873183"/>
            <a:ext cx="1860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TAX</a:t>
            </a:r>
          </a:p>
          <a:p>
            <a:pPr algn="ctr"/>
            <a:r>
              <a:rPr lang="fr-FR" b="1" dirty="0">
                <a:solidFill>
                  <a:srgbClr val="C00000"/>
                </a:solidFill>
              </a:rPr>
              <a:t>REVENUE</a:t>
            </a:r>
          </a:p>
        </p:txBody>
      </p:sp>
      <p:cxnSp>
        <p:nvCxnSpPr>
          <p:cNvPr id="41" name="Connecteur droit 36">
            <a:extLst>
              <a:ext uri="{FF2B5EF4-FFF2-40B4-BE49-F238E27FC236}">
                <a16:creationId xmlns:a16="http://schemas.microsoft.com/office/drawing/2014/main" id="{D9F19DB5-F6CA-46C1-8FBC-6563EA4D01C0}"/>
              </a:ext>
            </a:extLst>
          </p:cNvPr>
          <p:cNvCxnSpPr>
            <a:cxnSpLocks/>
          </p:cNvCxnSpPr>
          <p:nvPr/>
        </p:nvCxnSpPr>
        <p:spPr>
          <a:xfrm flipV="1">
            <a:off x="3990275" y="2053499"/>
            <a:ext cx="1977818" cy="2101941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 flipV="1">
            <a:off x="4027265" y="2992057"/>
            <a:ext cx="1940828" cy="208612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 flipH="1" flipV="1">
            <a:off x="2220688" y="3159989"/>
            <a:ext cx="4032797" cy="87513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8726" y="395189"/>
            <a:ext cx="8596668" cy="812800"/>
          </a:xfrm>
        </p:spPr>
        <p:txBody>
          <a:bodyPr>
            <a:normAutofit/>
          </a:bodyPr>
          <a:lstStyle/>
          <a:p>
            <a:r>
              <a:rPr lang="fr-FR" dirty="0"/>
              <a:t>Price </a:t>
            </a:r>
            <a:r>
              <a:rPr lang="fr-FR" dirty="0" err="1"/>
              <a:t>Elasticity</a:t>
            </a:r>
            <a:r>
              <a:rPr lang="fr-FR" dirty="0"/>
              <a:t> &amp; </a:t>
            </a:r>
            <a:r>
              <a:rPr lang="fr-FR" dirty="0" err="1"/>
              <a:t>Tax</a:t>
            </a:r>
            <a:r>
              <a:rPr lang="fr-FR" dirty="0"/>
              <a:t> Incidence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1925429" y="1605152"/>
            <a:ext cx="0" cy="435379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>
            <a:off x="1931761" y="5959534"/>
            <a:ext cx="555114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1009883" y="1621089"/>
            <a:ext cx="799693" cy="402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7486650" y="5757447"/>
            <a:ext cx="1410133" cy="402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/>
              <p:cNvSpPr txBox="1"/>
              <p:nvPr/>
            </p:nvSpPr>
            <p:spPr>
              <a:xfrm>
                <a:off x="4965195" y="5938790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1" name="ZoneTexte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5195" y="5938790"/>
                <a:ext cx="476156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ZoneTexte 54"/>
          <p:cNvSpPr txBox="1"/>
          <p:nvPr/>
        </p:nvSpPr>
        <p:spPr>
          <a:xfrm>
            <a:off x="478851" y="3854016"/>
            <a:ext cx="970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/>
              <a:t>PER-UNIT</a:t>
            </a:r>
          </a:p>
          <a:p>
            <a:pPr algn="ctr"/>
            <a:r>
              <a:rPr lang="fr-FR" sz="1400" b="1" dirty="0"/>
              <a:t>TAX</a:t>
            </a:r>
          </a:p>
        </p:txBody>
      </p:sp>
      <p:cxnSp>
        <p:nvCxnSpPr>
          <p:cNvPr id="56" name="Connecteur droit avec flèche 55"/>
          <p:cNvCxnSpPr>
            <a:cxnSpLocks/>
          </p:cNvCxnSpPr>
          <p:nvPr/>
        </p:nvCxnSpPr>
        <p:spPr>
          <a:xfrm flipV="1">
            <a:off x="1466936" y="3636096"/>
            <a:ext cx="0" cy="95906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/>
          <p:nvPr/>
        </p:nvCxnSpPr>
        <p:spPr>
          <a:xfrm>
            <a:off x="4467764" y="3648859"/>
            <a:ext cx="0" cy="229375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/>
          <p:cNvCxnSpPr>
            <a:cxnSpLocks/>
            <a:endCxn id="21" idx="0"/>
          </p:cNvCxnSpPr>
          <p:nvPr/>
        </p:nvCxnSpPr>
        <p:spPr>
          <a:xfrm>
            <a:off x="5203273" y="3801145"/>
            <a:ext cx="0" cy="213764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ZoneTexte 51"/>
              <p:cNvSpPr txBox="1"/>
              <p:nvPr/>
            </p:nvSpPr>
            <p:spPr>
              <a:xfrm>
                <a:off x="4225383" y="5944880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2" name="ZoneTexte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5383" y="5944880"/>
                <a:ext cx="481478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ZoneTexte 26">
            <a:extLst>
              <a:ext uri="{FF2B5EF4-FFF2-40B4-BE49-F238E27FC236}">
                <a16:creationId xmlns:a16="http://schemas.microsoft.com/office/drawing/2014/main" id="{ED7CDE20-A17A-4C92-8A8C-0086EC7A4606}"/>
              </a:ext>
            </a:extLst>
          </p:cNvPr>
          <p:cNvSpPr txBox="1"/>
          <p:nvPr/>
        </p:nvSpPr>
        <p:spPr>
          <a:xfrm>
            <a:off x="4926396" y="3328404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E</a:t>
            </a:r>
            <a:r>
              <a:rPr lang="fr-FR" b="1" baseline="-25000" dirty="0"/>
              <a:t>1</a:t>
            </a:r>
          </a:p>
        </p:txBody>
      </p:sp>
      <p:sp>
        <p:nvSpPr>
          <p:cNvPr id="43" name="ZoneTexte 32">
            <a:extLst>
              <a:ext uri="{FF2B5EF4-FFF2-40B4-BE49-F238E27FC236}">
                <a16:creationId xmlns:a16="http://schemas.microsoft.com/office/drawing/2014/main" id="{B6CF14AA-AA5F-4BE0-BF00-829C97C7166E}"/>
              </a:ext>
            </a:extLst>
          </p:cNvPr>
          <p:cNvSpPr txBox="1"/>
          <p:nvPr/>
        </p:nvSpPr>
        <p:spPr>
          <a:xfrm>
            <a:off x="5968093" y="2619184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44" name="ZoneTexte 32">
            <a:extLst>
              <a:ext uri="{FF2B5EF4-FFF2-40B4-BE49-F238E27FC236}">
                <a16:creationId xmlns:a16="http://schemas.microsoft.com/office/drawing/2014/main" id="{1D45600B-BA30-4836-B842-0F068AC80131}"/>
              </a:ext>
            </a:extLst>
          </p:cNvPr>
          <p:cNvSpPr txBox="1"/>
          <p:nvPr/>
        </p:nvSpPr>
        <p:spPr>
          <a:xfrm>
            <a:off x="5968093" y="1679616"/>
            <a:ext cx="128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  <a:r>
              <a:rPr lang="fr-FR" b="1" dirty="0">
                <a:solidFill>
                  <a:schemeClr val="accent4"/>
                </a:solidFill>
              </a:rPr>
              <a:t> = S</a:t>
            </a:r>
            <a:r>
              <a:rPr lang="fr-FR" b="1" baseline="-25000" dirty="0">
                <a:solidFill>
                  <a:schemeClr val="accent4"/>
                </a:solidFill>
              </a:rPr>
              <a:t>1</a:t>
            </a:r>
            <a:r>
              <a:rPr lang="fr-FR" b="1" dirty="0">
                <a:solidFill>
                  <a:schemeClr val="accent4"/>
                </a:solidFill>
              </a:rPr>
              <a:t> + T</a:t>
            </a:r>
          </a:p>
        </p:txBody>
      </p:sp>
      <p:sp>
        <p:nvSpPr>
          <p:cNvPr id="45" name="ZoneTexte 39">
            <a:extLst>
              <a:ext uri="{FF2B5EF4-FFF2-40B4-BE49-F238E27FC236}">
                <a16:creationId xmlns:a16="http://schemas.microsoft.com/office/drawing/2014/main" id="{EAF6A444-C74A-4256-AC6D-360B964517E1}"/>
              </a:ext>
            </a:extLst>
          </p:cNvPr>
          <p:cNvSpPr txBox="1"/>
          <p:nvPr/>
        </p:nvSpPr>
        <p:spPr>
          <a:xfrm>
            <a:off x="4202798" y="3164890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E</a:t>
            </a:r>
            <a:r>
              <a:rPr lang="fr-FR" b="1" baseline="-25000" dirty="0"/>
              <a:t>2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3C34B7B-A6B3-458C-A0AA-64A18CEF2F80}"/>
              </a:ext>
            </a:extLst>
          </p:cNvPr>
          <p:cNvGrpSpPr/>
          <p:nvPr/>
        </p:nvGrpSpPr>
        <p:grpSpPr>
          <a:xfrm>
            <a:off x="5134921" y="3739785"/>
            <a:ext cx="141559" cy="141559"/>
            <a:chOff x="5867354" y="2967593"/>
            <a:chExt cx="353418" cy="353418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196934E-B3E0-4C83-8DCB-1ACE8D32A439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F333DC07-1DC7-4A2C-8795-D9EF93DDCE5B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8F4C658-F66B-451F-8AEC-A436B94F9032}"/>
              </a:ext>
            </a:extLst>
          </p:cNvPr>
          <p:cNvGrpSpPr/>
          <p:nvPr/>
        </p:nvGrpSpPr>
        <p:grpSpPr>
          <a:xfrm>
            <a:off x="4396689" y="3569209"/>
            <a:ext cx="141559" cy="141559"/>
            <a:chOff x="5867354" y="2967593"/>
            <a:chExt cx="353418" cy="353418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FDC6A91A-0E96-4892-81E6-C0526C4892DA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628EF82-8924-410C-BD20-7EA4F42D2D67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Arrow: Down 64">
            <a:extLst>
              <a:ext uri="{FF2B5EF4-FFF2-40B4-BE49-F238E27FC236}">
                <a16:creationId xmlns:a16="http://schemas.microsoft.com/office/drawing/2014/main" id="{458D986A-3EA7-45AD-A78A-C1C7A542F1E3}"/>
              </a:ext>
            </a:extLst>
          </p:cNvPr>
          <p:cNvSpPr/>
          <p:nvPr/>
        </p:nvSpPr>
        <p:spPr>
          <a:xfrm rot="10800000">
            <a:off x="5686991" y="2510739"/>
            <a:ext cx="188469" cy="371662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ZoneTexte 31">
            <a:extLst>
              <a:ext uri="{FF2B5EF4-FFF2-40B4-BE49-F238E27FC236}">
                <a16:creationId xmlns:a16="http://schemas.microsoft.com/office/drawing/2014/main" id="{35AF5A1F-03E3-4948-AA5B-3A82846E85DF}"/>
              </a:ext>
            </a:extLst>
          </p:cNvPr>
          <p:cNvSpPr txBox="1"/>
          <p:nvPr/>
        </p:nvSpPr>
        <p:spPr>
          <a:xfrm>
            <a:off x="6290656" y="3890127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33" name="Connecteur droit 48">
            <a:extLst>
              <a:ext uri="{FF2B5EF4-FFF2-40B4-BE49-F238E27FC236}">
                <a16:creationId xmlns:a16="http://schemas.microsoft.com/office/drawing/2014/main" id="{1FC232A1-3409-498B-9EDC-09FBF7E9C6EB}"/>
              </a:ext>
            </a:extLst>
          </p:cNvPr>
          <p:cNvCxnSpPr>
            <a:cxnSpLocks/>
          </p:cNvCxnSpPr>
          <p:nvPr/>
        </p:nvCxnSpPr>
        <p:spPr>
          <a:xfrm>
            <a:off x="1925429" y="4595156"/>
            <a:ext cx="251707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48">
            <a:extLst>
              <a:ext uri="{FF2B5EF4-FFF2-40B4-BE49-F238E27FC236}">
                <a16:creationId xmlns:a16="http://schemas.microsoft.com/office/drawing/2014/main" id="{D417CB07-31EA-42B3-A661-291636BD857A}"/>
              </a:ext>
            </a:extLst>
          </p:cNvPr>
          <p:cNvCxnSpPr/>
          <p:nvPr/>
        </p:nvCxnSpPr>
        <p:spPr>
          <a:xfrm>
            <a:off x="1955052" y="3802854"/>
            <a:ext cx="3248141" cy="435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48">
            <a:extLst>
              <a:ext uri="{FF2B5EF4-FFF2-40B4-BE49-F238E27FC236}">
                <a16:creationId xmlns:a16="http://schemas.microsoft.com/office/drawing/2014/main" id="{147535FF-82B0-4F6D-8AF0-B0965E158321}"/>
              </a:ext>
            </a:extLst>
          </p:cNvPr>
          <p:cNvCxnSpPr>
            <a:cxnSpLocks/>
          </p:cNvCxnSpPr>
          <p:nvPr/>
        </p:nvCxnSpPr>
        <p:spPr>
          <a:xfrm>
            <a:off x="1925429" y="3642440"/>
            <a:ext cx="253701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ZoneTexte 19">
                <a:extLst>
                  <a:ext uri="{FF2B5EF4-FFF2-40B4-BE49-F238E27FC236}">
                    <a16:creationId xmlns:a16="http://schemas.microsoft.com/office/drawing/2014/main" id="{A8B0607A-FD99-4727-9C18-F2193AC12328}"/>
                  </a:ext>
                </a:extLst>
              </p:cNvPr>
              <p:cNvSpPr txBox="1"/>
              <p:nvPr/>
            </p:nvSpPr>
            <p:spPr>
              <a:xfrm>
                <a:off x="1515961" y="3595152"/>
                <a:ext cx="3648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36" name="ZoneTexte 19">
                <a:extLst>
                  <a:ext uri="{FF2B5EF4-FFF2-40B4-BE49-F238E27FC236}">
                    <a16:creationId xmlns:a16="http://schemas.microsoft.com/office/drawing/2014/main" id="{A8B0607A-FD99-4727-9C18-F2193AC123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5961" y="3595152"/>
                <a:ext cx="364888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ZoneTexte 41">
                <a:extLst>
                  <a:ext uri="{FF2B5EF4-FFF2-40B4-BE49-F238E27FC236}">
                    <a16:creationId xmlns:a16="http://schemas.microsoft.com/office/drawing/2014/main" id="{BBC2CE02-F957-449A-B7CC-69861E39C947}"/>
                  </a:ext>
                </a:extLst>
              </p:cNvPr>
              <p:cNvSpPr txBox="1"/>
              <p:nvPr/>
            </p:nvSpPr>
            <p:spPr>
              <a:xfrm>
                <a:off x="1478228" y="3358911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38" name="ZoneTexte 41">
                <a:extLst>
                  <a:ext uri="{FF2B5EF4-FFF2-40B4-BE49-F238E27FC236}">
                    <a16:creationId xmlns:a16="http://schemas.microsoft.com/office/drawing/2014/main" id="{BBC2CE02-F957-449A-B7CC-69861E39C9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8228" y="3358911"/>
                <a:ext cx="481863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19">
                <a:extLst>
                  <a:ext uri="{FF2B5EF4-FFF2-40B4-BE49-F238E27FC236}">
                    <a16:creationId xmlns:a16="http://schemas.microsoft.com/office/drawing/2014/main" id="{776EAB05-4471-485D-BAD3-8BBFED45AB13}"/>
                  </a:ext>
                </a:extLst>
              </p:cNvPr>
              <p:cNvSpPr txBox="1"/>
              <p:nvPr/>
            </p:nvSpPr>
            <p:spPr>
              <a:xfrm>
                <a:off x="1515961" y="4410490"/>
                <a:ext cx="3648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3" name="ZoneTexte 19">
                <a:extLst>
                  <a:ext uri="{FF2B5EF4-FFF2-40B4-BE49-F238E27FC236}">
                    <a16:creationId xmlns:a16="http://schemas.microsoft.com/office/drawing/2014/main" id="{776EAB05-4471-485D-BAD3-8BBFED45AB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5961" y="4410490"/>
                <a:ext cx="364888" cy="369332"/>
              </a:xfrm>
              <a:prstGeom prst="rect">
                <a:avLst/>
              </a:prstGeom>
              <a:blipFill>
                <a:blip r:embed="rId7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910753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 flipV="1">
            <a:off x="1803699" y="3513566"/>
            <a:ext cx="2525433" cy="1834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 60"/>
          <p:cNvSpPr/>
          <p:nvPr/>
        </p:nvSpPr>
        <p:spPr>
          <a:xfrm flipV="1">
            <a:off x="1803783" y="3674194"/>
            <a:ext cx="2527556" cy="8000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3" name="Connecteur droit 36">
            <a:extLst>
              <a:ext uri="{FF2B5EF4-FFF2-40B4-BE49-F238E27FC236}">
                <a16:creationId xmlns:a16="http://schemas.microsoft.com/office/drawing/2014/main" id="{AEF6F877-D359-4B06-9F37-27BD013E57F5}"/>
              </a:ext>
            </a:extLst>
          </p:cNvPr>
          <p:cNvCxnSpPr>
            <a:cxnSpLocks/>
          </p:cNvCxnSpPr>
          <p:nvPr/>
        </p:nvCxnSpPr>
        <p:spPr>
          <a:xfrm flipV="1">
            <a:off x="3853934" y="1929033"/>
            <a:ext cx="1977818" cy="2101941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 flipV="1">
            <a:off x="3890924" y="2867591"/>
            <a:ext cx="1940828" cy="208612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 flipH="1" flipV="1">
            <a:off x="2084347" y="3035523"/>
            <a:ext cx="4032797" cy="87513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/>
          <p:cNvCxnSpPr/>
          <p:nvPr/>
        </p:nvCxnSpPr>
        <p:spPr>
          <a:xfrm flipV="1">
            <a:off x="1789088" y="1480686"/>
            <a:ext cx="0" cy="435379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>
            <a:off x="1795420" y="5835068"/>
            <a:ext cx="555114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873542" y="1496623"/>
            <a:ext cx="799693" cy="402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7350309" y="5632981"/>
            <a:ext cx="1410133" cy="402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/>
              <p:cNvSpPr txBox="1"/>
              <p:nvPr/>
            </p:nvSpPr>
            <p:spPr>
              <a:xfrm>
                <a:off x="4828854" y="5814324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1" name="ZoneTexte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8854" y="5814324"/>
                <a:ext cx="476156" cy="369332"/>
              </a:xfrm>
              <a:prstGeom prst="rect">
                <a:avLst/>
              </a:prstGeom>
              <a:blipFill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Connecteur droit 49"/>
          <p:cNvCxnSpPr/>
          <p:nvPr/>
        </p:nvCxnSpPr>
        <p:spPr>
          <a:xfrm>
            <a:off x="4331423" y="3524393"/>
            <a:ext cx="0" cy="229375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/>
          <p:cNvCxnSpPr>
            <a:cxnSpLocks/>
            <a:endCxn id="21" idx="0"/>
          </p:cNvCxnSpPr>
          <p:nvPr/>
        </p:nvCxnSpPr>
        <p:spPr>
          <a:xfrm>
            <a:off x="5066932" y="3676679"/>
            <a:ext cx="0" cy="213764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ZoneTexte 51"/>
              <p:cNvSpPr txBox="1"/>
              <p:nvPr/>
            </p:nvSpPr>
            <p:spPr>
              <a:xfrm>
                <a:off x="4089042" y="5820414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2" name="ZoneTexte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9042" y="5820414"/>
                <a:ext cx="481478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ZoneTexte 26">
            <a:extLst>
              <a:ext uri="{FF2B5EF4-FFF2-40B4-BE49-F238E27FC236}">
                <a16:creationId xmlns:a16="http://schemas.microsoft.com/office/drawing/2014/main" id="{ED7CDE20-A17A-4C92-8A8C-0086EC7A4606}"/>
              </a:ext>
            </a:extLst>
          </p:cNvPr>
          <p:cNvSpPr txBox="1"/>
          <p:nvPr/>
        </p:nvSpPr>
        <p:spPr>
          <a:xfrm>
            <a:off x="4790055" y="3203938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E</a:t>
            </a:r>
            <a:r>
              <a:rPr lang="fr-FR" b="1" baseline="-25000" dirty="0"/>
              <a:t>1</a:t>
            </a:r>
          </a:p>
        </p:txBody>
      </p:sp>
      <p:sp>
        <p:nvSpPr>
          <p:cNvPr id="43" name="ZoneTexte 32">
            <a:extLst>
              <a:ext uri="{FF2B5EF4-FFF2-40B4-BE49-F238E27FC236}">
                <a16:creationId xmlns:a16="http://schemas.microsoft.com/office/drawing/2014/main" id="{B6CF14AA-AA5F-4BE0-BF00-829C97C7166E}"/>
              </a:ext>
            </a:extLst>
          </p:cNvPr>
          <p:cNvSpPr txBox="1"/>
          <p:nvPr/>
        </p:nvSpPr>
        <p:spPr>
          <a:xfrm>
            <a:off x="5831752" y="2494718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44" name="ZoneTexte 32">
            <a:extLst>
              <a:ext uri="{FF2B5EF4-FFF2-40B4-BE49-F238E27FC236}">
                <a16:creationId xmlns:a16="http://schemas.microsoft.com/office/drawing/2014/main" id="{1D45600B-BA30-4836-B842-0F068AC80131}"/>
              </a:ext>
            </a:extLst>
          </p:cNvPr>
          <p:cNvSpPr txBox="1"/>
          <p:nvPr/>
        </p:nvSpPr>
        <p:spPr>
          <a:xfrm>
            <a:off x="5831752" y="1555150"/>
            <a:ext cx="128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  <a:r>
              <a:rPr lang="fr-FR" b="1" dirty="0">
                <a:solidFill>
                  <a:schemeClr val="accent4"/>
                </a:solidFill>
              </a:rPr>
              <a:t> = S</a:t>
            </a:r>
            <a:r>
              <a:rPr lang="fr-FR" b="1" baseline="-25000" dirty="0">
                <a:solidFill>
                  <a:schemeClr val="accent4"/>
                </a:solidFill>
              </a:rPr>
              <a:t>1</a:t>
            </a:r>
            <a:r>
              <a:rPr lang="fr-FR" b="1" dirty="0">
                <a:solidFill>
                  <a:schemeClr val="accent4"/>
                </a:solidFill>
              </a:rPr>
              <a:t> + T</a:t>
            </a:r>
          </a:p>
        </p:txBody>
      </p:sp>
      <p:sp>
        <p:nvSpPr>
          <p:cNvPr id="45" name="ZoneTexte 39">
            <a:extLst>
              <a:ext uri="{FF2B5EF4-FFF2-40B4-BE49-F238E27FC236}">
                <a16:creationId xmlns:a16="http://schemas.microsoft.com/office/drawing/2014/main" id="{EAF6A444-C74A-4256-AC6D-360B964517E1}"/>
              </a:ext>
            </a:extLst>
          </p:cNvPr>
          <p:cNvSpPr txBox="1"/>
          <p:nvPr/>
        </p:nvSpPr>
        <p:spPr>
          <a:xfrm>
            <a:off x="4066457" y="3040424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E</a:t>
            </a:r>
            <a:r>
              <a:rPr lang="fr-FR" b="1" baseline="-25000" dirty="0"/>
              <a:t>2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3C34B7B-A6B3-458C-A0AA-64A18CEF2F80}"/>
              </a:ext>
            </a:extLst>
          </p:cNvPr>
          <p:cNvGrpSpPr/>
          <p:nvPr/>
        </p:nvGrpSpPr>
        <p:grpSpPr>
          <a:xfrm>
            <a:off x="4998580" y="3615319"/>
            <a:ext cx="141559" cy="141559"/>
            <a:chOff x="5867354" y="2967593"/>
            <a:chExt cx="353418" cy="353418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196934E-B3E0-4C83-8DCB-1ACE8D32A439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F333DC07-1DC7-4A2C-8795-D9EF93DDCE5B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8F4C658-F66B-451F-8AEC-A436B94F9032}"/>
              </a:ext>
            </a:extLst>
          </p:cNvPr>
          <p:cNvGrpSpPr/>
          <p:nvPr/>
        </p:nvGrpSpPr>
        <p:grpSpPr>
          <a:xfrm>
            <a:off x="4260348" y="3444743"/>
            <a:ext cx="141559" cy="141559"/>
            <a:chOff x="5867354" y="2967593"/>
            <a:chExt cx="353418" cy="353418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FDC6A91A-0E96-4892-81E6-C0526C4892DA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628EF82-8924-410C-BD20-7EA4F42D2D67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Arrow: Down 64">
            <a:extLst>
              <a:ext uri="{FF2B5EF4-FFF2-40B4-BE49-F238E27FC236}">
                <a16:creationId xmlns:a16="http://schemas.microsoft.com/office/drawing/2014/main" id="{458D986A-3EA7-45AD-A78A-C1C7A542F1E3}"/>
              </a:ext>
            </a:extLst>
          </p:cNvPr>
          <p:cNvSpPr/>
          <p:nvPr/>
        </p:nvSpPr>
        <p:spPr>
          <a:xfrm rot="10800000">
            <a:off x="5550650" y="2386273"/>
            <a:ext cx="188469" cy="371662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ZoneTexte 31">
            <a:extLst>
              <a:ext uri="{FF2B5EF4-FFF2-40B4-BE49-F238E27FC236}">
                <a16:creationId xmlns:a16="http://schemas.microsoft.com/office/drawing/2014/main" id="{35AF5A1F-03E3-4948-AA5B-3A82846E85DF}"/>
              </a:ext>
            </a:extLst>
          </p:cNvPr>
          <p:cNvSpPr txBox="1"/>
          <p:nvPr/>
        </p:nvSpPr>
        <p:spPr>
          <a:xfrm>
            <a:off x="6154315" y="3765661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</a:t>
            </a:r>
          </a:p>
        </p:txBody>
      </p:sp>
      <p:sp>
        <p:nvSpPr>
          <p:cNvPr id="67" name="ZoneTexte 52">
            <a:extLst>
              <a:ext uri="{FF2B5EF4-FFF2-40B4-BE49-F238E27FC236}">
                <a16:creationId xmlns:a16="http://schemas.microsoft.com/office/drawing/2014/main" id="{A05F3E66-9C60-4C40-9FD8-80578481EE7E}"/>
              </a:ext>
            </a:extLst>
          </p:cNvPr>
          <p:cNvSpPr txBox="1"/>
          <p:nvPr/>
        </p:nvSpPr>
        <p:spPr>
          <a:xfrm>
            <a:off x="1789088" y="2688276"/>
            <a:ext cx="2537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TIC</a:t>
            </a:r>
          </a:p>
        </p:txBody>
      </p:sp>
      <p:sp>
        <p:nvSpPr>
          <p:cNvPr id="68" name="ZoneTexte 52">
            <a:extLst>
              <a:ext uri="{FF2B5EF4-FFF2-40B4-BE49-F238E27FC236}">
                <a16:creationId xmlns:a16="http://schemas.microsoft.com/office/drawing/2014/main" id="{89F27D24-2A07-43B6-8384-B5791523CA0E}"/>
              </a:ext>
            </a:extLst>
          </p:cNvPr>
          <p:cNvSpPr txBox="1"/>
          <p:nvPr/>
        </p:nvSpPr>
        <p:spPr>
          <a:xfrm>
            <a:off x="1789169" y="3887676"/>
            <a:ext cx="2536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TIP</a:t>
            </a:r>
          </a:p>
        </p:txBody>
      </p:sp>
      <p:cxnSp>
        <p:nvCxnSpPr>
          <p:cNvPr id="47" name="Connecteur droit avec flèche 55">
            <a:extLst>
              <a:ext uri="{FF2B5EF4-FFF2-40B4-BE49-F238E27FC236}">
                <a16:creationId xmlns:a16="http://schemas.microsoft.com/office/drawing/2014/main" id="{C937E308-7CE9-4687-9AE8-6CF00950A587}"/>
              </a:ext>
            </a:extLst>
          </p:cNvPr>
          <p:cNvCxnSpPr>
            <a:cxnSpLocks/>
          </p:cNvCxnSpPr>
          <p:nvPr/>
        </p:nvCxnSpPr>
        <p:spPr>
          <a:xfrm flipV="1">
            <a:off x="1330595" y="3511630"/>
            <a:ext cx="0" cy="95906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8">
            <a:extLst>
              <a:ext uri="{FF2B5EF4-FFF2-40B4-BE49-F238E27FC236}">
                <a16:creationId xmlns:a16="http://schemas.microsoft.com/office/drawing/2014/main" id="{7FA99C4E-773E-4C6E-89DE-27E8DB37E22E}"/>
              </a:ext>
            </a:extLst>
          </p:cNvPr>
          <p:cNvCxnSpPr>
            <a:cxnSpLocks/>
          </p:cNvCxnSpPr>
          <p:nvPr/>
        </p:nvCxnSpPr>
        <p:spPr>
          <a:xfrm>
            <a:off x="1789088" y="4470690"/>
            <a:ext cx="251707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48">
            <a:extLst>
              <a:ext uri="{FF2B5EF4-FFF2-40B4-BE49-F238E27FC236}">
                <a16:creationId xmlns:a16="http://schemas.microsoft.com/office/drawing/2014/main" id="{D8F36300-ADDA-4FDE-92DA-2DDF21FAF9A5}"/>
              </a:ext>
            </a:extLst>
          </p:cNvPr>
          <p:cNvCxnSpPr/>
          <p:nvPr/>
        </p:nvCxnSpPr>
        <p:spPr>
          <a:xfrm>
            <a:off x="1818711" y="3678388"/>
            <a:ext cx="3248141" cy="435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48">
            <a:extLst>
              <a:ext uri="{FF2B5EF4-FFF2-40B4-BE49-F238E27FC236}">
                <a16:creationId xmlns:a16="http://schemas.microsoft.com/office/drawing/2014/main" id="{6AFCB47F-2848-4773-9FC9-26986911B558}"/>
              </a:ext>
            </a:extLst>
          </p:cNvPr>
          <p:cNvCxnSpPr>
            <a:cxnSpLocks/>
          </p:cNvCxnSpPr>
          <p:nvPr/>
        </p:nvCxnSpPr>
        <p:spPr>
          <a:xfrm>
            <a:off x="1789088" y="3517974"/>
            <a:ext cx="253701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ZoneTexte 19">
                <a:extLst>
                  <a:ext uri="{FF2B5EF4-FFF2-40B4-BE49-F238E27FC236}">
                    <a16:creationId xmlns:a16="http://schemas.microsoft.com/office/drawing/2014/main" id="{D5AC9C8D-7CB8-422A-94C7-EE8A2CF7D783}"/>
                  </a:ext>
                </a:extLst>
              </p:cNvPr>
              <p:cNvSpPr txBox="1"/>
              <p:nvPr/>
            </p:nvSpPr>
            <p:spPr>
              <a:xfrm>
                <a:off x="1379620" y="3470686"/>
                <a:ext cx="3648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59" name="ZoneTexte 19">
                <a:extLst>
                  <a:ext uri="{FF2B5EF4-FFF2-40B4-BE49-F238E27FC236}">
                    <a16:creationId xmlns:a16="http://schemas.microsoft.com/office/drawing/2014/main" id="{D5AC9C8D-7CB8-422A-94C7-EE8A2CF7D7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9620" y="3470686"/>
                <a:ext cx="364888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ZoneTexte 41">
                <a:extLst>
                  <a:ext uri="{FF2B5EF4-FFF2-40B4-BE49-F238E27FC236}">
                    <a16:creationId xmlns:a16="http://schemas.microsoft.com/office/drawing/2014/main" id="{67512370-7ED8-4585-9ADA-2DB97B99663C}"/>
                  </a:ext>
                </a:extLst>
              </p:cNvPr>
              <p:cNvSpPr txBox="1"/>
              <p:nvPr/>
            </p:nvSpPr>
            <p:spPr>
              <a:xfrm>
                <a:off x="1341887" y="3234445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69" name="ZoneTexte 41">
                <a:extLst>
                  <a:ext uri="{FF2B5EF4-FFF2-40B4-BE49-F238E27FC236}">
                    <a16:creationId xmlns:a16="http://schemas.microsoft.com/office/drawing/2014/main" id="{67512370-7ED8-4585-9ADA-2DB97B9966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1887" y="3234445"/>
                <a:ext cx="481863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8BD8EC4-0C5E-4185-BD0F-0B19E0195416}"/>
              </a:ext>
            </a:extLst>
          </p:cNvPr>
          <p:cNvCxnSpPr>
            <a:cxnSpLocks/>
          </p:cNvCxnSpPr>
          <p:nvPr/>
        </p:nvCxnSpPr>
        <p:spPr>
          <a:xfrm>
            <a:off x="3066416" y="3095352"/>
            <a:ext cx="0" cy="506483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54">
            <a:extLst>
              <a:ext uri="{FF2B5EF4-FFF2-40B4-BE49-F238E27FC236}">
                <a16:creationId xmlns:a16="http://schemas.microsoft.com/office/drawing/2014/main" id="{2366E850-D764-48B6-BC6A-93E2B94CE3F0}"/>
              </a:ext>
            </a:extLst>
          </p:cNvPr>
          <p:cNvSpPr txBox="1"/>
          <p:nvPr/>
        </p:nvSpPr>
        <p:spPr>
          <a:xfrm>
            <a:off x="342510" y="3729550"/>
            <a:ext cx="970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/>
              <a:t>PER-UNIT</a:t>
            </a:r>
          </a:p>
          <a:p>
            <a:pPr algn="ctr"/>
            <a:r>
              <a:rPr lang="fr-FR" sz="1400" b="1" dirty="0"/>
              <a:t>TAX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9">
                <a:extLst>
                  <a:ext uri="{FF2B5EF4-FFF2-40B4-BE49-F238E27FC236}">
                    <a16:creationId xmlns:a16="http://schemas.microsoft.com/office/drawing/2014/main" id="{3625CEC5-524B-4D42-B1A4-2E76F701372C}"/>
                  </a:ext>
                </a:extLst>
              </p:cNvPr>
              <p:cNvSpPr txBox="1"/>
              <p:nvPr/>
            </p:nvSpPr>
            <p:spPr>
              <a:xfrm>
                <a:off x="1379620" y="4286024"/>
                <a:ext cx="3648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12" name="ZoneTexte 19">
                <a:extLst>
                  <a:ext uri="{FF2B5EF4-FFF2-40B4-BE49-F238E27FC236}">
                    <a16:creationId xmlns:a16="http://schemas.microsoft.com/office/drawing/2014/main" id="{3625CEC5-524B-4D42-B1A4-2E76F7013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9620" y="4286024"/>
                <a:ext cx="364888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C0FAF318-849A-626A-32A2-BE5E3E56C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12" y="518782"/>
            <a:ext cx="8596668" cy="812800"/>
          </a:xfrm>
        </p:spPr>
        <p:txBody>
          <a:bodyPr>
            <a:normAutofit/>
          </a:bodyPr>
          <a:lstStyle/>
          <a:p>
            <a:r>
              <a:rPr lang="fr-FR" dirty="0"/>
              <a:t>Price </a:t>
            </a:r>
            <a:r>
              <a:rPr lang="fr-FR" dirty="0" err="1"/>
              <a:t>Elasticity</a:t>
            </a:r>
            <a:r>
              <a:rPr lang="fr-FR" dirty="0"/>
              <a:t> &amp; </a:t>
            </a:r>
            <a:r>
              <a:rPr lang="fr-FR" dirty="0" err="1"/>
              <a:t>Tax</a:t>
            </a:r>
            <a:r>
              <a:rPr lang="fr-FR" dirty="0"/>
              <a:t> Incidence</a:t>
            </a:r>
          </a:p>
        </p:txBody>
      </p:sp>
    </p:spTree>
    <p:extLst>
      <p:ext uri="{BB962C8B-B14F-4D97-AF65-F5344CB8AC3E}">
        <p14:creationId xmlns:p14="http://schemas.microsoft.com/office/powerpoint/2010/main" val="98783292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8178" y="572844"/>
            <a:ext cx="8596668" cy="812800"/>
          </a:xfrm>
        </p:spPr>
        <p:txBody>
          <a:bodyPr/>
          <a:lstStyle/>
          <a:p>
            <a:r>
              <a:rPr lang="fr-FR" dirty="0" err="1"/>
              <a:t>Specific</a:t>
            </a:r>
            <a:r>
              <a:rPr lang="fr-FR" dirty="0"/>
              <a:t> Subsidies</a:t>
            </a:r>
          </a:p>
        </p:txBody>
      </p:sp>
      <p:cxnSp>
        <p:nvCxnSpPr>
          <p:cNvPr id="5" name="Connecteur droit avec flèche 4"/>
          <p:cNvCxnSpPr>
            <a:cxnSpLocks/>
          </p:cNvCxnSpPr>
          <p:nvPr/>
        </p:nvCxnSpPr>
        <p:spPr>
          <a:xfrm flipV="1">
            <a:off x="1695292" y="1666875"/>
            <a:ext cx="0" cy="40906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>
            <a:cxnSpLocks/>
          </p:cNvCxnSpPr>
          <p:nvPr/>
        </p:nvCxnSpPr>
        <p:spPr>
          <a:xfrm>
            <a:off x="1701139" y="5761376"/>
            <a:ext cx="565195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>
            <a:cxnSpLocks/>
          </p:cNvCxnSpPr>
          <p:nvPr/>
        </p:nvCxnSpPr>
        <p:spPr>
          <a:xfrm>
            <a:off x="3189786" y="2230596"/>
            <a:ext cx="3351378" cy="199138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357326" y="5559452"/>
            <a:ext cx="1410133" cy="402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30" name="Connecteur droit 29"/>
          <p:cNvCxnSpPr>
            <a:cxnSpLocks/>
          </p:cNvCxnSpPr>
          <p:nvPr/>
        </p:nvCxnSpPr>
        <p:spPr>
          <a:xfrm flipV="1">
            <a:off x="3167299" y="2192685"/>
            <a:ext cx="2861113" cy="239901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2"/>
          <p:cNvSpPr txBox="1"/>
          <p:nvPr/>
        </p:nvSpPr>
        <p:spPr>
          <a:xfrm>
            <a:off x="6577731" y="4119727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51" name="Connecteur droit 14">
            <a:extLst>
              <a:ext uri="{FF2B5EF4-FFF2-40B4-BE49-F238E27FC236}">
                <a16:creationId xmlns:a16="http://schemas.microsoft.com/office/drawing/2014/main" id="{EB15DC2D-CC7F-469C-9A97-1389673B50B0}"/>
              </a:ext>
            </a:extLst>
          </p:cNvPr>
          <p:cNvCxnSpPr>
            <a:cxnSpLocks/>
          </p:cNvCxnSpPr>
          <p:nvPr/>
        </p:nvCxnSpPr>
        <p:spPr>
          <a:xfrm>
            <a:off x="4813660" y="3198346"/>
            <a:ext cx="0" cy="255673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ZoneTexte 27">
                <a:extLst>
                  <a:ext uri="{FF2B5EF4-FFF2-40B4-BE49-F238E27FC236}">
                    <a16:creationId xmlns:a16="http://schemas.microsoft.com/office/drawing/2014/main" id="{37D5453A-9EA5-430E-9EEE-3E45E648072C}"/>
                  </a:ext>
                </a:extLst>
              </p:cNvPr>
              <p:cNvSpPr txBox="1"/>
              <p:nvPr/>
            </p:nvSpPr>
            <p:spPr>
              <a:xfrm>
                <a:off x="4566818" y="5797903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2" name="ZoneTexte 27">
                <a:extLst>
                  <a:ext uri="{FF2B5EF4-FFF2-40B4-BE49-F238E27FC236}">
                    <a16:creationId xmlns:a16="http://schemas.microsoft.com/office/drawing/2014/main" id="{37D5453A-9EA5-430E-9EEE-3E45E6480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818" y="5797903"/>
                <a:ext cx="476156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roup 54">
            <a:extLst>
              <a:ext uri="{FF2B5EF4-FFF2-40B4-BE49-F238E27FC236}">
                <a16:creationId xmlns:a16="http://schemas.microsoft.com/office/drawing/2014/main" id="{5F9A2E57-3DB7-4BBD-918F-5CA96FDC5E87}"/>
              </a:ext>
            </a:extLst>
          </p:cNvPr>
          <p:cNvGrpSpPr/>
          <p:nvPr/>
        </p:nvGrpSpPr>
        <p:grpSpPr>
          <a:xfrm>
            <a:off x="4726930" y="3117848"/>
            <a:ext cx="182880" cy="182880"/>
            <a:chOff x="5867354" y="2967593"/>
            <a:chExt cx="353418" cy="353418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BFC74868-5DAE-42A2-932C-3721F79BDF08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3BE9D485-B934-4615-907F-42F167B9AB74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Connecteur droit 17">
            <a:extLst>
              <a:ext uri="{FF2B5EF4-FFF2-40B4-BE49-F238E27FC236}">
                <a16:creationId xmlns:a16="http://schemas.microsoft.com/office/drawing/2014/main" id="{06131BA2-B2FD-4476-8BBC-9F75599EC6B4}"/>
              </a:ext>
            </a:extLst>
          </p:cNvPr>
          <p:cNvCxnSpPr>
            <a:cxnSpLocks/>
          </p:cNvCxnSpPr>
          <p:nvPr/>
        </p:nvCxnSpPr>
        <p:spPr>
          <a:xfrm>
            <a:off x="1717780" y="3198878"/>
            <a:ext cx="309702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ZoneTexte 25">
                <a:extLst>
                  <a:ext uri="{FF2B5EF4-FFF2-40B4-BE49-F238E27FC236}">
                    <a16:creationId xmlns:a16="http://schemas.microsoft.com/office/drawing/2014/main" id="{E8DF08E8-76B3-4FC4-949D-4C6773C8344E}"/>
                  </a:ext>
                </a:extLst>
              </p:cNvPr>
              <p:cNvSpPr txBox="1"/>
              <p:nvPr/>
            </p:nvSpPr>
            <p:spPr>
              <a:xfrm>
                <a:off x="1180829" y="3010340"/>
                <a:ext cx="47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5" name="ZoneTexte 25">
                <a:extLst>
                  <a:ext uri="{FF2B5EF4-FFF2-40B4-BE49-F238E27FC236}">
                    <a16:creationId xmlns:a16="http://schemas.microsoft.com/office/drawing/2014/main" id="{E8DF08E8-76B3-4FC4-949D-4C6773C834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0829" y="3010340"/>
                <a:ext cx="476541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ZoneTexte 31">
            <a:extLst>
              <a:ext uri="{FF2B5EF4-FFF2-40B4-BE49-F238E27FC236}">
                <a16:creationId xmlns:a16="http://schemas.microsoft.com/office/drawing/2014/main" id="{EC91240A-E0B2-4105-B2A1-7F01E485150F}"/>
              </a:ext>
            </a:extLst>
          </p:cNvPr>
          <p:cNvSpPr txBox="1"/>
          <p:nvPr/>
        </p:nvSpPr>
        <p:spPr>
          <a:xfrm>
            <a:off x="6046472" y="1816482"/>
            <a:ext cx="393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1" name="ZoneTexte 6">
            <a:extLst>
              <a:ext uri="{FF2B5EF4-FFF2-40B4-BE49-F238E27FC236}">
                <a16:creationId xmlns:a16="http://schemas.microsoft.com/office/drawing/2014/main" id="{393A586A-0326-4C3F-A7B0-E3AF767840DC}"/>
              </a:ext>
            </a:extLst>
          </p:cNvPr>
          <p:cNvSpPr txBox="1"/>
          <p:nvPr/>
        </p:nvSpPr>
        <p:spPr>
          <a:xfrm>
            <a:off x="770413" y="1837126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26" name="ZoneTexte 13">
            <a:extLst>
              <a:ext uri="{FF2B5EF4-FFF2-40B4-BE49-F238E27FC236}">
                <a16:creationId xmlns:a16="http://schemas.microsoft.com/office/drawing/2014/main" id="{57CDE720-BF98-1A45-1E1E-970928AF4260}"/>
              </a:ext>
            </a:extLst>
          </p:cNvPr>
          <p:cNvSpPr txBox="1"/>
          <p:nvPr/>
        </p:nvSpPr>
        <p:spPr>
          <a:xfrm>
            <a:off x="1716722" y="2620016"/>
            <a:ext cx="14605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/>
              <a:t>PRICE PAID</a:t>
            </a:r>
          </a:p>
          <a:p>
            <a:pPr algn="ctr"/>
            <a:r>
              <a:rPr lang="fr-FR" sz="1400" b="1" dirty="0"/>
              <a:t>BY CONSUMERS</a:t>
            </a:r>
          </a:p>
        </p:txBody>
      </p:sp>
      <p:sp>
        <p:nvSpPr>
          <p:cNvPr id="27" name="ZoneTexte 13">
            <a:extLst>
              <a:ext uri="{FF2B5EF4-FFF2-40B4-BE49-F238E27FC236}">
                <a16:creationId xmlns:a16="http://schemas.microsoft.com/office/drawing/2014/main" id="{39FD0E63-AC9E-DBA3-D3E9-7007FFD56E10}"/>
              </a:ext>
            </a:extLst>
          </p:cNvPr>
          <p:cNvSpPr txBox="1"/>
          <p:nvPr/>
        </p:nvSpPr>
        <p:spPr>
          <a:xfrm>
            <a:off x="1708401" y="3257661"/>
            <a:ext cx="1521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/>
              <a:t>PRICE RECEIVED</a:t>
            </a:r>
          </a:p>
          <a:p>
            <a:pPr algn="ctr"/>
            <a:r>
              <a:rPr lang="fr-FR" sz="1400" b="1" dirty="0"/>
              <a:t>BY PRODUCERS</a:t>
            </a:r>
          </a:p>
        </p:txBody>
      </p:sp>
    </p:spTree>
    <p:extLst>
      <p:ext uri="{BB962C8B-B14F-4D97-AF65-F5344CB8AC3E}">
        <p14:creationId xmlns:p14="http://schemas.microsoft.com/office/powerpoint/2010/main" val="102024308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F21CB8B5-B713-F566-0DBE-450F42027BF9}"/>
              </a:ext>
            </a:extLst>
          </p:cNvPr>
          <p:cNvSpPr/>
          <p:nvPr/>
        </p:nvSpPr>
        <p:spPr>
          <a:xfrm>
            <a:off x="1695292" y="3198346"/>
            <a:ext cx="3139378" cy="25500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8178" y="572844"/>
            <a:ext cx="8596668" cy="812800"/>
          </a:xfrm>
        </p:spPr>
        <p:txBody>
          <a:bodyPr/>
          <a:lstStyle/>
          <a:p>
            <a:r>
              <a:rPr lang="fr-FR" dirty="0" err="1"/>
              <a:t>Specific</a:t>
            </a:r>
            <a:r>
              <a:rPr lang="fr-FR" dirty="0"/>
              <a:t> Subsidies</a:t>
            </a:r>
          </a:p>
        </p:txBody>
      </p:sp>
      <p:cxnSp>
        <p:nvCxnSpPr>
          <p:cNvPr id="5" name="Connecteur droit avec flèche 4"/>
          <p:cNvCxnSpPr>
            <a:cxnSpLocks/>
          </p:cNvCxnSpPr>
          <p:nvPr/>
        </p:nvCxnSpPr>
        <p:spPr>
          <a:xfrm flipV="1">
            <a:off x="1695292" y="1666875"/>
            <a:ext cx="0" cy="40906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>
            <a:cxnSpLocks/>
          </p:cNvCxnSpPr>
          <p:nvPr/>
        </p:nvCxnSpPr>
        <p:spPr>
          <a:xfrm>
            <a:off x="1701139" y="5761376"/>
            <a:ext cx="565195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>
            <a:cxnSpLocks/>
          </p:cNvCxnSpPr>
          <p:nvPr/>
        </p:nvCxnSpPr>
        <p:spPr>
          <a:xfrm>
            <a:off x="3189786" y="2230596"/>
            <a:ext cx="3351378" cy="199138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357326" y="5559452"/>
            <a:ext cx="1410133" cy="402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30" name="Connecteur droit 29"/>
          <p:cNvCxnSpPr>
            <a:cxnSpLocks/>
          </p:cNvCxnSpPr>
          <p:nvPr/>
        </p:nvCxnSpPr>
        <p:spPr>
          <a:xfrm flipV="1">
            <a:off x="3167299" y="2192685"/>
            <a:ext cx="2861113" cy="239901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2"/>
          <p:cNvSpPr txBox="1"/>
          <p:nvPr/>
        </p:nvSpPr>
        <p:spPr>
          <a:xfrm>
            <a:off x="6577731" y="4119727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51" name="Connecteur droit 14">
            <a:extLst>
              <a:ext uri="{FF2B5EF4-FFF2-40B4-BE49-F238E27FC236}">
                <a16:creationId xmlns:a16="http://schemas.microsoft.com/office/drawing/2014/main" id="{EB15DC2D-CC7F-469C-9A97-1389673B50B0}"/>
              </a:ext>
            </a:extLst>
          </p:cNvPr>
          <p:cNvCxnSpPr>
            <a:cxnSpLocks/>
          </p:cNvCxnSpPr>
          <p:nvPr/>
        </p:nvCxnSpPr>
        <p:spPr>
          <a:xfrm>
            <a:off x="4813660" y="3198346"/>
            <a:ext cx="0" cy="255673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ZoneTexte 27">
                <a:extLst>
                  <a:ext uri="{FF2B5EF4-FFF2-40B4-BE49-F238E27FC236}">
                    <a16:creationId xmlns:a16="http://schemas.microsoft.com/office/drawing/2014/main" id="{37D5453A-9EA5-430E-9EEE-3E45E648072C}"/>
                  </a:ext>
                </a:extLst>
              </p:cNvPr>
              <p:cNvSpPr txBox="1"/>
              <p:nvPr/>
            </p:nvSpPr>
            <p:spPr>
              <a:xfrm>
                <a:off x="4566818" y="5797903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2" name="ZoneTexte 27">
                <a:extLst>
                  <a:ext uri="{FF2B5EF4-FFF2-40B4-BE49-F238E27FC236}">
                    <a16:creationId xmlns:a16="http://schemas.microsoft.com/office/drawing/2014/main" id="{37D5453A-9EA5-430E-9EEE-3E45E6480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818" y="5797903"/>
                <a:ext cx="476156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roup 54">
            <a:extLst>
              <a:ext uri="{FF2B5EF4-FFF2-40B4-BE49-F238E27FC236}">
                <a16:creationId xmlns:a16="http://schemas.microsoft.com/office/drawing/2014/main" id="{5F9A2E57-3DB7-4BBD-918F-5CA96FDC5E87}"/>
              </a:ext>
            </a:extLst>
          </p:cNvPr>
          <p:cNvGrpSpPr/>
          <p:nvPr/>
        </p:nvGrpSpPr>
        <p:grpSpPr>
          <a:xfrm>
            <a:off x="4726930" y="3117848"/>
            <a:ext cx="182880" cy="182880"/>
            <a:chOff x="5867354" y="2967593"/>
            <a:chExt cx="353418" cy="353418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BFC74868-5DAE-42A2-932C-3721F79BDF08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3BE9D485-B934-4615-907F-42F167B9AB74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Connecteur droit 17">
            <a:extLst>
              <a:ext uri="{FF2B5EF4-FFF2-40B4-BE49-F238E27FC236}">
                <a16:creationId xmlns:a16="http://schemas.microsoft.com/office/drawing/2014/main" id="{06131BA2-B2FD-4476-8BBC-9F75599EC6B4}"/>
              </a:ext>
            </a:extLst>
          </p:cNvPr>
          <p:cNvCxnSpPr>
            <a:cxnSpLocks/>
          </p:cNvCxnSpPr>
          <p:nvPr/>
        </p:nvCxnSpPr>
        <p:spPr>
          <a:xfrm>
            <a:off x="1717780" y="3198878"/>
            <a:ext cx="309702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ZoneTexte 25">
                <a:extLst>
                  <a:ext uri="{FF2B5EF4-FFF2-40B4-BE49-F238E27FC236}">
                    <a16:creationId xmlns:a16="http://schemas.microsoft.com/office/drawing/2014/main" id="{E8DF08E8-76B3-4FC4-949D-4C6773C8344E}"/>
                  </a:ext>
                </a:extLst>
              </p:cNvPr>
              <p:cNvSpPr txBox="1"/>
              <p:nvPr/>
            </p:nvSpPr>
            <p:spPr>
              <a:xfrm>
                <a:off x="1180829" y="3010340"/>
                <a:ext cx="47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5" name="ZoneTexte 25">
                <a:extLst>
                  <a:ext uri="{FF2B5EF4-FFF2-40B4-BE49-F238E27FC236}">
                    <a16:creationId xmlns:a16="http://schemas.microsoft.com/office/drawing/2014/main" id="{E8DF08E8-76B3-4FC4-949D-4C6773C834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0829" y="3010340"/>
                <a:ext cx="476541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ZoneTexte 31">
            <a:extLst>
              <a:ext uri="{FF2B5EF4-FFF2-40B4-BE49-F238E27FC236}">
                <a16:creationId xmlns:a16="http://schemas.microsoft.com/office/drawing/2014/main" id="{EC91240A-E0B2-4105-B2A1-7F01E485150F}"/>
              </a:ext>
            </a:extLst>
          </p:cNvPr>
          <p:cNvSpPr txBox="1"/>
          <p:nvPr/>
        </p:nvSpPr>
        <p:spPr>
          <a:xfrm>
            <a:off x="6046472" y="1816482"/>
            <a:ext cx="393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1" name="ZoneTexte 6">
            <a:extLst>
              <a:ext uri="{FF2B5EF4-FFF2-40B4-BE49-F238E27FC236}">
                <a16:creationId xmlns:a16="http://schemas.microsoft.com/office/drawing/2014/main" id="{393A586A-0326-4C3F-A7B0-E3AF767840DC}"/>
              </a:ext>
            </a:extLst>
          </p:cNvPr>
          <p:cNvSpPr txBox="1"/>
          <p:nvPr/>
        </p:nvSpPr>
        <p:spPr>
          <a:xfrm>
            <a:off x="770413" y="1837126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25" name="ZoneTexte 13">
            <a:extLst>
              <a:ext uri="{FF2B5EF4-FFF2-40B4-BE49-F238E27FC236}">
                <a16:creationId xmlns:a16="http://schemas.microsoft.com/office/drawing/2014/main" id="{CA754CB6-EF39-DAC0-4386-4B9982629CA7}"/>
              </a:ext>
            </a:extLst>
          </p:cNvPr>
          <p:cNvSpPr txBox="1"/>
          <p:nvPr/>
        </p:nvSpPr>
        <p:spPr>
          <a:xfrm>
            <a:off x="1699526" y="4726196"/>
            <a:ext cx="311413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CONSUMER EXPENDITURE</a:t>
            </a:r>
          </a:p>
          <a:p>
            <a:pPr algn="ctr"/>
            <a:endParaRPr lang="fr-FR" sz="500" b="1" dirty="0">
              <a:solidFill>
                <a:srgbClr val="C00000"/>
              </a:solidFill>
            </a:endParaRPr>
          </a:p>
          <a:p>
            <a:pPr algn="ctr"/>
            <a:r>
              <a:rPr lang="fr-FR" sz="1400" b="1" dirty="0">
                <a:solidFill>
                  <a:srgbClr val="C00000"/>
                </a:solidFill>
              </a:rPr>
              <a:t>= </a:t>
            </a:r>
          </a:p>
          <a:p>
            <a:pPr algn="ctr"/>
            <a:endParaRPr lang="fr-FR" sz="500" b="1" dirty="0">
              <a:solidFill>
                <a:srgbClr val="C00000"/>
              </a:solidFill>
            </a:endParaRPr>
          </a:p>
          <a:p>
            <a:pPr algn="ctr"/>
            <a:r>
              <a:rPr lang="fr-FR" sz="1400" b="1" dirty="0">
                <a:solidFill>
                  <a:srgbClr val="C00000"/>
                </a:solidFill>
              </a:rPr>
              <a:t>PRODUCER REVENUE</a:t>
            </a:r>
          </a:p>
        </p:txBody>
      </p:sp>
    </p:spTree>
    <p:extLst>
      <p:ext uri="{BB962C8B-B14F-4D97-AF65-F5344CB8AC3E}">
        <p14:creationId xmlns:p14="http://schemas.microsoft.com/office/powerpoint/2010/main" val="119788346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8178" y="572844"/>
            <a:ext cx="8596668" cy="812800"/>
          </a:xfrm>
        </p:spPr>
        <p:txBody>
          <a:bodyPr/>
          <a:lstStyle/>
          <a:p>
            <a:r>
              <a:rPr lang="fr-FR" dirty="0" err="1"/>
              <a:t>Specific</a:t>
            </a:r>
            <a:r>
              <a:rPr lang="fr-FR" dirty="0"/>
              <a:t> Subsidies</a:t>
            </a:r>
          </a:p>
        </p:txBody>
      </p:sp>
      <p:cxnSp>
        <p:nvCxnSpPr>
          <p:cNvPr id="5" name="Connecteur droit avec flèche 4"/>
          <p:cNvCxnSpPr>
            <a:cxnSpLocks/>
          </p:cNvCxnSpPr>
          <p:nvPr/>
        </p:nvCxnSpPr>
        <p:spPr>
          <a:xfrm flipV="1">
            <a:off x="1695292" y="1666875"/>
            <a:ext cx="0" cy="40906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>
            <a:cxnSpLocks/>
          </p:cNvCxnSpPr>
          <p:nvPr/>
        </p:nvCxnSpPr>
        <p:spPr>
          <a:xfrm>
            <a:off x="1701139" y="5761376"/>
            <a:ext cx="565195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>
            <a:cxnSpLocks/>
          </p:cNvCxnSpPr>
          <p:nvPr/>
        </p:nvCxnSpPr>
        <p:spPr>
          <a:xfrm>
            <a:off x="3189786" y="2230596"/>
            <a:ext cx="3351378" cy="199138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>
            <a:cxnSpLocks/>
          </p:cNvCxnSpPr>
          <p:nvPr/>
        </p:nvCxnSpPr>
        <p:spPr>
          <a:xfrm flipV="1">
            <a:off x="3171726" y="3057697"/>
            <a:ext cx="2856686" cy="2395296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357326" y="5559452"/>
            <a:ext cx="1410133" cy="402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30" name="Connecteur droit 29"/>
          <p:cNvCxnSpPr>
            <a:cxnSpLocks/>
          </p:cNvCxnSpPr>
          <p:nvPr/>
        </p:nvCxnSpPr>
        <p:spPr>
          <a:xfrm flipV="1">
            <a:off x="3167299" y="2192685"/>
            <a:ext cx="2861113" cy="239901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1"/>
          <p:cNvSpPr txBox="1"/>
          <p:nvPr/>
        </p:nvSpPr>
        <p:spPr>
          <a:xfrm>
            <a:off x="6034450" y="2689202"/>
            <a:ext cx="1260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  <a:r>
              <a:rPr lang="fr-FR" b="1" dirty="0">
                <a:solidFill>
                  <a:schemeClr val="accent4"/>
                </a:solidFill>
              </a:rPr>
              <a:t> = S</a:t>
            </a:r>
            <a:r>
              <a:rPr lang="fr-FR" b="1" baseline="-25000" dirty="0">
                <a:solidFill>
                  <a:schemeClr val="accent4"/>
                </a:solidFill>
              </a:rPr>
              <a:t>1</a:t>
            </a:r>
            <a:r>
              <a:rPr lang="fr-FR" b="1" dirty="0">
                <a:solidFill>
                  <a:schemeClr val="accent4"/>
                </a:solidFill>
              </a:rPr>
              <a:t> - S</a:t>
            </a:r>
            <a:endParaRPr lang="fr-FR" b="1" baseline="-25000" dirty="0">
              <a:solidFill>
                <a:schemeClr val="accent4"/>
              </a:solidFill>
            </a:endParaRPr>
          </a:p>
        </p:txBody>
      </p:sp>
      <p:sp>
        <p:nvSpPr>
          <p:cNvPr id="36" name="ZoneTexte 32"/>
          <p:cNvSpPr txBox="1"/>
          <p:nvPr/>
        </p:nvSpPr>
        <p:spPr>
          <a:xfrm>
            <a:off x="6577731" y="4119727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63" name="Connecteur droit 14">
            <a:extLst>
              <a:ext uri="{FF2B5EF4-FFF2-40B4-BE49-F238E27FC236}">
                <a16:creationId xmlns:a16="http://schemas.microsoft.com/office/drawing/2014/main" id="{DE3891F0-CD92-4688-AFA8-1FE6338EC260}"/>
              </a:ext>
            </a:extLst>
          </p:cNvPr>
          <p:cNvCxnSpPr>
            <a:cxnSpLocks/>
          </p:cNvCxnSpPr>
          <p:nvPr/>
        </p:nvCxnSpPr>
        <p:spPr>
          <a:xfrm>
            <a:off x="5429925" y="2689202"/>
            <a:ext cx="0" cy="306588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ZoneTexte 27">
                <a:extLst>
                  <a:ext uri="{FF2B5EF4-FFF2-40B4-BE49-F238E27FC236}">
                    <a16:creationId xmlns:a16="http://schemas.microsoft.com/office/drawing/2014/main" id="{5271071F-D49C-4C47-A6B6-3204FBCBC21C}"/>
                  </a:ext>
                </a:extLst>
              </p:cNvPr>
              <p:cNvSpPr txBox="1"/>
              <p:nvPr/>
            </p:nvSpPr>
            <p:spPr>
              <a:xfrm>
                <a:off x="5172210" y="5797481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5" name="ZoneTexte 27">
                <a:extLst>
                  <a:ext uri="{FF2B5EF4-FFF2-40B4-BE49-F238E27FC236}">
                    <a16:creationId xmlns:a16="http://schemas.microsoft.com/office/drawing/2014/main" id="{5271071F-D49C-4C47-A6B6-3204FBCBC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2210" y="5797481"/>
                <a:ext cx="481478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Connecteur droit 17">
            <a:extLst>
              <a:ext uri="{FF2B5EF4-FFF2-40B4-BE49-F238E27FC236}">
                <a16:creationId xmlns:a16="http://schemas.microsoft.com/office/drawing/2014/main" id="{7F3854E2-5C05-451A-9B18-7E50B7686714}"/>
              </a:ext>
            </a:extLst>
          </p:cNvPr>
          <p:cNvCxnSpPr>
            <a:cxnSpLocks/>
          </p:cNvCxnSpPr>
          <p:nvPr/>
        </p:nvCxnSpPr>
        <p:spPr>
          <a:xfrm>
            <a:off x="1728351" y="3561836"/>
            <a:ext cx="368289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rrow: Down 2">
            <a:extLst>
              <a:ext uri="{FF2B5EF4-FFF2-40B4-BE49-F238E27FC236}">
                <a16:creationId xmlns:a16="http://schemas.microsoft.com/office/drawing/2014/main" id="{2D219AAA-8277-4566-A868-6F1921CAE2D2}"/>
              </a:ext>
            </a:extLst>
          </p:cNvPr>
          <p:cNvSpPr/>
          <p:nvPr/>
        </p:nvSpPr>
        <p:spPr>
          <a:xfrm>
            <a:off x="5729966" y="2649327"/>
            <a:ext cx="175857" cy="332858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25">
                <a:extLst>
                  <a:ext uri="{FF2B5EF4-FFF2-40B4-BE49-F238E27FC236}">
                    <a16:creationId xmlns:a16="http://schemas.microsoft.com/office/drawing/2014/main" id="{09F16A82-6BF3-44F7-AC7B-C848C1849568}"/>
                  </a:ext>
                </a:extLst>
              </p:cNvPr>
              <p:cNvSpPr txBox="1"/>
              <p:nvPr/>
            </p:nvSpPr>
            <p:spPr>
              <a:xfrm>
                <a:off x="1185581" y="3375580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1" name="ZoneTexte 25">
                <a:extLst>
                  <a:ext uri="{FF2B5EF4-FFF2-40B4-BE49-F238E27FC236}">
                    <a16:creationId xmlns:a16="http://schemas.microsoft.com/office/drawing/2014/main" id="{09F16A82-6BF3-44F7-AC7B-C848C18495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5581" y="3375580"/>
                <a:ext cx="481863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80E9358A-1A02-44F1-A87B-7F506A6F6762}"/>
              </a:ext>
            </a:extLst>
          </p:cNvPr>
          <p:cNvGrpSpPr/>
          <p:nvPr/>
        </p:nvGrpSpPr>
        <p:grpSpPr>
          <a:xfrm>
            <a:off x="5336226" y="3470632"/>
            <a:ext cx="182880" cy="182880"/>
            <a:chOff x="5867354" y="2967593"/>
            <a:chExt cx="353418" cy="353418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9568FB8-6C31-4BB9-BAEE-0BB56769C099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2EB060B-BD34-4293-B610-F5CC66A1F1F5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Connecteur droit 14">
            <a:extLst>
              <a:ext uri="{FF2B5EF4-FFF2-40B4-BE49-F238E27FC236}">
                <a16:creationId xmlns:a16="http://schemas.microsoft.com/office/drawing/2014/main" id="{EB15DC2D-CC7F-469C-9A97-1389673B50B0}"/>
              </a:ext>
            </a:extLst>
          </p:cNvPr>
          <p:cNvCxnSpPr>
            <a:cxnSpLocks/>
          </p:cNvCxnSpPr>
          <p:nvPr/>
        </p:nvCxnSpPr>
        <p:spPr>
          <a:xfrm>
            <a:off x="4813660" y="3198346"/>
            <a:ext cx="0" cy="255673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ZoneTexte 27">
                <a:extLst>
                  <a:ext uri="{FF2B5EF4-FFF2-40B4-BE49-F238E27FC236}">
                    <a16:creationId xmlns:a16="http://schemas.microsoft.com/office/drawing/2014/main" id="{37D5453A-9EA5-430E-9EEE-3E45E648072C}"/>
                  </a:ext>
                </a:extLst>
              </p:cNvPr>
              <p:cNvSpPr txBox="1"/>
              <p:nvPr/>
            </p:nvSpPr>
            <p:spPr>
              <a:xfrm>
                <a:off x="4566818" y="5797903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2" name="ZoneTexte 27">
                <a:extLst>
                  <a:ext uri="{FF2B5EF4-FFF2-40B4-BE49-F238E27FC236}">
                    <a16:creationId xmlns:a16="http://schemas.microsoft.com/office/drawing/2014/main" id="{37D5453A-9EA5-430E-9EEE-3E45E6480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818" y="5797903"/>
                <a:ext cx="476156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roup 54">
            <a:extLst>
              <a:ext uri="{FF2B5EF4-FFF2-40B4-BE49-F238E27FC236}">
                <a16:creationId xmlns:a16="http://schemas.microsoft.com/office/drawing/2014/main" id="{5F9A2E57-3DB7-4BBD-918F-5CA96FDC5E87}"/>
              </a:ext>
            </a:extLst>
          </p:cNvPr>
          <p:cNvGrpSpPr/>
          <p:nvPr/>
        </p:nvGrpSpPr>
        <p:grpSpPr>
          <a:xfrm>
            <a:off x="4726930" y="3117848"/>
            <a:ext cx="182880" cy="182880"/>
            <a:chOff x="5867354" y="2967593"/>
            <a:chExt cx="353418" cy="353418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BFC74868-5DAE-42A2-932C-3721F79BDF08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3BE9D485-B934-4615-907F-42F167B9AB74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Connecteur droit 17">
            <a:extLst>
              <a:ext uri="{FF2B5EF4-FFF2-40B4-BE49-F238E27FC236}">
                <a16:creationId xmlns:a16="http://schemas.microsoft.com/office/drawing/2014/main" id="{06131BA2-B2FD-4476-8BBC-9F75599EC6B4}"/>
              </a:ext>
            </a:extLst>
          </p:cNvPr>
          <p:cNvCxnSpPr>
            <a:cxnSpLocks/>
          </p:cNvCxnSpPr>
          <p:nvPr/>
        </p:nvCxnSpPr>
        <p:spPr>
          <a:xfrm>
            <a:off x="1717780" y="3198878"/>
            <a:ext cx="309702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ZoneTexte 25">
                <a:extLst>
                  <a:ext uri="{FF2B5EF4-FFF2-40B4-BE49-F238E27FC236}">
                    <a16:creationId xmlns:a16="http://schemas.microsoft.com/office/drawing/2014/main" id="{E8DF08E8-76B3-4FC4-949D-4C6773C8344E}"/>
                  </a:ext>
                </a:extLst>
              </p:cNvPr>
              <p:cNvSpPr txBox="1"/>
              <p:nvPr/>
            </p:nvSpPr>
            <p:spPr>
              <a:xfrm>
                <a:off x="1180829" y="3010340"/>
                <a:ext cx="47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5" name="ZoneTexte 25">
                <a:extLst>
                  <a:ext uri="{FF2B5EF4-FFF2-40B4-BE49-F238E27FC236}">
                    <a16:creationId xmlns:a16="http://schemas.microsoft.com/office/drawing/2014/main" id="{E8DF08E8-76B3-4FC4-949D-4C6773C834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0829" y="3010340"/>
                <a:ext cx="476541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Connecteur droit 17">
            <a:extLst>
              <a:ext uri="{FF2B5EF4-FFF2-40B4-BE49-F238E27FC236}">
                <a16:creationId xmlns:a16="http://schemas.microsoft.com/office/drawing/2014/main" id="{2DD1F85B-15CA-4514-A4D0-658797B1FF2E}"/>
              </a:ext>
            </a:extLst>
          </p:cNvPr>
          <p:cNvCxnSpPr>
            <a:cxnSpLocks/>
          </p:cNvCxnSpPr>
          <p:nvPr/>
        </p:nvCxnSpPr>
        <p:spPr>
          <a:xfrm>
            <a:off x="1695292" y="2689202"/>
            <a:ext cx="372991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ZoneTexte 31">
            <a:extLst>
              <a:ext uri="{FF2B5EF4-FFF2-40B4-BE49-F238E27FC236}">
                <a16:creationId xmlns:a16="http://schemas.microsoft.com/office/drawing/2014/main" id="{EC91240A-E0B2-4105-B2A1-7F01E485150F}"/>
              </a:ext>
            </a:extLst>
          </p:cNvPr>
          <p:cNvSpPr txBox="1"/>
          <p:nvPr/>
        </p:nvSpPr>
        <p:spPr>
          <a:xfrm>
            <a:off x="6046472" y="1816482"/>
            <a:ext cx="393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54" name="Arrow: Right 53">
            <a:extLst>
              <a:ext uri="{FF2B5EF4-FFF2-40B4-BE49-F238E27FC236}">
                <a16:creationId xmlns:a16="http://schemas.microsoft.com/office/drawing/2014/main" id="{DE929AE6-A008-4710-A649-0CCB298EB05F}"/>
              </a:ext>
            </a:extLst>
          </p:cNvPr>
          <p:cNvSpPr/>
          <p:nvPr/>
        </p:nvSpPr>
        <p:spPr>
          <a:xfrm>
            <a:off x="4821734" y="6206267"/>
            <a:ext cx="606074" cy="18288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687D19C9-9F0B-4DDD-AD92-D2E5798D453A}"/>
              </a:ext>
            </a:extLst>
          </p:cNvPr>
          <p:cNvSpPr/>
          <p:nvPr/>
        </p:nvSpPr>
        <p:spPr>
          <a:xfrm rot="5400000">
            <a:off x="929514" y="3288950"/>
            <a:ext cx="364089" cy="18288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oneTexte 6">
            <a:extLst>
              <a:ext uri="{FF2B5EF4-FFF2-40B4-BE49-F238E27FC236}">
                <a16:creationId xmlns:a16="http://schemas.microsoft.com/office/drawing/2014/main" id="{393A586A-0326-4C3F-A7B0-E3AF767840DC}"/>
              </a:ext>
            </a:extLst>
          </p:cNvPr>
          <p:cNvSpPr txBox="1"/>
          <p:nvPr/>
        </p:nvSpPr>
        <p:spPr>
          <a:xfrm>
            <a:off x="770413" y="1837126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25">
                <a:extLst>
                  <a:ext uri="{FF2B5EF4-FFF2-40B4-BE49-F238E27FC236}">
                    <a16:creationId xmlns:a16="http://schemas.microsoft.com/office/drawing/2014/main" id="{7CB90F3A-312A-BD5A-5E61-135BC45B6E58}"/>
                  </a:ext>
                </a:extLst>
              </p:cNvPr>
              <p:cNvSpPr txBox="1"/>
              <p:nvPr/>
            </p:nvSpPr>
            <p:spPr>
              <a:xfrm>
                <a:off x="243842" y="2502078"/>
                <a:ext cx="14135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8" name="ZoneTexte 25">
                <a:extLst>
                  <a:ext uri="{FF2B5EF4-FFF2-40B4-BE49-F238E27FC236}">
                    <a16:creationId xmlns:a16="http://schemas.microsoft.com/office/drawing/2014/main" id="{7CB90F3A-312A-BD5A-5E61-135BC45B6E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2" y="2502078"/>
                <a:ext cx="1413528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ZoneTexte 13">
            <a:extLst>
              <a:ext uri="{FF2B5EF4-FFF2-40B4-BE49-F238E27FC236}">
                <a16:creationId xmlns:a16="http://schemas.microsoft.com/office/drawing/2014/main" id="{7369A088-94E4-5A47-E63F-7074DADE9D6B}"/>
              </a:ext>
            </a:extLst>
          </p:cNvPr>
          <p:cNvSpPr txBox="1"/>
          <p:nvPr/>
        </p:nvSpPr>
        <p:spPr>
          <a:xfrm>
            <a:off x="1716722" y="3582974"/>
            <a:ext cx="14605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/>
              <a:t>PRICE PAID</a:t>
            </a:r>
          </a:p>
          <a:p>
            <a:pPr algn="ctr"/>
            <a:r>
              <a:rPr lang="fr-FR" sz="1400" b="1" dirty="0"/>
              <a:t>BY CONSUMERS</a:t>
            </a:r>
          </a:p>
        </p:txBody>
      </p:sp>
      <p:sp>
        <p:nvSpPr>
          <p:cNvPr id="20" name="ZoneTexte 13">
            <a:extLst>
              <a:ext uri="{FF2B5EF4-FFF2-40B4-BE49-F238E27FC236}">
                <a16:creationId xmlns:a16="http://schemas.microsoft.com/office/drawing/2014/main" id="{8A16FCA0-A233-BB52-24A9-31A17A4F49A9}"/>
              </a:ext>
            </a:extLst>
          </p:cNvPr>
          <p:cNvSpPr txBox="1"/>
          <p:nvPr/>
        </p:nvSpPr>
        <p:spPr>
          <a:xfrm>
            <a:off x="1708401" y="2156943"/>
            <a:ext cx="1521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/>
              <a:t>PRICE RECEIVED</a:t>
            </a:r>
          </a:p>
          <a:p>
            <a:pPr algn="ctr"/>
            <a:r>
              <a:rPr lang="fr-FR" sz="1400" b="1" dirty="0"/>
              <a:t>BY PRODUCERS</a:t>
            </a:r>
          </a:p>
        </p:txBody>
      </p:sp>
      <p:sp>
        <p:nvSpPr>
          <p:cNvPr id="21" name="Left Brace 20">
            <a:extLst>
              <a:ext uri="{FF2B5EF4-FFF2-40B4-BE49-F238E27FC236}">
                <a16:creationId xmlns:a16="http://schemas.microsoft.com/office/drawing/2014/main" id="{2DBD1E6F-3382-3BB4-25E5-CA5B8193A33F}"/>
              </a:ext>
            </a:extLst>
          </p:cNvPr>
          <p:cNvSpPr/>
          <p:nvPr/>
        </p:nvSpPr>
        <p:spPr>
          <a:xfrm>
            <a:off x="2880626" y="4600690"/>
            <a:ext cx="212216" cy="865002"/>
          </a:xfrm>
          <a:prstGeom prst="leftBrace">
            <a:avLst>
              <a:gd name="adj1" fmla="val 101901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ZoneTexte 27">
            <a:extLst>
              <a:ext uri="{FF2B5EF4-FFF2-40B4-BE49-F238E27FC236}">
                <a16:creationId xmlns:a16="http://schemas.microsoft.com/office/drawing/2014/main" id="{4D9ED4F4-7E45-6357-A1F2-FCF8F33F7845}"/>
              </a:ext>
            </a:extLst>
          </p:cNvPr>
          <p:cNvSpPr txBox="1"/>
          <p:nvPr/>
        </p:nvSpPr>
        <p:spPr>
          <a:xfrm>
            <a:off x="2573240" y="4843882"/>
            <a:ext cx="298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191260746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676D729-C4C4-D2AC-0D97-B04BD2DDBB0A}"/>
              </a:ext>
            </a:extLst>
          </p:cNvPr>
          <p:cNvSpPr/>
          <p:nvPr/>
        </p:nvSpPr>
        <p:spPr>
          <a:xfrm>
            <a:off x="1683170" y="2682910"/>
            <a:ext cx="3742038" cy="8726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2BCD86-BBE8-0F3A-D8B4-80D234973F5D}"/>
              </a:ext>
            </a:extLst>
          </p:cNvPr>
          <p:cNvSpPr/>
          <p:nvPr/>
        </p:nvSpPr>
        <p:spPr>
          <a:xfrm>
            <a:off x="1695292" y="3548737"/>
            <a:ext cx="3738864" cy="21926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ZoneTexte 13">
            <a:extLst>
              <a:ext uri="{FF2B5EF4-FFF2-40B4-BE49-F238E27FC236}">
                <a16:creationId xmlns:a16="http://schemas.microsoft.com/office/drawing/2014/main" id="{6BB7B85F-AD54-8D2B-84AE-089BE915C54B}"/>
              </a:ext>
            </a:extLst>
          </p:cNvPr>
          <p:cNvSpPr txBox="1"/>
          <p:nvPr/>
        </p:nvSpPr>
        <p:spPr>
          <a:xfrm>
            <a:off x="1753205" y="4661709"/>
            <a:ext cx="1927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PRODUCER</a:t>
            </a:r>
          </a:p>
          <a:p>
            <a:pPr algn="ctr"/>
            <a:r>
              <a:rPr lang="fr-FR" sz="1400" b="1" dirty="0">
                <a:solidFill>
                  <a:srgbClr val="C00000"/>
                </a:solidFill>
              </a:rPr>
              <a:t>REVENUE</a:t>
            </a:r>
            <a:endParaRPr lang="fr-FR" sz="500" b="1" dirty="0">
              <a:solidFill>
                <a:srgbClr val="C00000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8178" y="572844"/>
            <a:ext cx="8596668" cy="812800"/>
          </a:xfrm>
        </p:spPr>
        <p:txBody>
          <a:bodyPr/>
          <a:lstStyle/>
          <a:p>
            <a:r>
              <a:rPr lang="fr-FR" dirty="0" err="1"/>
              <a:t>Specific</a:t>
            </a:r>
            <a:r>
              <a:rPr lang="fr-FR" dirty="0"/>
              <a:t> Subsidies</a:t>
            </a:r>
          </a:p>
        </p:txBody>
      </p:sp>
      <p:cxnSp>
        <p:nvCxnSpPr>
          <p:cNvPr id="5" name="Connecteur droit avec flèche 4"/>
          <p:cNvCxnSpPr>
            <a:cxnSpLocks/>
          </p:cNvCxnSpPr>
          <p:nvPr/>
        </p:nvCxnSpPr>
        <p:spPr>
          <a:xfrm flipV="1">
            <a:off x="1695292" y="1666875"/>
            <a:ext cx="0" cy="40906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>
            <a:cxnSpLocks/>
          </p:cNvCxnSpPr>
          <p:nvPr/>
        </p:nvCxnSpPr>
        <p:spPr>
          <a:xfrm>
            <a:off x="1701139" y="5761376"/>
            <a:ext cx="565195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>
            <a:cxnSpLocks/>
          </p:cNvCxnSpPr>
          <p:nvPr/>
        </p:nvCxnSpPr>
        <p:spPr>
          <a:xfrm>
            <a:off x="3189786" y="2230596"/>
            <a:ext cx="3351378" cy="199138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>
            <a:cxnSpLocks/>
          </p:cNvCxnSpPr>
          <p:nvPr/>
        </p:nvCxnSpPr>
        <p:spPr>
          <a:xfrm flipV="1">
            <a:off x="3171726" y="3057697"/>
            <a:ext cx="2856686" cy="2395296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357326" y="5559452"/>
            <a:ext cx="1410133" cy="402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30" name="Connecteur droit 29"/>
          <p:cNvCxnSpPr>
            <a:cxnSpLocks/>
          </p:cNvCxnSpPr>
          <p:nvPr/>
        </p:nvCxnSpPr>
        <p:spPr>
          <a:xfrm flipV="1">
            <a:off x="3167299" y="2192685"/>
            <a:ext cx="2861113" cy="239901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1"/>
          <p:cNvSpPr txBox="1"/>
          <p:nvPr/>
        </p:nvSpPr>
        <p:spPr>
          <a:xfrm>
            <a:off x="6034450" y="2689202"/>
            <a:ext cx="1260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  <a:r>
              <a:rPr lang="fr-FR" b="1" dirty="0">
                <a:solidFill>
                  <a:schemeClr val="accent4"/>
                </a:solidFill>
              </a:rPr>
              <a:t> = S</a:t>
            </a:r>
            <a:r>
              <a:rPr lang="fr-FR" b="1" baseline="-25000" dirty="0">
                <a:solidFill>
                  <a:schemeClr val="accent4"/>
                </a:solidFill>
              </a:rPr>
              <a:t>1</a:t>
            </a:r>
            <a:r>
              <a:rPr lang="fr-FR" b="1" dirty="0">
                <a:solidFill>
                  <a:schemeClr val="accent4"/>
                </a:solidFill>
              </a:rPr>
              <a:t> - S</a:t>
            </a:r>
            <a:endParaRPr lang="fr-FR" b="1" baseline="-25000" dirty="0">
              <a:solidFill>
                <a:schemeClr val="accent4"/>
              </a:solidFill>
            </a:endParaRPr>
          </a:p>
        </p:txBody>
      </p:sp>
      <p:sp>
        <p:nvSpPr>
          <p:cNvPr id="36" name="ZoneTexte 32"/>
          <p:cNvSpPr txBox="1"/>
          <p:nvPr/>
        </p:nvSpPr>
        <p:spPr>
          <a:xfrm>
            <a:off x="6577731" y="4119727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63" name="Connecteur droit 14">
            <a:extLst>
              <a:ext uri="{FF2B5EF4-FFF2-40B4-BE49-F238E27FC236}">
                <a16:creationId xmlns:a16="http://schemas.microsoft.com/office/drawing/2014/main" id="{DE3891F0-CD92-4688-AFA8-1FE6338EC260}"/>
              </a:ext>
            </a:extLst>
          </p:cNvPr>
          <p:cNvCxnSpPr>
            <a:cxnSpLocks/>
          </p:cNvCxnSpPr>
          <p:nvPr/>
        </p:nvCxnSpPr>
        <p:spPr>
          <a:xfrm>
            <a:off x="5429925" y="2689202"/>
            <a:ext cx="0" cy="306588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ZoneTexte 27">
                <a:extLst>
                  <a:ext uri="{FF2B5EF4-FFF2-40B4-BE49-F238E27FC236}">
                    <a16:creationId xmlns:a16="http://schemas.microsoft.com/office/drawing/2014/main" id="{5271071F-D49C-4C47-A6B6-3204FBCBC21C}"/>
                  </a:ext>
                </a:extLst>
              </p:cNvPr>
              <p:cNvSpPr txBox="1"/>
              <p:nvPr/>
            </p:nvSpPr>
            <p:spPr>
              <a:xfrm>
                <a:off x="5172210" y="5797481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5" name="ZoneTexte 27">
                <a:extLst>
                  <a:ext uri="{FF2B5EF4-FFF2-40B4-BE49-F238E27FC236}">
                    <a16:creationId xmlns:a16="http://schemas.microsoft.com/office/drawing/2014/main" id="{5271071F-D49C-4C47-A6B6-3204FBCBC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2210" y="5797481"/>
                <a:ext cx="481478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Connecteur droit 17">
            <a:extLst>
              <a:ext uri="{FF2B5EF4-FFF2-40B4-BE49-F238E27FC236}">
                <a16:creationId xmlns:a16="http://schemas.microsoft.com/office/drawing/2014/main" id="{7F3854E2-5C05-451A-9B18-7E50B7686714}"/>
              </a:ext>
            </a:extLst>
          </p:cNvPr>
          <p:cNvCxnSpPr>
            <a:cxnSpLocks/>
          </p:cNvCxnSpPr>
          <p:nvPr/>
        </p:nvCxnSpPr>
        <p:spPr>
          <a:xfrm>
            <a:off x="1728351" y="3561836"/>
            <a:ext cx="368289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rrow: Down 2">
            <a:extLst>
              <a:ext uri="{FF2B5EF4-FFF2-40B4-BE49-F238E27FC236}">
                <a16:creationId xmlns:a16="http://schemas.microsoft.com/office/drawing/2014/main" id="{2D219AAA-8277-4566-A868-6F1921CAE2D2}"/>
              </a:ext>
            </a:extLst>
          </p:cNvPr>
          <p:cNvSpPr/>
          <p:nvPr/>
        </p:nvSpPr>
        <p:spPr>
          <a:xfrm>
            <a:off x="5729966" y="2649327"/>
            <a:ext cx="175857" cy="332858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25">
                <a:extLst>
                  <a:ext uri="{FF2B5EF4-FFF2-40B4-BE49-F238E27FC236}">
                    <a16:creationId xmlns:a16="http://schemas.microsoft.com/office/drawing/2014/main" id="{09F16A82-6BF3-44F7-AC7B-C848C1849568}"/>
                  </a:ext>
                </a:extLst>
              </p:cNvPr>
              <p:cNvSpPr txBox="1"/>
              <p:nvPr/>
            </p:nvSpPr>
            <p:spPr>
              <a:xfrm>
                <a:off x="1185581" y="3375580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1" name="ZoneTexte 25">
                <a:extLst>
                  <a:ext uri="{FF2B5EF4-FFF2-40B4-BE49-F238E27FC236}">
                    <a16:creationId xmlns:a16="http://schemas.microsoft.com/office/drawing/2014/main" id="{09F16A82-6BF3-44F7-AC7B-C848C18495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5581" y="3375580"/>
                <a:ext cx="481863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80E9358A-1A02-44F1-A87B-7F506A6F6762}"/>
              </a:ext>
            </a:extLst>
          </p:cNvPr>
          <p:cNvGrpSpPr/>
          <p:nvPr/>
        </p:nvGrpSpPr>
        <p:grpSpPr>
          <a:xfrm>
            <a:off x="5336226" y="3470632"/>
            <a:ext cx="182880" cy="182880"/>
            <a:chOff x="5867354" y="2967593"/>
            <a:chExt cx="353418" cy="353418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9568FB8-6C31-4BB9-BAEE-0BB56769C099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2EB060B-BD34-4293-B610-F5CC66A1F1F5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Connecteur droit 14">
            <a:extLst>
              <a:ext uri="{FF2B5EF4-FFF2-40B4-BE49-F238E27FC236}">
                <a16:creationId xmlns:a16="http://schemas.microsoft.com/office/drawing/2014/main" id="{EB15DC2D-CC7F-469C-9A97-1389673B50B0}"/>
              </a:ext>
            </a:extLst>
          </p:cNvPr>
          <p:cNvCxnSpPr>
            <a:cxnSpLocks/>
          </p:cNvCxnSpPr>
          <p:nvPr/>
        </p:nvCxnSpPr>
        <p:spPr>
          <a:xfrm>
            <a:off x="4813660" y="3198346"/>
            <a:ext cx="0" cy="255673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ZoneTexte 27">
                <a:extLst>
                  <a:ext uri="{FF2B5EF4-FFF2-40B4-BE49-F238E27FC236}">
                    <a16:creationId xmlns:a16="http://schemas.microsoft.com/office/drawing/2014/main" id="{37D5453A-9EA5-430E-9EEE-3E45E648072C}"/>
                  </a:ext>
                </a:extLst>
              </p:cNvPr>
              <p:cNvSpPr txBox="1"/>
              <p:nvPr/>
            </p:nvSpPr>
            <p:spPr>
              <a:xfrm>
                <a:off x="4566818" y="5797903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2" name="ZoneTexte 27">
                <a:extLst>
                  <a:ext uri="{FF2B5EF4-FFF2-40B4-BE49-F238E27FC236}">
                    <a16:creationId xmlns:a16="http://schemas.microsoft.com/office/drawing/2014/main" id="{37D5453A-9EA5-430E-9EEE-3E45E6480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818" y="5797903"/>
                <a:ext cx="476156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roup 54">
            <a:extLst>
              <a:ext uri="{FF2B5EF4-FFF2-40B4-BE49-F238E27FC236}">
                <a16:creationId xmlns:a16="http://schemas.microsoft.com/office/drawing/2014/main" id="{5F9A2E57-3DB7-4BBD-918F-5CA96FDC5E87}"/>
              </a:ext>
            </a:extLst>
          </p:cNvPr>
          <p:cNvGrpSpPr/>
          <p:nvPr/>
        </p:nvGrpSpPr>
        <p:grpSpPr>
          <a:xfrm>
            <a:off x="4726930" y="3117848"/>
            <a:ext cx="182880" cy="182880"/>
            <a:chOff x="5867354" y="2967593"/>
            <a:chExt cx="353418" cy="353418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BFC74868-5DAE-42A2-932C-3721F79BDF08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3BE9D485-B934-4615-907F-42F167B9AB74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Connecteur droit 17">
            <a:extLst>
              <a:ext uri="{FF2B5EF4-FFF2-40B4-BE49-F238E27FC236}">
                <a16:creationId xmlns:a16="http://schemas.microsoft.com/office/drawing/2014/main" id="{06131BA2-B2FD-4476-8BBC-9F75599EC6B4}"/>
              </a:ext>
            </a:extLst>
          </p:cNvPr>
          <p:cNvCxnSpPr>
            <a:cxnSpLocks/>
          </p:cNvCxnSpPr>
          <p:nvPr/>
        </p:nvCxnSpPr>
        <p:spPr>
          <a:xfrm>
            <a:off x="1717780" y="3198878"/>
            <a:ext cx="309702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ZoneTexte 25">
                <a:extLst>
                  <a:ext uri="{FF2B5EF4-FFF2-40B4-BE49-F238E27FC236}">
                    <a16:creationId xmlns:a16="http://schemas.microsoft.com/office/drawing/2014/main" id="{E8DF08E8-76B3-4FC4-949D-4C6773C8344E}"/>
                  </a:ext>
                </a:extLst>
              </p:cNvPr>
              <p:cNvSpPr txBox="1"/>
              <p:nvPr/>
            </p:nvSpPr>
            <p:spPr>
              <a:xfrm>
                <a:off x="1180829" y="3010340"/>
                <a:ext cx="47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5" name="ZoneTexte 25">
                <a:extLst>
                  <a:ext uri="{FF2B5EF4-FFF2-40B4-BE49-F238E27FC236}">
                    <a16:creationId xmlns:a16="http://schemas.microsoft.com/office/drawing/2014/main" id="{E8DF08E8-76B3-4FC4-949D-4C6773C834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0829" y="3010340"/>
                <a:ext cx="476541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Connecteur droit 17">
            <a:extLst>
              <a:ext uri="{FF2B5EF4-FFF2-40B4-BE49-F238E27FC236}">
                <a16:creationId xmlns:a16="http://schemas.microsoft.com/office/drawing/2014/main" id="{2DD1F85B-15CA-4514-A4D0-658797B1FF2E}"/>
              </a:ext>
            </a:extLst>
          </p:cNvPr>
          <p:cNvCxnSpPr>
            <a:cxnSpLocks/>
          </p:cNvCxnSpPr>
          <p:nvPr/>
        </p:nvCxnSpPr>
        <p:spPr>
          <a:xfrm>
            <a:off x="1695292" y="2689202"/>
            <a:ext cx="372991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ZoneTexte 31">
            <a:extLst>
              <a:ext uri="{FF2B5EF4-FFF2-40B4-BE49-F238E27FC236}">
                <a16:creationId xmlns:a16="http://schemas.microsoft.com/office/drawing/2014/main" id="{EC91240A-E0B2-4105-B2A1-7F01E485150F}"/>
              </a:ext>
            </a:extLst>
          </p:cNvPr>
          <p:cNvSpPr txBox="1"/>
          <p:nvPr/>
        </p:nvSpPr>
        <p:spPr>
          <a:xfrm>
            <a:off x="6046472" y="1816482"/>
            <a:ext cx="393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54" name="Arrow: Right 53">
            <a:extLst>
              <a:ext uri="{FF2B5EF4-FFF2-40B4-BE49-F238E27FC236}">
                <a16:creationId xmlns:a16="http://schemas.microsoft.com/office/drawing/2014/main" id="{DE929AE6-A008-4710-A649-0CCB298EB05F}"/>
              </a:ext>
            </a:extLst>
          </p:cNvPr>
          <p:cNvSpPr/>
          <p:nvPr/>
        </p:nvSpPr>
        <p:spPr>
          <a:xfrm>
            <a:off x="4821734" y="6206267"/>
            <a:ext cx="606074" cy="18288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687D19C9-9F0B-4DDD-AD92-D2E5798D453A}"/>
              </a:ext>
            </a:extLst>
          </p:cNvPr>
          <p:cNvSpPr/>
          <p:nvPr/>
        </p:nvSpPr>
        <p:spPr>
          <a:xfrm rot="5400000">
            <a:off x="929514" y="3288950"/>
            <a:ext cx="364089" cy="18288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oneTexte 6">
            <a:extLst>
              <a:ext uri="{FF2B5EF4-FFF2-40B4-BE49-F238E27FC236}">
                <a16:creationId xmlns:a16="http://schemas.microsoft.com/office/drawing/2014/main" id="{393A586A-0326-4C3F-A7B0-E3AF767840DC}"/>
              </a:ext>
            </a:extLst>
          </p:cNvPr>
          <p:cNvSpPr txBox="1"/>
          <p:nvPr/>
        </p:nvSpPr>
        <p:spPr>
          <a:xfrm>
            <a:off x="770413" y="1837126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25">
                <a:extLst>
                  <a:ext uri="{FF2B5EF4-FFF2-40B4-BE49-F238E27FC236}">
                    <a16:creationId xmlns:a16="http://schemas.microsoft.com/office/drawing/2014/main" id="{7CB90F3A-312A-BD5A-5E61-135BC45B6E58}"/>
                  </a:ext>
                </a:extLst>
              </p:cNvPr>
              <p:cNvSpPr txBox="1"/>
              <p:nvPr/>
            </p:nvSpPr>
            <p:spPr>
              <a:xfrm>
                <a:off x="243842" y="2502078"/>
                <a:ext cx="14135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8" name="ZoneTexte 25">
                <a:extLst>
                  <a:ext uri="{FF2B5EF4-FFF2-40B4-BE49-F238E27FC236}">
                    <a16:creationId xmlns:a16="http://schemas.microsoft.com/office/drawing/2014/main" id="{7CB90F3A-312A-BD5A-5E61-135BC45B6E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2" y="2502078"/>
                <a:ext cx="1413528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779959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676D729-C4C4-D2AC-0D97-B04BD2DDBB0A}"/>
              </a:ext>
            </a:extLst>
          </p:cNvPr>
          <p:cNvSpPr/>
          <p:nvPr/>
        </p:nvSpPr>
        <p:spPr>
          <a:xfrm>
            <a:off x="1683170" y="2682910"/>
            <a:ext cx="3742038" cy="8726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2BCD86-BBE8-0F3A-D8B4-80D234973F5D}"/>
              </a:ext>
            </a:extLst>
          </p:cNvPr>
          <p:cNvSpPr/>
          <p:nvPr/>
        </p:nvSpPr>
        <p:spPr>
          <a:xfrm>
            <a:off x="1695292" y="3548737"/>
            <a:ext cx="3738864" cy="219263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ZoneTexte 13">
            <a:extLst>
              <a:ext uri="{FF2B5EF4-FFF2-40B4-BE49-F238E27FC236}">
                <a16:creationId xmlns:a16="http://schemas.microsoft.com/office/drawing/2014/main" id="{6BB7B85F-AD54-8D2B-84AE-089BE915C54B}"/>
              </a:ext>
            </a:extLst>
          </p:cNvPr>
          <p:cNvSpPr txBox="1"/>
          <p:nvPr/>
        </p:nvSpPr>
        <p:spPr>
          <a:xfrm>
            <a:off x="1753205" y="4661709"/>
            <a:ext cx="1927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2060"/>
                </a:solidFill>
              </a:rPr>
              <a:t>CONSUMER</a:t>
            </a:r>
          </a:p>
          <a:p>
            <a:pPr algn="ctr"/>
            <a:r>
              <a:rPr lang="fr-FR" sz="1400" b="1" dirty="0">
                <a:solidFill>
                  <a:srgbClr val="002060"/>
                </a:solidFill>
              </a:rPr>
              <a:t>EXPENDITURE</a:t>
            </a:r>
            <a:endParaRPr lang="fr-FR" sz="500" b="1" dirty="0">
              <a:solidFill>
                <a:srgbClr val="002060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8178" y="572844"/>
            <a:ext cx="8596668" cy="812800"/>
          </a:xfrm>
        </p:spPr>
        <p:txBody>
          <a:bodyPr/>
          <a:lstStyle/>
          <a:p>
            <a:r>
              <a:rPr lang="fr-FR" dirty="0" err="1"/>
              <a:t>Specific</a:t>
            </a:r>
            <a:r>
              <a:rPr lang="fr-FR" dirty="0"/>
              <a:t> Subsidies</a:t>
            </a:r>
          </a:p>
        </p:txBody>
      </p:sp>
      <p:cxnSp>
        <p:nvCxnSpPr>
          <p:cNvPr id="5" name="Connecteur droit avec flèche 4"/>
          <p:cNvCxnSpPr>
            <a:cxnSpLocks/>
          </p:cNvCxnSpPr>
          <p:nvPr/>
        </p:nvCxnSpPr>
        <p:spPr>
          <a:xfrm flipV="1">
            <a:off x="1695292" y="1666875"/>
            <a:ext cx="0" cy="40906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>
            <a:cxnSpLocks/>
          </p:cNvCxnSpPr>
          <p:nvPr/>
        </p:nvCxnSpPr>
        <p:spPr>
          <a:xfrm>
            <a:off x="1701139" y="5761376"/>
            <a:ext cx="565195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>
            <a:cxnSpLocks/>
          </p:cNvCxnSpPr>
          <p:nvPr/>
        </p:nvCxnSpPr>
        <p:spPr>
          <a:xfrm>
            <a:off x="3189786" y="2230596"/>
            <a:ext cx="3351378" cy="199138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>
            <a:cxnSpLocks/>
          </p:cNvCxnSpPr>
          <p:nvPr/>
        </p:nvCxnSpPr>
        <p:spPr>
          <a:xfrm flipV="1">
            <a:off x="3171726" y="3057697"/>
            <a:ext cx="2856686" cy="2395296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357326" y="5559452"/>
            <a:ext cx="1410133" cy="402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30" name="Connecteur droit 29"/>
          <p:cNvCxnSpPr>
            <a:cxnSpLocks/>
          </p:cNvCxnSpPr>
          <p:nvPr/>
        </p:nvCxnSpPr>
        <p:spPr>
          <a:xfrm flipV="1">
            <a:off x="3167299" y="2192685"/>
            <a:ext cx="2861113" cy="239901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1"/>
          <p:cNvSpPr txBox="1"/>
          <p:nvPr/>
        </p:nvSpPr>
        <p:spPr>
          <a:xfrm>
            <a:off x="6034450" y="2689202"/>
            <a:ext cx="1260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  <a:r>
              <a:rPr lang="fr-FR" b="1" dirty="0">
                <a:solidFill>
                  <a:schemeClr val="accent4"/>
                </a:solidFill>
              </a:rPr>
              <a:t> = S</a:t>
            </a:r>
            <a:r>
              <a:rPr lang="fr-FR" b="1" baseline="-25000" dirty="0">
                <a:solidFill>
                  <a:schemeClr val="accent4"/>
                </a:solidFill>
              </a:rPr>
              <a:t>1</a:t>
            </a:r>
            <a:r>
              <a:rPr lang="fr-FR" b="1" dirty="0">
                <a:solidFill>
                  <a:schemeClr val="accent4"/>
                </a:solidFill>
              </a:rPr>
              <a:t> - S</a:t>
            </a:r>
            <a:endParaRPr lang="fr-FR" b="1" baseline="-25000" dirty="0">
              <a:solidFill>
                <a:schemeClr val="accent4"/>
              </a:solidFill>
            </a:endParaRPr>
          </a:p>
        </p:txBody>
      </p:sp>
      <p:sp>
        <p:nvSpPr>
          <p:cNvPr id="36" name="ZoneTexte 32"/>
          <p:cNvSpPr txBox="1"/>
          <p:nvPr/>
        </p:nvSpPr>
        <p:spPr>
          <a:xfrm>
            <a:off x="6577731" y="4119727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63" name="Connecteur droit 14">
            <a:extLst>
              <a:ext uri="{FF2B5EF4-FFF2-40B4-BE49-F238E27FC236}">
                <a16:creationId xmlns:a16="http://schemas.microsoft.com/office/drawing/2014/main" id="{DE3891F0-CD92-4688-AFA8-1FE6338EC260}"/>
              </a:ext>
            </a:extLst>
          </p:cNvPr>
          <p:cNvCxnSpPr>
            <a:cxnSpLocks/>
          </p:cNvCxnSpPr>
          <p:nvPr/>
        </p:nvCxnSpPr>
        <p:spPr>
          <a:xfrm>
            <a:off x="5429925" y="2689202"/>
            <a:ext cx="0" cy="306588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ZoneTexte 27">
                <a:extLst>
                  <a:ext uri="{FF2B5EF4-FFF2-40B4-BE49-F238E27FC236}">
                    <a16:creationId xmlns:a16="http://schemas.microsoft.com/office/drawing/2014/main" id="{5271071F-D49C-4C47-A6B6-3204FBCBC21C}"/>
                  </a:ext>
                </a:extLst>
              </p:cNvPr>
              <p:cNvSpPr txBox="1"/>
              <p:nvPr/>
            </p:nvSpPr>
            <p:spPr>
              <a:xfrm>
                <a:off x="5172210" y="5797481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5" name="ZoneTexte 27">
                <a:extLst>
                  <a:ext uri="{FF2B5EF4-FFF2-40B4-BE49-F238E27FC236}">
                    <a16:creationId xmlns:a16="http://schemas.microsoft.com/office/drawing/2014/main" id="{5271071F-D49C-4C47-A6B6-3204FBCBC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2210" y="5797481"/>
                <a:ext cx="481478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Connecteur droit 17">
            <a:extLst>
              <a:ext uri="{FF2B5EF4-FFF2-40B4-BE49-F238E27FC236}">
                <a16:creationId xmlns:a16="http://schemas.microsoft.com/office/drawing/2014/main" id="{7F3854E2-5C05-451A-9B18-7E50B7686714}"/>
              </a:ext>
            </a:extLst>
          </p:cNvPr>
          <p:cNvCxnSpPr>
            <a:cxnSpLocks/>
          </p:cNvCxnSpPr>
          <p:nvPr/>
        </p:nvCxnSpPr>
        <p:spPr>
          <a:xfrm>
            <a:off x="1728351" y="3561836"/>
            <a:ext cx="368289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rrow: Down 2">
            <a:extLst>
              <a:ext uri="{FF2B5EF4-FFF2-40B4-BE49-F238E27FC236}">
                <a16:creationId xmlns:a16="http://schemas.microsoft.com/office/drawing/2014/main" id="{2D219AAA-8277-4566-A868-6F1921CAE2D2}"/>
              </a:ext>
            </a:extLst>
          </p:cNvPr>
          <p:cNvSpPr/>
          <p:nvPr/>
        </p:nvSpPr>
        <p:spPr>
          <a:xfrm>
            <a:off x="5729966" y="2649327"/>
            <a:ext cx="175857" cy="332858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25">
                <a:extLst>
                  <a:ext uri="{FF2B5EF4-FFF2-40B4-BE49-F238E27FC236}">
                    <a16:creationId xmlns:a16="http://schemas.microsoft.com/office/drawing/2014/main" id="{09F16A82-6BF3-44F7-AC7B-C848C1849568}"/>
                  </a:ext>
                </a:extLst>
              </p:cNvPr>
              <p:cNvSpPr txBox="1"/>
              <p:nvPr/>
            </p:nvSpPr>
            <p:spPr>
              <a:xfrm>
                <a:off x="1185581" y="3375580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1" name="ZoneTexte 25">
                <a:extLst>
                  <a:ext uri="{FF2B5EF4-FFF2-40B4-BE49-F238E27FC236}">
                    <a16:creationId xmlns:a16="http://schemas.microsoft.com/office/drawing/2014/main" id="{09F16A82-6BF3-44F7-AC7B-C848C18495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5581" y="3375580"/>
                <a:ext cx="481863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80E9358A-1A02-44F1-A87B-7F506A6F6762}"/>
              </a:ext>
            </a:extLst>
          </p:cNvPr>
          <p:cNvGrpSpPr/>
          <p:nvPr/>
        </p:nvGrpSpPr>
        <p:grpSpPr>
          <a:xfrm>
            <a:off x="5336226" y="3470632"/>
            <a:ext cx="182880" cy="182880"/>
            <a:chOff x="5867354" y="2967593"/>
            <a:chExt cx="353418" cy="353418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9568FB8-6C31-4BB9-BAEE-0BB56769C099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2EB060B-BD34-4293-B610-F5CC66A1F1F5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Connecteur droit 14">
            <a:extLst>
              <a:ext uri="{FF2B5EF4-FFF2-40B4-BE49-F238E27FC236}">
                <a16:creationId xmlns:a16="http://schemas.microsoft.com/office/drawing/2014/main" id="{EB15DC2D-CC7F-469C-9A97-1389673B50B0}"/>
              </a:ext>
            </a:extLst>
          </p:cNvPr>
          <p:cNvCxnSpPr>
            <a:cxnSpLocks/>
          </p:cNvCxnSpPr>
          <p:nvPr/>
        </p:nvCxnSpPr>
        <p:spPr>
          <a:xfrm>
            <a:off x="4813660" y="3198346"/>
            <a:ext cx="0" cy="255673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ZoneTexte 27">
                <a:extLst>
                  <a:ext uri="{FF2B5EF4-FFF2-40B4-BE49-F238E27FC236}">
                    <a16:creationId xmlns:a16="http://schemas.microsoft.com/office/drawing/2014/main" id="{37D5453A-9EA5-430E-9EEE-3E45E648072C}"/>
                  </a:ext>
                </a:extLst>
              </p:cNvPr>
              <p:cNvSpPr txBox="1"/>
              <p:nvPr/>
            </p:nvSpPr>
            <p:spPr>
              <a:xfrm>
                <a:off x="4566818" y="5797903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2" name="ZoneTexte 27">
                <a:extLst>
                  <a:ext uri="{FF2B5EF4-FFF2-40B4-BE49-F238E27FC236}">
                    <a16:creationId xmlns:a16="http://schemas.microsoft.com/office/drawing/2014/main" id="{37D5453A-9EA5-430E-9EEE-3E45E6480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818" y="5797903"/>
                <a:ext cx="476156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roup 54">
            <a:extLst>
              <a:ext uri="{FF2B5EF4-FFF2-40B4-BE49-F238E27FC236}">
                <a16:creationId xmlns:a16="http://schemas.microsoft.com/office/drawing/2014/main" id="{5F9A2E57-3DB7-4BBD-918F-5CA96FDC5E87}"/>
              </a:ext>
            </a:extLst>
          </p:cNvPr>
          <p:cNvGrpSpPr/>
          <p:nvPr/>
        </p:nvGrpSpPr>
        <p:grpSpPr>
          <a:xfrm>
            <a:off x="4726930" y="3117848"/>
            <a:ext cx="182880" cy="182880"/>
            <a:chOff x="5867354" y="2967593"/>
            <a:chExt cx="353418" cy="353418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BFC74868-5DAE-42A2-932C-3721F79BDF08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3BE9D485-B934-4615-907F-42F167B9AB74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Connecteur droit 17">
            <a:extLst>
              <a:ext uri="{FF2B5EF4-FFF2-40B4-BE49-F238E27FC236}">
                <a16:creationId xmlns:a16="http://schemas.microsoft.com/office/drawing/2014/main" id="{06131BA2-B2FD-4476-8BBC-9F75599EC6B4}"/>
              </a:ext>
            </a:extLst>
          </p:cNvPr>
          <p:cNvCxnSpPr>
            <a:cxnSpLocks/>
          </p:cNvCxnSpPr>
          <p:nvPr/>
        </p:nvCxnSpPr>
        <p:spPr>
          <a:xfrm>
            <a:off x="1717780" y="3198878"/>
            <a:ext cx="309702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ZoneTexte 25">
                <a:extLst>
                  <a:ext uri="{FF2B5EF4-FFF2-40B4-BE49-F238E27FC236}">
                    <a16:creationId xmlns:a16="http://schemas.microsoft.com/office/drawing/2014/main" id="{E8DF08E8-76B3-4FC4-949D-4C6773C8344E}"/>
                  </a:ext>
                </a:extLst>
              </p:cNvPr>
              <p:cNvSpPr txBox="1"/>
              <p:nvPr/>
            </p:nvSpPr>
            <p:spPr>
              <a:xfrm>
                <a:off x="1180829" y="3010340"/>
                <a:ext cx="47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5" name="ZoneTexte 25">
                <a:extLst>
                  <a:ext uri="{FF2B5EF4-FFF2-40B4-BE49-F238E27FC236}">
                    <a16:creationId xmlns:a16="http://schemas.microsoft.com/office/drawing/2014/main" id="{E8DF08E8-76B3-4FC4-949D-4C6773C834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0829" y="3010340"/>
                <a:ext cx="476541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Connecteur droit 17">
            <a:extLst>
              <a:ext uri="{FF2B5EF4-FFF2-40B4-BE49-F238E27FC236}">
                <a16:creationId xmlns:a16="http://schemas.microsoft.com/office/drawing/2014/main" id="{2DD1F85B-15CA-4514-A4D0-658797B1FF2E}"/>
              </a:ext>
            </a:extLst>
          </p:cNvPr>
          <p:cNvCxnSpPr>
            <a:cxnSpLocks/>
          </p:cNvCxnSpPr>
          <p:nvPr/>
        </p:nvCxnSpPr>
        <p:spPr>
          <a:xfrm>
            <a:off x="1695292" y="2689202"/>
            <a:ext cx="372991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ZoneTexte 31">
            <a:extLst>
              <a:ext uri="{FF2B5EF4-FFF2-40B4-BE49-F238E27FC236}">
                <a16:creationId xmlns:a16="http://schemas.microsoft.com/office/drawing/2014/main" id="{EC91240A-E0B2-4105-B2A1-7F01E485150F}"/>
              </a:ext>
            </a:extLst>
          </p:cNvPr>
          <p:cNvSpPr txBox="1"/>
          <p:nvPr/>
        </p:nvSpPr>
        <p:spPr>
          <a:xfrm>
            <a:off x="6046472" y="1816482"/>
            <a:ext cx="393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54" name="Arrow: Right 53">
            <a:extLst>
              <a:ext uri="{FF2B5EF4-FFF2-40B4-BE49-F238E27FC236}">
                <a16:creationId xmlns:a16="http://schemas.microsoft.com/office/drawing/2014/main" id="{DE929AE6-A008-4710-A649-0CCB298EB05F}"/>
              </a:ext>
            </a:extLst>
          </p:cNvPr>
          <p:cNvSpPr/>
          <p:nvPr/>
        </p:nvSpPr>
        <p:spPr>
          <a:xfrm>
            <a:off x="4821734" y="6206267"/>
            <a:ext cx="606074" cy="18288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687D19C9-9F0B-4DDD-AD92-D2E5798D453A}"/>
              </a:ext>
            </a:extLst>
          </p:cNvPr>
          <p:cNvSpPr/>
          <p:nvPr/>
        </p:nvSpPr>
        <p:spPr>
          <a:xfrm rot="5400000">
            <a:off x="929514" y="3288950"/>
            <a:ext cx="364089" cy="18288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oneTexte 6">
            <a:extLst>
              <a:ext uri="{FF2B5EF4-FFF2-40B4-BE49-F238E27FC236}">
                <a16:creationId xmlns:a16="http://schemas.microsoft.com/office/drawing/2014/main" id="{393A586A-0326-4C3F-A7B0-E3AF767840DC}"/>
              </a:ext>
            </a:extLst>
          </p:cNvPr>
          <p:cNvSpPr txBox="1"/>
          <p:nvPr/>
        </p:nvSpPr>
        <p:spPr>
          <a:xfrm>
            <a:off x="770413" y="1837126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sp>
        <p:nvSpPr>
          <p:cNvPr id="12" name="ZoneTexte 13">
            <a:extLst>
              <a:ext uri="{FF2B5EF4-FFF2-40B4-BE49-F238E27FC236}">
                <a16:creationId xmlns:a16="http://schemas.microsoft.com/office/drawing/2014/main" id="{34489B2B-5A67-9EF0-5E56-68FF9CC7514B}"/>
              </a:ext>
            </a:extLst>
          </p:cNvPr>
          <p:cNvSpPr txBox="1"/>
          <p:nvPr/>
        </p:nvSpPr>
        <p:spPr>
          <a:xfrm>
            <a:off x="1968096" y="2796069"/>
            <a:ext cx="23157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SUBSIDY EXPENDITURE</a:t>
            </a:r>
            <a:endParaRPr lang="fr-FR" sz="5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25">
                <a:extLst>
                  <a:ext uri="{FF2B5EF4-FFF2-40B4-BE49-F238E27FC236}">
                    <a16:creationId xmlns:a16="http://schemas.microsoft.com/office/drawing/2014/main" id="{7CB90F3A-312A-BD5A-5E61-135BC45B6E58}"/>
                  </a:ext>
                </a:extLst>
              </p:cNvPr>
              <p:cNvSpPr txBox="1"/>
              <p:nvPr/>
            </p:nvSpPr>
            <p:spPr>
              <a:xfrm>
                <a:off x="243842" y="2502078"/>
                <a:ext cx="14135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8" name="ZoneTexte 25">
                <a:extLst>
                  <a:ext uri="{FF2B5EF4-FFF2-40B4-BE49-F238E27FC236}">
                    <a16:creationId xmlns:a16="http://schemas.microsoft.com/office/drawing/2014/main" id="{7CB90F3A-312A-BD5A-5E61-135BC45B6E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2" y="2502078"/>
                <a:ext cx="1413528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860036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B7EE7EB-FDDD-BE04-E13A-F13F46EB487F}"/>
              </a:ext>
            </a:extLst>
          </p:cNvPr>
          <p:cNvSpPr/>
          <p:nvPr/>
        </p:nvSpPr>
        <p:spPr>
          <a:xfrm>
            <a:off x="1697233" y="3467633"/>
            <a:ext cx="2521431" cy="1331322"/>
          </a:xfrm>
          <a:custGeom>
            <a:avLst/>
            <a:gdLst>
              <a:gd name="connsiteX0" fmla="*/ 19735 w 3387885"/>
              <a:gd name="connsiteY0" fmla="*/ 1779461 h 1779461"/>
              <a:gd name="connsiteX1" fmla="*/ 3387885 w 3387885"/>
              <a:gd name="connsiteY1" fmla="*/ 0 h 1779461"/>
              <a:gd name="connsiteX2" fmla="*/ 0 w 3387885"/>
              <a:gd name="connsiteY2" fmla="*/ 6578 h 1779461"/>
              <a:gd name="connsiteX3" fmla="*/ 19735 w 3387885"/>
              <a:gd name="connsiteY3" fmla="*/ 1779461 h 1779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7885" h="1779461">
                <a:moveTo>
                  <a:pt x="19735" y="1779461"/>
                </a:moveTo>
                <a:lnTo>
                  <a:pt x="3387885" y="0"/>
                </a:lnTo>
                <a:lnTo>
                  <a:pt x="0" y="6578"/>
                </a:lnTo>
                <a:lnTo>
                  <a:pt x="19735" y="1779461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ZoneTexte 13">
            <a:extLst>
              <a:ext uri="{FF2B5EF4-FFF2-40B4-BE49-F238E27FC236}">
                <a16:creationId xmlns:a16="http://schemas.microsoft.com/office/drawing/2014/main" id="{DEC70845-5EE6-8D10-2A4E-65D05EC01E78}"/>
              </a:ext>
            </a:extLst>
          </p:cNvPr>
          <p:cNvSpPr txBox="1"/>
          <p:nvPr/>
        </p:nvSpPr>
        <p:spPr>
          <a:xfrm>
            <a:off x="2163762" y="3697589"/>
            <a:ext cx="529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PS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42A6308-BFC3-8975-CA72-73A25176C97E}"/>
              </a:ext>
            </a:extLst>
          </p:cNvPr>
          <p:cNvSpPr/>
          <p:nvPr/>
        </p:nvSpPr>
        <p:spPr>
          <a:xfrm flipV="1">
            <a:off x="1709885" y="1943372"/>
            <a:ext cx="2510258" cy="1533022"/>
          </a:xfrm>
          <a:custGeom>
            <a:avLst/>
            <a:gdLst>
              <a:gd name="connsiteX0" fmla="*/ 19735 w 3387885"/>
              <a:gd name="connsiteY0" fmla="*/ 1779461 h 1779461"/>
              <a:gd name="connsiteX1" fmla="*/ 3387885 w 3387885"/>
              <a:gd name="connsiteY1" fmla="*/ 0 h 1779461"/>
              <a:gd name="connsiteX2" fmla="*/ 0 w 3387885"/>
              <a:gd name="connsiteY2" fmla="*/ 6578 h 1779461"/>
              <a:gd name="connsiteX3" fmla="*/ 19735 w 3387885"/>
              <a:gd name="connsiteY3" fmla="*/ 1779461 h 1779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7885" h="1779461">
                <a:moveTo>
                  <a:pt x="19735" y="1779461"/>
                </a:moveTo>
                <a:lnTo>
                  <a:pt x="3387885" y="0"/>
                </a:lnTo>
                <a:lnTo>
                  <a:pt x="0" y="6578"/>
                </a:lnTo>
                <a:lnTo>
                  <a:pt x="19735" y="1779461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Connecteur droit 29">
            <a:extLst>
              <a:ext uri="{FF2B5EF4-FFF2-40B4-BE49-F238E27FC236}">
                <a16:creationId xmlns:a16="http://schemas.microsoft.com/office/drawing/2014/main" id="{3CC572FF-74BA-E5A4-EBD3-AB14E08F76A7}"/>
              </a:ext>
            </a:extLst>
          </p:cNvPr>
          <p:cNvCxnSpPr/>
          <p:nvPr/>
        </p:nvCxnSpPr>
        <p:spPr>
          <a:xfrm flipV="1">
            <a:off x="1721379" y="2249666"/>
            <a:ext cx="4835576" cy="254097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835471" y="1589007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719428" y="1944248"/>
            <a:ext cx="4831785" cy="296426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572973" y="5898940"/>
            <a:ext cx="1287077" cy="37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1705477" y="1399427"/>
            <a:ext cx="0" cy="468604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itre 1"/>
          <p:cNvSpPr txBox="1">
            <a:spLocks/>
          </p:cNvSpPr>
          <p:nvPr/>
        </p:nvSpPr>
        <p:spPr>
          <a:xfrm>
            <a:off x="688726" y="395189"/>
            <a:ext cx="8596668" cy="812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err="1"/>
              <a:t>Specific</a:t>
            </a:r>
            <a:r>
              <a:rPr lang="fr-FR" dirty="0"/>
              <a:t> Subsidies &amp; </a:t>
            </a:r>
            <a:r>
              <a:rPr lang="fr-FR" dirty="0" err="1"/>
              <a:t>Welfare</a:t>
            </a:r>
            <a:r>
              <a:rPr lang="fr-FR" dirty="0"/>
              <a:t> </a:t>
            </a:r>
            <a:r>
              <a:rPr lang="fr-FR" dirty="0" err="1"/>
              <a:t>Loss</a:t>
            </a:r>
            <a:endParaRPr lang="fr-FR" dirty="0"/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1708622" y="6089565"/>
            <a:ext cx="585494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31">
            <a:extLst>
              <a:ext uri="{FF2B5EF4-FFF2-40B4-BE49-F238E27FC236}">
                <a16:creationId xmlns:a16="http://schemas.microsoft.com/office/drawing/2014/main" id="{BD05224E-662E-C4EE-7BF1-03026A575DF2}"/>
              </a:ext>
            </a:extLst>
          </p:cNvPr>
          <p:cNvSpPr txBox="1"/>
          <p:nvPr/>
        </p:nvSpPr>
        <p:spPr>
          <a:xfrm>
            <a:off x="6579691" y="1879626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  <a:r>
              <a:rPr lang="fr-FR" b="1" dirty="0">
                <a:solidFill>
                  <a:srgbClr val="C00000"/>
                </a:solidFill>
              </a:rPr>
              <a:t> = MC</a:t>
            </a:r>
          </a:p>
        </p:txBody>
      </p:sp>
      <p:sp>
        <p:nvSpPr>
          <p:cNvPr id="29" name="ZoneTexte 32">
            <a:extLst>
              <a:ext uri="{FF2B5EF4-FFF2-40B4-BE49-F238E27FC236}">
                <a16:creationId xmlns:a16="http://schemas.microsoft.com/office/drawing/2014/main" id="{0A21AE9A-E86D-D8B9-2A4E-920687BD3F1A}"/>
              </a:ext>
            </a:extLst>
          </p:cNvPr>
          <p:cNvSpPr txBox="1"/>
          <p:nvPr/>
        </p:nvSpPr>
        <p:spPr>
          <a:xfrm>
            <a:off x="6610950" y="4865983"/>
            <a:ext cx="915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  <p:cxnSp>
        <p:nvCxnSpPr>
          <p:cNvPr id="3" name="Connecteur droit 14">
            <a:extLst>
              <a:ext uri="{FF2B5EF4-FFF2-40B4-BE49-F238E27FC236}">
                <a16:creationId xmlns:a16="http://schemas.microsoft.com/office/drawing/2014/main" id="{69B17908-D2DA-E8AC-1D05-ADA8486CA54B}"/>
              </a:ext>
            </a:extLst>
          </p:cNvPr>
          <p:cNvCxnSpPr>
            <a:cxnSpLocks/>
          </p:cNvCxnSpPr>
          <p:nvPr/>
        </p:nvCxnSpPr>
        <p:spPr>
          <a:xfrm>
            <a:off x="4224409" y="3476394"/>
            <a:ext cx="0" cy="260670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17">
            <a:extLst>
              <a:ext uri="{FF2B5EF4-FFF2-40B4-BE49-F238E27FC236}">
                <a16:creationId xmlns:a16="http://schemas.microsoft.com/office/drawing/2014/main" id="{339D6767-5A6E-3374-B975-182FA70CA109}"/>
              </a:ext>
            </a:extLst>
          </p:cNvPr>
          <p:cNvCxnSpPr>
            <a:cxnSpLocks/>
          </p:cNvCxnSpPr>
          <p:nvPr/>
        </p:nvCxnSpPr>
        <p:spPr>
          <a:xfrm>
            <a:off x="1715021" y="3474101"/>
            <a:ext cx="250512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25">
                <a:extLst>
                  <a:ext uri="{FF2B5EF4-FFF2-40B4-BE49-F238E27FC236}">
                    <a16:creationId xmlns:a16="http://schemas.microsoft.com/office/drawing/2014/main" id="{32B970A2-D3AD-D9B0-E715-9E0275B9CD89}"/>
                  </a:ext>
                </a:extLst>
              </p:cNvPr>
              <p:cNvSpPr txBox="1"/>
              <p:nvPr/>
            </p:nvSpPr>
            <p:spPr>
              <a:xfrm>
                <a:off x="1189344" y="3288593"/>
                <a:ext cx="47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9" name="ZoneTexte 25">
                <a:extLst>
                  <a:ext uri="{FF2B5EF4-FFF2-40B4-BE49-F238E27FC236}">
                    <a16:creationId xmlns:a16="http://schemas.microsoft.com/office/drawing/2014/main" id="{32B970A2-D3AD-D9B0-E715-9E0275B9C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344" y="3288593"/>
                <a:ext cx="476541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27">
                <a:extLst>
                  <a:ext uri="{FF2B5EF4-FFF2-40B4-BE49-F238E27FC236}">
                    <a16:creationId xmlns:a16="http://schemas.microsoft.com/office/drawing/2014/main" id="{DDF2E5DA-ECDC-281F-67B4-DE83CB820AE0}"/>
                  </a:ext>
                </a:extLst>
              </p:cNvPr>
              <p:cNvSpPr txBox="1"/>
              <p:nvPr/>
            </p:nvSpPr>
            <p:spPr>
              <a:xfrm>
                <a:off x="3986331" y="6137867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0" name="ZoneTexte 27">
                <a:extLst>
                  <a:ext uri="{FF2B5EF4-FFF2-40B4-BE49-F238E27FC236}">
                    <a16:creationId xmlns:a16="http://schemas.microsoft.com/office/drawing/2014/main" id="{DDF2E5DA-ECDC-281F-67B4-DE83CB820A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6331" y="6137867"/>
                <a:ext cx="476156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E0F49B3F-C15D-EF13-1943-7D55150BC93E}"/>
              </a:ext>
            </a:extLst>
          </p:cNvPr>
          <p:cNvGrpSpPr/>
          <p:nvPr/>
        </p:nvGrpSpPr>
        <p:grpSpPr>
          <a:xfrm>
            <a:off x="4126436" y="3381819"/>
            <a:ext cx="182880" cy="182880"/>
            <a:chOff x="5867354" y="2967593"/>
            <a:chExt cx="353418" cy="353418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8B6BF5A-C74B-41E0-C661-48F8F34BC89C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4837064-14B3-9AEA-F8E4-033A18631EC9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ZoneTexte 13">
            <a:extLst>
              <a:ext uri="{FF2B5EF4-FFF2-40B4-BE49-F238E27FC236}">
                <a16:creationId xmlns:a16="http://schemas.microsoft.com/office/drawing/2014/main" id="{A8DB7CE8-3310-455F-0240-0551B044380C}"/>
              </a:ext>
            </a:extLst>
          </p:cNvPr>
          <p:cNvSpPr txBox="1"/>
          <p:nvPr/>
        </p:nvSpPr>
        <p:spPr>
          <a:xfrm>
            <a:off x="2163762" y="2768597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CS</a:t>
            </a:r>
            <a:r>
              <a:rPr lang="fr-FR" b="1" baseline="-25000" dirty="0">
                <a:solidFill>
                  <a:srgbClr val="00206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75946566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A309506-1DAA-02FC-3907-2DC36D6B9124}"/>
              </a:ext>
            </a:extLst>
          </p:cNvPr>
          <p:cNvSpPr/>
          <p:nvPr/>
        </p:nvSpPr>
        <p:spPr>
          <a:xfrm flipV="1">
            <a:off x="1709884" y="1943372"/>
            <a:ext cx="3397485" cy="2075013"/>
          </a:xfrm>
          <a:custGeom>
            <a:avLst/>
            <a:gdLst>
              <a:gd name="connsiteX0" fmla="*/ 19735 w 3387885"/>
              <a:gd name="connsiteY0" fmla="*/ 1779461 h 1779461"/>
              <a:gd name="connsiteX1" fmla="*/ 3387885 w 3387885"/>
              <a:gd name="connsiteY1" fmla="*/ 0 h 1779461"/>
              <a:gd name="connsiteX2" fmla="*/ 0 w 3387885"/>
              <a:gd name="connsiteY2" fmla="*/ 6578 h 1779461"/>
              <a:gd name="connsiteX3" fmla="*/ 19735 w 3387885"/>
              <a:gd name="connsiteY3" fmla="*/ 1779461 h 1779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7885" h="1779461">
                <a:moveTo>
                  <a:pt x="19735" y="1779461"/>
                </a:moveTo>
                <a:lnTo>
                  <a:pt x="3387885" y="0"/>
                </a:lnTo>
                <a:lnTo>
                  <a:pt x="0" y="6578"/>
                </a:lnTo>
                <a:lnTo>
                  <a:pt x="19735" y="1779461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Connecteur droit 29">
            <a:extLst>
              <a:ext uri="{FF2B5EF4-FFF2-40B4-BE49-F238E27FC236}">
                <a16:creationId xmlns:a16="http://schemas.microsoft.com/office/drawing/2014/main" id="{3CC572FF-74BA-E5A4-EBD3-AB14E08F76A7}"/>
              </a:ext>
            </a:extLst>
          </p:cNvPr>
          <p:cNvCxnSpPr/>
          <p:nvPr/>
        </p:nvCxnSpPr>
        <p:spPr>
          <a:xfrm flipV="1">
            <a:off x="1721379" y="2249666"/>
            <a:ext cx="4835576" cy="254097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31">
            <a:extLst>
              <a:ext uri="{FF2B5EF4-FFF2-40B4-BE49-F238E27FC236}">
                <a16:creationId xmlns:a16="http://schemas.microsoft.com/office/drawing/2014/main" id="{13CE6663-DD46-1ECB-2A6C-8715E5A2A878}"/>
              </a:ext>
            </a:extLst>
          </p:cNvPr>
          <p:cNvSpPr txBox="1"/>
          <p:nvPr/>
        </p:nvSpPr>
        <p:spPr>
          <a:xfrm>
            <a:off x="6644933" y="2814394"/>
            <a:ext cx="1215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  <a:r>
              <a:rPr lang="fr-FR" b="1" dirty="0">
                <a:solidFill>
                  <a:schemeClr val="accent4"/>
                </a:solidFill>
              </a:rPr>
              <a:t> = S</a:t>
            </a:r>
            <a:r>
              <a:rPr lang="fr-FR" b="1" baseline="-25000" dirty="0">
                <a:solidFill>
                  <a:schemeClr val="accent4"/>
                </a:solidFill>
              </a:rPr>
              <a:t>1</a:t>
            </a:r>
            <a:r>
              <a:rPr lang="fr-FR" b="1" dirty="0">
                <a:solidFill>
                  <a:schemeClr val="accent4"/>
                </a:solidFill>
              </a:rPr>
              <a:t> - S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76FED95D-491F-F53F-67D7-7FC1FF93CAF5}"/>
              </a:ext>
            </a:extLst>
          </p:cNvPr>
          <p:cNvSpPr/>
          <p:nvPr/>
        </p:nvSpPr>
        <p:spPr>
          <a:xfrm>
            <a:off x="6393576" y="2558549"/>
            <a:ext cx="188469" cy="371662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835471" y="1589007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719428" y="1944248"/>
            <a:ext cx="4831785" cy="296426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V="1">
            <a:off x="1715021" y="3188883"/>
            <a:ext cx="4875782" cy="2691602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572973" y="5898940"/>
            <a:ext cx="1287077" cy="37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1705477" y="1399427"/>
            <a:ext cx="0" cy="468604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itre 1"/>
          <p:cNvSpPr txBox="1">
            <a:spLocks/>
          </p:cNvSpPr>
          <p:nvPr/>
        </p:nvSpPr>
        <p:spPr>
          <a:xfrm>
            <a:off x="688726" y="395189"/>
            <a:ext cx="8596668" cy="812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err="1"/>
              <a:t>Specific</a:t>
            </a:r>
            <a:r>
              <a:rPr lang="fr-FR" dirty="0"/>
              <a:t> Subsidies &amp; </a:t>
            </a:r>
            <a:r>
              <a:rPr lang="fr-FR" dirty="0" err="1"/>
              <a:t>Welfare</a:t>
            </a:r>
            <a:r>
              <a:rPr lang="fr-FR" dirty="0"/>
              <a:t> </a:t>
            </a:r>
            <a:r>
              <a:rPr lang="fr-FR" dirty="0" err="1"/>
              <a:t>Loss</a:t>
            </a:r>
            <a:endParaRPr lang="fr-FR" dirty="0"/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1708622" y="6089565"/>
            <a:ext cx="585494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Left Brace 11">
            <a:extLst>
              <a:ext uri="{FF2B5EF4-FFF2-40B4-BE49-F238E27FC236}">
                <a16:creationId xmlns:a16="http://schemas.microsoft.com/office/drawing/2014/main" id="{28D33508-1184-AE39-4045-47C4A2F5D5D0}"/>
              </a:ext>
            </a:extLst>
          </p:cNvPr>
          <p:cNvSpPr/>
          <p:nvPr/>
        </p:nvSpPr>
        <p:spPr>
          <a:xfrm>
            <a:off x="1368572" y="4802548"/>
            <a:ext cx="212216" cy="1077937"/>
          </a:xfrm>
          <a:prstGeom prst="leftBrace">
            <a:avLst>
              <a:gd name="adj1" fmla="val 101901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ZoneTexte 27">
            <a:extLst>
              <a:ext uri="{FF2B5EF4-FFF2-40B4-BE49-F238E27FC236}">
                <a16:creationId xmlns:a16="http://schemas.microsoft.com/office/drawing/2014/main" id="{1EBABE4A-4AE8-E61A-666F-CEF355771846}"/>
              </a:ext>
            </a:extLst>
          </p:cNvPr>
          <p:cNvSpPr txBox="1"/>
          <p:nvPr/>
        </p:nvSpPr>
        <p:spPr>
          <a:xfrm>
            <a:off x="1046134" y="5157074"/>
            <a:ext cx="298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S</a:t>
            </a:r>
          </a:p>
        </p:txBody>
      </p:sp>
      <p:cxnSp>
        <p:nvCxnSpPr>
          <p:cNvPr id="4" name="Connecteur droit 17">
            <a:extLst>
              <a:ext uri="{FF2B5EF4-FFF2-40B4-BE49-F238E27FC236}">
                <a16:creationId xmlns:a16="http://schemas.microsoft.com/office/drawing/2014/main" id="{A8B8BCBC-75FB-705A-FBBE-D8E75C7A72B1}"/>
              </a:ext>
            </a:extLst>
          </p:cNvPr>
          <p:cNvCxnSpPr>
            <a:cxnSpLocks/>
          </p:cNvCxnSpPr>
          <p:nvPr/>
        </p:nvCxnSpPr>
        <p:spPr>
          <a:xfrm>
            <a:off x="1704228" y="4014547"/>
            <a:ext cx="338042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14">
            <a:extLst>
              <a:ext uri="{FF2B5EF4-FFF2-40B4-BE49-F238E27FC236}">
                <a16:creationId xmlns:a16="http://schemas.microsoft.com/office/drawing/2014/main" id="{6321BD57-21EB-37A3-4159-60B1E6C31732}"/>
              </a:ext>
            </a:extLst>
          </p:cNvPr>
          <p:cNvCxnSpPr>
            <a:cxnSpLocks/>
          </p:cNvCxnSpPr>
          <p:nvPr/>
        </p:nvCxnSpPr>
        <p:spPr>
          <a:xfrm>
            <a:off x="5084820" y="3022171"/>
            <a:ext cx="0" cy="306092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25">
                <a:extLst>
                  <a:ext uri="{FF2B5EF4-FFF2-40B4-BE49-F238E27FC236}">
                    <a16:creationId xmlns:a16="http://schemas.microsoft.com/office/drawing/2014/main" id="{40F5CAB9-0112-49CD-ADF8-C4502D7E6FF1}"/>
                  </a:ext>
                </a:extLst>
              </p:cNvPr>
              <p:cNvSpPr txBox="1"/>
              <p:nvPr/>
            </p:nvSpPr>
            <p:spPr>
              <a:xfrm>
                <a:off x="1186684" y="3822271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ZoneTexte 25">
                <a:extLst>
                  <a:ext uri="{FF2B5EF4-FFF2-40B4-BE49-F238E27FC236}">
                    <a16:creationId xmlns:a16="http://schemas.microsoft.com/office/drawing/2014/main" id="{40F5CAB9-0112-49CD-ADF8-C4502D7E6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6684" y="3822271"/>
                <a:ext cx="481863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56639BDE-49AF-4A47-B069-6D9528BFCF54}"/>
              </a:ext>
            </a:extLst>
          </p:cNvPr>
          <p:cNvGrpSpPr/>
          <p:nvPr/>
        </p:nvGrpSpPr>
        <p:grpSpPr>
          <a:xfrm>
            <a:off x="4993213" y="3931438"/>
            <a:ext cx="182880" cy="182880"/>
            <a:chOff x="5867354" y="2967593"/>
            <a:chExt cx="353418" cy="353418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7992A67-F204-4C7A-74F5-48AB570BF663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B12B9AE-CDC9-9DA0-F5C9-64A883EAF3D0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27">
                <a:extLst>
                  <a:ext uri="{FF2B5EF4-FFF2-40B4-BE49-F238E27FC236}">
                    <a16:creationId xmlns:a16="http://schemas.microsoft.com/office/drawing/2014/main" id="{60924B83-77F5-1431-EA40-639B97B80727}"/>
                  </a:ext>
                </a:extLst>
              </p:cNvPr>
              <p:cNvSpPr txBox="1"/>
              <p:nvPr/>
            </p:nvSpPr>
            <p:spPr>
              <a:xfrm>
                <a:off x="4834496" y="6137867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0" name="ZoneTexte 27">
                <a:extLst>
                  <a:ext uri="{FF2B5EF4-FFF2-40B4-BE49-F238E27FC236}">
                    <a16:creationId xmlns:a16="http://schemas.microsoft.com/office/drawing/2014/main" id="{60924B83-77F5-1431-EA40-639B97B807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4496" y="6137867"/>
                <a:ext cx="481478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Connecteur droit 17">
            <a:extLst>
              <a:ext uri="{FF2B5EF4-FFF2-40B4-BE49-F238E27FC236}">
                <a16:creationId xmlns:a16="http://schemas.microsoft.com/office/drawing/2014/main" id="{EAA3A208-71EC-0DA7-3944-58FF9AC6F340}"/>
              </a:ext>
            </a:extLst>
          </p:cNvPr>
          <p:cNvCxnSpPr>
            <a:cxnSpLocks/>
          </p:cNvCxnSpPr>
          <p:nvPr/>
        </p:nvCxnSpPr>
        <p:spPr>
          <a:xfrm>
            <a:off x="1713686" y="3022172"/>
            <a:ext cx="336239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5">
                <a:extLst>
                  <a:ext uri="{FF2B5EF4-FFF2-40B4-BE49-F238E27FC236}">
                    <a16:creationId xmlns:a16="http://schemas.microsoft.com/office/drawing/2014/main" id="{F0228422-F6E2-91D8-1468-903DB44422D0}"/>
                  </a:ext>
                </a:extLst>
              </p:cNvPr>
              <p:cNvSpPr txBox="1"/>
              <p:nvPr/>
            </p:nvSpPr>
            <p:spPr>
              <a:xfrm>
                <a:off x="252359" y="2851063"/>
                <a:ext cx="14135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25" name="ZoneTexte 25">
                <a:extLst>
                  <a:ext uri="{FF2B5EF4-FFF2-40B4-BE49-F238E27FC236}">
                    <a16:creationId xmlns:a16="http://schemas.microsoft.com/office/drawing/2014/main" id="{F0228422-F6E2-91D8-1468-903DB44422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359" y="2851063"/>
                <a:ext cx="1413528" cy="369332"/>
              </a:xfrm>
              <a:prstGeom prst="rect">
                <a:avLst/>
              </a:prstGeom>
              <a:blipFill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ZoneTexte 13">
            <a:extLst>
              <a:ext uri="{FF2B5EF4-FFF2-40B4-BE49-F238E27FC236}">
                <a16:creationId xmlns:a16="http://schemas.microsoft.com/office/drawing/2014/main" id="{04303CDD-0693-CA23-07CF-2C5C63D14986}"/>
              </a:ext>
            </a:extLst>
          </p:cNvPr>
          <p:cNvSpPr txBox="1"/>
          <p:nvPr/>
        </p:nvSpPr>
        <p:spPr>
          <a:xfrm>
            <a:off x="2493377" y="3244334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CS</a:t>
            </a:r>
            <a:r>
              <a:rPr lang="fr-FR" b="1" baseline="-25000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28" name="ZoneTexte 31">
            <a:extLst>
              <a:ext uri="{FF2B5EF4-FFF2-40B4-BE49-F238E27FC236}">
                <a16:creationId xmlns:a16="http://schemas.microsoft.com/office/drawing/2014/main" id="{BD05224E-662E-C4EE-7BF1-03026A575DF2}"/>
              </a:ext>
            </a:extLst>
          </p:cNvPr>
          <p:cNvSpPr txBox="1"/>
          <p:nvPr/>
        </p:nvSpPr>
        <p:spPr>
          <a:xfrm>
            <a:off x="6579691" y="1879626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  <a:r>
              <a:rPr lang="fr-FR" b="1" dirty="0">
                <a:solidFill>
                  <a:srgbClr val="C00000"/>
                </a:solidFill>
              </a:rPr>
              <a:t> = MC</a:t>
            </a:r>
          </a:p>
        </p:txBody>
      </p:sp>
      <p:sp>
        <p:nvSpPr>
          <p:cNvPr id="29" name="ZoneTexte 32">
            <a:extLst>
              <a:ext uri="{FF2B5EF4-FFF2-40B4-BE49-F238E27FC236}">
                <a16:creationId xmlns:a16="http://schemas.microsoft.com/office/drawing/2014/main" id="{0A21AE9A-E86D-D8B9-2A4E-920687BD3F1A}"/>
              </a:ext>
            </a:extLst>
          </p:cNvPr>
          <p:cNvSpPr txBox="1"/>
          <p:nvPr/>
        </p:nvSpPr>
        <p:spPr>
          <a:xfrm>
            <a:off x="6610950" y="4865983"/>
            <a:ext cx="915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</p:spTree>
    <p:extLst>
      <p:ext uri="{BB962C8B-B14F-4D97-AF65-F5344CB8AC3E}">
        <p14:creationId xmlns:p14="http://schemas.microsoft.com/office/powerpoint/2010/main" val="74987169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A309506-1DAA-02FC-3907-2DC36D6B9124}"/>
              </a:ext>
            </a:extLst>
          </p:cNvPr>
          <p:cNvSpPr/>
          <p:nvPr/>
        </p:nvSpPr>
        <p:spPr>
          <a:xfrm>
            <a:off x="1697232" y="3019494"/>
            <a:ext cx="3387885" cy="1779461"/>
          </a:xfrm>
          <a:custGeom>
            <a:avLst/>
            <a:gdLst>
              <a:gd name="connsiteX0" fmla="*/ 19735 w 3387885"/>
              <a:gd name="connsiteY0" fmla="*/ 1779461 h 1779461"/>
              <a:gd name="connsiteX1" fmla="*/ 3387885 w 3387885"/>
              <a:gd name="connsiteY1" fmla="*/ 0 h 1779461"/>
              <a:gd name="connsiteX2" fmla="*/ 0 w 3387885"/>
              <a:gd name="connsiteY2" fmla="*/ 6578 h 1779461"/>
              <a:gd name="connsiteX3" fmla="*/ 19735 w 3387885"/>
              <a:gd name="connsiteY3" fmla="*/ 1779461 h 1779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7885" h="1779461">
                <a:moveTo>
                  <a:pt x="19735" y="1779461"/>
                </a:moveTo>
                <a:lnTo>
                  <a:pt x="3387885" y="0"/>
                </a:lnTo>
                <a:lnTo>
                  <a:pt x="0" y="6578"/>
                </a:lnTo>
                <a:lnTo>
                  <a:pt x="19735" y="1779461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Connecteur droit 29">
            <a:extLst>
              <a:ext uri="{FF2B5EF4-FFF2-40B4-BE49-F238E27FC236}">
                <a16:creationId xmlns:a16="http://schemas.microsoft.com/office/drawing/2014/main" id="{3CC572FF-74BA-E5A4-EBD3-AB14E08F76A7}"/>
              </a:ext>
            </a:extLst>
          </p:cNvPr>
          <p:cNvCxnSpPr/>
          <p:nvPr/>
        </p:nvCxnSpPr>
        <p:spPr>
          <a:xfrm flipV="1">
            <a:off x="1721379" y="2249666"/>
            <a:ext cx="4835576" cy="254097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31">
            <a:extLst>
              <a:ext uri="{FF2B5EF4-FFF2-40B4-BE49-F238E27FC236}">
                <a16:creationId xmlns:a16="http://schemas.microsoft.com/office/drawing/2014/main" id="{13CE6663-DD46-1ECB-2A6C-8715E5A2A878}"/>
              </a:ext>
            </a:extLst>
          </p:cNvPr>
          <p:cNvSpPr txBox="1"/>
          <p:nvPr/>
        </p:nvSpPr>
        <p:spPr>
          <a:xfrm>
            <a:off x="6644933" y="2814394"/>
            <a:ext cx="1215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  <a:r>
              <a:rPr lang="fr-FR" b="1" dirty="0">
                <a:solidFill>
                  <a:schemeClr val="accent4"/>
                </a:solidFill>
              </a:rPr>
              <a:t> = S</a:t>
            </a:r>
            <a:r>
              <a:rPr lang="fr-FR" b="1" baseline="-25000" dirty="0">
                <a:solidFill>
                  <a:schemeClr val="accent4"/>
                </a:solidFill>
              </a:rPr>
              <a:t>1</a:t>
            </a:r>
            <a:r>
              <a:rPr lang="fr-FR" b="1" dirty="0">
                <a:solidFill>
                  <a:schemeClr val="accent4"/>
                </a:solidFill>
              </a:rPr>
              <a:t> - S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76FED95D-491F-F53F-67D7-7FC1FF93CAF5}"/>
              </a:ext>
            </a:extLst>
          </p:cNvPr>
          <p:cNvSpPr/>
          <p:nvPr/>
        </p:nvSpPr>
        <p:spPr>
          <a:xfrm>
            <a:off x="6393576" y="2558549"/>
            <a:ext cx="188469" cy="371662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835471" y="1589007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719428" y="1944248"/>
            <a:ext cx="4831785" cy="296426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V="1">
            <a:off x="1715021" y="3188883"/>
            <a:ext cx="4875782" cy="2691602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572973" y="5898940"/>
            <a:ext cx="1287077" cy="37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1705477" y="1399427"/>
            <a:ext cx="0" cy="468604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itre 1"/>
          <p:cNvSpPr txBox="1">
            <a:spLocks/>
          </p:cNvSpPr>
          <p:nvPr/>
        </p:nvSpPr>
        <p:spPr>
          <a:xfrm>
            <a:off x="688726" y="395189"/>
            <a:ext cx="8596668" cy="812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err="1"/>
              <a:t>Specific</a:t>
            </a:r>
            <a:r>
              <a:rPr lang="fr-FR" dirty="0"/>
              <a:t> Subsidies &amp; </a:t>
            </a:r>
            <a:r>
              <a:rPr lang="fr-FR" dirty="0" err="1"/>
              <a:t>Welfare</a:t>
            </a:r>
            <a:r>
              <a:rPr lang="fr-FR" dirty="0"/>
              <a:t> </a:t>
            </a:r>
            <a:r>
              <a:rPr lang="fr-FR" dirty="0" err="1"/>
              <a:t>Loss</a:t>
            </a:r>
            <a:endParaRPr lang="fr-FR" dirty="0"/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1708622" y="6089565"/>
            <a:ext cx="585494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Left Brace 11">
            <a:extLst>
              <a:ext uri="{FF2B5EF4-FFF2-40B4-BE49-F238E27FC236}">
                <a16:creationId xmlns:a16="http://schemas.microsoft.com/office/drawing/2014/main" id="{28D33508-1184-AE39-4045-47C4A2F5D5D0}"/>
              </a:ext>
            </a:extLst>
          </p:cNvPr>
          <p:cNvSpPr/>
          <p:nvPr/>
        </p:nvSpPr>
        <p:spPr>
          <a:xfrm>
            <a:off x="1368572" y="4802548"/>
            <a:ext cx="212216" cy="1077937"/>
          </a:xfrm>
          <a:prstGeom prst="leftBrace">
            <a:avLst>
              <a:gd name="adj1" fmla="val 101901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ZoneTexte 27">
            <a:extLst>
              <a:ext uri="{FF2B5EF4-FFF2-40B4-BE49-F238E27FC236}">
                <a16:creationId xmlns:a16="http://schemas.microsoft.com/office/drawing/2014/main" id="{1EBABE4A-4AE8-E61A-666F-CEF355771846}"/>
              </a:ext>
            </a:extLst>
          </p:cNvPr>
          <p:cNvSpPr txBox="1"/>
          <p:nvPr/>
        </p:nvSpPr>
        <p:spPr>
          <a:xfrm>
            <a:off x="1046134" y="5157074"/>
            <a:ext cx="298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S</a:t>
            </a:r>
          </a:p>
        </p:txBody>
      </p:sp>
      <p:cxnSp>
        <p:nvCxnSpPr>
          <p:cNvPr id="4" name="Connecteur droit 17">
            <a:extLst>
              <a:ext uri="{FF2B5EF4-FFF2-40B4-BE49-F238E27FC236}">
                <a16:creationId xmlns:a16="http://schemas.microsoft.com/office/drawing/2014/main" id="{A8B8BCBC-75FB-705A-FBBE-D8E75C7A72B1}"/>
              </a:ext>
            </a:extLst>
          </p:cNvPr>
          <p:cNvCxnSpPr>
            <a:cxnSpLocks/>
          </p:cNvCxnSpPr>
          <p:nvPr/>
        </p:nvCxnSpPr>
        <p:spPr>
          <a:xfrm>
            <a:off x="1704228" y="4014547"/>
            <a:ext cx="338042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14">
            <a:extLst>
              <a:ext uri="{FF2B5EF4-FFF2-40B4-BE49-F238E27FC236}">
                <a16:creationId xmlns:a16="http://schemas.microsoft.com/office/drawing/2014/main" id="{6321BD57-21EB-37A3-4159-60B1E6C31732}"/>
              </a:ext>
            </a:extLst>
          </p:cNvPr>
          <p:cNvCxnSpPr>
            <a:cxnSpLocks/>
          </p:cNvCxnSpPr>
          <p:nvPr/>
        </p:nvCxnSpPr>
        <p:spPr>
          <a:xfrm>
            <a:off x="5084820" y="3022171"/>
            <a:ext cx="0" cy="306092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25">
                <a:extLst>
                  <a:ext uri="{FF2B5EF4-FFF2-40B4-BE49-F238E27FC236}">
                    <a16:creationId xmlns:a16="http://schemas.microsoft.com/office/drawing/2014/main" id="{40F5CAB9-0112-49CD-ADF8-C4502D7E6FF1}"/>
                  </a:ext>
                </a:extLst>
              </p:cNvPr>
              <p:cNvSpPr txBox="1"/>
              <p:nvPr/>
            </p:nvSpPr>
            <p:spPr>
              <a:xfrm>
                <a:off x="1186684" y="3822271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ZoneTexte 25">
                <a:extLst>
                  <a:ext uri="{FF2B5EF4-FFF2-40B4-BE49-F238E27FC236}">
                    <a16:creationId xmlns:a16="http://schemas.microsoft.com/office/drawing/2014/main" id="{40F5CAB9-0112-49CD-ADF8-C4502D7E6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6684" y="3822271"/>
                <a:ext cx="481863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56639BDE-49AF-4A47-B069-6D9528BFCF54}"/>
              </a:ext>
            </a:extLst>
          </p:cNvPr>
          <p:cNvGrpSpPr/>
          <p:nvPr/>
        </p:nvGrpSpPr>
        <p:grpSpPr>
          <a:xfrm>
            <a:off x="4993213" y="3931438"/>
            <a:ext cx="182880" cy="182880"/>
            <a:chOff x="5867354" y="2967593"/>
            <a:chExt cx="353418" cy="353418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7992A67-F204-4C7A-74F5-48AB570BF663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B12B9AE-CDC9-9DA0-F5C9-64A883EAF3D0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27">
                <a:extLst>
                  <a:ext uri="{FF2B5EF4-FFF2-40B4-BE49-F238E27FC236}">
                    <a16:creationId xmlns:a16="http://schemas.microsoft.com/office/drawing/2014/main" id="{60924B83-77F5-1431-EA40-639B97B80727}"/>
                  </a:ext>
                </a:extLst>
              </p:cNvPr>
              <p:cNvSpPr txBox="1"/>
              <p:nvPr/>
            </p:nvSpPr>
            <p:spPr>
              <a:xfrm>
                <a:off x="4834496" y="6137867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0" name="ZoneTexte 27">
                <a:extLst>
                  <a:ext uri="{FF2B5EF4-FFF2-40B4-BE49-F238E27FC236}">
                    <a16:creationId xmlns:a16="http://schemas.microsoft.com/office/drawing/2014/main" id="{60924B83-77F5-1431-EA40-639B97B807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4496" y="6137867"/>
                <a:ext cx="481478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Connecteur droit 17">
            <a:extLst>
              <a:ext uri="{FF2B5EF4-FFF2-40B4-BE49-F238E27FC236}">
                <a16:creationId xmlns:a16="http://schemas.microsoft.com/office/drawing/2014/main" id="{EAA3A208-71EC-0DA7-3944-58FF9AC6F340}"/>
              </a:ext>
            </a:extLst>
          </p:cNvPr>
          <p:cNvCxnSpPr>
            <a:cxnSpLocks/>
          </p:cNvCxnSpPr>
          <p:nvPr/>
        </p:nvCxnSpPr>
        <p:spPr>
          <a:xfrm>
            <a:off x="1713686" y="3022172"/>
            <a:ext cx="336239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5">
                <a:extLst>
                  <a:ext uri="{FF2B5EF4-FFF2-40B4-BE49-F238E27FC236}">
                    <a16:creationId xmlns:a16="http://schemas.microsoft.com/office/drawing/2014/main" id="{F0228422-F6E2-91D8-1468-903DB44422D0}"/>
                  </a:ext>
                </a:extLst>
              </p:cNvPr>
              <p:cNvSpPr txBox="1"/>
              <p:nvPr/>
            </p:nvSpPr>
            <p:spPr>
              <a:xfrm>
                <a:off x="252359" y="2851063"/>
                <a:ext cx="14135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25" name="ZoneTexte 25">
                <a:extLst>
                  <a:ext uri="{FF2B5EF4-FFF2-40B4-BE49-F238E27FC236}">
                    <a16:creationId xmlns:a16="http://schemas.microsoft.com/office/drawing/2014/main" id="{F0228422-F6E2-91D8-1468-903DB44422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359" y="2851063"/>
                <a:ext cx="1413528" cy="369332"/>
              </a:xfrm>
              <a:prstGeom prst="rect">
                <a:avLst/>
              </a:prstGeom>
              <a:blipFill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ZoneTexte 13">
            <a:extLst>
              <a:ext uri="{FF2B5EF4-FFF2-40B4-BE49-F238E27FC236}">
                <a16:creationId xmlns:a16="http://schemas.microsoft.com/office/drawing/2014/main" id="{04303CDD-0693-CA23-07CF-2C5C63D14986}"/>
              </a:ext>
            </a:extLst>
          </p:cNvPr>
          <p:cNvSpPr txBox="1"/>
          <p:nvPr/>
        </p:nvSpPr>
        <p:spPr>
          <a:xfrm>
            <a:off x="2332012" y="3368798"/>
            <a:ext cx="529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PS</a:t>
            </a:r>
            <a:r>
              <a:rPr lang="fr-FR" b="1" baseline="-250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28" name="ZoneTexte 31">
            <a:extLst>
              <a:ext uri="{FF2B5EF4-FFF2-40B4-BE49-F238E27FC236}">
                <a16:creationId xmlns:a16="http://schemas.microsoft.com/office/drawing/2014/main" id="{BD05224E-662E-C4EE-7BF1-03026A575DF2}"/>
              </a:ext>
            </a:extLst>
          </p:cNvPr>
          <p:cNvSpPr txBox="1"/>
          <p:nvPr/>
        </p:nvSpPr>
        <p:spPr>
          <a:xfrm>
            <a:off x="6579691" y="1879626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  <a:r>
              <a:rPr lang="fr-FR" b="1" dirty="0">
                <a:solidFill>
                  <a:srgbClr val="C00000"/>
                </a:solidFill>
              </a:rPr>
              <a:t> = MC</a:t>
            </a:r>
          </a:p>
        </p:txBody>
      </p:sp>
      <p:sp>
        <p:nvSpPr>
          <p:cNvPr id="29" name="ZoneTexte 32">
            <a:extLst>
              <a:ext uri="{FF2B5EF4-FFF2-40B4-BE49-F238E27FC236}">
                <a16:creationId xmlns:a16="http://schemas.microsoft.com/office/drawing/2014/main" id="{0A21AE9A-E86D-D8B9-2A4E-920687BD3F1A}"/>
              </a:ext>
            </a:extLst>
          </p:cNvPr>
          <p:cNvSpPr txBox="1"/>
          <p:nvPr/>
        </p:nvSpPr>
        <p:spPr>
          <a:xfrm>
            <a:off x="6610950" y="4865983"/>
            <a:ext cx="915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</p:spTree>
    <p:extLst>
      <p:ext uri="{BB962C8B-B14F-4D97-AF65-F5344CB8AC3E}">
        <p14:creationId xmlns:p14="http://schemas.microsoft.com/office/powerpoint/2010/main" val="89602528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7E7BA9B-2BA0-444B-9985-4C734E3A6C7E}"/>
              </a:ext>
            </a:extLst>
          </p:cNvPr>
          <p:cNvSpPr/>
          <p:nvPr/>
        </p:nvSpPr>
        <p:spPr>
          <a:xfrm>
            <a:off x="1704228" y="3022171"/>
            <a:ext cx="3389164" cy="99884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Connecteur droit 29">
            <a:extLst>
              <a:ext uri="{FF2B5EF4-FFF2-40B4-BE49-F238E27FC236}">
                <a16:creationId xmlns:a16="http://schemas.microsoft.com/office/drawing/2014/main" id="{3CC572FF-74BA-E5A4-EBD3-AB14E08F76A7}"/>
              </a:ext>
            </a:extLst>
          </p:cNvPr>
          <p:cNvCxnSpPr/>
          <p:nvPr/>
        </p:nvCxnSpPr>
        <p:spPr>
          <a:xfrm flipV="1">
            <a:off x="1721379" y="2249666"/>
            <a:ext cx="4835576" cy="254097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31">
            <a:extLst>
              <a:ext uri="{FF2B5EF4-FFF2-40B4-BE49-F238E27FC236}">
                <a16:creationId xmlns:a16="http://schemas.microsoft.com/office/drawing/2014/main" id="{13CE6663-DD46-1ECB-2A6C-8715E5A2A878}"/>
              </a:ext>
            </a:extLst>
          </p:cNvPr>
          <p:cNvSpPr txBox="1"/>
          <p:nvPr/>
        </p:nvSpPr>
        <p:spPr>
          <a:xfrm>
            <a:off x="6644933" y="2814394"/>
            <a:ext cx="1215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  <a:r>
              <a:rPr lang="fr-FR" b="1" dirty="0">
                <a:solidFill>
                  <a:schemeClr val="accent4"/>
                </a:solidFill>
              </a:rPr>
              <a:t> = S</a:t>
            </a:r>
            <a:r>
              <a:rPr lang="fr-FR" b="1" baseline="-25000" dirty="0">
                <a:solidFill>
                  <a:schemeClr val="accent4"/>
                </a:solidFill>
              </a:rPr>
              <a:t>1</a:t>
            </a:r>
            <a:r>
              <a:rPr lang="fr-FR" b="1" dirty="0">
                <a:solidFill>
                  <a:schemeClr val="accent4"/>
                </a:solidFill>
              </a:rPr>
              <a:t> - S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76FED95D-491F-F53F-67D7-7FC1FF93CAF5}"/>
              </a:ext>
            </a:extLst>
          </p:cNvPr>
          <p:cNvSpPr/>
          <p:nvPr/>
        </p:nvSpPr>
        <p:spPr>
          <a:xfrm>
            <a:off x="6393576" y="2558549"/>
            <a:ext cx="188469" cy="371662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835471" y="1589007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719428" y="1944248"/>
            <a:ext cx="4831785" cy="296426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V="1">
            <a:off x="1715021" y="3188883"/>
            <a:ext cx="4875782" cy="2691602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572973" y="5898940"/>
            <a:ext cx="1287077" cy="37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1705477" y="1399427"/>
            <a:ext cx="0" cy="468604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itre 1"/>
          <p:cNvSpPr txBox="1">
            <a:spLocks/>
          </p:cNvSpPr>
          <p:nvPr/>
        </p:nvSpPr>
        <p:spPr>
          <a:xfrm>
            <a:off x="688726" y="395189"/>
            <a:ext cx="8596668" cy="812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err="1"/>
              <a:t>Specific</a:t>
            </a:r>
            <a:r>
              <a:rPr lang="fr-FR" dirty="0"/>
              <a:t> Subsidies &amp; </a:t>
            </a:r>
            <a:r>
              <a:rPr lang="fr-FR" dirty="0" err="1"/>
              <a:t>Welfare</a:t>
            </a:r>
            <a:r>
              <a:rPr lang="fr-FR" dirty="0"/>
              <a:t> </a:t>
            </a:r>
            <a:r>
              <a:rPr lang="fr-FR" dirty="0" err="1"/>
              <a:t>Loss</a:t>
            </a:r>
            <a:endParaRPr lang="fr-FR" dirty="0"/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1708622" y="6089565"/>
            <a:ext cx="585494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Left Brace 11">
            <a:extLst>
              <a:ext uri="{FF2B5EF4-FFF2-40B4-BE49-F238E27FC236}">
                <a16:creationId xmlns:a16="http://schemas.microsoft.com/office/drawing/2014/main" id="{28D33508-1184-AE39-4045-47C4A2F5D5D0}"/>
              </a:ext>
            </a:extLst>
          </p:cNvPr>
          <p:cNvSpPr/>
          <p:nvPr/>
        </p:nvSpPr>
        <p:spPr>
          <a:xfrm>
            <a:off x="1368572" y="4802548"/>
            <a:ext cx="212216" cy="1077937"/>
          </a:xfrm>
          <a:prstGeom prst="leftBrace">
            <a:avLst>
              <a:gd name="adj1" fmla="val 101901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ZoneTexte 27">
            <a:extLst>
              <a:ext uri="{FF2B5EF4-FFF2-40B4-BE49-F238E27FC236}">
                <a16:creationId xmlns:a16="http://schemas.microsoft.com/office/drawing/2014/main" id="{1EBABE4A-4AE8-E61A-666F-CEF355771846}"/>
              </a:ext>
            </a:extLst>
          </p:cNvPr>
          <p:cNvSpPr txBox="1"/>
          <p:nvPr/>
        </p:nvSpPr>
        <p:spPr>
          <a:xfrm>
            <a:off x="1046134" y="5157074"/>
            <a:ext cx="298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S</a:t>
            </a:r>
          </a:p>
        </p:txBody>
      </p:sp>
      <p:cxnSp>
        <p:nvCxnSpPr>
          <p:cNvPr id="4" name="Connecteur droit 17">
            <a:extLst>
              <a:ext uri="{FF2B5EF4-FFF2-40B4-BE49-F238E27FC236}">
                <a16:creationId xmlns:a16="http://schemas.microsoft.com/office/drawing/2014/main" id="{A8B8BCBC-75FB-705A-FBBE-D8E75C7A72B1}"/>
              </a:ext>
            </a:extLst>
          </p:cNvPr>
          <p:cNvCxnSpPr>
            <a:cxnSpLocks/>
          </p:cNvCxnSpPr>
          <p:nvPr/>
        </p:nvCxnSpPr>
        <p:spPr>
          <a:xfrm>
            <a:off x="1704228" y="4014547"/>
            <a:ext cx="338042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14">
            <a:extLst>
              <a:ext uri="{FF2B5EF4-FFF2-40B4-BE49-F238E27FC236}">
                <a16:creationId xmlns:a16="http://schemas.microsoft.com/office/drawing/2014/main" id="{6321BD57-21EB-37A3-4159-60B1E6C31732}"/>
              </a:ext>
            </a:extLst>
          </p:cNvPr>
          <p:cNvCxnSpPr>
            <a:cxnSpLocks/>
          </p:cNvCxnSpPr>
          <p:nvPr/>
        </p:nvCxnSpPr>
        <p:spPr>
          <a:xfrm>
            <a:off x="5084820" y="3022171"/>
            <a:ext cx="0" cy="306092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25">
                <a:extLst>
                  <a:ext uri="{FF2B5EF4-FFF2-40B4-BE49-F238E27FC236}">
                    <a16:creationId xmlns:a16="http://schemas.microsoft.com/office/drawing/2014/main" id="{40F5CAB9-0112-49CD-ADF8-C4502D7E6FF1}"/>
                  </a:ext>
                </a:extLst>
              </p:cNvPr>
              <p:cNvSpPr txBox="1"/>
              <p:nvPr/>
            </p:nvSpPr>
            <p:spPr>
              <a:xfrm>
                <a:off x="1186684" y="3822271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ZoneTexte 25">
                <a:extLst>
                  <a:ext uri="{FF2B5EF4-FFF2-40B4-BE49-F238E27FC236}">
                    <a16:creationId xmlns:a16="http://schemas.microsoft.com/office/drawing/2014/main" id="{40F5CAB9-0112-49CD-ADF8-C4502D7E6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6684" y="3822271"/>
                <a:ext cx="481863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56639BDE-49AF-4A47-B069-6D9528BFCF54}"/>
              </a:ext>
            </a:extLst>
          </p:cNvPr>
          <p:cNvGrpSpPr/>
          <p:nvPr/>
        </p:nvGrpSpPr>
        <p:grpSpPr>
          <a:xfrm>
            <a:off x="4993213" y="3931438"/>
            <a:ext cx="182880" cy="182880"/>
            <a:chOff x="5867354" y="2967593"/>
            <a:chExt cx="353418" cy="353418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7992A67-F204-4C7A-74F5-48AB570BF663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B12B9AE-CDC9-9DA0-F5C9-64A883EAF3D0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27">
                <a:extLst>
                  <a:ext uri="{FF2B5EF4-FFF2-40B4-BE49-F238E27FC236}">
                    <a16:creationId xmlns:a16="http://schemas.microsoft.com/office/drawing/2014/main" id="{60924B83-77F5-1431-EA40-639B97B80727}"/>
                  </a:ext>
                </a:extLst>
              </p:cNvPr>
              <p:cNvSpPr txBox="1"/>
              <p:nvPr/>
            </p:nvSpPr>
            <p:spPr>
              <a:xfrm>
                <a:off x="4834496" y="6137867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0" name="ZoneTexte 27">
                <a:extLst>
                  <a:ext uri="{FF2B5EF4-FFF2-40B4-BE49-F238E27FC236}">
                    <a16:creationId xmlns:a16="http://schemas.microsoft.com/office/drawing/2014/main" id="{60924B83-77F5-1431-EA40-639B97B807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4496" y="6137867"/>
                <a:ext cx="481478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Connecteur droit 17">
            <a:extLst>
              <a:ext uri="{FF2B5EF4-FFF2-40B4-BE49-F238E27FC236}">
                <a16:creationId xmlns:a16="http://schemas.microsoft.com/office/drawing/2014/main" id="{EAA3A208-71EC-0DA7-3944-58FF9AC6F340}"/>
              </a:ext>
            </a:extLst>
          </p:cNvPr>
          <p:cNvCxnSpPr>
            <a:cxnSpLocks/>
          </p:cNvCxnSpPr>
          <p:nvPr/>
        </p:nvCxnSpPr>
        <p:spPr>
          <a:xfrm>
            <a:off x="1713686" y="3022172"/>
            <a:ext cx="336239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5">
                <a:extLst>
                  <a:ext uri="{FF2B5EF4-FFF2-40B4-BE49-F238E27FC236}">
                    <a16:creationId xmlns:a16="http://schemas.microsoft.com/office/drawing/2014/main" id="{F0228422-F6E2-91D8-1468-903DB44422D0}"/>
                  </a:ext>
                </a:extLst>
              </p:cNvPr>
              <p:cNvSpPr txBox="1"/>
              <p:nvPr/>
            </p:nvSpPr>
            <p:spPr>
              <a:xfrm>
                <a:off x="252359" y="2851063"/>
                <a:ext cx="14135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25" name="ZoneTexte 25">
                <a:extLst>
                  <a:ext uri="{FF2B5EF4-FFF2-40B4-BE49-F238E27FC236}">
                    <a16:creationId xmlns:a16="http://schemas.microsoft.com/office/drawing/2014/main" id="{F0228422-F6E2-91D8-1468-903DB44422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359" y="2851063"/>
                <a:ext cx="1413528" cy="369332"/>
              </a:xfrm>
              <a:prstGeom prst="rect">
                <a:avLst/>
              </a:prstGeom>
              <a:blipFill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ZoneTexte 31">
            <a:extLst>
              <a:ext uri="{FF2B5EF4-FFF2-40B4-BE49-F238E27FC236}">
                <a16:creationId xmlns:a16="http://schemas.microsoft.com/office/drawing/2014/main" id="{BD05224E-662E-C4EE-7BF1-03026A575DF2}"/>
              </a:ext>
            </a:extLst>
          </p:cNvPr>
          <p:cNvSpPr txBox="1"/>
          <p:nvPr/>
        </p:nvSpPr>
        <p:spPr>
          <a:xfrm>
            <a:off x="6579691" y="1879626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  <a:r>
              <a:rPr lang="fr-FR" b="1" dirty="0">
                <a:solidFill>
                  <a:srgbClr val="C00000"/>
                </a:solidFill>
              </a:rPr>
              <a:t> = MC</a:t>
            </a:r>
          </a:p>
        </p:txBody>
      </p:sp>
      <p:sp>
        <p:nvSpPr>
          <p:cNvPr id="29" name="ZoneTexte 32">
            <a:extLst>
              <a:ext uri="{FF2B5EF4-FFF2-40B4-BE49-F238E27FC236}">
                <a16:creationId xmlns:a16="http://schemas.microsoft.com/office/drawing/2014/main" id="{0A21AE9A-E86D-D8B9-2A4E-920687BD3F1A}"/>
              </a:ext>
            </a:extLst>
          </p:cNvPr>
          <p:cNvSpPr txBox="1"/>
          <p:nvPr/>
        </p:nvSpPr>
        <p:spPr>
          <a:xfrm>
            <a:off x="6610950" y="4865983"/>
            <a:ext cx="915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  <p:sp>
        <p:nvSpPr>
          <p:cNvPr id="21" name="ZoneTexte 13">
            <a:extLst>
              <a:ext uri="{FF2B5EF4-FFF2-40B4-BE49-F238E27FC236}">
                <a16:creationId xmlns:a16="http://schemas.microsoft.com/office/drawing/2014/main" id="{B2F614B4-C2F6-B210-9BB4-9503F222E137}"/>
              </a:ext>
            </a:extLst>
          </p:cNvPr>
          <p:cNvSpPr txBox="1"/>
          <p:nvPr/>
        </p:nvSpPr>
        <p:spPr>
          <a:xfrm>
            <a:off x="2143960" y="3239417"/>
            <a:ext cx="13324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SUBSIDY</a:t>
            </a:r>
            <a:b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EXPENDITURE</a:t>
            </a:r>
            <a:endParaRPr lang="fr-FR" sz="1400" b="1" baseline="-250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56788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98AA27E1-3D2A-EBE3-4FC9-D370080E7409}"/>
              </a:ext>
            </a:extLst>
          </p:cNvPr>
          <p:cNvSpPr/>
          <p:nvPr/>
        </p:nvSpPr>
        <p:spPr>
          <a:xfrm flipV="1">
            <a:off x="1713634" y="3022913"/>
            <a:ext cx="3399183" cy="466161"/>
          </a:xfrm>
          <a:custGeom>
            <a:avLst/>
            <a:gdLst>
              <a:gd name="connsiteX0" fmla="*/ 0 w 3399183"/>
              <a:gd name="connsiteY0" fmla="*/ 7952 h 552616"/>
              <a:gd name="connsiteX1" fmla="*/ 3976 w 3399183"/>
              <a:gd name="connsiteY1" fmla="*/ 552616 h 552616"/>
              <a:gd name="connsiteX2" fmla="*/ 3399183 w 3399183"/>
              <a:gd name="connsiteY2" fmla="*/ 548640 h 552616"/>
              <a:gd name="connsiteX3" fmla="*/ 2516588 w 3399183"/>
              <a:gd name="connsiteY3" fmla="*/ 0 h 552616"/>
              <a:gd name="connsiteX4" fmla="*/ 0 w 3399183"/>
              <a:gd name="connsiteY4" fmla="*/ 7952 h 55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99183" h="552616">
                <a:moveTo>
                  <a:pt x="0" y="7952"/>
                </a:moveTo>
                <a:cubicBezTo>
                  <a:pt x="1325" y="189507"/>
                  <a:pt x="2651" y="371061"/>
                  <a:pt x="3976" y="552616"/>
                </a:cubicBezTo>
                <a:lnTo>
                  <a:pt x="3399183" y="548640"/>
                </a:lnTo>
                <a:lnTo>
                  <a:pt x="2516588" y="0"/>
                </a:lnTo>
                <a:lnTo>
                  <a:pt x="0" y="7952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ZoneTexte 25">
            <a:extLst>
              <a:ext uri="{FF2B5EF4-FFF2-40B4-BE49-F238E27FC236}">
                <a16:creationId xmlns:a16="http://schemas.microsoft.com/office/drawing/2014/main" id="{00082CC7-2ACC-CA09-1A0D-D06B596DA428}"/>
              </a:ext>
            </a:extLst>
          </p:cNvPr>
          <p:cNvSpPr txBox="1"/>
          <p:nvPr/>
        </p:nvSpPr>
        <p:spPr>
          <a:xfrm>
            <a:off x="1899776" y="3107386"/>
            <a:ext cx="13810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GAIN IN PS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7A23CD-F809-C4F9-D0E7-6BBA3C6B0A92}"/>
              </a:ext>
            </a:extLst>
          </p:cNvPr>
          <p:cNvSpPr/>
          <p:nvPr/>
        </p:nvSpPr>
        <p:spPr>
          <a:xfrm>
            <a:off x="1697603" y="3474720"/>
            <a:ext cx="3399183" cy="552616"/>
          </a:xfrm>
          <a:custGeom>
            <a:avLst/>
            <a:gdLst>
              <a:gd name="connsiteX0" fmla="*/ 0 w 3399183"/>
              <a:gd name="connsiteY0" fmla="*/ 7952 h 552616"/>
              <a:gd name="connsiteX1" fmla="*/ 3976 w 3399183"/>
              <a:gd name="connsiteY1" fmla="*/ 552616 h 552616"/>
              <a:gd name="connsiteX2" fmla="*/ 3399183 w 3399183"/>
              <a:gd name="connsiteY2" fmla="*/ 548640 h 552616"/>
              <a:gd name="connsiteX3" fmla="*/ 2516588 w 3399183"/>
              <a:gd name="connsiteY3" fmla="*/ 0 h 552616"/>
              <a:gd name="connsiteX4" fmla="*/ 0 w 3399183"/>
              <a:gd name="connsiteY4" fmla="*/ 7952 h 55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99183" h="552616">
                <a:moveTo>
                  <a:pt x="0" y="7952"/>
                </a:moveTo>
                <a:cubicBezTo>
                  <a:pt x="1325" y="189507"/>
                  <a:pt x="2651" y="371061"/>
                  <a:pt x="3976" y="552616"/>
                </a:cubicBezTo>
                <a:lnTo>
                  <a:pt x="3399183" y="548640"/>
                </a:lnTo>
                <a:lnTo>
                  <a:pt x="2516588" y="0"/>
                </a:lnTo>
                <a:lnTo>
                  <a:pt x="0" y="7952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4B3DD60-CFB7-540D-7A7B-31524B38A533}"/>
              </a:ext>
            </a:extLst>
          </p:cNvPr>
          <p:cNvSpPr txBox="1"/>
          <p:nvPr/>
        </p:nvSpPr>
        <p:spPr>
          <a:xfrm>
            <a:off x="1691861" y="3606949"/>
            <a:ext cx="1796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2060"/>
                </a:solidFill>
              </a:rPr>
              <a:t>GAIN IN CS</a:t>
            </a:r>
          </a:p>
        </p:txBody>
      </p:sp>
      <p:cxnSp>
        <p:nvCxnSpPr>
          <p:cNvPr id="2" name="Connecteur droit 29">
            <a:extLst>
              <a:ext uri="{FF2B5EF4-FFF2-40B4-BE49-F238E27FC236}">
                <a16:creationId xmlns:a16="http://schemas.microsoft.com/office/drawing/2014/main" id="{3CC572FF-74BA-E5A4-EBD3-AB14E08F76A7}"/>
              </a:ext>
            </a:extLst>
          </p:cNvPr>
          <p:cNvCxnSpPr/>
          <p:nvPr/>
        </p:nvCxnSpPr>
        <p:spPr>
          <a:xfrm flipV="1">
            <a:off x="1721379" y="2249666"/>
            <a:ext cx="4835576" cy="254097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31">
            <a:extLst>
              <a:ext uri="{FF2B5EF4-FFF2-40B4-BE49-F238E27FC236}">
                <a16:creationId xmlns:a16="http://schemas.microsoft.com/office/drawing/2014/main" id="{13CE6663-DD46-1ECB-2A6C-8715E5A2A878}"/>
              </a:ext>
            </a:extLst>
          </p:cNvPr>
          <p:cNvSpPr txBox="1"/>
          <p:nvPr/>
        </p:nvSpPr>
        <p:spPr>
          <a:xfrm>
            <a:off x="6644933" y="2814394"/>
            <a:ext cx="1215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  <a:r>
              <a:rPr lang="fr-FR" b="1" dirty="0">
                <a:solidFill>
                  <a:schemeClr val="accent4"/>
                </a:solidFill>
              </a:rPr>
              <a:t> = S</a:t>
            </a:r>
            <a:r>
              <a:rPr lang="fr-FR" b="1" baseline="-25000" dirty="0">
                <a:solidFill>
                  <a:schemeClr val="accent4"/>
                </a:solidFill>
              </a:rPr>
              <a:t>1</a:t>
            </a:r>
            <a:r>
              <a:rPr lang="fr-FR" b="1" dirty="0">
                <a:solidFill>
                  <a:schemeClr val="accent4"/>
                </a:solidFill>
              </a:rPr>
              <a:t> - S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76FED95D-491F-F53F-67D7-7FC1FF93CAF5}"/>
              </a:ext>
            </a:extLst>
          </p:cNvPr>
          <p:cNvSpPr/>
          <p:nvPr/>
        </p:nvSpPr>
        <p:spPr>
          <a:xfrm>
            <a:off x="6393576" y="2558549"/>
            <a:ext cx="188469" cy="371662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835471" y="1589007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719428" y="1944248"/>
            <a:ext cx="4831785" cy="296426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V="1">
            <a:off x="1715021" y="3188883"/>
            <a:ext cx="4875782" cy="2691602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572973" y="5898940"/>
            <a:ext cx="1287077" cy="37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1705477" y="1399427"/>
            <a:ext cx="0" cy="468604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itre 1"/>
          <p:cNvSpPr txBox="1">
            <a:spLocks/>
          </p:cNvSpPr>
          <p:nvPr/>
        </p:nvSpPr>
        <p:spPr>
          <a:xfrm>
            <a:off x="688726" y="395189"/>
            <a:ext cx="8596668" cy="812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err="1"/>
              <a:t>Specific</a:t>
            </a:r>
            <a:r>
              <a:rPr lang="fr-FR" dirty="0"/>
              <a:t> Subsidies &amp; </a:t>
            </a:r>
            <a:r>
              <a:rPr lang="fr-FR" dirty="0" err="1"/>
              <a:t>Welfare</a:t>
            </a:r>
            <a:r>
              <a:rPr lang="fr-FR" dirty="0"/>
              <a:t> </a:t>
            </a:r>
            <a:r>
              <a:rPr lang="fr-FR" dirty="0" err="1"/>
              <a:t>Loss</a:t>
            </a:r>
            <a:endParaRPr lang="fr-FR" dirty="0"/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1708622" y="6089565"/>
            <a:ext cx="585494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Left Brace 11">
            <a:extLst>
              <a:ext uri="{FF2B5EF4-FFF2-40B4-BE49-F238E27FC236}">
                <a16:creationId xmlns:a16="http://schemas.microsoft.com/office/drawing/2014/main" id="{28D33508-1184-AE39-4045-47C4A2F5D5D0}"/>
              </a:ext>
            </a:extLst>
          </p:cNvPr>
          <p:cNvSpPr/>
          <p:nvPr/>
        </p:nvSpPr>
        <p:spPr>
          <a:xfrm>
            <a:off x="1368572" y="4802548"/>
            <a:ext cx="212216" cy="1077937"/>
          </a:xfrm>
          <a:prstGeom prst="leftBrace">
            <a:avLst>
              <a:gd name="adj1" fmla="val 101901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ZoneTexte 27">
            <a:extLst>
              <a:ext uri="{FF2B5EF4-FFF2-40B4-BE49-F238E27FC236}">
                <a16:creationId xmlns:a16="http://schemas.microsoft.com/office/drawing/2014/main" id="{1EBABE4A-4AE8-E61A-666F-CEF355771846}"/>
              </a:ext>
            </a:extLst>
          </p:cNvPr>
          <p:cNvSpPr txBox="1"/>
          <p:nvPr/>
        </p:nvSpPr>
        <p:spPr>
          <a:xfrm>
            <a:off x="1046134" y="5157074"/>
            <a:ext cx="298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S</a:t>
            </a:r>
          </a:p>
        </p:txBody>
      </p:sp>
      <p:cxnSp>
        <p:nvCxnSpPr>
          <p:cNvPr id="4" name="Connecteur droit 17">
            <a:extLst>
              <a:ext uri="{FF2B5EF4-FFF2-40B4-BE49-F238E27FC236}">
                <a16:creationId xmlns:a16="http://schemas.microsoft.com/office/drawing/2014/main" id="{A8B8BCBC-75FB-705A-FBBE-D8E75C7A72B1}"/>
              </a:ext>
            </a:extLst>
          </p:cNvPr>
          <p:cNvCxnSpPr>
            <a:cxnSpLocks/>
          </p:cNvCxnSpPr>
          <p:nvPr/>
        </p:nvCxnSpPr>
        <p:spPr>
          <a:xfrm>
            <a:off x="1704228" y="4014547"/>
            <a:ext cx="338042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14">
            <a:extLst>
              <a:ext uri="{FF2B5EF4-FFF2-40B4-BE49-F238E27FC236}">
                <a16:creationId xmlns:a16="http://schemas.microsoft.com/office/drawing/2014/main" id="{6321BD57-21EB-37A3-4159-60B1E6C31732}"/>
              </a:ext>
            </a:extLst>
          </p:cNvPr>
          <p:cNvCxnSpPr>
            <a:cxnSpLocks/>
          </p:cNvCxnSpPr>
          <p:nvPr/>
        </p:nvCxnSpPr>
        <p:spPr>
          <a:xfrm>
            <a:off x="5084820" y="3022171"/>
            <a:ext cx="0" cy="306092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25">
                <a:extLst>
                  <a:ext uri="{FF2B5EF4-FFF2-40B4-BE49-F238E27FC236}">
                    <a16:creationId xmlns:a16="http://schemas.microsoft.com/office/drawing/2014/main" id="{40F5CAB9-0112-49CD-ADF8-C4502D7E6FF1}"/>
                  </a:ext>
                </a:extLst>
              </p:cNvPr>
              <p:cNvSpPr txBox="1"/>
              <p:nvPr/>
            </p:nvSpPr>
            <p:spPr>
              <a:xfrm>
                <a:off x="1186684" y="3822271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ZoneTexte 25">
                <a:extLst>
                  <a:ext uri="{FF2B5EF4-FFF2-40B4-BE49-F238E27FC236}">
                    <a16:creationId xmlns:a16="http://schemas.microsoft.com/office/drawing/2014/main" id="{40F5CAB9-0112-49CD-ADF8-C4502D7E6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6684" y="3822271"/>
                <a:ext cx="481863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56639BDE-49AF-4A47-B069-6D9528BFCF54}"/>
              </a:ext>
            </a:extLst>
          </p:cNvPr>
          <p:cNvGrpSpPr/>
          <p:nvPr/>
        </p:nvGrpSpPr>
        <p:grpSpPr>
          <a:xfrm>
            <a:off x="4993213" y="3931438"/>
            <a:ext cx="182880" cy="182880"/>
            <a:chOff x="5867354" y="2967593"/>
            <a:chExt cx="353418" cy="353418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7992A67-F204-4C7A-74F5-48AB570BF663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B12B9AE-CDC9-9DA0-F5C9-64A883EAF3D0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27">
                <a:extLst>
                  <a:ext uri="{FF2B5EF4-FFF2-40B4-BE49-F238E27FC236}">
                    <a16:creationId xmlns:a16="http://schemas.microsoft.com/office/drawing/2014/main" id="{60924B83-77F5-1431-EA40-639B97B80727}"/>
                  </a:ext>
                </a:extLst>
              </p:cNvPr>
              <p:cNvSpPr txBox="1"/>
              <p:nvPr/>
            </p:nvSpPr>
            <p:spPr>
              <a:xfrm>
                <a:off x="4834496" y="6137867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0" name="ZoneTexte 27">
                <a:extLst>
                  <a:ext uri="{FF2B5EF4-FFF2-40B4-BE49-F238E27FC236}">
                    <a16:creationId xmlns:a16="http://schemas.microsoft.com/office/drawing/2014/main" id="{60924B83-77F5-1431-EA40-639B97B807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4496" y="6137867"/>
                <a:ext cx="481478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Connecteur droit 17">
            <a:extLst>
              <a:ext uri="{FF2B5EF4-FFF2-40B4-BE49-F238E27FC236}">
                <a16:creationId xmlns:a16="http://schemas.microsoft.com/office/drawing/2014/main" id="{EAA3A208-71EC-0DA7-3944-58FF9AC6F340}"/>
              </a:ext>
            </a:extLst>
          </p:cNvPr>
          <p:cNvCxnSpPr>
            <a:cxnSpLocks/>
          </p:cNvCxnSpPr>
          <p:nvPr/>
        </p:nvCxnSpPr>
        <p:spPr>
          <a:xfrm>
            <a:off x="1713686" y="3022172"/>
            <a:ext cx="336239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5">
                <a:extLst>
                  <a:ext uri="{FF2B5EF4-FFF2-40B4-BE49-F238E27FC236}">
                    <a16:creationId xmlns:a16="http://schemas.microsoft.com/office/drawing/2014/main" id="{F0228422-F6E2-91D8-1468-903DB44422D0}"/>
                  </a:ext>
                </a:extLst>
              </p:cNvPr>
              <p:cNvSpPr txBox="1"/>
              <p:nvPr/>
            </p:nvSpPr>
            <p:spPr>
              <a:xfrm>
                <a:off x="252359" y="2851063"/>
                <a:ext cx="14135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25" name="ZoneTexte 25">
                <a:extLst>
                  <a:ext uri="{FF2B5EF4-FFF2-40B4-BE49-F238E27FC236}">
                    <a16:creationId xmlns:a16="http://schemas.microsoft.com/office/drawing/2014/main" id="{F0228422-F6E2-91D8-1468-903DB44422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359" y="2851063"/>
                <a:ext cx="1413528" cy="369332"/>
              </a:xfrm>
              <a:prstGeom prst="rect">
                <a:avLst/>
              </a:prstGeom>
              <a:blipFill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ZoneTexte 31">
            <a:extLst>
              <a:ext uri="{FF2B5EF4-FFF2-40B4-BE49-F238E27FC236}">
                <a16:creationId xmlns:a16="http://schemas.microsoft.com/office/drawing/2014/main" id="{BD05224E-662E-C4EE-7BF1-03026A575DF2}"/>
              </a:ext>
            </a:extLst>
          </p:cNvPr>
          <p:cNvSpPr txBox="1"/>
          <p:nvPr/>
        </p:nvSpPr>
        <p:spPr>
          <a:xfrm>
            <a:off x="6579691" y="1879626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  <a:r>
              <a:rPr lang="fr-FR" b="1" dirty="0">
                <a:solidFill>
                  <a:srgbClr val="C00000"/>
                </a:solidFill>
              </a:rPr>
              <a:t> = MC</a:t>
            </a:r>
          </a:p>
        </p:txBody>
      </p:sp>
      <p:sp>
        <p:nvSpPr>
          <p:cNvPr id="29" name="ZoneTexte 32">
            <a:extLst>
              <a:ext uri="{FF2B5EF4-FFF2-40B4-BE49-F238E27FC236}">
                <a16:creationId xmlns:a16="http://schemas.microsoft.com/office/drawing/2014/main" id="{0A21AE9A-E86D-D8B9-2A4E-920687BD3F1A}"/>
              </a:ext>
            </a:extLst>
          </p:cNvPr>
          <p:cNvSpPr txBox="1"/>
          <p:nvPr/>
        </p:nvSpPr>
        <p:spPr>
          <a:xfrm>
            <a:off x="6610950" y="4865983"/>
            <a:ext cx="915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  <p:cxnSp>
        <p:nvCxnSpPr>
          <p:cNvPr id="21" name="Connecteur droit 14">
            <a:extLst>
              <a:ext uri="{FF2B5EF4-FFF2-40B4-BE49-F238E27FC236}">
                <a16:creationId xmlns:a16="http://schemas.microsoft.com/office/drawing/2014/main" id="{DD125318-5227-986A-598D-BCA90641AADD}"/>
              </a:ext>
            </a:extLst>
          </p:cNvPr>
          <p:cNvCxnSpPr>
            <a:cxnSpLocks/>
          </p:cNvCxnSpPr>
          <p:nvPr/>
        </p:nvCxnSpPr>
        <p:spPr>
          <a:xfrm>
            <a:off x="4224409" y="3476394"/>
            <a:ext cx="0" cy="260670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17">
            <a:extLst>
              <a:ext uri="{FF2B5EF4-FFF2-40B4-BE49-F238E27FC236}">
                <a16:creationId xmlns:a16="http://schemas.microsoft.com/office/drawing/2014/main" id="{922AF865-FDBF-3B45-312B-796B4B1C310C}"/>
              </a:ext>
            </a:extLst>
          </p:cNvPr>
          <p:cNvCxnSpPr>
            <a:cxnSpLocks/>
          </p:cNvCxnSpPr>
          <p:nvPr/>
        </p:nvCxnSpPr>
        <p:spPr>
          <a:xfrm>
            <a:off x="1715021" y="3474101"/>
            <a:ext cx="250512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5">
                <a:extLst>
                  <a:ext uri="{FF2B5EF4-FFF2-40B4-BE49-F238E27FC236}">
                    <a16:creationId xmlns:a16="http://schemas.microsoft.com/office/drawing/2014/main" id="{FAAEDD5C-5356-3224-B55C-BF0DF121B486}"/>
                  </a:ext>
                </a:extLst>
              </p:cNvPr>
              <p:cNvSpPr txBox="1"/>
              <p:nvPr/>
            </p:nvSpPr>
            <p:spPr>
              <a:xfrm>
                <a:off x="1189344" y="3288593"/>
                <a:ext cx="47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3" name="ZoneTexte 25">
                <a:extLst>
                  <a:ext uri="{FF2B5EF4-FFF2-40B4-BE49-F238E27FC236}">
                    <a16:creationId xmlns:a16="http://schemas.microsoft.com/office/drawing/2014/main" id="{FAAEDD5C-5356-3224-B55C-BF0DF121B4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344" y="3288593"/>
                <a:ext cx="476541" cy="369332"/>
              </a:xfrm>
              <a:prstGeom prst="rect">
                <a:avLst/>
              </a:prstGeom>
              <a:blipFill>
                <a:blip r:embed="rId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7">
                <a:extLst>
                  <a:ext uri="{FF2B5EF4-FFF2-40B4-BE49-F238E27FC236}">
                    <a16:creationId xmlns:a16="http://schemas.microsoft.com/office/drawing/2014/main" id="{5E3DD17B-B69F-A912-B717-83B9D284D377}"/>
                  </a:ext>
                </a:extLst>
              </p:cNvPr>
              <p:cNvSpPr txBox="1"/>
              <p:nvPr/>
            </p:nvSpPr>
            <p:spPr>
              <a:xfrm>
                <a:off x="3986331" y="6137867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7" name="ZoneTexte 27">
                <a:extLst>
                  <a:ext uri="{FF2B5EF4-FFF2-40B4-BE49-F238E27FC236}">
                    <a16:creationId xmlns:a16="http://schemas.microsoft.com/office/drawing/2014/main" id="{5E3DD17B-B69F-A912-B717-83B9D284D3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6331" y="6137867"/>
                <a:ext cx="476156" cy="369332"/>
              </a:xfrm>
              <a:prstGeom prst="rect">
                <a:avLst/>
              </a:prstGeom>
              <a:blipFill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39FD2803-32F5-0D16-2AED-A54979750246}"/>
              </a:ext>
            </a:extLst>
          </p:cNvPr>
          <p:cNvGrpSpPr/>
          <p:nvPr/>
        </p:nvGrpSpPr>
        <p:grpSpPr>
          <a:xfrm>
            <a:off x="4126436" y="3381819"/>
            <a:ext cx="182880" cy="182880"/>
            <a:chOff x="5867354" y="2967593"/>
            <a:chExt cx="353418" cy="353418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1AD0530-38D7-90ED-D134-5F4018E2235E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7351118-9E1E-E528-16B5-7E4B39E18346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5097289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E24C78CB-E719-4933-2591-68FAB5A70DDD}"/>
              </a:ext>
            </a:extLst>
          </p:cNvPr>
          <p:cNvSpPr/>
          <p:nvPr/>
        </p:nvSpPr>
        <p:spPr>
          <a:xfrm>
            <a:off x="1704228" y="3022171"/>
            <a:ext cx="3389164" cy="99884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ZoneTexte 13">
            <a:extLst>
              <a:ext uri="{FF2B5EF4-FFF2-40B4-BE49-F238E27FC236}">
                <a16:creationId xmlns:a16="http://schemas.microsoft.com/office/drawing/2014/main" id="{2998F3CD-1202-AF92-ADF3-C072C0E0A5ED}"/>
              </a:ext>
            </a:extLst>
          </p:cNvPr>
          <p:cNvSpPr txBox="1"/>
          <p:nvPr/>
        </p:nvSpPr>
        <p:spPr>
          <a:xfrm>
            <a:off x="2070684" y="3204311"/>
            <a:ext cx="13324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SUBSIDY</a:t>
            </a:r>
            <a:b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EXPENDITURE</a:t>
            </a:r>
            <a:endParaRPr lang="fr-FR" sz="1400" b="1" baseline="-25000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2" name="Connecteur droit 29">
            <a:extLst>
              <a:ext uri="{FF2B5EF4-FFF2-40B4-BE49-F238E27FC236}">
                <a16:creationId xmlns:a16="http://schemas.microsoft.com/office/drawing/2014/main" id="{3CC572FF-74BA-E5A4-EBD3-AB14E08F76A7}"/>
              </a:ext>
            </a:extLst>
          </p:cNvPr>
          <p:cNvCxnSpPr/>
          <p:nvPr/>
        </p:nvCxnSpPr>
        <p:spPr>
          <a:xfrm flipV="1">
            <a:off x="1721379" y="2249666"/>
            <a:ext cx="4835576" cy="254097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31">
            <a:extLst>
              <a:ext uri="{FF2B5EF4-FFF2-40B4-BE49-F238E27FC236}">
                <a16:creationId xmlns:a16="http://schemas.microsoft.com/office/drawing/2014/main" id="{13CE6663-DD46-1ECB-2A6C-8715E5A2A878}"/>
              </a:ext>
            </a:extLst>
          </p:cNvPr>
          <p:cNvSpPr txBox="1"/>
          <p:nvPr/>
        </p:nvSpPr>
        <p:spPr>
          <a:xfrm>
            <a:off x="6644933" y="2814394"/>
            <a:ext cx="1215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  <a:r>
              <a:rPr lang="fr-FR" b="1" dirty="0">
                <a:solidFill>
                  <a:schemeClr val="accent4"/>
                </a:solidFill>
              </a:rPr>
              <a:t> = S</a:t>
            </a:r>
            <a:r>
              <a:rPr lang="fr-FR" b="1" baseline="-25000" dirty="0">
                <a:solidFill>
                  <a:schemeClr val="accent4"/>
                </a:solidFill>
              </a:rPr>
              <a:t>1</a:t>
            </a:r>
            <a:r>
              <a:rPr lang="fr-FR" b="1" dirty="0">
                <a:solidFill>
                  <a:schemeClr val="accent4"/>
                </a:solidFill>
              </a:rPr>
              <a:t> - S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76FED95D-491F-F53F-67D7-7FC1FF93CAF5}"/>
              </a:ext>
            </a:extLst>
          </p:cNvPr>
          <p:cNvSpPr/>
          <p:nvPr/>
        </p:nvSpPr>
        <p:spPr>
          <a:xfrm>
            <a:off x="6393576" y="2558549"/>
            <a:ext cx="188469" cy="371662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835471" y="1589007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719428" y="1944248"/>
            <a:ext cx="4831785" cy="296426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V="1">
            <a:off x="1715021" y="3188883"/>
            <a:ext cx="4875782" cy="2691602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572973" y="5898940"/>
            <a:ext cx="1287077" cy="37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1705477" y="1399427"/>
            <a:ext cx="0" cy="468604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itre 1"/>
          <p:cNvSpPr txBox="1">
            <a:spLocks/>
          </p:cNvSpPr>
          <p:nvPr/>
        </p:nvSpPr>
        <p:spPr>
          <a:xfrm>
            <a:off x="688726" y="395189"/>
            <a:ext cx="8596668" cy="812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err="1"/>
              <a:t>Specific</a:t>
            </a:r>
            <a:r>
              <a:rPr lang="fr-FR" dirty="0"/>
              <a:t> Subsidies &amp; </a:t>
            </a:r>
            <a:r>
              <a:rPr lang="fr-FR" dirty="0" err="1"/>
              <a:t>Welfare</a:t>
            </a:r>
            <a:r>
              <a:rPr lang="fr-FR" dirty="0"/>
              <a:t> </a:t>
            </a:r>
            <a:r>
              <a:rPr lang="fr-FR" dirty="0" err="1"/>
              <a:t>Loss</a:t>
            </a:r>
            <a:endParaRPr lang="fr-FR" dirty="0"/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1708622" y="6089565"/>
            <a:ext cx="585494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Left Brace 11">
            <a:extLst>
              <a:ext uri="{FF2B5EF4-FFF2-40B4-BE49-F238E27FC236}">
                <a16:creationId xmlns:a16="http://schemas.microsoft.com/office/drawing/2014/main" id="{28D33508-1184-AE39-4045-47C4A2F5D5D0}"/>
              </a:ext>
            </a:extLst>
          </p:cNvPr>
          <p:cNvSpPr/>
          <p:nvPr/>
        </p:nvSpPr>
        <p:spPr>
          <a:xfrm>
            <a:off x="1368572" y="4802548"/>
            <a:ext cx="212216" cy="1077937"/>
          </a:xfrm>
          <a:prstGeom prst="leftBrace">
            <a:avLst>
              <a:gd name="adj1" fmla="val 101901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ZoneTexte 27">
            <a:extLst>
              <a:ext uri="{FF2B5EF4-FFF2-40B4-BE49-F238E27FC236}">
                <a16:creationId xmlns:a16="http://schemas.microsoft.com/office/drawing/2014/main" id="{1EBABE4A-4AE8-E61A-666F-CEF355771846}"/>
              </a:ext>
            </a:extLst>
          </p:cNvPr>
          <p:cNvSpPr txBox="1"/>
          <p:nvPr/>
        </p:nvSpPr>
        <p:spPr>
          <a:xfrm>
            <a:off x="1046134" y="5157074"/>
            <a:ext cx="298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S</a:t>
            </a:r>
          </a:p>
        </p:txBody>
      </p:sp>
      <p:cxnSp>
        <p:nvCxnSpPr>
          <p:cNvPr id="4" name="Connecteur droit 17">
            <a:extLst>
              <a:ext uri="{FF2B5EF4-FFF2-40B4-BE49-F238E27FC236}">
                <a16:creationId xmlns:a16="http://schemas.microsoft.com/office/drawing/2014/main" id="{A8B8BCBC-75FB-705A-FBBE-D8E75C7A72B1}"/>
              </a:ext>
            </a:extLst>
          </p:cNvPr>
          <p:cNvCxnSpPr>
            <a:cxnSpLocks/>
          </p:cNvCxnSpPr>
          <p:nvPr/>
        </p:nvCxnSpPr>
        <p:spPr>
          <a:xfrm>
            <a:off x="1704228" y="4014547"/>
            <a:ext cx="338042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14">
            <a:extLst>
              <a:ext uri="{FF2B5EF4-FFF2-40B4-BE49-F238E27FC236}">
                <a16:creationId xmlns:a16="http://schemas.microsoft.com/office/drawing/2014/main" id="{6321BD57-21EB-37A3-4159-60B1E6C31732}"/>
              </a:ext>
            </a:extLst>
          </p:cNvPr>
          <p:cNvCxnSpPr>
            <a:cxnSpLocks/>
          </p:cNvCxnSpPr>
          <p:nvPr/>
        </p:nvCxnSpPr>
        <p:spPr>
          <a:xfrm>
            <a:off x="5084820" y="3022171"/>
            <a:ext cx="0" cy="306092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25">
                <a:extLst>
                  <a:ext uri="{FF2B5EF4-FFF2-40B4-BE49-F238E27FC236}">
                    <a16:creationId xmlns:a16="http://schemas.microsoft.com/office/drawing/2014/main" id="{40F5CAB9-0112-49CD-ADF8-C4502D7E6FF1}"/>
                  </a:ext>
                </a:extLst>
              </p:cNvPr>
              <p:cNvSpPr txBox="1"/>
              <p:nvPr/>
            </p:nvSpPr>
            <p:spPr>
              <a:xfrm>
                <a:off x="1186684" y="3822271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ZoneTexte 25">
                <a:extLst>
                  <a:ext uri="{FF2B5EF4-FFF2-40B4-BE49-F238E27FC236}">
                    <a16:creationId xmlns:a16="http://schemas.microsoft.com/office/drawing/2014/main" id="{40F5CAB9-0112-49CD-ADF8-C4502D7E6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6684" y="3822271"/>
                <a:ext cx="481863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56639BDE-49AF-4A47-B069-6D9528BFCF54}"/>
              </a:ext>
            </a:extLst>
          </p:cNvPr>
          <p:cNvGrpSpPr/>
          <p:nvPr/>
        </p:nvGrpSpPr>
        <p:grpSpPr>
          <a:xfrm>
            <a:off x="4993213" y="3931438"/>
            <a:ext cx="182880" cy="182880"/>
            <a:chOff x="5867354" y="2967593"/>
            <a:chExt cx="353418" cy="353418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7992A67-F204-4C7A-74F5-48AB570BF663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B12B9AE-CDC9-9DA0-F5C9-64A883EAF3D0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27">
                <a:extLst>
                  <a:ext uri="{FF2B5EF4-FFF2-40B4-BE49-F238E27FC236}">
                    <a16:creationId xmlns:a16="http://schemas.microsoft.com/office/drawing/2014/main" id="{60924B83-77F5-1431-EA40-639B97B80727}"/>
                  </a:ext>
                </a:extLst>
              </p:cNvPr>
              <p:cNvSpPr txBox="1"/>
              <p:nvPr/>
            </p:nvSpPr>
            <p:spPr>
              <a:xfrm>
                <a:off x="4834496" y="6137867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0" name="ZoneTexte 27">
                <a:extLst>
                  <a:ext uri="{FF2B5EF4-FFF2-40B4-BE49-F238E27FC236}">
                    <a16:creationId xmlns:a16="http://schemas.microsoft.com/office/drawing/2014/main" id="{60924B83-77F5-1431-EA40-639B97B807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4496" y="6137867"/>
                <a:ext cx="481478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Connecteur droit 17">
            <a:extLst>
              <a:ext uri="{FF2B5EF4-FFF2-40B4-BE49-F238E27FC236}">
                <a16:creationId xmlns:a16="http://schemas.microsoft.com/office/drawing/2014/main" id="{EAA3A208-71EC-0DA7-3944-58FF9AC6F340}"/>
              </a:ext>
            </a:extLst>
          </p:cNvPr>
          <p:cNvCxnSpPr>
            <a:cxnSpLocks/>
          </p:cNvCxnSpPr>
          <p:nvPr/>
        </p:nvCxnSpPr>
        <p:spPr>
          <a:xfrm>
            <a:off x="1713686" y="3022172"/>
            <a:ext cx="336239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5">
                <a:extLst>
                  <a:ext uri="{FF2B5EF4-FFF2-40B4-BE49-F238E27FC236}">
                    <a16:creationId xmlns:a16="http://schemas.microsoft.com/office/drawing/2014/main" id="{F0228422-F6E2-91D8-1468-903DB44422D0}"/>
                  </a:ext>
                </a:extLst>
              </p:cNvPr>
              <p:cNvSpPr txBox="1"/>
              <p:nvPr/>
            </p:nvSpPr>
            <p:spPr>
              <a:xfrm>
                <a:off x="252359" y="2851063"/>
                <a:ext cx="14135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25" name="ZoneTexte 25">
                <a:extLst>
                  <a:ext uri="{FF2B5EF4-FFF2-40B4-BE49-F238E27FC236}">
                    <a16:creationId xmlns:a16="http://schemas.microsoft.com/office/drawing/2014/main" id="{F0228422-F6E2-91D8-1468-903DB44422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359" y="2851063"/>
                <a:ext cx="1413528" cy="369332"/>
              </a:xfrm>
              <a:prstGeom prst="rect">
                <a:avLst/>
              </a:prstGeom>
              <a:blipFill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ZoneTexte 31">
            <a:extLst>
              <a:ext uri="{FF2B5EF4-FFF2-40B4-BE49-F238E27FC236}">
                <a16:creationId xmlns:a16="http://schemas.microsoft.com/office/drawing/2014/main" id="{BD05224E-662E-C4EE-7BF1-03026A575DF2}"/>
              </a:ext>
            </a:extLst>
          </p:cNvPr>
          <p:cNvSpPr txBox="1"/>
          <p:nvPr/>
        </p:nvSpPr>
        <p:spPr>
          <a:xfrm>
            <a:off x="6579691" y="1879626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  <a:r>
              <a:rPr lang="fr-FR" b="1" dirty="0">
                <a:solidFill>
                  <a:srgbClr val="C00000"/>
                </a:solidFill>
              </a:rPr>
              <a:t> = MC</a:t>
            </a:r>
          </a:p>
        </p:txBody>
      </p:sp>
      <p:sp>
        <p:nvSpPr>
          <p:cNvPr id="29" name="ZoneTexte 32">
            <a:extLst>
              <a:ext uri="{FF2B5EF4-FFF2-40B4-BE49-F238E27FC236}">
                <a16:creationId xmlns:a16="http://schemas.microsoft.com/office/drawing/2014/main" id="{0A21AE9A-E86D-D8B9-2A4E-920687BD3F1A}"/>
              </a:ext>
            </a:extLst>
          </p:cNvPr>
          <p:cNvSpPr txBox="1"/>
          <p:nvPr/>
        </p:nvSpPr>
        <p:spPr>
          <a:xfrm>
            <a:off x="6610950" y="4865983"/>
            <a:ext cx="915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  <p:cxnSp>
        <p:nvCxnSpPr>
          <p:cNvPr id="21" name="Connecteur droit 14">
            <a:extLst>
              <a:ext uri="{FF2B5EF4-FFF2-40B4-BE49-F238E27FC236}">
                <a16:creationId xmlns:a16="http://schemas.microsoft.com/office/drawing/2014/main" id="{DD125318-5227-986A-598D-BCA90641AADD}"/>
              </a:ext>
            </a:extLst>
          </p:cNvPr>
          <p:cNvCxnSpPr>
            <a:cxnSpLocks/>
          </p:cNvCxnSpPr>
          <p:nvPr/>
        </p:nvCxnSpPr>
        <p:spPr>
          <a:xfrm>
            <a:off x="4224409" y="3476394"/>
            <a:ext cx="0" cy="260670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17">
            <a:extLst>
              <a:ext uri="{FF2B5EF4-FFF2-40B4-BE49-F238E27FC236}">
                <a16:creationId xmlns:a16="http://schemas.microsoft.com/office/drawing/2014/main" id="{922AF865-FDBF-3B45-312B-796B4B1C310C}"/>
              </a:ext>
            </a:extLst>
          </p:cNvPr>
          <p:cNvCxnSpPr>
            <a:cxnSpLocks/>
          </p:cNvCxnSpPr>
          <p:nvPr/>
        </p:nvCxnSpPr>
        <p:spPr>
          <a:xfrm>
            <a:off x="1715021" y="3474101"/>
            <a:ext cx="250512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5">
                <a:extLst>
                  <a:ext uri="{FF2B5EF4-FFF2-40B4-BE49-F238E27FC236}">
                    <a16:creationId xmlns:a16="http://schemas.microsoft.com/office/drawing/2014/main" id="{FAAEDD5C-5356-3224-B55C-BF0DF121B486}"/>
                  </a:ext>
                </a:extLst>
              </p:cNvPr>
              <p:cNvSpPr txBox="1"/>
              <p:nvPr/>
            </p:nvSpPr>
            <p:spPr>
              <a:xfrm>
                <a:off x="1189344" y="3288593"/>
                <a:ext cx="47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3" name="ZoneTexte 25">
                <a:extLst>
                  <a:ext uri="{FF2B5EF4-FFF2-40B4-BE49-F238E27FC236}">
                    <a16:creationId xmlns:a16="http://schemas.microsoft.com/office/drawing/2014/main" id="{FAAEDD5C-5356-3224-B55C-BF0DF121B4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344" y="3288593"/>
                <a:ext cx="476541" cy="369332"/>
              </a:xfrm>
              <a:prstGeom prst="rect">
                <a:avLst/>
              </a:prstGeom>
              <a:blipFill>
                <a:blip r:embed="rId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7">
                <a:extLst>
                  <a:ext uri="{FF2B5EF4-FFF2-40B4-BE49-F238E27FC236}">
                    <a16:creationId xmlns:a16="http://schemas.microsoft.com/office/drawing/2014/main" id="{5E3DD17B-B69F-A912-B717-83B9D284D377}"/>
                  </a:ext>
                </a:extLst>
              </p:cNvPr>
              <p:cNvSpPr txBox="1"/>
              <p:nvPr/>
            </p:nvSpPr>
            <p:spPr>
              <a:xfrm>
                <a:off x="3986331" y="6137867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7" name="ZoneTexte 27">
                <a:extLst>
                  <a:ext uri="{FF2B5EF4-FFF2-40B4-BE49-F238E27FC236}">
                    <a16:creationId xmlns:a16="http://schemas.microsoft.com/office/drawing/2014/main" id="{5E3DD17B-B69F-A912-B717-83B9D284D3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6331" y="6137867"/>
                <a:ext cx="476156" cy="369332"/>
              </a:xfrm>
              <a:prstGeom prst="rect">
                <a:avLst/>
              </a:prstGeom>
              <a:blipFill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39FD2803-32F5-0D16-2AED-A54979750246}"/>
              </a:ext>
            </a:extLst>
          </p:cNvPr>
          <p:cNvGrpSpPr/>
          <p:nvPr/>
        </p:nvGrpSpPr>
        <p:grpSpPr>
          <a:xfrm>
            <a:off x="4126436" y="3381819"/>
            <a:ext cx="182880" cy="182880"/>
            <a:chOff x="5867354" y="2967593"/>
            <a:chExt cx="353418" cy="353418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1AD0530-38D7-90ED-D134-5F4018E2235E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7351118-9E1E-E528-16B5-7E4B39E18346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285819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C3DE63A-318C-95C2-7D9A-187C3A1B3B05}"/>
              </a:ext>
            </a:extLst>
          </p:cNvPr>
          <p:cNvSpPr/>
          <p:nvPr/>
        </p:nvSpPr>
        <p:spPr>
          <a:xfrm>
            <a:off x="4212077" y="3017196"/>
            <a:ext cx="877110" cy="997085"/>
          </a:xfrm>
          <a:custGeom>
            <a:avLst/>
            <a:gdLst>
              <a:gd name="connsiteX0" fmla="*/ 0 w 877110"/>
              <a:gd name="connsiteY0" fmla="*/ 460442 h 997085"/>
              <a:gd name="connsiteX1" fmla="*/ 877110 w 877110"/>
              <a:gd name="connsiteY1" fmla="*/ 0 h 997085"/>
              <a:gd name="connsiteX2" fmla="*/ 875489 w 877110"/>
              <a:gd name="connsiteY2" fmla="*/ 997085 h 997085"/>
              <a:gd name="connsiteX3" fmla="*/ 0 w 877110"/>
              <a:gd name="connsiteY3" fmla="*/ 460442 h 997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7110" h="997085">
                <a:moveTo>
                  <a:pt x="0" y="460442"/>
                </a:moveTo>
                <a:lnTo>
                  <a:pt x="877110" y="0"/>
                </a:lnTo>
                <a:cubicBezTo>
                  <a:pt x="876570" y="332362"/>
                  <a:pt x="876029" y="664723"/>
                  <a:pt x="875489" y="997085"/>
                </a:cubicBezTo>
                <a:lnTo>
                  <a:pt x="0" y="46044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Connecteur droit 29">
            <a:extLst>
              <a:ext uri="{FF2B5EF4-FFF2-40B4-BE49-F238E27FC236}">
                <a16:creationId xmlns:a16="http://schemas.microsoft.com/office/drawing/2014/main" id="{3CC572FF-74BA-E5A4-EBD3-AB14E08F76A7}"/>
              </a:ext>
            </a:extLst>
          </p:cNvPr>
          <p:cNvCxnSpPr/>
          <p:nvPr/>
        </p:nvCxnSpPr>
        <p:spPr>
          <a:xfrm flipV="1">
            <a:off x="1721379" y="2249666"/>
            <a:ext cx="4835576" cy="254097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31">
            <a:extLst>
              <a:ext uri="{FF2B5EF4-FFF2-40B4-BE49-F238E27FC236}">
                <a16:creationId xmlns:a16="http://schemas.microsoft.com/office/drawing/2014/main" id="{13CE6663-DD46-1ECB-2A6C-8715E5A2A878}"/>
              </a:ext>
            </a:extLst>
          </p:cNvPr>
          <p:cNvSpPr txBox="1"/>
          <p:nvPr/>
        </p:nvSpPr>
        <p:spPr>
          <a:xfrm>
            <a:off x="6644933" y="2814394"/>
            <a:ext cx="1215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2</a:t>
            </a:r>
            <a:r>
              <a:rPr lang="fr-FR" b="1" dirty="0">
                <a:solidFill>
                  <a:schemeClr val="accent4"/>
                </a:solidFill>
              </a:rPr>
              <a:t> = S</a:t>
            </a:r>
            <a:r>
              <a:rPr lang="fr-FR" b="1" baseline="-25000" dirty="0">
                <a:solidFill>
                  <a:schemeClr val="accent4"/>
                </a:solidFill>
              </a:rPr>
              <a:t>1</a:t>
            </a:r>
            <a:r>
              <a:rPr lang="fr-FR" b="1" dirty="0">
                <a:solidFill>
                  <a:schemeClr val="accent4"/>
                </a:solidFill>
              </a:rPr>
              <a:t> - S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76FED95D-491F-F53F-67D7-7FC1FF93CAF5}"/>
              </a:ext>
            </a:extLst>
          </p:cNvPr>
          <p:cNvSpPr/>
          <p:nvPr/>
        </p:nvSpPr>
        <p:spPr>
          <a:xfrm>
            <a:off x="6393576" y="2558549"/>
            <a:ext cx="188469" cy="371662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835471" y="1589007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719428" y="1944248"/>
            <a:ext cx="4831785" cy="296426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V="1">
            <a:off x="1715021" y="3188883"/>
            <a:ext cx="4875782" cy="2691602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572973" y="5898940"/>
            <a:ext cx="1287077" cy="37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1705477" y="1399427"/>
            <a:ext cx="0" cy="468604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itre 1"/>
          <p:cNvSpPr txBox="1">
            <a:spLocks/>
          </p:cNvSpPr>
          <p:nvPr/>
        </p:nvSpPr>
        <p:spPr>
          <a:xfrm>
            <a:off x="688726" y="395189"/>
            <a:ext cx="8596668" cy="812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err="1"/>
              <a:t>Specific</a:t>
            </a:r>
            <a:r>
              <a:rPr lang="fr-FR" dirty="0"/>
              <a:t> Subsidies &amp; </a:t>
            </a:r>
            <a:r>
              <a:rPr lang="fr-FR" dirty="0" err="1"/>
              <a:t>Welfare</a:t>
            </a:r>
            <a:r>
              <a:rPr lang="fr-FR" dirty="0"/>
              <a:t> </a:t>
            </a:r>
            <a:r>
              <a:rPr lang="fr-FR" dirty="0" err="1"/>
              <a:t>Loss</a:t>
            </a:r>
            <a:endParaRPr lang="fr-FR" dirty="0"/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1708622" y="6089565"/>
            <a:ext cx="585494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Left Brace 11">
            <a:extLst>
              <a:ext uri="{FF2B5EF4-FFF2-40B4-BE49-F238E27FC236}">
                <a16:creationId xmlns:a16="http://schemas.microsoft.com/office/drawing/2014/main" id="{28D33508-1184-AE39-4045-47C4A2F5D5D0}"/>
              </a:ext>
            </a:extLst>
          </p:cNvPr>
          <p:cNvSpPr/>
          <p:nvPr/>
        </p:nvSpPr>
        <p:spPr>
          <a:xfrm>
            <a:off x="1368572" y="4802548"/>
            <a:ext cx="212216" cy="1077937"/>
          </a:xfrm>
          <a:prstGeom prst="leftBrace">
            <a:avLst>
              <a:gd name="adj1" fmla="val 101901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ZoneTexte 27">
            <a:extLst>
              <a:ext uri="{FF2B5EF4-FFF2-40B4-BE49-F238E27FC236}">
                <a16:creationId xmlns:a16="http://schemas.microsoft.com/office/drawing/2014/main" id="{1EBABE4A-4AE8-E61A-666F-CEF355771846}"/>
              </a:ext>
            </a:extLst>
          </p:cNvPr>
          <p:cNvSpPr txBox="1"/>
          <p:nvPr/>
        </p:nvSpPr>
        <p:spPr>
          <a:xfrm>
            <a:off x="1046134" y="5157074"/>
            <a:ext cx="298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S</a:t>
            </a:r>
          </a:p>
        </p:txBody>
      </p:sp>
      <p:cxnSp>
        <p:nvCxnSpPr>
          <p:cNvPr id="4" name="Connecteur droit 17">
            <a:extLst>
              <a:ext uri="{FF2B5EF4-FFF2-40B4-BE49-F238E27FC236}">
                <a16:creationId xmlns:a16="http://schemas.microsoft.com/office/drawing/2014/main" id="{A8B8BCBC-75FB-705A-FBBE-D8E75C7A72B1}"/>
              </a:ext>
            </a:extLst>
          </p:cNvPr>
          <p:cNvCxnSpPr>
            <a:cxnSpLocks/>
          </p:cNvCxnSpPr>
          <p:nvPr/>
        </p:nvCxnSpPr>
        <p:spPr>
          <a:xfrm>
            <a:off x="1704228" y="4014547"/>
            <a:ext cx="338042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14">
            <a:extLst>
              <a:ext uri="{FF2B5EF4-FFF2-40B4-BE49-F238E27FC236}">
                <a16:creationId xmlns:a16="http://schemas.microsoft.com/office/drawing/2014/main" id="{6321BD57-21EB-37A3-4159-60B1E6C31732}"/>
              </a:ext>
            </a:extLst>
          </p:cNvPr>
          <p:cNvCxnSpPr>
            <a:cxnSpLocks/>
          </p:cNvCxnSpPr>
          <p:nvPr/>
        </p:nvCxnSpPr>
        <p:spPr>
          <a:xfrm>
            <a:off x="5084820" y="3022171"/>
            <a:ext cx="0" cy="306092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25">
                <a:extLst>
                  <a:ext uri="{FF2B5EF4-FFF2-40B4-BE49-F238E27FC236}">
                    <a16:creationId xmlns:a16="http://schemas.microsoft.com/office/drawing/2014/main" id="{40F5CAB9-0112-49CD-ADF8-C4502D7E6FF1}"/>
                  </a:ext>
                </a:extLst>
              </p:cNvPr>
              <p:cNvSpPr txBox="1"/>
              <p:nvPr/>
            </p:nvSpPr>
            <p:spPr>
              <a:xfrm>
                <a:off x="1186684" y="3822271"/>
                <a:ext cx="481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ZoneTexte 25">
                <a:extLst>
                  <a:ext uri="{FF2B5EF4-FFF2-40B4-BE49-F238E27FC236}">
                    <a16:creationId xmlns:a16="http://schemas.microsoft.com/office/drawing/2014/main" id="{40F5CAB9-0112-49CD-ADF8-C4502D7E6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6684" y="3822271"/>
                <a:ext cx="481863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56639BDE-49AF-4A47-B069-6D9528BFCF54}"/>
              </a:ext>
            </a:extLst>
          </p:cNvPr>
          <p:cNvGrpSpPr/>
          <p:nvPr/>
        </p:nvGrpSpPr>
        <p:grpSpPr>
          <a:xfrm>
            <a:off x="4993213" y="3931438"/>
            <a:ext cx="182880" cy="182880"/>
            <a:chOff x="5867354" y="2967593"/>
            <a:chExt cx="353418" cy="353418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7992A67-F204-4C7A-74F5-48AB570BF663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B12B9AE-CDC9-9DA0-F5C9-64A883EAF3D0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27">
                <a:extLst>
                  <a:ext uri="{FF2B5EF4-FFF2-40B4-BE49-F238E27FC236}">
                    <a16:creationId xmlns:a16="http://schemas.microsoft.com/office/drawing/2014/main" id="{60924B83-77F5-1431-EA40-639B97B80727}"/>
                  </a:ext>
                </a:extLst>
              </p:cNvPr>
              <p:cNvSpPr txBox="1"/>
              <p:nvPr/>
            </p:nvSpPr>
            <p:spPr>
              <a:xfrm>
                <a:off x="4834496" y="6137867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0" name="ZoneTexte 27">
                <a:extLst>
                  <a:ext uri="{FF2B5EF4-FFF2-40B4-BE49-F238E27FC236}">
                    <a16:creationId xmlns:a16="http://schemas.microsoft.com/office/drawing/2014/main" id="{60924B83-77F5-1431-EA40-639B97B807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4496" y="6137867"/>
                <a:ext cx="481478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Connecteur droit 17">
            <a:extLst>
              <a:ext uri="{FF2B5EF4-FFF2-40B4-BE49-F238E27FC236}">
                <a16:creationId xmlns:a16="http://schemas.microsoft.com/office/drawing/2014/main" id="{EAA3A208-71EC-0DA7-3944-58FF9AC6F340}"/>
              </a:ext>
            </a:extLst>
          </p:cNvPr>
          <p:cNvCxnSpPr>
            <a:cxnSpLocks/>
          </p:cNvCxnSpPr>
          <p:nvPr/>
        </p:nvCxnSpPr>
        <p:spPr>
          <a:xfrm>
            <a:off x="1713686" y="3022172"/>
            <a:ext cx="336239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31">
            <a:extLst>
              <a:ext uri="{FF2B5EF4-FFF2-40B4-BE49-F238E27FC236}">
                <a16:creationId xmlns:a16="http://schemas.microsoft.com/office/drawing/2014/main" id="{BD05224E-662E-C4EE-7BF1-03026A575DF2}"/>
              </a:ext>
            </a:extLst>
          </p:cNvPr>
          <p:cNvSpPr txBox="1"/>
          <p:nvPr/>
        </p:nvSpPr>
        <p:spPr>
          <a:xfrm>
            <a:off x="6579691" y="1879626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1</a:t>
            </a:r>
            <a:r>
              <a:rPr lang="fr-FR" b="1" dirty="0">
                <a:solidFill>
                  <a:srgbClr val="C00000"/>
                </a:solidFill>
              </a:rPr>
              <a:t> = MC</a:t>
            </a:r>
          </a:p>
        </p:txBody>
      </p:sp>
      <p:sp>
        <p:nvSpPr>
          <p:cNvPr id="29" name="ZoneTexte 32">
            <a:extLst>
              <a:ext uri="{FF2B5EF4-FFF2-40B4-BE49-F238E27FC236}">
                <a16:creationId xmlns:a16="http://schemas.microsoft.com/office/drawing/2014/main" id="{0A21AE9A-E86D-D8B9-2A4E-920687BD3F1A}"/>
              </a:ext>
            </a:extLst>
          </p:cNvPr>
          <p:cNvSpPr txBox="1"/>
          <p:nvPr/>
        </p:nvSpPr>
        <p:spPr>
          <a:xfrm>
            <a:off x="6610950" y="4865983"/>
            <a:ext cx="915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 = MB</a:t>
            </a:r>
          </a:p>
        </p:txBody>
      </p:sp>
      <p:cxnSp>
        <p:nvCxnSpPr>
          <p:cNvPr id="21" name="Connecteur droit 14">
            <a:extLst>
              <a:ext uri="{FF2B5EF4-FFF2-40B4-BE49-F238E27FC236}">
                <a16:creationId xmlns:a16="http://schemas.microsoft.com/office/drawing/2014/main" id="{DD125318-5227-986A-598D-BCA90641AADD}"/>
              </a:ext>
            </a:extLst>
          </p:cNvPr>
          <p:cNvCxnSpPr>
            <a:cxnSpLocks/>
          </p:cNvCxnSpPr>
          <p:nvPr/>
        </p:nvCxnSpPr>
        <p:spPr>
          <a:xfrm>
            <a:off x="4224409" y="3476394"/>
            <a:ext cx="0" cy="260670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17">
            <a:extLst>
              <a:ext uri="{FF2B5EF4-FFF2-40B4-BE49-F238E27FC236}">
                <a16:creationId xmlns:a16="http://schemas.microsoft.com/office/drawing/2014/main" id="{922AF865-FDBF-3B45-312B-796B4B1C310C}"/>
              </a:ext>
            </a:extLst>
          </p:cNvPr>
          <p:cNvCxnSpPr>
            <a:cxnSpLocks/>
          </p:cNvCxnSpPr>
          <p:nvPr/>
        </p:nvCxnSpPr>
        <p:spPr>
          <a:xfrm>
            <a:off x="1715021" y="3474101"/>
            <a:ext cx="250512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5">
                <a:extLst>
                  <a:ext uri="{FF2B5EF4-FFF2-40B4-BE49-F238E27FC236}">
                    <a16:creationId xmlns:a16="http://schemas.microsoft.com/office/drawing/2014/main" id="{FAAEDD5C-5356-3224-B55C-BF0DF121B486}"/>
                  </a:ext>
                </a:extLst>
              </p:cNvPr>
              <p:cNvSpPr txBox="1"/>
              <p:nvPr/>
            </p:nvSpPr>
            <p:spPr>
              <a:xfrm>
                <a:off x="1189344" y="3288593"/>
                <a:ext cx="47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3" name="ZoneTexte 25">
                <a:extLst>
                  <a:ext uri="{FF2B5EF4-FFF2-40B4-BE49-F238E27FC236}">
                    <a16:creationId xmlns:a16="http://schemas.microsoft.com/office/drawing/2014/main" id="{FAAEDD5C-5356-3224-B55C-BF0DF121B4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344" y="3288593"/>
                <a:ext cx="476541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7">
                <a:extLst>
                  <a:ext uri="{FF2B5EF4-FFF2-40B4-BE49-F238E27FC236}">
                    <a16:creationId xmlns:a16="http://schemas.microsoft.com/office/drawing/2014/main" id="{5E3DD17B-B69F-A912-B717-83B9D284D377}"/>
                  </a:ext>
                </a:extLst>
              </p:cNvPr>
              <p:cNvSpPr txBox="1"/>
              <p:nvPr/>
            </p:nvSpPr>
            <p:spPr>
              <a:xfrm>
                <a:off x="3986331" y="6137867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7" name="ZoneTexte 27">
                <a:extLst>
                  <a:ext uri="{FF2B5EF4-FFF2-40B4-BE49-F238E27FC236}">
                    <a16:creationId xmlns:a16="http://schemas.microsoft.com/office/drawing/2014/main" id="{5E3DD17B-B69F-A912-B717-83B9D284D3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6331" y="6137867"/>
                <a:ext cx="476156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39FD2803-32F5-0D16-2AED-A54979750246}"/>
              </a:ext>
            </a:extLst>
          </p:cNvPr>
          <p:cNvGrpSpPr/>
          <p:nvPr/>
        </p:nvGrpSpPr>
        <p:grpSpPr>
          <a:xfrm>
            <a:off x="4126436" y="3381819"/>
            <a:ext cx="182880" cy="182880"/>
            <a:chOff x="5867354" y="2967593"/>
            <a:chExt cx="353418" cy="353418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1AD0530-38D7-90ED-D134-5F4018E2235E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7351118-9E1E-E528-16B5-7E4B39E18346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ZoneTexte 32">
            <a:extLst>
              <a:ext uri="{FF2B5EF4-FFF2-40B4-BE49-F238E27FC236}">
                <a16:creationId xmlns:a16="http://schemas.microsoft.com/office/drawing/2014/main" id="{A69769FE-4548-735B-29E3-8762A5D87A8F}"/>
              </a:ext>
            </a:extLst>
          </p:cNvPr>
          <p:cNvSpPr txBox="1"/>
          <p:nvPr/>
        </p:nvSpPr>
        <p:spPr>
          <a:xfrm>
            <a:off x="4419086" y="3309043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3">
                    <a:lumMod val="50000"/>
                  </a:schemeClr>
                </a:solidFill>
              </a:rPr>
              <a:t>DWL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BC35D20-B7F9-B112-7B27-32B86815B20B}"/>
              </a:ext>
            </a:extLst>
          </p:cNvPr>
          <p:cNvCxnSpPr>
            <a:cxnSpLocks/>
          </p:cNvCxnSpPr>
          <p:nvPr/>
        </p:nvCxnSpPr>
        <p:spPr>
          <a:xfrm>
            <a:off x="4262206" y="5960460"/>
            <a:ext cx="791624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25">
            <a:extLst>
              <a:ext uri="{FF2B5EF4-FFF2-40B4-BE49-F238E27FC236}">
                <a16:creationId xmlns:a16="http://schemas.microsoft.com/office/drawing/2014/main" id="{8DE789CB-556E-E7F1-EC99-A53D91344711}"/>
              </a:ext>
            </a:extLst>
          </p:cNvPr>
          <p:cNvSpPr txBox="1"/>
          <p:nvPr/>
        </p:nvSpPr>
        <p:spPr>
          <a:xfrm>
            <a:off x="3712678" y="6491221"/>
            <a:ext cx="18779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OVER ALLOCATION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25">
                <a:extLst>
                  <a:ext uri="{FF2B5EF4-FFF2-40B4-BE49-F238E27FC236}">
                    <a16:creationId xmlns:a16="http://schemas.microsoft.com/office/drawing/2014/main" id="{65D3EAEB-4B62-8A8D-F2D0-19250EB907B4}"/>
                  </a:ext>
                </a:extLst>
              </p:cNvPr>
              <p:cNvSpPr txBox="1"/>
              <p:nvPr/>
            </p:nvSpPr>
            <p:spPr>
              <a:xfrm>
                <a:off x="252359" y="2851063"/>
                <a:ext cx="14135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34" name="ZoneTexte 25">
                <a:extLst>
                  <a:ext uri="{FF2B5EF4-FFF2-40B4-BE49-F238E27FC236}">
                    <a16:creationId xmlns:a16="http://schemas.microsoft.com/office/drawing/2014/main" id="{65D3EAEB-4B62-8A8D-F2D0-19250EB907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359" y="2851063"/>
                <a:ext cx="1413528" cy="369332"/>
              </a:xfrm>
              <a:prstGeom prst="rect">
                <a:avLst/>
              </a:prstGeom>
              <a:blipFill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607322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C3CD8304-6630-46F4-9C52-2B0A2E37FB89}"/>
              </a:ext>
            </a:extLst>
          </p:cNvPr>
          <p:cNvSpPr/>
          <p:nvPr/>
        </p:nvSpPr>
        <p:spPr>
          <a:xfrm>
            <a:off x="3038390" y="4418081"/>
            <a:ext cx="3173819" cy="1651153"/>
          </a:xfrm>
          <a:custGeom>
            <a:avLst/>
            <a:gdLst>
              <a:gd name="connsiteX0" fmla="*/ 0 w 3173819"/>
              <a:gd name="connsiteY0" fmla="*/ 1651153 h 1651153"/>
              <a:gd name="connsiteX1" fmla="*/ 1711842 w 3173819"/>
              <a:gd name="connsiteY1" fmla="*/ 13739 h 1651153"/>
              <a:gd name="connsiteX2" fmla="*/ 3173819 w 3173819"/>
              <a:gd name="connsiteY2" fmla="*/ 1002567 h 16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73819" h="1651153">
                <a:moveTo>
                  <a:pt x="0" y="1651153"/>
                </a:moveTo>
                <a:cubicBezTo>
                  <a:pt x="591436" y="886495"/>
                  <a:pt x="1182872" y="121837"/>
                  <a:pt x="1711842" y="13739"/>
                </a:cubicBezTo>
                <a:cubicBezTo>
                  <a:pt x="2240812" y="-94359"/>
                  <a:pt x="2707315" y="454104"/>
                  <a:pt x="3173819" y="1002567"/>
                </a:cubicBezTo>
              </a:path>
            </a:pathLst>
          </a:custGeom>
          <a:noFill/>
          <a:ln w="571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92C09448-E9C1-4B2C-B041-1345882FEF94}"/>
              </a:ext>
            </a:extLst>
          </p:cNvPr>
          <p:cNvSpPr/>
          <p:nvPr/>
        </p:nvSpPr>
        <p:spPr>
          <a:xfrm>
            <a:off x="3042089" y="1293135"/>
            <a:ext cx="1860096" cy="1890149"/>
          </a:xfrm>
          <a:custGeom>
            <a:avLst/>
            <a:gdLst>
              <a:gd name="connsiteX0" fmla="*/ 0 w 1884459"/>
              <a:gd name="connsiteY0" fmla="*/ 0 h 1868557"/>
              <a:gd name="connsiteX1" fmla="*/ 0 w 1884459"/>
              <a:gd name="connsiteY1" fmla="*/ 1868557 h 1868557"/>
              <a:gd name="connsiteX2" fmla="*/ 1884459 w 1884459"/>
              <a:gd name="connsiteY2" fmla="*/ 818985 h 1868557"/>
              <a:gd name="connsiteX3" fmla="*/ 0 w 1884459"/>
              <a:gd name="connsiteY3" fmla="*/ 0 h 1868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4459" h="1868557">
                <a:moveTo>
                  <a:pt x="0" y="0"/>
                </a:moveTo>
                <a:lnTo>
                  <a:pt x="0" y="1868557"/>
                </a:lnTo>
                <a:lnTo>
                  <a:pt x="1884459" y="81898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A67F3C-EFC3-447A-A665-1F47274A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524" y="110860"/>
            <a:ext cx="8596668" cy="723900"/>
          </a:xfrm>
        </p:spPr>
        <p:txBody>
          <a:bodyPr/>
          <a:lstStyle/>
          <a:p>
            <a:r>
              <a:rPr lang="fr-FR" dirty="0"/>
              <a:t>Allocative </a:t>
            </a:r>
            <a:r>
              <a:rPr lang="fr-FR" dirty="0" err="1"/>
              <a:t>Efficiency</a:t>
            </a:r>
            <a:endParaRPr lang="fr-FR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533D484-8B20-413C-8E76-FDC1D188557E}"/>
              </a:ext>
            </a:extLst>
          </p:cNvPr>
          <p:cNvCxnSpPr>
            <a:cxnSpLocks/>
          </p:cNvCxnSpPr>
          <p:nvPr/>
        </p:nvCxnSpPr>
        <p:spPr>
          <a:xfrm flipV="1">
            <a:off x="3024435" y="3377867"/>
            <a:ext cx="4005769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2C50420-3F50-463B-B530-D5CEF0AFF5B1}"/>
              </a:ext>
            </a:extLst>
          </p:cNvPr>
          <p:cNvCxnSpPr>
            <a:cxnSpLocks/>
          </p:cNvCxnSpPr>
          <p:nvPr/>
        </p:nvCxnSpPr>
        <p:spPr>
          <a:xfrm flipV="1">
            <a:off x="3024435" y="3663619"/>
            <a:ext cx="0" cy="242887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68CCCED-5543-4960-8A5E-757C81307571}"/>
              </a:ext>
            </a:extLst>
          </p:cNvPr>
          <p:cNvCxnSpPr>
            <a:cxnSpLocks/>
          </p:cNvCxnSpPr>
          <p:nvPr/>
        </p:nvCxnSpPr>
        <p:spPr>
          <a:xfrm flipV="1">
            <a:off x="3024435" y="6092492"/>
            <a:ext cx="4005769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0CB9CAC-42A4-44D7-BF05-28B1AD943FFD}"/>
              </a:ext>
            </a:extLst>
          </p:cNvPr>
          <p:cNvSpPr txBox="1"/>
          <p:nvPr/>
        </p:nvSpPr>
        <p:spPr>
          <a:xfrm>
            <a:off x="7030204" y="5907825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289EB98-A287-43FC-9F2A-A49A50C36D58}"/>
              </a:ext>
            </a:extLst>
          </p:cNvPr>
          <p:cNvSpPr txBox="1"/>
          <p:nvPr/>
        </p:nvSpPr>
        <p:spPr>
          <a:xfrm>
            <a:off x="7030203" y="3193200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5D9D039-8434-4F1B-937B-7387ADC86B16}"/>
              </a:ext>
            </a:extLst>
          </p:cNvPr>
          <p:cNvSpPr txBox="1"/>
          <p:nvPr/>
        </p:nvSpPr>
        <p:spPr>
          <a:xfrm>
            <a:off x="1976956" y="970942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2B18218-E485-4BB0-AE2E-D0EC294A0809}"/>
              </a:ext>
            </a:extLst>
          </p:cNvPr>
          <p:cNvCxnSpPr>
            <a:cxnSpLocks/>
          </p:cNvCxnSpPr>
          <p:nvPr/>
        </p:nvCxnSpPr>
        <p:spPr>
          <a:xfrm flipV="1">
            <a:off x="3036793" y="1254460"/>
            <a:ext cx="3364065" cy="192882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23F1E69-5703-4B26-B502-6060E34A84F8}"/>
              </a:ext>
            </a:extLst>
          </p:cNvPr>
          <p:cNvCxnSpPr>
            <a:cxnSpLocks/>
          </p:cNvCxnSpPr>
          <p:nvPr/>
        </p:nvCxnSpPr>
        <p:spPr>
          <a:xfrm>
            <a:off x="3043144" y="1300660"/>
            <a:ext cx="3369016" cy="150253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8F78724-90DE-4FEE-91F0-15CCF31B8864}"/>
              </a:ext>
            </a:extLst>
          </p:cNvPr>
          <p:cNvCxnSpPr>
            <a:cxnSpLocks/>
          </p:cNvCxnSpPr>
          <p:nvPr/>
        </p:nvCxnSpPr>
        <p:spPr>
          <a:xfrm flipV="1">
            <a:off x="4883928" y="2114404"/>
            <a:ext cx="0" cy="396771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D2AD5B9-692B-447B-A128-CD7D85E3EC30}"/>
              </a:ext>
            </a:extLst>
          </p:cNvPr>
          <p:cNvGrpSpPr/>
          <p:nvPr/>
        </p:nvGrpSpPr>
        <p:grpSpPr>
          <a:xfrm>
            <a:off x="4798391" y="2037320"/>
            <a:ext cx="171074" cy="171074"/>
            <a:chOff x="7819422" y="4343400"/>
            <a:chExt cx="738126" cy="738126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0C46C45-F9CD-4472-89C6-E7B91400523B}"/>
                </a:ext>
              </a:extLst>
            </p:cNvPr>
            <p:cNvCxnSpPr/>
            <p:nvPr/>
          </p:nvCxnSpPr>
          <p:spPr>
            <a:xfrm flipV="1">
              <a:off x="7820025" y="4344003"/>
              <a:ext cx="737523" cy="73752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CB78C2B-5590-44DA-BAD1-E238D4A220EF}"/>
                </a:ext>
              </a:extLst>
            </p:cNvPr>
            <p:cNvCxnSpPr/>
            <p:nvPr/>
          </p:nvCxnSpPr>
          <p:spPr>
            <a:xfrm>
              <a:off x="7819422" y="4343400"/>
              <a:ext cx="737523" cy="73752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94CD6D9-0748-44AA-B9A0-F5C92CA892D8}"/>
              </a:ext>
            </a:extLst>
          </p:cNvPr>
          <p:cNvCxnSpPr>
            <a:cxnSpLocks/>
          </p:cNvCxnSpPr>
          <p:nvPr/>
        </p:nvCxnSpPr>
        <p:spPr>
          <a:xfrm flipV="1">
            <a:off x="3024435" y="948994"/>
            <a:ext cx="0" cy="242887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77B41BB1-7B48-4B14-8AA9-39DFD18DA853}"/>
              </a:ext>
            </a:extLst>
          </p:cNvPr>
          <p:cNvSpPr txBox="1"/>
          <p:nvPr/>
        </p:nvSpPr>
        <p:spPr>
          <a:xfrm>
            <a:off x="6252217" y="5443356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6600"/>
                </a:solidFill>
              </a:rPr>
              <a:t>W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1E38719-DA46-43CB-ACF9-5C6853FB8F30}"/>
              </a:ext>
            </a:extLst>
          </p:cNvPr>
          <p:cNvSpPr txBox="1"/>
          <p:nvPr/>
        </p:nvSpPr>
        <p:spPr>
          <a:xfrm>
            <a:off x="3482933" y="1891954"/>
            <a:ext cx="561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/>
              <a:t>W</a:t>
            </a:r>
            <a:r>
              <a:rPr lang="fr-FR" sz="2400" b="1" baseline="-25000" dirty="0"/>
              <a:t>S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38BEC7DC-99FD-41EC-BE8E-037DF8568DB7}"/>
              </a:ext>
            </a:extLst>
          </p:cNvPr>
          <p:cNvCxnSpPr>
            <a:cxnSpLocks/>
          </p:cNvCxnSpPr>
          <p:nvPr/>
        </p:nvCxnSpPr>
        <p:spPr>
          <a:xfrm flipH="1">
            <a:off x="3031902" y="4414878"/>
            <a:ext cx="1851956" cy="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0D8F6CA5-42D1-43FC-885C-8FF06B476646}"/>
                  </a:ext>
                </a:extLst>
              </p:cNvPr>
              <p:cNvSpPr txBox="1"/>
              <p:nvPr/>
            </p:nvSpPr>
            <p:spPr>
              <a:xfrm>
                <a:off x="2432012" y="4235528"/>
                <a:ext cx="5418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0D8F6CA5-42D1-43FC-885C-8FF06B4766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2012" y="4235528"/>
                <a:ext cx="541815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8E32F03-19BB-4225-89A7-3383729E1ED4}"/>
              </a:ext>
            </a:extLst>
          </p:cNvPr>
          <p:cNvCxnSpPr>
            <a:cxnSpLocks/>
            <a:endCxn id="70" idx="3"/>
          </p:cNvCxnSpPr>
          <p:nvPr/>
        </p:nvCxnSpPr>
        <p:spPr>
          <a:xfrm flipH="1">
            <a:off x="4044305" y="2122786"/>
            <a:ext cx="846042" cy="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8B5512B1-092F-450F-B59F-1E47E10D0367}"/>
              </a:ext>
            </a:extLst>
          </p:cNvPr>
          <p:cNvCxnSpPr>
            <a:cxnSpLocks/>
          </p:cNvCxnSpPr>
          <p:nvPr/>
        </p:nvCxnSpPr>
        <p:spPr>
          <a:xfrm flipH="1">
            <a:off x="3019140" y="2120781"/>
            <a:ext cx="50400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BAF4846-B38C-3738-AF43-D611FEEB71C8}"/>
              </a:ext>
            </a:extLst>
          </p:cNvPr>
          <p:cNvSpPr txBox="1"/>
          <p:nvPr/>
        </p:nvSpPr>
        <p:spPr>
          <a:xfrm>
            <a:off x="1782159" y="3764936"/>
            <a:ext cx="1188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WELFARE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A0B7601-6D8E-CBF2-4AAF-ED5FDDD7C41D}"/>
                  </a:ext>
                </a:extLst>
              </p:cNvPr>
              <p:cNvSpPr txBox="1"/>
              <p:nvPr/>
            </p:nvSpPr>
            <p:spPr>
              <a:xfrm>
                <a:off x="1114165" y="1936115"/>
                <a:ext cx="18647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𝑀𝑆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A0B7601-6D8E-CBF2-4AAF-ED5FDDD7C4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165" y="1936115"/>
                <a:ext cx="1864788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0F3B844-3126-CDF0-35B6-42F5A5795E7E}"/>
                  </a:ext>
                </a:extLst>
              </p:cNvPr>
              <p:cNvSpPr txBox="1"/>
              <p:nvPr/>
            </p:nvSpPr>
            <p:spPr>
              <a:xfrm>
                <a:off x="4648398" y="6138945"/>
                <a:ext cx="5075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0F3B844-3126-CDF0-35B6-42F5A5795E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398" y="6138945"/>
                <a:ext cx="507575" cy="369332"/>
              </a:xfrm>
              <a:prstGeom prst="rect">
                <a:avLst/>
              </a:prstGeom>
              <a:blipFill>
                <a:blip r:embed="rId4"/>
                <a:stretch>
                  <a:fillRect l="-2410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DE0425D0-1EDD-F413-A93B-B041995EB5A7}"/>
              </a:ext>
            </a:extLst>
          </p:cNvPr>
          <p:cNvSpPr txBox="1"/>
          <p:nvPr/>
        </p:nvSpPr>
        <p:spPr>
          <a:xfrm>
            <a:off x="6469301" y="2694622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MSB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FCB5CA-71A1-1DE7-DB91-C6CCD9F0E006}"/>
              </a:ext>
            </a:extLst>
          </p:cNvPr>
          <p:cNvSpPr txBox="1"/>
          <p:nvPr/>
        </p:nvSpPr>
        <p:spPr>
          <a:xfrm>
            <a:off x="6466095" y="931328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MSC</a:t>
            </a:r>
          </a:p>
        </p:txBody>
      </p:sp>
    </p:spTree>
    <p:extLst>
      <p:ext uri="{BB962C8B-B14F-4D97-AF65-F5344CB8AC3E}">
        <p14:creationId xmlns:p14="http://schemas.microsoft.com/office/powerpoint/2010/main" val="373465790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FA937-677F-1E18-2E5B-BEDD532C7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1F9A710-E7B0-56FF-50CE-2C4A56A62D0B}"/>
              </a:ext>
            </a:extLst>
          </p:cNvPr>
          <p:cNvSpPr/>
          <p:nvPr/>
        </p:nvSpPr>
        <p:spPr>
          <a:xfrm>
            <a:off x="3025677" y="1293135"/>
            <a:ext cx="962108" cy="1888435"/>
          </a:xfrm>
          <a:custGeom>
            <a:avLst/>
            <a:gdLst>
              <a:gd name="connsiteX0" fmla="*/ 0 w 962108"/>
              <a:gd name="connsiteY0" fmla="*/ 0 h 1888435"/>
              <a:gd name="connsiteX1" fmla="*/ 962108 w 962108"/>
              <a:gd name="connsiteY1" fmla="*/ 429371 h 1888435"/>
              <a:gd name="connsiteX2" fmla="*/ 962108 w 962108"/>
              <a:gd name="connsiteY2" fmla="*/ 1335820 h 1888435"/>
              <a:gd name="connsiteX3" fmla="*/ 0 w 962108"/>
              <a:gd name="connsiteY3" fmla="*/ 1888435 h 1888435"/>
              <a:gd name="connsiteX4" fmla="*/ 0 w 962108"/>
              <a:gd name="connsiteY4" fmla="*/ 0 h 1888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2108" h="1888435">
                <a:moveTo>
                  <a:pt x="0" y="0"/>
                </a:moveTo>
                <a:lnTo>
                  <a:pt x="962108" y="429371"/>
                </a:lnTo>
                <a:lnTo>
                  <a:pt x="962108" y="1335820"/>
                </a:lnTo>
                <a:lnTo>
                  <a:pt x="0" y="188843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EB4C8611-488C-0D69-0331-1A11F1655AC0}"/>
              </a:ext>
            </a:extLst>
          </p:cNvPr>
          <p:cNvSpPr/>
          <p:nvPr/>
        </p:nvSpPr>
        <p:spPr>
          <a:xfrm>
            <a:off x="3038390" y="4418081"/>
            <a:ext cx="3173819" cy="1651153"/>
          </a:xfrm>
          <a:custGeom>
            <a:avLst/>
            <a:gdLst>
              <a:gd name="connsiteX0" fmla="*/ 0 w 3173819"/>
              <a:gd name="connsiteY0" fmla="*/ 1651153 h 1651153"/>
              <a:gd name="connsiteX1" fmla="*/ 1711842 w 3173819"/>
              <a:gd name="connsiteY1" fmla="*/ 13739 h 1651153"/>
              <a:gd name="connsiteX2" fmla="*/ 3173819 w 3173819"/>
              <a:gd name="connsiteY2" fmla="*/ 1002567 h 16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73819" h="1651153">
                <a:moveTo>
                  <a:pt x="0" y="1651153"/>
                </a:moveTo>
                <a:cubicBezTo>
                  <a:pt x="591436" y="886495"/>
                  <a:pt x="1182872" y="121837"/>
                  <a:pt x="1711842" y="13739"/>
                </a:cubicBezTo>
                <a:cubicBezTo>
                  <a:pt x="2240812" y="-94359"/>
                  <a:pt x="2707315" y="454104"/>
                  <a:pt x="3173819" y="1002567"/>
                </a:cubicBezTo>
              </a:path>
            </a:pathLst>
          </a:custGeom>
          <a:noFill/>
          <a:ln w="571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133A7281-DDD6-4A48-0E9C-DA94A8B7D047}"/>
              </a:ext>
            </a:extLst>
          </p:cNvPr>
          <p:cNvSpPr/>
          <p:nvPr/>
        </p:nvSpPr>
        <p:spPr>
          <a:xfrm>
            <a:off x="3985423" y="1710579"/>
            <a:ext cx="917691" cy="945411"/>
          </a:xfrm>
          <a:custGeom>
            <a:avLst/>
            <a:gdLst>
              <a:gd name="connsiteX0" fmla="*/ 0 w 1884459"/>
              <a:gd name="connsiteY0" fmla="*/ 0 h 1868557"/>
              <a:gd name="connsiteX1" fmla="*/ 0 w 1884459"/>
              <a:gd name="connsiteY1" fmla="*/ 1868557 h 1868557"/>
              <a:gd name="connsiteX2" fmla="*/ 1884459 w 1884459"/>
              <a:gd name="connsiteY2" fmla="*/ 818985 h 1868557"/>
              <a:gd name="connsiteX3" fmla="*/ 0 w 1884459"/>
              <a:gd name="connsiteY3" fmla="*/ 0 h 1868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4459" h="1868557">
                <a:moveTo>
                  <a:pt x="0" y="0"/>
                </a:moveTo>
                <a:lnTo>
                  <a:pt x="0" y="1868557"/>
                </a:lnTo>
                <a:lnTo>
                  <a:pt x="1884459" y="818985"/>
                </a:lnTo>
                <a:lnTo>
                  <a:pt x="0" y="0"/>
                </a:lnTo>
                <a:close/>
              </a:path>
            </a:pathLst>
          </a:custGeom>
          <a:solidFill>
            <a:srgbClr val="FFCB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0A37E0F-D8FD-7A71-13DC-A6E6E6AB124E}"/>
              </a:ext>
            </a:extLst>
          </p:cNvPr>
          <p:cNvCxnSpPr>
            <a:cxnSpLocks/>
          </p:cNvCxnSpPr>
          <p:nvPr/>
        </p:nvCxnSpPr>
        <p:spPr>
          <a:xfrm flipV="1">
            <a:off x="3024435" y="3377867"/>
            <a:ext cx="4005769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95198AC-E656-636D-E815-A691B98B9F41}"/>
              </a:ext>
            </a:extLst>
          </p:cNvPr>
          <p:cNvCxnSpPr>
            <a:cxnSpLocks/>
          </p:cNvCxnSpPr>
          <p:nvPr/>
        </p:nvCxnSpPr>
        <p:spPr>
          <a:xfrm flipV="1">
            <a:off x="3024435" y="3663619"/>
            <a:ext cx="0" cy="242887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77A69D2-4331-181C-3C8F-EC35436C3863}"/>
              </a:ext>
            </a:extLst>
          </p:cNvPr>
          <p:cNvCxnSpPr>
            <a:cxnSpLocks/>
          </p:cNvCxnSpPr>
          <p:nvPr/>
        </p:nvCxnSpPr>
        <p:spPr>
          <a:xfrm flipV="1">
            <a:off x="3024435" y="6092492"/>
            <a:ext cx="4005769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1E5461A-0D38-4B5E-5E0B-DEC0C518E907}"/>
              </a:ext>
            </a:extLst>
          </p:cNvPr>
          <p:cNvSpPr txBox="1"/>
          <p:nvPr/>
        </p:nvSpPr>
        <p:spPr>
          <a:xfrm>
            <a:off x="7030204" y="5907825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E7E8C0B-2D90-07DB-B39B-FB26D55D1241}"/>
              </a:ext>
            </a:extLst>
          </p:cNvPr>
          <p:cNvSpPr txBox="1"/>
          <p:nvPr/>
        </p:nvSpPr>
        <p:spPr>
          <a:xfrm>
            <a:off x="7030203" y="3193200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3AB9F95-F17A-00AD-2B89-C5D3548010EF}"/>
              </a:ext>
            </a:extLst>
          </p:cNvPr>
          <p:cNvSpPr txBox="1"/>
          <p:nvPr/>
        </p:nvSpPr>
        <p:spPr>
          <a:xfrm>
            <a:off x="1976956" y="970942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18424B7-4DE7-BF2E-02DC-2465B250D2AB}"/>
              </a:ext>
            </a:extLst>
          </p:cNvPr>
          <p:cNvCxnSpPr>
            <a:cxnSpLocks/>
          </p:cNvCxnSpPr>
          <p:nvPr/>
        </p:nvCxnSpPr>
        <p:spPr>
          <a:xfrm flipV="1">
            <a:off x="3036793" y="1254460"/>
            <a:ext cx="3364065" cy="192882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D22E886-29DD-C748-8F5F-AEA2956EDD08}"/>
              </a:ext>
            </a:extLst>
          </p:cNvPr>
          <p:cNvCxnSpPr>
            <a:cxnSpLocks/>
          </p:cNvCxnSpPr>
          <p:nvPr/>
        </p:nvCxnSpPr>
        <p:spPr>
          <a:xfrm>
            <a:off x="3043144" y="1300660"/>
            <a:ext cx="3369016" cy="150253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8AED77C0-3450-07A4-1AB8-078845FA20AC}"/>
              </a:ext>
            </a:extLst>
          </p:cNvPr>
          <p:cNvSpPr txBox="1"/>
          <p:nvPr/>
        </p:nvSpPr>
        <p:spPr>
          <a:xfrm>
            <a:off x="6452330" y="2695895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MSB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E7C72AB-96E2-B8BE-27B8-D2758A2C4688}"/>
              </a:ext>
            </a:extLst>
          </p:cNvPr>
          <p:cNvSpPr txBox="1"/>
          <p:nvPr/>
        </p:nvSpPr>
        <p:spPr>
          <a:xfrm>
            <a:off x="6427012" y="933972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MSC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D937C38-DA22-DFFF-A826-778DE70481F8}"/>
              </a:ext>
            </a:extLst>
          </p:cNvPr>
          <p:cNvCxnSpPr>
            <a:cxnSpLocks/>
          </p:cNvCxnSpPr>
          <p:nvPr/>
        </p:nvCxnSpPr>
        <p:spPr>
          <a:xfrm flipV="1">
            <a:off x="3985424" y="1710579"/>
            <a:ext cx="0" cy="437153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ACB33A0-5F40-4F92-492B-5F59F17752E8}"/>
              </a:ext>
            </a:extLst>
          </p:cNvPr>
          <p:cNvCxnSpPr>
            <a:cxnSpLocks/>
          </p:cNvCxnSpPr>
          <p:nvPr/>
        </p:nvCxnSpPr>
        <p:spPr>
          <a:xfrm flipV="1">
            <a:off x="3024435" y="948994"/>
            <a:ext cx="0" cy="242887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23317844-3075-C26D-A9C9-12D80DEA305C}"/>
              </a:ext>
            </a:extLst>
          </p:cNvPr>
          <p:cNvSpPr txBox="1"/>
          <p:nvPr/>
        </p:nvSpPr>
        <p:spPr>
          <a:xfrm>
            <a:off x="6252217" y="5443356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6600"/>
                </a:solidFill>
              </a:rPr>
              <a:t>W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A8BFBEE-77E4-EE35-06B5-7C7C681F7597}"/>
              </a:ext>
            </a:extLst>
          </p:cNvPr>
          <p:cNvSpPr txBox="1"/>
          <p:nvPr/>
        </p:nvSpPr>
        <p:spPr>
          <a:xfrm>
            <a:off x="3255496" y="1896642"/>
            <a:ext cx="478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W</a:t>
            </a:r>
            <a:r>
              <a:rPr lang="fr-FR" b="1" baseline="-25000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4C779AEE-4BBF-ABC1-4E9A-8EF66C36A5DF}"/>
                  </a:ext>
                </a:extLst>
              </p:cNvPr>
              <p:cNvSpPr txBox="1"/>
              <p:nvPr/>
            </p:nvSpPr>
            <p:spPr>
              <a:xfrm>
                <a:off x="3730766" y="6128726"/>
                <a:ext cx="5037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4C779AEE-4BBF-ABC1-4E9A-8EF66C36A5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0766" y="6128726"/>
                <a:ext cx="503791" cy="369332"/>
              </a:xfrm>
              <a:prstGeom prst="rect">
                <a:avLst/>
              </a:prstGeom>
              <a:blipFill>
                <a:blip r:embed="rId2"/>
                <a:stretch>
                  <a:fillRect l="-2410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0FB0BF80-CF6F-6A6C-B78C-BEF81AE60554}"/>
              </a:ext>
            </a:extLst>
          </p:cNvPr>
          <p:cNvCxnSpPr>
            <a:cxnSpLocks/>
          </p:cNvCxnSpPr>
          <p:nvPr/>
        </p:nvCxnSpPr>
        <p:spPr>
          <a:xfrm flipH="1">
            <a:off x="3031902" y="4414878"/>
            <a:ext cx="1851956" cy="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0FF0EB42-DE2F-FA4F-762E-A67E1F2B0B3A}"/>
                  </a:ext>
                </a:extLst>
              </p:cNvPr>
              <p:cNvSpPr txBox="1"/>
              <p:nvPr/>
            </p:nvSpPr>
            <p:spPr>
              <a:xfrm>
                <a:off x="2432012" y="4235528"/>
                <a:ext cx="5418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0FF0EB42-DE2F-FA4F-762E-A67E1F2B0B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2012" y="4235528"/>
                <a:ext cx="541815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E46EE575-9A41-DF59-9A6F-032A536E0BF4}"/>
              </a:ext>
            </a:extLst>
          </p:cNvPr>
          <p:cNvSpPr txBox="1"/>
          <p:nvPr/>
        </p:nvSpPr>
        <p:spPr>
          <a:xfrm>
            <a:off x="3968031" y="1902921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826300"/>
                </a:solidFill>
              </a:rPr>
              <a:t>DWL</a:t>
            </a:r>
            <a:r>
              <a:rPr lang="fr-FR" b="1" baseline="-25000" dirty="0">
                <a:solidFill>
                  <a:srgbClr val="826300"/>
                </a:solidFill>
              </a:rPr>
              <a:t>1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D2C13E6-C70B-6B09-B764-414AD7BF8BCC}"/>
              </a:ext>
            </a:extLst>
          </p:cNvPr>
          <p:cNvCxnSpPr>
            <a:cxnSpLocks/>
          </p:cNvCxnSpPr>
          <p:nvPr/>
        </p:nvCxnSpPr>
        <p:spPr>
          <a:xfrm flipH="1">
            <a:off x="3024435" y="2644938"/>
            <a:ext cx="95822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16A7065-7006-5538-66FC-10870606776B}"/>
              </a:ext>
            </a:extLst>
          </p:cNvPr>
          <p:cNvCxnSpPr>
            <a:cxnSpLocks/>
          </p:cNvCxnSpPr>
          <p:nvPr/>
        </p:nvCxnSpPr>
        <p:spPr>
          <a:xfrm flipH="1">
            <a:off x="3021672" y="1719709"/>
            <a:ext cx="95822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8858E3D-B82C-731B-785A-64434CF986C5}"/>
                  </a:ext>
                </a:extLst>
              </p:cNvPr>
              <p:cNvSpPr txBox="1"/>
              <p:nvPr/>
            </p:nvSpPr>
            <p:spPr>
              <a:xfrm>
                <a:off x="2351317" y="2460272"/>
                <a:ext cx="5903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 panose="02040503050406030204" pitchFamily="18" charset="0"/>
                        </a:rPr>
                        <m:t>𝑀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8858E3D-B82C-731B-785A-64434CF986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317" y="2460272"/>
                <a:ext cx="590335" cy="369332"/>
              </a:xfrm>
              <a:prstGeom prst="rect">
                <a:avLst/>
              </a:prstGeom>
              <a:blipFill>
                <a:blip r:embed="rId4"/>
                <a:stretch>
                  <a:fillRect l="-16495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2131309-BC7A-3EA8-A61C-F0E83892DF09}"/>
                  </a:ext>
                </a:extLst>
              </p:cNvPr>
              <p:cNvSpPr txBox="1"/>
              <p:nvPr/>
            </p:nvSpPr>
            <p:spPr>
              <a:xfrm>
                <a:off x="2357668" y="1537579"/>
                <a:ext cx="5903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 panose="02040503050406030204" pitchFamily="18" charset="0"/>
                        </a:rPr>
                        <m:t>𝑀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2131309-BC7A-3EA8-A61C-F0E83892DF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7668" y="1537579"/>
                <a:ext cx="590335" cy="369332"/>
              </a:xfrm>
              <a:prstGeom prst="rect">
                <a:avLst/>
              </a:prstGeom>
              <a:blipFill>
                <a:blip r:embed="rId5"/>
                <a:stretch>
                  <a:fillRect l="-17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1301BF1-CBC8-B5A4-C548-AC9A1FF21C85}"/>
              </a:ext>
            </a:extLst>
          </p:cNvPr>
          <p:cNvCxnSpPr/>
          <p:nvPr/>
        </p:nvCxnSpPr>
        <p:spPr>
          <a:xfrm>
            <a:off x="2200060" y="1719709"/>
            <a:ext cx="0" cy="925229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CC796DA-BA74-C897-3C83-947B6AE7148D}"/>
                  </a:ext>
                </a:extLst>
              </p:cNvPr>
              <p:cNvSpPr txBox="1"/>
              <p:nvPr/>
            </p:nvSpPr>
            <p:spPr>
              <a:xfrm>
                <a:off x="587432" y="1997657"/>
                <a:ext cx="161798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CC796DA-BA74-C897-3C83-947B6AE714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432" y="1997657"/>
                <a:ext cx="1617987" cy="369332"/>
              </a:xfrm>
              <a:prstGeom prst="rect">
                <a:avLst/>
              </a:prstGeom>
              <a:blipFill>
                <a:blip r:embed="rId6"/>
                <a:stretch>
                  <a:fillRect l="-376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0B3B7C8-5236-18B4-3B1B-54E08F94E3A7}"/>
              </a:ext>
            </a:extLst>
          </p:cNvPr>
          <p:cNvCxnSpPr>
            <a:cxnSpLocks/>
          </p:cNvCxnSpPr>
          <p:nvPr/>
        </p:nvCxnSpPr>
        <p:spPr>
          <a:xfrm flipH="1">
            <a:off x="3021672" y="4937932"/>
            <a:ext cx="95846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45CC5AA-F3A1-AC37-0596-7082F2410952}"/>
                  </a:ext>
                </a:extLst>
              </p:cNvPr>
              <p:cNvSpPr txBox="1"/>
              <p:nvPr/>
            </p:nvSpPr>
            <p:spPr>
              <a:xfrm>
                <a:off x="2424679" y="4752131"/>
                <a:ext cx="5445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45CC5AA-F3A1-AC37-0596-7082F24109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4679" y="4752131"/>
                <a:ext cx="544573" cy="369332"/>
              </a:xfrm>
              <a:prstGeom prst="rect">
                <a:avLst/>
              </a:prstGeom>
              <a:blipFill>
                <a:blip r:embed="rId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25A830E-AAEA-02A2-8906-C325F070A91E}"/>
              </a:ext>
            </a:extLst>
          </p:cNvPr>
          <p:cNvCxnSpPr>
            <a:cxnSpLocks/>
          </p:cNvCxnSpPr>
          <p:nvPr/>
        </p:nvCxnSpPr>
        <p:spPr>
          <a:xfrm>
            <a:off x="2383072" y="4414878"/>
            <a:ext cx="0" cy="521919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A2F59FD-CFD4-F45A-95B1-ACFDA1BB7D32}"/>
                  </a:ext>
                </a:extLst>
              </p:cNvPr>
              <p:cNvSpPr txBox="1"/>
              <p:nvPr/>
            </p:nvSpPr>
            <p:spPr>
              <a:xfrm>
                <a:off x="1690910" y="4491171"/>
                <a:ext cx="6114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𝑊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A2F59FD-CFD4-F45A-95B1-ACFDA1BB7D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0910" y="4491171"/>
                <a:ext cx="611468" cy="369332"/>
              </a:xfrm>
              <a:prstGeom prst="rect">
                <a:avLst/>
              </a:prstGeom>
              <a:blipFill>
                <a:blip r:embed="rId8"/>
                <a:stretch>
                  <a:fillRect l="-17822" r="-1980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9F922CD-E5A3-D883-57A2-83D3D5DA2237}"/>
              </a:ext>
            </a:extLst>
          </p:cNvPr>
          <p:cNvCxnSpPr>
            <a:cxnSpLocks/>
          </p:cNvCxnSpPr>
          <p:nvPr/>
        </p:nvCxnSpPr>
        <p:spPr>
          <a:xfrm flipV="1">
            <a:off x="4883928" y="2114404"/>
            <a:ext cx="0" cy="396771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9079D46-94D5-A354-BC0D-79D12C7DFBBF}"/>
                  </a:ext>
                </a:extLst>
              </p:cNvPr>
              <p:cNvSpPr txBox="1"/>
              <p:nvPr/>
            </p:nvSpPr>
            <p:spPr>
              <a:xfrm>
                <a:off x="4630071" y="6133046"/>
                <a:ext cx="5075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9079D46-94D5-A354-BC0D-79D12C7DFB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0071" y="6133046"/>
                <a:ext cx="507575" cy="369332"/>
              </a:xfrm>
              <a:prstGeom prst="rect">
                <a:avLst/>
              </a:prstGeom>
              <a:blipFill>
                <a:blip r:embed="rId9"/>
                <a:stretch>
                  <a:fillRect l="-2410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366431C-4D57-451A-2904-C3EDD8E656FA}"/>
              </a:ext>
            </a:extLst>
          </p:cNvPr>
          <p:cNvCxnSpPr>
            <a:cxnSpLocks/>
          </p:cNvCxnSpPr>
          <p:nvPr/>
        </p:nvCxnSpPr>
        <p:spPr>
          <a:xfrm>
            <a:off x="4107427" y="5946283"/>
            <a:ext cx="65702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98B8C9E-ABEA-3BEA-0DFA-6DE7476C2E8E}"/>
                  </a:ext>
                </a:extLst>
              </p:cNvPr>
              <p:cNvSpPr txBox="1"/>
              <p:nvPr/>
            </p:nvSpPr>
            <p:spPr>
              <a:xfrm>
                <a:off x="3974961" y="5605611"/>
                <a:ext cx="97242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fr-F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98B8C9E-ABEA-3BEA-0DFA-6DE7476C2E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4961" y="5605611"/>
                <a:ext cx="972420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>
            <a:extLst>
              <a:ext uri="{FF2B5EF4-FFF2-40B4-BE49-F238E27FC236}">
                <a16:creationId xmlns:a16="http://schemas.microsoft.com/office/drawing/2014/main" id="{77EA1498-849E-9B16-EE04-20E28A129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524" y="110860"/>
            <a:ext cx="8596668" cy="723900"/>
          </a:xfrm>
        </p:spPr>
        <p:txBody>
          <a:bodyPr/>
          <a:lstStyle/>
          <a:p>
            <a:r>
              <a:rPr lang="fr-FR" dirty="0"/>
              <a:t>Allocative </a:t>
            </a:r>
            <a:r>
              <a:rPr lang="fr-FR" dirty="0" err="1"/>
              <a:t>Efficiency</a:t>
            </a:r>
            <a:endParaRPr lang="fr-FR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2F7588-95E5-7B68-8A82-A7AD3FD73EED}"/>
              </a:ext>
            </a:extLst>
          </p:cNvPr>
          <p:cNvSpPr txBox="1"/>
          <p:nvPr/>
        </p:nvSpPr>
        <p:spPr>
          <a:xfrm>
            <a:off x="1782159" y="3764936"/>
            <a:ext cx="1188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WELFARE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880FA59-298C-0163-D611-933D10A02C36}"/>
              </a:ext>
            </a:extLst>
          </p:cNvPr>
          <p:cNvGrpSpPr/>
          <p:nvPr/>
        </p:nvGrpSpPr>
        <p:grpSpPr>
          <a:xfrm>
            <a:off x="4798391" y="2037320"/>
            <a:ext cx="171074" cy="171074"/>
            <a:chOff x="7819422" y="4343400"/>
            <a:chExt cx="738126" cy="738126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2893796-2DCE-1305-E13E-C0D45A0747D0}"/>
                </a:ext>
              </a:extLst>
            </p:cNvPr>
            <p:cNvCxnSpPr/>
            <p:nvPr/>
          </p:nvCxnSpPr>
          <p:spPr>
            <a:xfrm flipV="1">
              <a:off x="7820025" y="4344003"/>
              <a:ext cx="737523" cy="73752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5BF345E-BF8B-E910-1FB9-80AD9AAA4B5E}"/>
                </a:ext>
              </a:extLst>
            </p:cNvPr>
            <p:cNvCxnSpPr/>
            <p:nvPr/>
          </p:nvCxnSpPr>
          <p:spPr>
            <a:xfrm>
              <a:off x="7819422" y="4343400"/>
              <a:ext cx="737523" cy="73752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8403711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D5404-FC24-A63A-4B85-509433F64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9113A91-5F1F-E291-FA8A-B83B8DCA5569}"/>
              </a:ext>
            </a:extLst>
          </p:cNvPr>
          <p:cNvSpPr/>
          <p:nvPr/>
        </p:nvSpPr>
        <p:spPr>
          <a:xfrm>
            <a:off x="3021596" y="1298138"/>
            <a:ext cx="1871190" cy="1895412"/>
          </a:xfrm>
          <a:custGeom>
            <a:avLst/>
            <a:gdLst>
              <a:gd name="connsiteX0" fmla="*/ 0 w 1871190"/>
              <a:gd name="connsiteY0" fmla="*/ 0 h 1895412"/>
              <a:gd name="connsiteX1" fmla="*/ 9084 w 1871190"/>
              <a:gd name="connsiteY1" fmla="*/ 1895412 h 1895412"/>
              <a:gd name="connsiteX2" fmla="*/ 1871190 w 1871190"/>
              <a:gd name="connsiteY2" fmla="*/ 823565 h 1895412"/>
              <a:gd name="connsiteX3" fmla="*/ 0 w 1871190"/>
              <a:gd name="connsiteY3" fmla="*/ 0 h 189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1190" h="1895412">
                <a:moveTo>
                  <a:pt x="0" y="0"/>
                </a:moveTo>
                <a:lnTo>
                  <a:pt x="9084" y="1895412"/>
                </a:lnTo>
                <a:lnTo>
                  <a:pt x="1871190" y="82356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D393EDC-F753-EE69-C043-0DA662780B8E}"/>
              </a:ext>
            </a:extLst>
          </p:cNvPr>
          <p:cNvSpPr/>
          <p:nvPr/>
        </p:nvSpPr>
        <p:spPr>
          <a:xfrm>
            <a:off x="4880675" y="1594864"/>
            <a:ext cx="914400" cy="926511"/>
          </a:xfrm>
          <a:custGeom>
            <a:avLst/>
            <a:gdLst>
              <a:gd name="connsiteX0" fmla="*/ 0 w 914400"/>
              <a:gd name="connsiteY0" fmla="*/ 526839 h 926511"/>
              <a:gd name="connsiteX1" fmla="*/ 911372 w 914400"/>
              <a:gd name="connsiteY1" fmla="*/ 926511 h 926511"/>
              <a:gd name="connsiteX2" fmla="*/ 914400 w 914400"/>
              <a:gd name="connsiteY2" fmla="*/ 0 h 926511"/>
              <a:gd name="connsiteX3" fmla="*/ 0 w 914400"/>
              <a:gd name="connsiteY3" fmla="*/ 526839 h 92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26511">
                <a:moveTo>
                  <a:pt x="0" y="526839"/>
                </a:moveTo>
                <a:lnTo>
                  <a:pt x="911372" y="926511"/>
                </a:lnTo>
                <a:cubicBezTo>
                  <a:pt x="912381" y="617674"/>
                  <a:pt x="913391" y="308837"/>
                  <a:pt x="914400" y="0"/>
                </a:cubicBezTo>
                <a:lnTo>
                  <a:pt x="0" y="52683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822C3931-4CF9-66D7-3E0E-07A1E56CD158}"/>
              </a:ext>
            </a:extLst>
          </p:cNvPr>
          <p:cNvSpPr/>
          <p:nvPr/>
        </p:nvSpPr>
        <p:spPr>
          <a:xfrm>
            <a:off x="3038390" y="4418081"/>
            <a:ext cx="3173819" cy="1651153"/>
          </a:xfrm>
          <a:custGeom>
            <a:avLst/>
            <a:gdLst>
              <a:gd name="connsiteX0" fmla="*/ 0 w 3173819"/>
              <a:gd name="connsiteY0" fmla="*/ 1651153 h 1651153"/>
              <a:gd name="connsiteX1" fmla="*/ 1711842 w 3173819"/>
              <a:gd name="connsiteY1" fmla="*/ 13739 h 1651153"/>
              <a:gd name="connsiteX2" fmla="*/ 3173819 w 3173819"/>
              <a:gd name="connsiteY2" fmla="*/ 1002567 h 16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73819" h="1651153">
                <a:moveTo>
                  <a:pt x="0" y="1651153"/>
                </a:moveTo>
                <a:cubicBezTo>
                  <a:pt x="591436" y="886495"/>
                  <a:pt x="1182872" y="121837"/>
                  <a:pt x="1711842" y="13739"/>
                </a:cubicBezTo>
                <a:cubicBezTo>
                  <a:pt x="2240812" y="-94359"/>
                  <a:pt x="2707315" y="454104"/>
                  <a:pt x="3173819" y="1002567"/>
                </a:cubicBezTo>
              </a:path>
            </a:pathLst>
          </a:custGeom>
          <a:noFill/>
          <a:ln w="571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0CA08FB-743C-F6BE-6245-98CBBE9F6A7A}"/>
              </a:ext>
            </a:extLst>
          </p:cNvPr>
          <p:cNvCxnSpPr>
            <a:cxnSpLocks/>
          </p:cNvCxnSpPr>
          <p:nvPr/>
        </p:nvCxnSpPr>
        <p:spPr>
          <a:xfrm flipV="1">
            <a:off x="3024435" y="3377867"/>
            <a:ext cx="4005769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06755D5-FB15-69F3-B684-FA7855A59569}"/>
              </a:ext>
            </a:extLst>
          </p:cNvPr>
          <p:cNvCxnSpPr>
            <a:cxnSpLocks/>
          </p:cNvCxnSpPr>
          <p:nvPr/>
        </p:nvCxnSpPr>
        <p:spPr>
          <a:xfrm flipV="1">
            <a:off x="3024435" y="3663619"/>
            <a:ext cx="0" cy="242887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C260C7A-5F2F-9F07-196F-377203B7154B}"/>
              </a:ext>
            </a:extLst>
          </p:cNvPr>
          <p:cNvCxnSpPr>
            <a:cxnSpLocks/>
          </p:cNvCxnSpPr>
          <p:nvPr/>
        </p:nvCxnSpPr>
        <p:spPr>
          <a:xfrm flipV="1">
            <a:off x="3024435" y="6092492"/>
            <a:ext cx="4005769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83A8336E-42AC-E2D9-6EF3-5DBF9B1DF4DA}"/>
              </a:ext>
            </a:extLst>
          </p:cNvPr>
          <p:cNvSpPr txBox="1"/>
          <p:nvPr/>
        </p:nvSpPr>
        <p:spPr>
          <a:xfrm>
            <a:off x="7030204" y="5907825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B2980A2-5307-5A17-122E-D35AA018E3C4}"/>
              </a:ext>
            </a:extLst>
          </p:cNvPr>
          <p:cNvSpPr txBox="1"/>
          <p:nvPr/>
        </p:nvSpPr>
        <p:spPr>
          <a:xfrm>
            <a:off x="7030203" y="3193200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8815EBF-73FA-215D-E103-5E9B304221F5}"/>
              </a:ext>
            </a:extLst>
          </p:cNvPr>
          <p:cNvSpPr txBox="1"/>
          <p:nvPr/>
        </p:nvSpPr>
        <p:spPr>
          <a:xfrm>
            <a:off x="1976956" y="970942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762A748-4D15-5692-A05F-8CE65B4837B2}"/>
              </a:ext>
            </a:extLst>
          </p:cNvPr>
          <p:cNvCxnSpPr>
            <a:cxnSpLocks/>
          </p:cNvCxnSpPr>
          <p:nvPr/>
        </p:nvCxnSpPr>
        <p:spPr>
          <a:xfrm flipV="1">
            <a:off x="3036793" y="1254460"/>
            <a:ext cx="3364065" cy="192882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5961F5F-6C8D-D533-E8AC-A240F58F6950}"/>
              </a:ext>
            </a:extLst>
          </p:cNvPr>
          <p:cNvCxnSpPr>
            <a:cxnSpLocks/>
          </p:cNvCxnSpPr>
          <p:nvPr/>
        </p:nvCxnSpPr>
        <p:spPr>
          <a:xfrm>
            <a:off x="3043144" y="1300660"/>
            <a:ext cx="3369016" cy="150253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F6670159-E798-C319-212F-DE2A7820D793}"/>
              </a:ext>
            </a:extLst>
          </p:cNvPr>
          <p:cNvSpPr txBox="1"/>
          <p:nvPr/>
        </p:nvSpPr>
        <p:spPr>
          <a:xfrm>
            <a:off x="6484562" y="2683967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MSB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B26C5B3-4234-B367-C9B9-360D84FA7344}"/>
              </a:ext>
            </a:extLst>
          </p:cNvPr>
          <p:cNvSpPr txBox="1"/>
          <p:nvPr/>
        </p:nvSpPr>
        <p:spPr>
          <a:xfrm>
            <a:off x="6446341" y="929898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MSC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9C6B150-9670-8174-C91E-7AFCBB80A921}"/>
              </a:ext>
            </a:extLst>
          </p:cNvPr>
          <p:cNvCxnSpPr>
            <a:cxnSpLocks/>
          </p:cNvCxnSpPr>
          <p:nvPr/>
        </p:nvCxnSpPr>
        <p:spPr>
          <a:xfrm flipV="1">
            <a:off x="5793904" y="1608067"/>
            <a:ext cx="0" cy="446116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3437BE0-EF6B-12DF-58ED-E520C74FE6C5}"/>
              </a:ext>
            </a:extLst>
          </p:cNvPr>
          <p:cNvCxnSpPr>
            <a:cxnSpLocks/>
          </p:cNvCxnSpPr>
          <p:nvPr/>
        </p:nvCxnSpPr>
        <p:spPr>
          <a:xfrm flipV="1">
            <a:off x="3024435" y="948994"/>
            <a:ext cx="0" cy="242887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F573215A-94D2-68ED-0157-BD706AE24140}"/>
              </a:ext>
            </a:extLst>
          </p:cNvPr>
          <p:cNvSpPr txBox="1"/>
          <p:nvPr/>
        </p:nvSpPr>
        <p:spPr>
          <a:xfrm>
            <a:off x="6252217" y="5443356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6600"/>
                </a:solidFill>
              </a:rPr>
              <a:t>W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93A86F5-7D31-1C67-86F7-4806D07324BF}"/>
              </a:ext>
            </a:extLst>
          </p:cNvPr>
          <p:cNvSpPr txBox="1"/>
          <p:nvPr/>
        </p:nvSpPr>
        <p:spPr>
          <a:xfrm>
            <a:off x="3564902" y="1930183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4BDDEBBB-4EF6-FA47-D576-D79CF164B50E}"/>
                  </a:ext>
                </a:extLst>
              </p:cNvPr>
              <p:cNvSpPr txBox="1"/>
              <p:nvPr/>
            </p:nvSpPr>
            <p:spPr>
              <a:xfrm>
                <a:off x="5539347" y="6133046"/>
                <a:ext cx="5091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4BDDEBBB-4EF6-FA47-D576-D79CF164B5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347" y="6133046"/>
                <a:ext cx="509114" cy="369332"/>
              </a:xfrm>
              <a:prstGeom prst="rect">
                <a:avLst/>
              </a:prstGeom>
              <a:blipFill>
                <a:blip r:embed="rId2"/>
                <a:stretch>
                  <a:fillRect l="-2410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990C0ECA-A724-020D-D2B9-AC0D692339C9}"/>
              </a:ext>
            </a:extLst>
          </p:cNvPr>
          <p:cNvCxnSpPr>
            <a:cxnSpLocks/>
          </p:cNvCxnSpPr>
          <p:nvPr/>
        </p:nvCxnSpPr>
        <p:spPr>
          <a:xfrm flipH="1">
            <a:off x="3031902" y="4414878"/>
            <a:ext cx="1851956" cy="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BA6F6C6D-0365-CB3B-7A38-895E08A8481C}"/>
                  </a:ext>
                </a:extLst>
              </p:cNvPr>
              <p:cNvSpPr txBox="1"/>
              <p:nvPr/>
            </p:nvSpPr>
            <p:spPr>
              <a:xfrm>
                <a:off x="2430840" y="4235528"/>
                <a:ext cx="5418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BA6F6C6D-0365-CB3B-7A38-895E08A848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0840" y="4235528"/>
                <a:ext cx="541815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1162572-204C-9442-DC3F-FC0E7D53AAF4}"/>
              </a:ext>
            </a:extLst>
          </p:cNvPr>
          <p:cNvCxnSpPr>
            <a:cxnSpLocks/>
          </p:cNvCxnSpPr>
          <p:nvPr/>
        </p:nvCxnSpPr>
        <p:spPr>
          <a:xfrm flipH="1">
            <a:off x="3024435" y="2527240"/>
            <a:ext cx="276946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4177D55-DFCE-B6A4-19C6-7945DCCB6793}"/>
              </a:ext>
            </a:extLst>
          </p:cNvPr>
          <p:cNvCxnSpPr>
            <a:cxnSpLocks/>
          </p:cNvCxnSpPr>
          <p:nvPr/>
        </p:nvCxnSpPr>
        <p:spPr>
          <a:xfrm flipH="1">
            <a:off x="3021672" y="1608067"/>
            <a:ext cx="277223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04D24A0-C8AB-7349-F4D9-B712B0CA4087}"/>
                  </a:ext>
                </a:extLst>
              </p:cNvPr>
              <p:cNvSpPr txBox="1"/>
              <p:nvPr/>
            </p:nvSpPr>
            <p:spPr>
              <a:xfrm>
                <a:off x="2351315" y="2345213"/>
                <a:ext cx="5903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 panose="02040503050406030204" pitchFamily="18" charset="0"/>
                        </a:rPr>
                        <m:t>𝑀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04D24A0-C8AB-7349-F4D9-B712B0CA40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315" y="2345213"/>
                <a:ext cx="590335" cy="369332"/>
              </a:xfrm>
              <a:prstGeom prst="rect">
                <a:avLst/>
              </a:prstGeom>
              <a:blipFill>
                <a:blip r:embed="rId4"/>
                <a:stretch>
                  <a:fillRect l="-18557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064CCB0-F09D-2317-B2BE-5B428EFE4C94}"/>
                  </a:ext>
                </a:extLst>
              </p:cNvPr>
              <p:cNvSpPr txBox="1"/>
              <p:nvPr/>
            </p:nvSpPr>
            <p:spPr>
              <a:xfrm>
                <a:off x="2357666" y="1422522"/>
                <a:ext cx="5903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 panose="02040503050406030204" pitchFamily="18" charset="0"/>
                        </a:rPr>
                        <m:t>𝑀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064CCB0-F09D-2317-B2BE-5B428EFE4C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7666" y="1422522"/>
                <a:ext cx="590335" cy="369332"/>
              </a:xfrm>
              <a:prstGeom prst="rect">
                <a:avLst/>
              </a:prstGeom>
              <a:blipFill>
                <a:blip r:embed="rId5"/>
                <a:stretch>
                  <a:fillRect l="-164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FAC3C6C-16F2-CD82-3B8F-49642421588A}"/>
              </a:ext>
            </a:extLst>
          </p:cNvPr>
          <p:cNvCxnSpPr/>
          <p:nvPr/>
        </p:nvCxnSpPr>
        <p:spPr>
          <a:xfrm>
            <a:off x="2177891" y="1596873"/>
            <a:ext cx="0" cy="925229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2280882-D647-6732-6EB4-C6EEFB41A68A}"/>
                  </a:ext>
                </a:extLst>
              </p:cNvPr>
              <p:cNvSpPr txBox="1"/>
              <p:nvPr/>
            </p:nvSpPr>
            <p:spPr>
              <a:xfrm>
                <a:off x="543140" y="1873509"/>
                <a:ext cx="16346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 panose="02040503050406030204" pitchFamily="18" charset="0"/>
                        </a:rPr>
                        <m:t>𝑀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2280882-D647-6732-6EB4-C6EEFB41A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140" y="1873509"/>
                <a:ext cx="1634611" cy="369332"/>
              </a:xfrm>
              <a:prstGeom prst="rect">
                <a:avLst/>
              </a:prstGeom>
              <a:blipFill>
                <a:blip r:embed="rId6"/>
                <a:stretch>
                  <a:fillRect l="-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13D5B69-B687-0555-F0BB-BA59283D56EA}"/>
              </a:ext>
            </a:extLst>
          </p:cNvPr>
          <p:cNvCxnSpPr>
            <a:cxnSpLocks/>
          </p:cNvCxnSpPr>
          <p:nvPr/>
        </p:nvCxnSpPr>
        <p:spPr>
          <a:xfrm flipH="1">
            <a:off x="3021674" y="4937932"/>
            <a:ext cx="277223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7D56BAC-1539-5D0D-AE1E-A190265B74EA}"/>
                  </a:ext>
                </a:extLst>
              </p:cNvPr>
              <p:cNvSpPr txBox="1"/>
              <p:nvPr/>
            </p:nvSpPr>
            <p:spPr>
              <a:xfrm>
                <a:off x="2420845" y="4752131"/>
                <a:ext cx="5498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7D56BAC-1539-5D0D-AE1E-A190265B74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0845" y="4752131"/>
                <a:ext cx="549894" cy="369332"/>
              </a:xfrm>
              <a:prstGeom prst="rect">
                <a:avLst/>
              </a:prstGeom>
              <a:blipFill>
                <a:blip r:embed="rId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8DE145B-9591-3814-DEA7-F19F5C483DEF}"/>
              </a:ext>
            </a:extLst>
          </p:cNvPr>
          <p:cNvCxnSpPr>
            <a:cxnSpLocks/>
          </p:cNvCxnSpPr>
          <p:nvPr/>
        </p:nvCxnSpPr>
        <p:spPr>
          <a:xfrm>
            <a:off x="2383072" y="4414878"/>
            <a:ext cx="0" cy="521919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2644B24-6C60-8558-FDAF-5B0A824B8BD5}"/>
                  </a:ext>
                </a:extLst>
              </p:cNvPr>
              <p:cNvSpPr txBox="1"/>
              <p:nvPr/>
            </p:nvSpPr>
            <p:spPr>
              <a:xfrm>
                <a:off x="1690910" y="4491171"/>
                <a:ext cx="6114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𝑊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2644B24-6C60-8558-FDAF-5B0A824B8B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0910" y="4491171"/>
                <a:ext cx="611468" cy="369332"/>
              </a:xfrm>
              <a:prstGeom prst="rect">
                <a:avLst/>
              </a:prstGeom>
              <a:blipFill>
                <a:blip r:embed="rId8"/>
                <a:stretch>
                  <a:fillRect l="-18812" r="-1980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9982A36-9D4B-35FF-3604-845F87013A92}"/>
              </a:ext>
            </a:extLst>
          </p:cNvPr>
          <p:cNvCxnSpPr>
            <a:cxnSpLocks/>
          </p:cNvCxnSpPr>
          <p:nvPr/>
        </p:nvCxnSpPr>
        <p:spPr>
          <a:xfrm flipV="1">
            <a:off x="4883928" y="2114404"/>
            <a:ext cx="0" cy="396771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1EC942AA-2308-F562-3332-C7B4139195DE}"/>
                  </a:ext>
                </a:extLst>
              </p:cNvPr>
              <p:cNvSpPr txBox="1"/>
              <p:nvPr/>
            </p:nvSpPr>
            <p:spPr>
              <a:xfrm>
                <a:off x="4630071" y="6133046"/>
                <a:ext cx="5075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1EC942AA-2308-F562-3332-C7B4139195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0071" y="6133046"/>
                <a:ext cx="507575" cy="369332"/>
              </a:xfrm>
              <a:prstGeom prst="rect">
                <a:avLst/>
              </a:prstGeom>
              <a:blipFill>
                <a:blip r:embed="rId9"/>
                <a:stretch>
                  <a:fillRect l="-2410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36C46BB-5B3B-6013-1734-470FF2F382C6}"/>
              </a:ext>
            </a:extLst>
          </p:cNvPr>
          <p:cNvCxnSpPr>
            <a:cxnSpLocks/>
          </p:cNvCxnSpPr>
          <p:nvPr/>
        </p:nvCxnSpPr>
        <p:spPr>
          <a:xfrm flipH="1">
            <a:off x="5001196" y="5947367"/>
            <a:ext cx="68184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07AA301-F34D-3082-D88C-73650D97214F}"/>
                  </a:ext>
                </a:extLst>
              </p:cNvPr>
              <p:cNvSpPr txBox="1"/>
              <p:nvPr/>
            </p:nvSpPr>
            <p:spPr>
              <a:xfrm>
                <a:off x="4883858" y="5608813"/>
                <a:ext cx="97242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fr-F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07AA301-F34D-3082-D88C-73650D9721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858" y="5608813"/>
                <a:ext cx="972420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0EC9C0F0-E4C0-F5C2-218D-8773605CC98E}"/>
              </a:ext>
            </a:extLst>
          </p:cNvPr>
          <p:cNvSpPr txBox="1"/>
          <p:nvPr/>
        </p:nvSpPr>
        <p:spPr>
          <a:xfrm>
            <a:off x="5310930" y="1928006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B</a:t>
            </a:r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8CE475E5-95DA-771C-5C6D-5A50CFC08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524" y="110860"/>
            <a:ext cx="8596668" cy="723900"/>
          </a:xfrm>
        </p:spPr>
        <p:txBody>
          <a:bodyPr/>
          <a:lstStyle/>
          <a:p>
            <a:r>
              <a:rPr lang="fr-FR" dirty="0"/>
              <a:t>Allocative </a:t>
            </a:r>
            <a:r>
              <a:rPr lang="fr-FR" dirty="0" err="1"/>
              <a:t>Efficiency</a:t>
            </a:r>
            <a:endParaRPr lang="fr-FR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A9E03E-09E8-D06B-53DE-5A80A6B1E8FE}"/>
              </a:ext>
            </a:extLst>
          </p:cNvPr>
          <p:cNvSpPr txBox="1"/>
          <p:nvPr/>
        </p:nvSpPr>
        <p:spPr>
          <a:xfrm>
            <a:off x="1782159" y="3764936"/>
            <a:ext cx="1188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WELFARE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3F980D9-169F-08A9-D5CB-9D797EC4E4E3}"/>
              </a:ext>
            </a:extLst>
          </p:cNvPr>
          <p:cNvGrpSpPr/>
          <p:nvPr/>
        </p:nvGrpSpPr>
        <p:grpSpPr>
          <a:xfrm>
            <a:off x="4798391" y="2037320"/>
            <a:ext cx="171074" cy="171074"/>
            <a:chOff x="7819422" y="4343400"/>
            <a:chExt cx="738126" cy="738126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5FE33FE6-764C-61BE-BA55-375D5B339F91}"/>
                </a:ext>
              </a:extLst>
            </p:cNvPr>
            <p:cNvCxnSpPr/>
            <p:nvPr/>
          </p:nvCxnSpPr>
          <p:spPr>
            <a:xfrm flipV="1">
              <a:off x="7820025" y="4344003"/>
              <a:ext cx="737523" cy="73752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2A90A376-1E5A-EC47-7252-EBA0E7A012D6}"/>
                </a:ext>
              </a:extLst>
            </p:cNvPr>
            <p:cNvCxnSpPr/>
            <p:nvPr/>
          </p:nvCxnSpPr>
          <p:spPr>
            <a:xfrm>
              <a:off x="7819422" y="4343400"/>
              <a:ext cx="737523" cy="73752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AB2CE651-72AF-1D1E-A0CB-F4091F238F82}"/>
              </a:ext>
            </a:extLst>
          </p:cNvPr>
          <p:cNvSpPr/>
          <p:nvPr/>
        </p:nvSpPr>
        <p:spPr>
          <a:xfrm>
            <a:off x="7804904" y="1587635"/>
            <a:ext cx="1491496" cy="1050074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W</a:t>
            </a:r>
            <a:r>
              <a:rPr lang="fr-FR" b="1" baseline="-25000" dirty="0">
                <a:solidFill>
                  <a:schemeClr val="tx1"/>
                </a:solidFill>
              </a:rPr>
              <a:t>2</a:t>
            </a:r>
            <a:r>
              <a:rPr lang="fr-FR" b="1" dirty="0">
                <a:solidFill>
                  <a:schemeClr val="tx1"/>
                </a:solidFill>
              </a:rPr>
              <a:t> = A – B</a:t>
            </a:r>
          </a:p>
          <a:p>
            <a:pPr algn="ctr"/>
            <a:r>
              <a:rPr lang="fr-FR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fr-FR" b="1" dirty="0">
                <a:solidFill>
                  <a:schemeClr val="tx1"/>
                </a:solidFill>
              </a:rPr>
              <a:t>DWL</a:t>
            </a:r>
            <a:r>
              <a:rPr lang="fr-FR" b="1" baseline="-25000" dirty="0">
                <a:solidFill>
                  <a:schemeClr val="tx1"/>
                </a:solidFill>
              </a:rPr>
              <a:t>2</a:t>
            </a:r>
            <a:r>
              <a:rPr lang="fr-FR" b="1" dirty="0">
                <a:solidFill>
                  <a:schemeClr val="tx1"/>
                </a:solidFill>
              </a:rPr>
              <a:t> = B</a:t>
            </a:r>
          </a:p>
        </p:txBody>
      </p:sp>
    </p:spTree>
    <p:extLst>
      <p:ext uri="{BB962C8B-B14F-4D97-AF65-F5344CB8AC3E}">
        <p14:creationId xmlns:p14="http://schemas.microsoft.com/office/powerpoint/2010/main" val="81824484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83883-BA63-C61D-E77D-297124EBD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2CD17-F5F3-D4D3-F6B5-B0E35AEA3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673" y="609600"/>
            <a:ext cx="8596668" cy="704127"/>
          </a:xfrm>
        </p:spPr>
        <p:txBody>
          <a:bodyPr/>
          <a:lstStyle/>
          <a:p>
            <a:r>
              <a:rPr lang="en-US" dirty="0"/>
              <a:t>Competitive Market &amp; Efficiency</a:t>
            </a:r>
            <a:endParaRPr lang="en-US" i="1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0276754-C983-41DE-2E44-00E40F2C6101}"/>
              </a:ext>
            </a:extLst>
          </p:cNvPr>
          <p:cNvCxnSpPr>
            <a:cxnSpLocks/>
          </p:cNvCxnSpPr>
          <p:nvPr/>
        </p:nvCxnSpPr>
        <p:spPr>
          <a:xfrm flipV="1">
            <a:off x="1562581" y="1707265"/>
            <a:ext cx="0" cy="425369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21825A3-D307-F6EB-46EF-6871ADB95A0A}"/>
              </a:ext>
            </a:extLst>
          </p:cNvPr>
          <p:cNvCxnSpPr>
            <a:cxnSpLocks/>
          </p:cNvCxnSpPr>
          <p:nvPr/>
        </p:nvCxnSpPr>
        <p:spPr>
          <a:xfrm>
            <a:off x="1562581" y="5960962"/>
            <a:ext cx="554427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E8FD537-A53F-F599-E24E-EE36E6C0ACCD}"/>
              </a:ext>
            </a:extLst>
          </p:cNvPr>
          <p:cNvSpPr txBox="1"/>
          <p:nvPr/>
        </p:nvSpPr>
        <p:spPr>
          <a:xfrm>
            <a:off x="7106855" y="5776296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74DD60-3AAE-FF3E-C1A2-5F0B5B93CFDB}"/>
              </a:ext>
            </a:extLst>
          </p:cNvPr>
          <p:cNvSpPr txBox="1"/>
          <p:nvPr/>
        </p:nvSpPr>
        <p:spPr>
          <a:xfrm>
            <a:off x="298073" y="1947005"/>
            <a:ext cx="1197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COSTS &amp; </a:t>
            </a:r>
            <a:br>
              <a:rPr lang="en-US" b="1" dirty="0"/>
            </a:br>
            <a:r>
              <a:rPr lang="en-US" b="1" dirty="0"/>
              <a:t>BENEFITS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18F924D-63E7-7B44-735C-CA9D58BEB545}"/>
              </a:ext>
            </a:extLst>
          </p:cNvPr>
          <p:cNvCxnSpPr/>
          <p:nvPr/>
        </p:nvCxnSpPr>
        <p:spPr>
          <a:xfrm>
            <a:off x="2118167" y="2077656"/>
            <a:ext cx="3732836" cy="3032567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1765A16-F56A-5B8C-16AC-2B06485CD224}"/>
              </a:ext>
            </a:extLst>
          </p:cNvPr>
          <p:cNvCxnSpPr>
            <a:cxnSpLocks/>
          </p:cNvCxnSpPr>
          <p:nvPr/>
        </p:nvCxnSpPr>
        <p:spPr>
          <a:xfrm flipV="1">
            <a:off x="2118167" y="2077656"/>
            <a:ext cx="3732836" cy="3032567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F941B83D-F48E-F9FA-86C9-9E114467DABF}"/>
              </a:ext>
            </a:extLst>
          </p:cNvPr>
          <p:cNvSpPr txBox="1"/>
          <p:nvPr/>
        </p:nvSpPr>
        <p:spPr>
          <a:xfrm>
            <a:off x="5907893" y="1733210"/>
            <a:ext cx="1728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 = MPC = MSC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EB00277-F2CF-574D-9CAF-AA1B4BB7641F}"/>
              </a:ext>
            </a:extLst>
          </p:cNvPr>
          <p:cNvSpPr txBox="1"/>
          <p:nvPr/>
        </p:nvSpPr>
        <p:spPr>
          <a:xfrm>
            <a:off x="5880642" y="5110223"/>
            <a:ext cx="1752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 = MPB = MSB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D8A932F-3462-E7AE-9117-2207F9BF0226}"/>
              </a:ext>
            </a:extLst>
          </p:cNvPr>
          <p:cNvGrpSpPr/>
          <p:nvPr/>
        </p:nvGrpSpPr>
        <p:grpSpPr>
          <a:xfrm>
            <a:off x="3893145" y="3502499"/>
            <a:ext cx="182880" cy="182880"/>
            <a:chOff x="7581418" y="3593939"/>
            <a:chExt cx="1006998" cy="1006998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F8EE965-9688-4FFD-FCA9-48ACDCC01CA3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DA20D06-8129-62A7-A4BC-AFC178C4A154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0F706D1-FE71-EC1C-EC39-C6E9E06D9519}"/>
              </a:ext>
            </a:extLst>
          </p:cNvPr>
          <p:cNvCxnSpPr/>
          <p:nvPr/>
        </p:nvCxnSpPr>
        <p:spPr>
          <a:xfrm flipH="1">
            <a:off x="1562581" y="3593939"/>
            <a:ext cx="242200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E6296CC-A22A-3233-6872-CDAC1CC054C1}"/>
              </a:ext>
            </a:extLst>
          </p:cNvPr>
          <p:cNvCxnSpPr>
            <a:cxnSpLocks/>
          </p:cNvCxnSpPr>
          <p:nvPr/>
        </p:nvCxnSpPr>
        <p:spPr>
          <a:xfrm flipV="1">
            <a:off x="3985066" y="3593939"/>
            <a:ext cx="0" cy="23670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1E70AE7F-A2EB-080E-FB86-D811989BA731}"/>
              </a:ext>
            </a:extLst>
          </p:cNvPr>
          <p:cNvGrpSpPr/>
          <p:nvPr/>
        </p:nvGrpSpPr>
        <p:grpSpPr>
          <a:xfrm>
            <a:off x="6958479" y="2634140"/>
            <a:ext cx="1060704" cy="959799"/>
            <a:chOff x="8218517" y="2499637"/>
            <a:chExt cx="1060704" cy="959799"/>
          </a:xfrm>
        </p:grpSpPr>
        <p:sp>
          <p:nvSpPr>
            <p:cNvPr id="4" name="Isosceles Triangle 3">
              <a:extLst>
                <a:ext uri="{FF2B5EF4-FFF2-40B4-BE49-F238E27FC236}">
                  <a16:creationId xmlns:a16="http://schemas.microsoft.com/office/drawing/2014/main" id="{E88D3F73-4337-3DA9-F2F8-297C64C05A37}"/>
                </a:ext>
              </a:extLst>
            </p:cNvPr>
            <p:cNvSpPr/>
            <p:nvPr/>
          </p:nvSpPr>
          <p:spPr>
            <a:xfrm>
              <a:off x="8218517" y="2499637"/>
              <a:ext cx="1060704" cy="91440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3E5D412-14F7-B50E-A930-C620863B0750}"/>
                </a:ext>
              </a:extLst>
            </p:cNvPr>
            <p:cNvSpPr txBox="1"/>
            <p:nvPr/>
          </p:nvSpPr>
          <p:spPr>
            <a:xfrm>
              <a:off x="8552501" y="2628439"/>
              <a:ext cx="41069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b="1" dirty="0"/>
                <a:t>!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E6E44BE-97A4-6AEE-E37B-44F6E45BB176}"/>
              </a:ext>
            </a:extLst>
          </p:cNvPr>
          <p:cNvSpPr txBox="1"/>
          <p:nvPr/>
        </p:nvSpPr>
        <p:spPr>
          <a:xfrm>
            <a:off x="6556056" y="3673180"/>
            <a:ext cx="1883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ASSUMING NO EXTERNALITIES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4161FB2-82E7-FF48-2B64-518BA908FED6}"/>
                  </a:ext>
                </a:extLst>
              </p:cNvPr>
              <p:cNvSpPr txBox="1"/>
              <p:nvPr/>
            </p:nvSpPr>
            <p:spPr>
              <a:xfrm>
                <a:off x="3444790" y="6006456"/>
                <a:ext cx="10795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4161FB2-82E7-FF48-2B64-518BA908FE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4790" y="6006456"/>
                <a:ext cx="1079590" cy="369332"/>
              </a:xfrm>
              <a:prstGeom prst="rect">
                <a:avLst/>
              </a:prstGeom>
              <a:blipFill>
                <a:blip r:embed="rId2"/>
                <a:stretch>
                  <a:fillRect l="-565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D72B2BE-C8B4-C34F-7B5C-678D03CD64A8}"/>
                  </a:ext>
                </a:extLst>
              </p:cNvPr>
              <p:cNvSpPr txBox="1"/>
              <p:nvPr/>
            </p:nvSpPr>
            <p:spPr>
              <a:xfrm>
                <a:off x="520931" y="3415623"/>
                <a:ext cx="9955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D72B2BE-C8B4-C34F-7B5C-678D03CD64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931" y="3415623"/>
                <a:ext cx="995579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071455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D98D7-A8BC-E30E-9A9D-7C1D6299B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CA724073-85D7-378C-94FB-A0DE3F0054AA}"/>
              </a:ext>
            </a:extLst>
          </p:cNvPr>
          <p:cNvSpPr/>
          <p:nvPr/>
        </p:nvSpPr>
        <p:spPr>
          <a:xfrm>
            <a:off x="3445933" y="3276490"/>
            <a:ext cx="537634" cy="872067"/>
          </a:xfrm>
          <a:custGeom>
            <a:avLst/>
            <a:gdLst>
              <a:gd name="connsiteX0" fmla="*/ 0 w 537634"/>
              <a:gd name="connsiteY0" fmla="*/ 438150 h 872067"/>
              <a:gd name="connsiteX1" fmla="*/ 535517 w 537634"/>
              <a:gd name="connsiteY1" fmla="*/ 872067 h 872067"/>
              <a:gd name="connsiteX2" fmla="*/ 537634 w 537634"/>
              <a:gd name="connsiteY2" fmla="*/ 0 h 872067"/>
              <a:gd name="connsiteX3" fmla="*/ 0 w 537634"/>
              <a:gd name="connsiteY3" fmla="*/ 438150 h 872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634" h="872067">
                <a:moveTo>
                  <a:pt x="0" y="438150"/>
                </a:moveTo>
                <a:lnTo>
                  <a:pt x="535517" y="872067"/>
                </a:lnTo>
                <a:cubicBezTo>
                  <a:pt x="536223" y="581378"/>
                  <a:pt x="536928" y="290689"/>
                  <a:pt x="537634" y="0"/>
                </a:cubicBezTo>
                <a:lnTo>
                  <a:pt x="0" y="4381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DEF0E0-B8FC-260B-9A98-86415751D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23" y="406218"/>
            <a:ext cx="8596668" cy="704127"/>
          </a:xfrm>
        </p:spPr>
        <p:txBody>
          <a:bodyPr/>
          <a:lstStyle/>
          <a:p>
            <a:r>
              <a:rPr lang="en-US" dirty="0"/>
              <a:t>Negative Externality in Production</a:t>
            </a:r>
            <a:endParaRPr lang="en-US" i="1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3071225-4F4D-6161-50AB-29F833BAE707}"/>
              </a:ext>
            </a:extLst>
          </p:cNvPr>
          <p:cNvCxnSpPr>
            <a:cxnSpLocks/>
          </p:cNvCxnSpPr>
          <p:nvPr/>
        </p:nvCxnSpPr>
        <p:spPr>
          <a:xfrm flipV="1">
            <a:off x="1562581" y="1291057"/>
            <a:ext cx="0" cy="463046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589B7E3-FB8C-8BCB-3FFD-F52C7C5E3AE7}"/>
              </a:ext>
            </a:extLst>
          </p:cNvPr>
          <p:cNvCxnSpPr>
            <a:cxnSpLocks/>
          </p:cNvCxnSpPr>
          <p:nvPr/>
        </p:nvCxnSpPr>
        <p:spPr>
          <a:xfrm>
            <a:off x="1562581" y="5921525"/>
            <a:ext cx="554427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B55860B-560D-6F60-BAC0-93E5DF604206}"/>
              </a:ext>
            </a:extLst>
          </p:cNvPr>
          <p:cNvSpPr txBox="1"/>
          <p:nvPr/>
        </p:nvSpPr>
        <p:spPr>
          <a:xfrm>
            <a:off x="7106855" y="5736859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988B2E-D3B8-66DF-CA0B-AF9D99093A56}"/>
              </a:ext>
            </a:extLst>
          </p:cNvPr>
          <p:cNvSpPr txBox="1"/>
          <p:nvPr/>
        </p:nvSpPr>
        <p:spPr>
          <a:xfrm>
            <a:off x="298073" y="1491812"/>
            <a:ext cx="1197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COSTS &amp; </a:t>
            </a:r>
            <a:br>
              <a:rPr lang="en-US" b="1" dirty="0"/>
            </a:br>
            <a:r>
              <a:rPr lang="en-US" b="1" dirty="0"/>
              <a:t>BENEFITS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0E93691-FC8C-E438-90ED-296424C9ABBC}"/>
              </a:ext>
            </a:extLst>
          </p:cNvPr>
          <p:cNvCxnSpPr>
            <a:cxnSpLocks/>
          </p:cNvCxnSpPr>
          <p:nvPr/>
        </p:nvCxnSpPr>
        <p:spPr>
          <a:xfrm>
            <a:off x="2118167" y="2632113"/>
            <a:ext cx="3458417" cy="280962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E4064CB-7A6F-600F-B93B-C6F994846864}"/>
              </a:ext>
            </a:extLst>
          </p:cNvPr>
          <p:cNvCxnSpPr>
            <a:cxnSpLocks/>
          </p:cNvCxnSpPr>
          <p:nvPr/>
        </p:nvCxnSpPr>
        <p:spPr>
          <a:xfrm flipV="1">
            <a:off x="2387600" y="2632113"/>
            <a:ext cx="3463403" cy="281367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146B1C6-F459-D247-9FDC-1C2ED5027B51}"/>
              </a:ext>
            </a:extLst>
          </p:cNvPr>
          <p:cNvSpPr txBox="1"/>
          <p:nvPr/>
        </p:nvSpPr>
        <p:spPr>
          <a:xfrm>
            <a:off x="5894268" y="2319931"/>
            <a:ext cx="1024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 = MPC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92371CE-85C7-7ADC-B598-8564CC96D240}"/>
              </a:ext>
            </a:extLst>
          </p:cNvPr>
          <p:cNvSpPr txBox="1"/>
          <p:nvPr/>
        </p:nvSpPr>
        <p:spPr>
          <a:xfrm>
            <a:off x="5618542" y="5387705"/>
            <a:ext cx="1752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 = MPB = MSB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733FE8A-26FE-664F-4A06-E20A97314FA7}"/>
              </a:ext>
            </a:extLst>
          </p:cNvPr>
          <p:cNvGrpSpPr/>
          <p:nvPr/>
        </p:nvGrpSpPr>
        <p:grpSpPr>
          <a:xfrm>
            <a:off x="3893145" y="4056956"/>
            <a:ext cx="182880" cy="182880"/>
            <a:chOff x="7581418" y="3593939"/>
            <a:chExt cx="1006998" cy="1006998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D7226AD-6EFF-6866-A89B-349C54B45A7B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DFBA8F6-9909-6D34-D764-DF4CC7C330CF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91EAD94-4DC2-EF6D-3365-39C3F7EDCDA4}"/>
              </a:ext>
            </a:extLst>
          </p:cNvPr>
          <p:cNvCxnSpPr/>
          <p:nvPr/>
        </p:nvCxnSpPr>
        <p:spPr>
          <a:xfrm flipH="1">
            <a:off x="1562581" y="4148396"/>
            <a:ext cx="242200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30C216B-9F85-EAA7-BE21-479E8C5E313E}"/>
              </a:ext>
            </a:extLst>
          </p:cNvPr>
          <p:cNvCxnSpPr>
            <a:cxnSpLocks/>
          </p:cNvCxnSpPr>
          <p:nvPr/>
        </p:nvCxnSpPr>
        <p:spPr>
          <a:xfrm flipV="1">
            <a:off x="3985066" y="3290182"/>
            <a:ext cx="0" cy="263134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8199710-B8B8-6AA6-8AA1-4834FC477A13}"/>
                  </a:ext>
                </a:extLst>
              </p:cNvPr>
              <p:cNvSpPr txBox="1"/>
              <p:nvPr/>
            </p:nvSpPr>
            <p:spPr>
              <a:xfrm>
                <a:off x="1066276" y="3970080"/>
                <a:ext cx="450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8199710-B8B8-6AA6-8AA1-4834FC477A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276" y="3970080"/>
                <a:ext cx="450234" cy="369332"/>
              </a:xfrm>
              <a:prstGeom prst="rect">
                <a:avLst/>
              </a:prstGeom>
              <a:blipFill>
                <a:blip r:embed="rId2"/>
                <a:stretch>
                  <a:fillRect l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5660DF5-6A99-32B3-450C-9A2F028360D0}"/>
              </a:ext>
            </a:extLst>
          </p:cNvPr>
          <p:cNvCxnSpPr>
            <a:cxnSpLocks/>
          </p:cNvCxnSpPr>
          <p:nvPr/>
        </p:nvCxnSpPr>
        <p:spPr>
          <a:xfrm flipV="1">
            <a:off x="2387600" y="1762163"/>
            <a:ext cx="3463403" cy="2813679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324FA95-B6D8-CBCA-A193-BACF21DFB037}"/>
              </a:ext>
            </a:extLst>
          </p:cNvPr>
          <p:cNvSpPr txBox="1"/>
          <p:nvPr/>
        </p:nvSpPr>
        <p:spPr>
          <a:xfrm>
            <a:off x="5903084" y="1449981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4"/>
                </a:solidFill>
              </a:rPr>
              <a:t>MSC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32AD87E-9D23-DAB2-58A4-1D1BED9D1A5E}"/>
              </a:ext>
            </a:extLst>
          </p:cNvPr>
          <p:cNvGrpSpPr/>
          <p:nvPr/>
        </p:nvGrpSpPr>
        <p:grpSpPr>
          <a:xfrm>
            <a:off x="3348000" y="3631289"/>
            <a:ext cx="182880" cy="182880"/>
            <a:chOff x="7581418" y="3593939"/>
            <a:chExt cx="1006998" cy="1006998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A615E7E-9152-6353-0089-E6F2FFD40866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A08453-1E21-C15F-0444-34A27ADDBA76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0C4E0B9-EEAB-7DB6-E1BC-D5D71575906C}"/>
              </a:ext>
            </a:extLst>
          </p:cNvPr>
          <p:cNvCxnSpPr>
            <a:cxnSpLocks/>
          </p:cNvCxnSpPr>
          <p:nvPr/>
        </p:nvCxnSpPr>
        <p:spPr>
          <a:xfrm flipH="1">
            <a:off x="1562581" y="3722729"/>
            <a:ext cx="187685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29ED2F6-353A-366C-5FF2-8BD4622B7873}"/>
              </a:ext>
            </a:extLst>
          </p:cNvPr>
          <p:cNvCxnSpPr>
            <a:cxnSpLocks/>
          </p:cNvCxnSpPr>
          <p:nvPr/>
        </p:nvCxnSpPr>
        <p:spPr>
          <a:xfrm flipV="1">
            <a:off x="3439921" y="3722729"/>
            <a:ext cx="0" cy="219879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1373A34-0533-6435-5611-EC043E513DAD}"/>
                  </a:ext>
                </a:extLst>
              </p:cNvPr>
              <p:cNvSpPr txBox="1"/>
              <p:nvPr/>
            </p:nvSpPr>
            <p:spPr>
              <a:xfrm>
                <a:off x="1053322" y="3541455"/>
                <a:ext cx="450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1373A34-0533-6435-5611-EC043E513D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322" y="3541455"/>
                <a:ext cx="45023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81CAB045-8BD6-B72D-9DA8-8C4941335C83}"/>
              </a:ext>
            </a:extLst>
          </p:cNvPr>
          <p:cNvCxnSpPr>
            <a:cxnSpLocks/>
          </p:cNvCxnSpPr>
          <p:nvPr/>
        </p:nvCxnSpPr>
        <p:spPr>
          <a:xfrm>
            <a:off x="3799416" y="2980157"/>
            <a:ext cx="0" cy="742572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A97DE275-9257-EEC3-26E8-8BF83C985529}"/>
              </a:ext>
            </a:extLst>
          </p:cNvPr>
          <p:cNvSpPr txBox="1"/>
          <p:nvPr/>
        </p:nvSpPr>
        <p:spPr>
          <a:xfrm>
            <a:off x="3453734" y="2598762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DWL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816AF896-7BB8-25CC-D930-252E83D56998}"/>
              </a:ext>
            </a:extLst>
          </p:cNvPr>
          <p:cNvCxnSpPr/>
          <p:nvPr/>
        </p:nvCxnSpPr>
        <p:spPr>
          <a:xfrm>
            <a:off x="3439440" y="6409959"/>
            <a:ext cx="544127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148B4DD5-E62A-2552-DFA0-AE9AB5EA92EB}"/>
              </a:ext>
            </a:extLst>
          </p:cNvPr>
          <p:cNvSpPr txBox="1"/>
          <p:nvPr/>
        </p:nvSpPr>
        <p:spPr>
          <a:xfrm>
            <a:off x="2867041" y="6456875"/>
            <a:ext cx="16889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OVERALLOCATION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165885D-257F-F21C-06A6-A12189F846DC}"/>
                  </a:ext>
                </a:extLst>
              </p:cNvPr>
              <p:cNvSpPr txBox="1"/>
              <p:nvPr/>
            </p:nvSpPr>
            <p:spPr>
              <a:xfrm>
                <a:off x="3722462" y="5950394"/>
                <a:ext cx="5242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165885D-257F-F21C-06A6-A12189F846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2462" y="5950394"/>
                <a:ext cx="524246" cy="369332"/>
              </a:xfrm>
              <a:prstGeom prst="rect">
                <a:avLst/>
              </a:prstGeom>
              <a:blipFill>
                <a:blip r:embed="rId4"/>
                <a:stretch>
                  <a:fillRect l="-2326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00314240-9F8F-394F-C320-248CF875773F}"/>
                  </a:ext>
                </a:extLst>
              </p:cNvPr>
              <p:cNvSpPr txBox="1"/>
              <p:nvPr/>
            </p:nvSpPr>
            <p:spPr>
              <a:xfrm>
                <a:off x="3185652" y="5950394"/>
                <a:ext cx="5075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00314240-9F8F-394F-C320-248CF87577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5652" y="5950394"/>
                <a:ext cx="507575" cy="369332"/>
              </a:xfrm>
              <a:prstGeom prst="rect">
                <a:avLst/>
              </a:prstGeom>
              <a:blipFill>
                <a:blip r:embed="rId5"/>
                <a:stretch>
                  <a:fillRect l="-2410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6B5BCB2E-4AE5-F78B-8863-06DC2E62E792}"/>
              </a:ext>
            </a:extLst>
          </p:cNvPr>
          <p:cNvCxnSpPr>
            <a:cxnSpLocks/>
          </p:cNvCxnSpPr>
          <p:nvPr/>
        </p:nvCxnSpPr>
        <p:spPr>
          <a:xfrm>
            <a:off x="2387600" y="4633527"/>
            <a:ext cx="0" cy="75417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B313933B-9A21-2BFE-1D88-ADCFDF36E3A6}"/>
              </a:ext>
            </a:extLst>
          </p:cNvPr>
          <p:cNvSpPr txBox="1"/>
          <p:nvPr/>
        </p:nvSpPr>
        <p:spPr>
          <a:xfrm>
            <a:off x="1642945" y="4813346"/>
            <a:ext cx="736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MEC</a:t>
            </a:r>
            <a:r>
              <a:rPr lang="en-US" b="1" baseline="-25000" dirty="0"/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6360252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C1CB7-841D-4135-0FA4-74867EBD6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2839965-B891-55CC-D4EC-789BB8D79943}"/>
              </a:ext>
            </a:extLst>
          </p:cNvPr>
          <p:cNvSpPr/>
          <p:nvPr/>
        </p:nvSpPr>
        <p:spPr>
          <a:xfrm rot="10800000">
            <a:off x="3441030" y="3703992"/>
            <a:ext cx="537634" cy="872067"/>
          </a:xfrm>
          <a:custGeom>
            <a:avLst/>
            <a:gdLst>
              <a:gd name="connsiteX0" fmla="*/ 0 w 537634"/>
              <a:gd name="connsiteY0" fmla="*/ 438150 h 872067"/>
              <a:gd name="connsiteX1" fmla="*/ 535517 w 537634"/>
              <a:gd name="connsiteY1" fmla="*/ 872067 h 872067"/>
              <a:gd name="connsiteX2" fmla="*/ 537634 w 537634"/>
              <a:gd name="connsiteY2" fmla="*/ 0 h 872067"/>
              <a:gd name="connsiteX3" fmla="*/ 0 w 537634"/>
              <a:gd name="connsiteY3" fmla="*/ 438150 h 872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634" h="872067">
                <a:moveTo>
                  <a:pt x="0" y="438150"/>
                </a:moveTo>
                <a:lnTo>
                  <a:pt x="535517" y="872067"/>
                </a:lnTo>
                <a:cubicBezTo>
                  <a:pt x="536223" y="581378"/>
                  <a:pt x="536928" y="290689"/>
                  <a:pt x="537634" y="0"/>
                </a:cubicBezTo>
                <a:lnTo>
                  <a:pt x="0" y="4381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C037E1-D919-82C6-015D-0356204C1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23" y="406218"/>
            <a:ext cx="8596668" cy="704127"/>
          </a:xfrm>
        </p:spPr>
        <p:txBody>
          <a:bodyPr/>
          <a:lstStyle/>
          <a:p>
            <a:r>
              <a:rPr lang="en-US" dirty="0"/>
              <a:t>Positive Externality in Production</a:t>
            </a:r>
            <a:endParaRPr lang="en-US" i="1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77A666A-2CEF-4014-1344-91EFAD6697FF}"/>
              </a:ext>
            </a:extLst>
          </p:cNvPr>
          <p:cNvCxnSpPr>
            <a:cxnSpLocks/>
          </p:cNvCxnSpPr>
          <p:nvPr/>
        </p:nvCxnSpPr>
        <p:spPr>
          <a:xfrm flipV="1">
            <a:off x="1562581" y="1291057"/>
            <a:ext cx="0" cy="463046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853C049-E06C-41C7-D6F3-77F3CD1ABC04}"/>
              </a:ext>
            </a:extLst>
          </p:cNvPr>
          <p:cNvCxnSpPr>
            <a:cxnSpLocks/>
          </p:cNvCxnSpPr>
          <p:nvPr/>
        </p:nvCxnSpPr>
        <p:spPr>
          <a:xfrm>
            <a:off x="1562581" y="5921525"/>
            <a:ext cx="554427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CBADF26-AC3D-8307-793F-8D3E4B6B0103}"/>
              </a:ext>
            </a:extLst>
          </p:cNvPr>
          <p:cNvSpPr txBox="1"/>
          <p:nvPr/>
        </p:nvSpPr>
        <p:spPr>
          <a:xfrm>
            <a:off x="7106855" y="5736859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45D296-E07F-6622-3FD3-1C7751D17B33}"/>
              </a:ext>
            </a:extLst>
          </p:cNvPr>
          <p:cNvSpPr txBox="1"/>
          <p:nvPr/>
        </p:nvSpPr>
        <p:spPr>
          <a:xfrm>
            <a:off x="298073" y="1491812"/>
            <a:ext cx="1197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COSTS &amp; </a:t>
            </a:r>
            <a:br>
              <a:rPr lang="en-US" b="1" dirty="0"/>
            </a:br>
            <a:r>
              <a:rPr lang="en-US" b="1" dirty="0"/>
              <a:t>BENEFITS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7727E60-E3AD-5AA2-A055-AF4A4D05A662}"/>
              </a:ext>
            </a:extLst>
          </p:cNvPr>
          <p:cNvCxnSpPr>
            <a:cxnSpLocks/>
          </p:cNvCxnSpPr>
          <p:nvPr/>
        </p:nvCxnSpPr>
        <p:spPr>
          <a:xfrm>
            <a:off x="2118167" y="2632113"/>
            <a:ext cx="3458417" cy="280962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A63190E-63B4-0118-8041-F4B519F1402B}"/>
              </a:ext>
            </a:extLst>
          </p:cNvPr>
          <p:cNvCxnSpPr>
            <a:cxnSpLocks/>
          </p:cNvCxnSpPr>
          <p:nvPr/>
        </p:nvCxnSpPr>
        <p:spPr>
          <a:xfrm flipV="1">
            <a:off x="2387600" y="2632113"/>
            <a:ext cx="3463403" cy="2813679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268F2C1F-38BC-E413-AAEF-217FB455EF80}"/>
              </a:ext>
            </a:extLst>
          </p:cNvPr>
          <p:cNvSpPr txBox="1"/>
          <p:nvPr/>
        </p:nvSpPr>
        <p:spPr>
          <a:xfrm>
            <a:off x="5863666" y="1436972"/>
            <a:ext cx="1024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 = MPC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E81C66C-767F-0E62-DBB7-C724322ADF8E}"/>
              </a:ext>
            </a:extLst>
          </p:cNvPr>
          <p:cNvSpPr txBox="1"/>
          <p:nvPr/>
        </p:nvSpPr>
        <p:spPr>
          <a:xfrm>
            <a:off x="5618542" y="5387705"/>
            <a:ext cx="1752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 = MPB = MSB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884F935-1A4D-5F6D-039D-60FB6C717986}"/>
              </a:ext>
            </a:extLst>
          </p:cNvPr>
          <p:cNvGrpSpPr/>
          <p:nvPr/>
        </p:nvGrpSpPr>
        <p:grpSpPr>
          <a:xfrm>
            <a:off x="3893145" y="4056956"/>
            <a:ext cx="182880" cy="182880"/>
            <a:chOff x="7581418" y="3593939"/>
            <a:chExt cx="1006998" cy="1006998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D5932B9-2439-7E4E-2541-42C27A33B443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3237F7A-0220-F22C-90A3-2DBD84F9B947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FB7ACB0-2C91-FDE0-8AFA-20F8523BE3BC}"/>
              </a:ext>
            </a:extLst>
          </p:cNvPr>
          <p:cNvCxnSpPr/>
          <p:nvPr/>
        </p:nvCxnSpPr>
        <p:spPr>
          <a:xfrm flipH="1">
            <a:off x="1562581" y="4148396"/>
            <a:ext cx="242200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2D3E87C-7F02-9241-FE37-FB095DC3761B}"/>
              </a:ext>
            </a:extLst>
          </p:cNvPr>
          <p:cNvCxnSpPr>
            <a:cxnSpLocks/>
            <a:endCxn id="36" idx="0"/>
          </p:cNvCxnSpPr>
          <p:nvPr/>
        </p:nvCxnSpPr>
        <p:spPr>
          <a:xfrm flipH="1" flipV="1">
            <a:off x="3978664" y="4137909"/>
            <a:ext cx="6402" cy="178361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71C6CF3-8AE6-3A41-8C7C-F2E7D498A7A2}"/>
                  </a:ext>
                </a:extLst>
              </p:cNvPr>
              <p:cNvSpPr txBox="1"/>
              <p:nvPr/>
            </p:nvSpPr>
            <p:spPr>
              <a:xfrm>
                <a:off x="1066276" y="3970080"/>
                <a:ext cx="450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71C6CF3-8AE6-3A41-8C7C-F2E7D498A7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276" y="3970080"/>
                <a:ext cx="450234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751EA8C-0DAA-1EC6-2FA8-77A7312FDF70}"/>
              </a:ext>
            </a:extLst>
          </p:cNvPr>
          <p:cNvCxnSpPr>
            <a:cxnSpLocks/>
          </p:cNvCxnSpPr>
          <p:nvPr/>
        </p:nvCxnSpPr>
        <p:spPr>
          <a:xfrm flipV="1">
            <a:off x="2387600" y="1762163"/>
            <a:ext cx="3463403" cy="281367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1ED703B-93BB-6D99-D7BF-04079096E58E}"/>
              </a:ext>
            </a:extLst>
          </p:cNvPr>
          <p:cNvSpPr txBox="1"/>
          <p:nvPr/>
        </p:nvSpPr>
        <p:spPr>
          <a:xfrm>
            <a:off x="5863666" y="2347047"/>
            <a:ext cx="659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4"/>
                </a:solidFill>
              </a:rPr>
              <a:t>MSC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F5520F4-1A2B-3942-4F2F-D88EBBE4A3F8}"/>
              </a:ext>
            </a:extLst>
          </p:cNvPr>
          <p:cNvGrpSpPr/>
          <p:nvPr/>
        </p:nvGrpSpPr>
        <p:grpSpPr>
          <a:xfrm>
            <a:off x="3348000" y="3631289"/>
            <a:ext cx="182880" cy="182880"/>
            <a:chOff x="7581418" y="3593939"/>
            <a:chExt cx="1006998" cy="1006998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7F2B8B2-B987-025E-185B-AA7A044BD17B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0D637BB-523B-B865-6AEE-F2A4CFDB1627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45F3289-6666-D714-847C-B52369D8CFDF}"/>
              </a:ext>
            </a:extLst>
          </p:cNvPr>
          <p:cNvCxnSpPr>
            <a:cxnSpLocks/>
          </p:cNvCxnSpPr>
          <p:nvPr/>
        </p:nvCxnSpPr>
        <p:spPr>
          <a:xfrm flipH="1">
            <a:off x="1562581" y="3722729"/>
            <a:ext cx="187685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BB5538-5435-8B85-73CC-0E401973D004}"/>
              </a:ext>
            </a:extLst>
          </p:cNvPr>
          <p:cNvCxnSpPr>
            <a:cxnSpLocks/>
          </p:cNvCxnSpPr>
          <p:nvPr/>
        </p:nvCxnSpPr>
        <p:spPr>
          <a:xfrm flipV="1">
            <a:off x="3439921" y="3722729"/>
            <a:ext cx="0" cy="219879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FC1ACEC-21FB-6F36-1450-157CA79CF3DB}"/>
                  </a:ext>
                </a:extLst>
              </p:cNvPr>
              <p:cNvSpPr txBox="1"/>
              <p:nvPr/>
            </p:nvSpPr>
            <p:spPr>
              <a:xfrm>
                <a:off x="1053322" y="3541455"/>
                <a:ext cx="450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FC1ACEC-21FB-6F36-1450-157CA79CF3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322" y="3541455"/>
                <a:ext cx="450234" cy="369332"/>
              </a:xfrm>
              <a:prstGeom prst="rect">
                <a:avLst/>
              </a:prstGeom>
              <a:blipFill>
                <a:blip r:embed="rId3"/>
                <a:stretch>
                  <a:fillRect l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E6DC767-1645-3E2B-D920-4DA7C055DF09}"/>
              </a:ext>
            </a:extLst>
          </p:cNvPr>
          <p:cNvCxnSpPr>
            <a:cxnSpLocks/>
          </p:cNvCxnSpPr>
          <p:nvPr/>
        </p:nvCxnSpPr>
        <p:spPr>
          <a:xfrm flipV="1">
            <a:off x="3699733" y="4178128"/>
            <a:ext cx="0" cy="635218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8FC38E22-8CA3-F037-2F9C-18AFD5FB627E}"/>
              </a:ext>
            </a:extLst>
          </p:cNvPr>
          <p:cNvSpPr txBox="1"/>
          <p:nvPr/>
        </p:nvSpPr>
        <p:spPr>
          <a:xfrm>
            <a:off x="3382773" y="4853150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DWL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887E61A-8A18-7BB3-4060-404B4FC76112}"/>
              </a:ext>
            </a:extLst>
          </p:cNvPr>
          <p:cNvCxnSpPr/>
          <p:nvPr/>
        </p:nvCxnSpPr>
        <p:spPr>
          <a:xfrm>
            <a:off x="3439440" y="6409959"/>
            <a:ext cx="544127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793F222E-1626-5BDF-72AB-FC2A377C3FEF}"/>
              </a:ext>
            </a:extLst>
          </p:cNvPr>
          <p:cNvSpPr txBox="1"/>
          <p:nvPr/>
        </p:nvSpPr>
        <p:spPr>
          <a:xfrm>
            <a:off x="2807732" y="6456875"/>
            <a:ext cx="18075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UNDERALLOCATION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C2B90B77-291C-B655-17A6-24BAFFBC803B}"/>
                  </a:ext>
                </a:extLst>
              </p:cNvPr>
              <p:cNvSpPr txBox="1"/>
              <p:nvPr/>
            </p:nvSpPr>
            <p:spPr>
              <a:xfrm>
                <a:off x="3730797" y="5950394"/>
                <a:ext cx="5075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C2B90B77-291C-B655-17A6-24BAFFBC80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0797" y="5950394"/>
                <a:ext cx="507575" cy="369332"/>
              </a:xfrm>
              <a:prstGeom prst="rect">
                <a:avLst/>
              </a:prstGeom>
              <a:blipFill>
                <a:blip r:embed="rId4"/>
                <a:stretch>
                  <a:fillRect l="-2410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B972BB8-FB1E-9CA3-0DF6-373C1A4ADD47}"/>
                  </a:ext>
                </a:extLst>
              </p:cNvPr>
              <p:cNvSpPr txBox="1"/>
              <p:nvPr/>
            </p:nvSpPr>
            <p:spPr>
              <a:xfrm>
                <a:off x="3177317" y="5950394"/>
                <a:ext cx="5242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B972BB8-FB1E-9CA3-0DF6-373C1A4ADD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7317" y="5950394"/>
                <a:ext cx="524246" cy="369332"/>
              </a:xfrm>
              <a:prstGeom prst="rect">
                <a:avLst/>
              </a:prstGeom>
              <a:blipFill>
                <a:blip r:embed="rId5"/>
                <a:stretch>
                  <a:fillRect l="-1163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BB8BB20-E384-4C9D-8C2D-CACB9E233C56}"/>
              </a:ext>
            </a:extLst>
          </p:cNvPr>
          <p:cNvCxnSpPr>
            <a:cxnSpLocks/>
          </p:cNvCxnSpPr>
          <p:nvPr/>
        </p:nvCxnSpPr>
        <p:spPr>
          <a:xfrm>
            <a:off x="2387600" y="4633527"/>
            <a:ext cx="0" cy="75417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175ADDCF-C909-FB72-929A-11B4D77904F7}"/>
              </a:ext>
            </a:extLst>
          </p:cNvPr>
          <p:cNvSpPr txBox="1"/>
          <p:nvPr/>
        </p:nvSpPr>
        <p:spPr>
          <a:xfrm>
            <a:off x="1642945" y="4813346"/>
            <a:ext cx="736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MEB</a:t>
            </a:r>
            <a:r>
              <a:rPr lang="en-US" b="1" baseline="-25000" dirty="0"/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251479049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1D6B8-855D-D2F9-CFDD-3193E448F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67138801-7E40-3F06-C3CE-D2FC4887685A}"/>
              </a:ext>
            </a:extLst>
          </p:cNvPr>
          <p:cNvSpPr/>
          <p:nvPr/>
        </p:nvSpPr>
        <p:spPr>
          <a:xfrm rot="10800000">
            <a:off x="3439675" y="2690644"/>
            <a:ext cx="635185" cy="1032075"/>
          </a:xfrm>
          <a:custGeom>
            <a:avLst/>
            <a:gdLst>
              <a:gd name="connsiteX0" fmla="*/ 0 w 537634"/>
              <a:gd name="connsiteY0" fmla="*/ 438150 h 872067"/>
              <a:gd name="connsiteX1" fmla="*/ 535517 w 537634"/>
              <a:gd name="connsiteY1" fmla="*/ 872067 h 872067"/>
              <a:gd name="connsiteX2" fmla="*/ 537634 w 537634"/>
              <a:gd name="connsiteY2" fmla="*/ 0 h 872067"/>
              <a:gd name="connsiteX3" fmla="*/ 0 w 537634"/>
              <a:gd name="connsiteY3" fmla="*/ 438150 h 872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634" h="872067">
                <a:moveTo>
                  <a:pt x="0" y="438150"/>
                </a:moveTo>
                <a:lnTo>
                  <a:pt x="535517" y="872067"/>
                </a:lnTo>
                <a:cubicBezTo>
                  <a:pt x="536223" y="581378"/>
                  <a:pt x="536928" y="290689"/>
                  <a:pt x="537634" y="0"/>
                </a:cubicBezTo>
                <a:lnTo>
                  <a:pt x="0" y="4381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C542AB-D0A9-4BD6-6C27-E2B01A420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23" y="406218"/>
            <a:ext cx="8596668" cy="704127"/>
          </a:xfrm>
        </p:spPr>
        <p:txBody>
          <a:bodyPr/>
          <a:lstStyle/>
          <a:p>
            <a:r>
              <a:rPr lang="en-US" dirty="0"/>
              <a:t>Positive Externality in Consumption</a:t>
            </a:r>
            <a:endParaRPr lang="en-US" i="1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331CD30-730F-F51D-C6C7-8D18D495263E}"/>
              </a:ext>
            </a:extLst>
          </p:cNvPr>
          <p:cNvCxnSpPr>
            <a:cxnSpLocks/>
          </p:cNvCxnSpPr>
          <p:nvPr/>
        </p:nvCxnSpPr>
        <p:spPr>
          <a:xfrm flipV="1">
            <a:off x="1562581" y="1291057"/>
            <a:ext cx="0" cy="463046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FDB4915-F2A8-70B5-1BA6-ED93A746DA83}"/>
              </a:ext>
            </a:extLst>
          </p:cNvPr>
          <p:cNvCxnSpPr>
            <a:cxnSpLocks/>
          </p:cNvCxnSpPr>
          <p:nvPr/>
        </p:nvCxnSpPr>
        <p:spPr>
          <a:xfrm>
            <a:off x="1562581" y="5921525"/>
            <a:ext cx="554427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A927F49-5912-72FA-61BC-88AF6505DBA8}"/>
              </a:ext>
            </a:extLst>
          </p:cNvPr>
          <p:cNvSpPr txBox="1"/>
          <p:nvPr/>
        </p:nvSpPr>
        <p:spPr>
          <a:xfrm>
            <a:off x="7106855" y="5736859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ACC399-D1F3-129D-B9D5-669BF6B44E0C}"/>
              </a:ext>
            </a:extLst>
          </p:cNvPr>
          <p:cNvSpPr txBox="1"/>
          <p:nvPr/>
        </p:nvSpPr>
        <p:spPr>
          <a:xfrm>
            <a:off x="298073" y="1491812"/>
            <a:ext cx="1197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COSTS &amp; </a:t>
            </a:r>
            <a:br>
              <a:rPr lang="en-US" b="1" dirty="0"/>
            </a:br>
            <a:r>
              <a:rPr lang="en-US" b="1" dirty="0"/>
              <a:t>BENEFITS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62B0BCE-A837-6E10-2E66-0180941962D0}"/>
              </a:ext>
            </a:extLst>
          </p:cNvPr>
          <p:cNvCxnSpPr>
            <a:cxnSpLocks/>
          </p:cNvCxnSpPr>
          <p:nvPr/>
        </p:nvCxnSpPr>
        <p:spPr>
          <a:xfrm>
            <a:off x="2374937" y="2840714"/>
            <a:ext cx="3201647" cy="2601027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69C7F6B-2CC5-9487-143F-83D53860073E}"/>
              </a:ext>
            </a:extLst>
          </p:cNvPr>
          <p:cNvSpPr txBox="1"/>
          <p:nvPr/>
        </p:nvSpPr>
        <p:spPr>
          <a:xfrm>
            <a:off x="5763022" y="1503844"/>
            <a:ext cx="1728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 = MPC = MSC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DD950E4-4D45-2D27-F17B-D06015477F87}"/>
              </a:ext>
            </a:extLst>
          </p:cNvPr>
          <p:cNvSpPr txBox="1"/>
          <p:nvPr/>
        </p:nvSpPr>
        <p:spPr>
          <a:xfrm>
            <a:off x="5609621" y="5383370"/>
            <a:ext cx="1051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 = MPB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C48E3C0-C3C1-3C10-14ED-78C9F5EBA61E}"/>
              </a:ext>
            </a:extLst>
          </p:cNvPr>
          <p:cNvCxnSpPr>
            <a:cxnSpLocks/>
          </p:cNvCxnSpPr>
          <p:nvPr/>
        </p:nvCxnSpPr>
        <p:spPr>
          <a:xfrm flipH="1">
            <a:off x="1562581" y="3198159"/>
            <a:ext cx="250864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C8E7123-11F8-6C79-AA8A-6B6861152FD4}"/>
              </a:ext>
            </a:extLst>
          </p:cNvPr>
          <p:cNvCxnSpPr>
            <a:cxnSpLocks/>
          </p:cNvCxnSpPr>
          <p:nvPr/>
        </p:nvCxnSpPr>
        <p:spPr>
          <a:xfrm flipV="1">
            <a:off x="4074307" y="3196948"/>
            <a:ext cx="0" cy="272457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3B44209-3723-2C0E-09EC-70CE24805089}"/>
              </a:ext>
            </a:extLst>
          </p:cNvPr>
          <p:cNvCxnSpPr>
            <a:cxnSpLocks/>
          </p:cNvCxnSpPr>
          <p:nvPr/>
        </p:nvCxnSpPr>
        <p:spPr>
          <a:xfrm flipV="1">
            <a:off x="2387600" y="1842185"/>
            <a:ext cx="3364903" cy="2733657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6D48CBE-DDEF-B4B8-4551-C60F09E8F6E9}"/>
              </a:ext>
            </a:extLst>
          </p:cNvPr>
          <p:cNvGrpSpPr/>
          <p:nvPr/>
        </p:nvGrpSpPr>
        <p:grpSpPr>
          <a:xfrm>
            <a:off x="3348000" y="3631289"/>
            <a:ext cx="182880" cy="182880"/>
            <a:chOff x="7581418" y="3593939"/>
            <a:chExt cx="1006998" cy="1006998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2FFB7BB-6046-6F6E-FB13-B8FD23B19E5C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DDAFCEE-1C52-F800-10A1-3E2B5EAFD60B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608B639-438D-B23D-8A67-A56744117078}"/>
              </a:ext>
            </a:extLst>
          </p:cNvPr>
          <p:cNvCxnSpPr>
            <a:cxnSpLocks/>
          </p:cNvCxnSpPr>
          <p:nvPr/>
        </p:nvCxnSpPr>
        <p:spPr>
          <a:xfrm flipH="1">
            <a:off x="1562581" y="3722729"/>
            <a:ext cx="187685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ED7543F-B861-9939-CB27-C8B9DFDC960C}"/>
              </a:ext>
            </a:extLst>
          </p:cNvPr>
          <p:cNvCxnSpPr>
            <a:cxnSpLocks/>
          </p:cNvCxnSpPr>
          <p:nvPr/>
        </p:nvCxnSpPr>
        <p:spPr>
          <a:xfrm flipV="1">
            <a:off x="3439921" y="2705100"/>
            <a:ext cx="0" cy="321642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02398DC-6E89-CBED-1E16-0467CBD2BA8E}"/>
                  </a:ext>
                </a:extLst>
              </p:cNvPr>
              <p:cNvSpPr txBox="1"/>
              <p:nvPr/>
            </p:nvSpPr>
            <p:spPr>
              <a:xfrm>
                <a:off x="1053322" y="3541455"/>
                <a:ext cx="450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02398DC-6E89-CBED-1E16-0467CBD2BA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322" y="3541455"/>
                <a:ext cx="450234" cy="369332"/>
              </a:xfrm>
              <a:prstGeom prst="rect">
                <a:avLst/>
              </a:prstGeom>
              <a:blipFill>
                <a:blip r:embed="rId2"/>
                <a:stretch>
                  <a:fillRect l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7E3E8C0-B290-9459-5BE2-E344587A6FED}"/>
              </a:ext>
            </a:extLst>
          </p:cNvPr>
          <p:cNvCxnSpPr>
            <a:cxnSpLocks/>
          </p:cNvCxnSpPr>
          <p:nvPr/>
        </p:nvCxnSpPr>
        <p:spPr>
          <a:xfrm>
            <a:off x="3686546" y="2549525"/>
            <a:ext cx="0" cy="561698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BC47E69D-E40C-BBB3-21DB-1435F39CE47E}"/>
              </a:ext>
            </a:extLst>
          </p:cNvPr>
          <p:cNvSpPr txBox="1"/>
          <p:nvPr/>
        </p:nvSpPr>
        <p:spPr>
          <a:xfrm>
            <a:off x="3352904" y="2167705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DWL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C1011EB1-4ADD-249A-C196-1E02F96DAC24}"/>
              </a:ext>
            </a:extLst>
          </p:cNvPr>
          <p:cNvCxnSpPr>
            <a:cxnSpLocks/>
          </p:cNvCxnSpPr>
          <p:nvPr/>
        </p:nvCxnSpPr>
        <p:spPr>
          <a:xfrm>
            <a:off x="3439440" y="6409959"/>
            <a:ext cx="653135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9B162243-F123-F35C-3FBB-A4CDA943E103}"/>
              </a:ext>
            </a:extLst>
          </p:cNvPr>
          <p:cNvSpPr txBox="1"/>
          <p:nvPr/>
        </p:nvSpPr>
        <p:spPr>
          <a:xfrm>
            <a:off x="2853494" y="6456158"/>
            <a:ext cx="18075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UNDERALLOCATION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973F014-6F6F-D35F-29BB-4965AFDBBA48}"/>
                  </a:ext>
                </a:extLst>
              </p:cNvPr>
              <p:cNvSpPr txBox="1"/>
              <p:nvPr/>
            </p:nvSpPr>
            <p:spPr>
              <a:xfrm>
                <a:off x="3177317" y="5950394"/>
                <a:ext cx="5242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973F014-6F6F-D35F-29BB-4965AFDBBA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7317" y="5950394"/>
                <a:ext cx="524246" cy="369332"/>
              </a:xfrm>
              <a:prstGeom prst="rect">
                <a:avLst/>
              </a:prstGeom>
              <a:blipFill>
                <a:blip r:embed="rId3"/>
                <a:stretch>
                  <a:fillRect l="-1163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AF14C40-E58C-3198-94F6-EAF5BF5DEFAB}"/>
              </a:ext>
            </a:extLst>
          </p:cNvPr>
          <p:cNvCxnSpPr>
            <a:cxnSpLocks/>
          </p:cNvCxnSpPr>
          <p:nvPr/>
        </p:nvCxnSpPr>
        <p:spPr>
          <a:xfrm>
            <a:off x="2387600" y="1931872"/>
            <a:ext cx="0" cy="83355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B175E4A7-2A3E-5277-3AE9-6AA56B73BAA5}"/>
              </a:ext>
            </a:extLst>
          </p:cNvPr>
          <p:cNvSpPr txBox="1"/>
          <p:nvPr/>
        </p:nvSpPr>
        <p:spPr>
          <a:xfrm>
            <a:off x="1618394" y="2155986"/>
            <a:ext cx="736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MEB</a:t>
            </a:r>
            <a:r>
              <a:rPr lang="en-US" b="1" baseline="-25000" dirty="0"/>
              <a:t>C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335C8B7-85D1-57EA-06F1-91AF589D7EC0}"/>
              </a:ext>
            </a:extLst>
          </p:cNvPr>
          <p:cNvCxnSpPr>
            <a:cxnSpLocks/>
          </p:cNvCxnSpPr>
          <p:nvPr/>
        </p:nvCxnSpPr>
        <p:spPr>
          <a:xfrm>
            <a:off x="2380787" y="1814977"/>
            <a:ext cx="3195797" cy="2596275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87B6201B-1E73-1B8D-D4AC-F239CA5CFC33}"/>
              </a:ext>
            </a:extLst>
          </p:cNvPr>
          <p:cNvSpPr txBox="1"/>
          <p:nvPr/>
        </p:nvSpPr>
        <p:spPr>
          <a:xfrm>
            <a:off x="5621653" y="4355693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MSB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104A08A-7CD4-CBAE-9D55-717990F4E753}"/>
              </a:ext>
            </a:extLst>
          </p:cNvPr>
          <p:cNvGrpSpPr/>
          <p:nvPr/>
        </p:nvGrpSpPr>
        <p:grpSpPr>
          <a:xfrm>
            <a:off x="3983567" y="3111223"/>
            <a:ext cx="182880" cy="182880"/>
            <a:chOff x="7581418" y="3593939"/>
            <a:chExt cx="1006998" cy="1006998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EB550A9-6092-E3B4-350B-8802B2E261E3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F24EC0E-3991-DD25-5508-1EFDE2863F2E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5746092-3724-1414-8764-AB7E1284FAD7}"/>
                  </a:ext>
                </a:extLst>
              </p:cNvPr>
              <p:cNvSpPr txBox="1"/>
              <p:nvPr/>
            </p:nvSpPr>
            <p:spPr>
              <a:xfrm>
                <a:off x="3816263" y="5950394"/>
                <a:ext cx="5075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5746092-3724-1414-8764-AB7E1284FA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6263" y="5950394"/>
                <a:ext cx="507575" cy="369332"/>
              </a:xfrm>
              <a:prstGeom prst="rect">
                <a:avLst/>
              </a:prstGeom>
              <a:blipFill>
                <a:blip r:embed="rId4"/>
                <a:stretch>
                  <a:fillRect l="-1205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CE77E0B-A4C2-42C3-9A41-6B97BDB9BE37}"/>
                  </a:ext>
                </a:extLst>
              </p:cNvPr>
              <p:cNvSpPr txBox="1"/>
              <p:nvPr/>
            </p:nvSpPr>
            <p:spPr>
              <a:xfrm>
                <a:off x="1066276" y="3016071"/>
                <a:ext cx="450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CE77E0B-A4C2-42C3-9A41-6B97BDB9BE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276" y="3016071"/>
                <a:ext cx="450234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821211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2D63B-5E57-9B8D-170A-A2036B0EC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11AFD71-BC21-431D-3180-3E071F9ED20A}"/>
              </a:ext>
            </a:extLst>
          </p:cNvPr>
          <p:cNvSpPr/>
          <p:nvPr/>
        </p:nvSpPr>
        <p:spPr>
          <a:xfrm>
            <a:off x="3439675" y="3211345"/>
            <a:ext cx="635185" cy="1032075"/>
          </a:xfrm>
          <a:custGeom>
            <a:avLst/>
            <a:gdLst>
              <a:gd name="connsiteX0" fmla="*/ 0 w 537634"/>
              <a:gd name="connsiteY0" fmla="*/ 438150 h 872067"/>
              <a:gd name="connsiteX1" fmla="*/ 535517 w 537634"/>
              <a:gd name="connsiteY1" fmla="*/ 872067 h 872067"/>
              <a:gd name="connsiteX2" fmla="*/ 537634 w 537634"/>
              <a:gd name="connsiteY2" fmla="*/ 0 h 872067"/>
              <a:gd name="connsiteX3" fmla="*/ 0 w 537634"/>
              <a:gd name="connsiteY3" fmla="*/ 438150 h 872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634" h="872067">
                <a:moveTo>
                  <a:pt x="0" y="438150"/>
                </a:moveTo>
                <a:lnTo>
                  <a:pt x="535517" y="872067"/>
                </a:lnTo>
                <a:cubicBezTo>
                  <a:pt x="536223" y="581378"/>
                  <a:pt x="536928" y="290689"/>
                  <a:pt x="537634" y="0"/>
                </a:cubicBezTo>
                <a:lnTo>
                  <a:pt x="0" y="4381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D8DD41-88D2-449C-A822-811FF535B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23" y="406218"/>
            <a:ext cx="8596668" cy="704127"/>
          </a:xfrm>
        </p:spPr>
        <p:txBody>
          <a:bodyPr/>
          <a:lstStyle/>
          <a:p>
            <a:r>
              <a:rPr lang="en-US" dirty="0"/>
              <a:t>Negative Externality in Consumption</a:t>
            </a:r>
            <a:endParaRPr lang="en-US" i="1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4CA2932-3711-2C13-FEEB-96DBCB0C3899}"/>
              </a:ext>
            </a:extLst>
          </p:cNvPr>
          <p:cNvCxnSpPr>
            <a:cxnSpLocks/>
          </p:cNvCxnSpPr>
          <p:nvPr/>
        </p:nvCxnSpPr>
        <p:spPr>
          <a:xfrm flipV="1">
            <a:off x="1562581" y="1291057"/>
            <a:ext cx="0" cy="463046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C51903D-0138-BBD6-EA32-E72F5EBADF88}"/>
              </a:ext>
            </a:extLst>
          </p:cNvPr>
          <p:cNvCxnSpPr>
            <a:cxnSpLocks/>
          </p:cNvCxnSpPr>
          <p:nvPr/>
        </p:nvCxnSpPr>
        <p:spPr>
          <a:xfrm>
            <a:off x="1562581" y="5921525"/>
            <a:ext cx="554427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86B2698-1CF1-A5F9-4C63-579835E94992}"/>
              </a:ext>
            </a:extLst>
          </p:cNvPr>
          <p:cNvSpPr txBox="1"/>
          <p:nvPr/>
        </p:nvSpPr>
        <p:spPr>
          <a:xfrm>
            <a:off x="7106855" y="5736859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8882CB-0FEC-F57A-BA92-8D53E23E7C76}"/>
              </a:ext>
            </a:extLst>
          </p:cNvPr>
          <p:cNvSpPr txBox="1"/>
          <p:nvPr/>
        </p:nvSpPr>
        <p:spPr>
          <a:xfrm>
            <a:off x="298073" y="1491812"/>
            <a:ext cx="1197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COSTS &amp; </a:t>
            </a:r>
            <a:br>
              <a:rPr lang="en-US" b="1" dirty="0"/>
            </a:br>
            <a:r>
              <a:rPr lang="en-US" b="1" dirty="0"/>
              <a:t>BENEFITS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4B477AE-80BB-6F84-D886-634FD632F3FD}"/>
              </a:ext>
            </a:extLst>
          </p:cNvPr>
          <p:cNvCxnSpPr>
            <a:cxnSpLocks/>
          </p:cNvCxnSpPr>
          <p:nvPr/>
        </p:nvCxnSpPr>
        <p:spPr>
          <a:xfrm>
            <a:off x="2374937" y="2840714"/>
            <a:ext cx="3201647" cy="2601027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27B5F7F-236E-CEC7-56E8-32009B0BD065}"/>
              </a:ext>
            </a:extLst>
          </p:cNvPr>
          <p:cNvSpPr txBox="1"/>
          <p:nvPr/>
        </p:nvSpPr>
        <p:spPr>
          <a:xfrm>
            <a:off x="5763022" y="1503844"/>
            <a:ext cx="1728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 = MPC = MSC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78EF2AB-7FD0-AD48-36FC-03193DBF3B3C}"/>
              </a:ext>
            </a:extLst>
          </p:cNvPr>
          <p:cNvSpPr txBox="1"/>
          <p:nvPr/>
        </p:nvSpPr>
        <p:spPr>
          <a:xfrm>
            <a:off x="5606767" y="4343645"/>
            <a:ext cx="1051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 = MPB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2159000-AC8F-4BF1-D642-3C2EB15512EC}"/>
              </a:ext>
            </a:extLst>
          </p:cNvPr>
          <p:cNvCxnSpPr>
            <a:cxnSpLocks/>
          </p:cNvCxnSpPr>
          <p:nvPr/>
        </p:nvCxnSpPr>
        <p:spPr>
          <a:xfrm flipH="1">
            <a:off x="1562581" y="3198159"/>
            <a:ext cx="250864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4E5C169-34C3-9235-5B5E-2004AEB0481E}"/>
              </a:ext>
            </a:extLst>
          </p:cNvPr>
          <p:cNvCxnSpPr>
            <a:cxnSpLocks/>
          </p:cNvCxnSpPr>
          <p:nvPr/>
        </p:nvCxnSpPr>
        <p:spPr>
          <a:xfrm flipV="1">
            <a:off x="4074307" y="3196948"/>
            <a:ext cx="0" cy="272457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093084A-C6CC-1CEE-0EA3-8BBEC7E77E9A}"/>
                  </a:ext>
                </a:extLst>
              </p:cNvPr>
              <p:cNvSpPr txBox="1"/>
              <p:nvPr/>
            </p:nvSpPr>
            <p:spPr>
              <a:xfrm>
                <a:off x="1066276" y="3013353"/>
                <a:ext cx="450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093084A-C6CC-1CEE-0EA3-8BBEC7E77E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276" y="3013353"/>
                <a:ext cx="450234" cy="369332"/>
              </a:xfrm>
              <a:prstGeom prst="rect">
                <a:avLst/>
              </a:prstGeom>
              <a:blipFill>
                <a:blip r:embed="rId2"/>
                <a:stretch>
                  <a:fillRect l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335339F-1C1E-6032-1C04-FA2859EBDF9E}"/>
              </a:ext>
            </a:extLst>
          </p:cNvPr>
          <p:cNvCxnSpPr>
            <a:cxnSpLocks/>
          </p:cNvCxnSpPr>
          <p:nvPr/>
        </p:nvCxnSpPr>
        <p:spPr>
          <a:xfrm flipV="1">
            <a:off x="2387600" y="1842185"/>
            <a:ext cx="3364903" cy="2733657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65B0EC3-45FB-2235-6B03-9378B50FC51F}"/>
              </a:ext>
            </a:extLst>
          </p:cNvPr>
          <p:cNvGrpSpPr/>
          <p:nvPr/>
        </p:nvGrpSpPr>
        <p:grpSpPr>
          <a:xfrm>
            <a:off x="3348000" y="3631289"/>
            <a:ext cx="182880" cy="182880"/>
            <a:chOff x="7581418" y="3593939"/>
            <a:chExt cx="1006998" cy="1006998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0C782D6-CDE9-D6A8-671A-444ABD1984C8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D4CA7C1-BEB0-7930-5FE2-145722645BBF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596153A-1998-CC71-A33A-F12FFACE683A}"/>
              </a:ext>
            </a:extLst>
          </p:cNvPr>
          <p:cNvCxnSpPr>
            <a:cxnSpLocks/>
          </p:cNvCxnSpPr>
          <p:nvPr/>
        </p:nvCxnSpPr>
        <p:spPr>
          <a:xfrm flipH="1">
            <a:off x="1562581" y="3722729"/>
            <a:ext cx="187685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7808FCD-5646-C8F5-A392-03246EF22F6F}"/>
              </a:ext>
            </a:extLst>
          </p:cNvPr>
          <p:cNvCxnSpPr>
            <a:cxnSpLocks/>
            <a:endCxn id="36" idx="0"/>
          </p:cNvCxnSpPr>
          <p:nvPr/>
        </p:nvCxnSpPr>
        <p:spPr>
          <a:xfrm flipH="1" flipV="1">
            <a:off x="3439675" y="3729887"/>
            <a:ext cx="246" cy="217893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926A4AE-5615-7786-65DF-E3BA99D5AA1B}"/>
                  </a:ext>
                </a:extLst>
              </p:cNvPr>
              <p:cNvSpPr txBox="1"/>
              <p:nvPr/>
            </p:nvSpPr>
            <p:spPr>
              <a:xfrm>
                <a:off x="1053322" y="3541455"/>
                <a:ext cx="450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926A4AE-5615-7786-65DF-E3BA99D5AA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322" y="3541455"/>
                <a:ext cx="45023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E03D91AF-115F-C440-A9D6-BE0A3C72F015}"/>
              </a:ext>
            </a:extLst>
          </p:cNvPr>
          <p:cNvCxnSpPr>
            <a:cxnSpLocks/>
          </p:cNvCxnSpPr>
          <p:nvPr/>
        </p:nvCxnSpPr>
        <p:spPr>
          <a:xfrm flipV="1">
            <a:off x="3777610" y="3712955"/>
            <a:ext cx="0" cy="613758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319C9BFD-3586-55A8-2335-3F0AC47CEDFB}"/>
              </a:ext>
            </a:extLst>
          </p:cNvPr>
          <p:cNvSpPr txBox="1"/>
          <p:nvPr/>
        </p:nvSpPr>
        <p:spPr>
          <a:xfrm>
            <a:off x="3440473" y="4365970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DWL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925425CB-BF4A-A7F0-48FC-A0811BDA3460}"/>
              </a:ext>
            </a:extLst>
          </p:cNvPr>
          <p:cNvCxnSpPr>
            <a:cxnSpLocks/>
          </p:cNvCxnSpPr>
          <p:nvPr/>
        </p:nvCxnSpPr>
        <p:spPr>
          <a:xfrm>
            <a:off x="3439440" y="6409959"/>
            <a:ext cx="653135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36D237E7-482D-00F5-BABF-96A5473033A2}"/>
              </a:ext>
            </a:extLst>
          </p:cNvPr>
          <p:cNvSpPr txBox="1"/>
          <p:nvPr/>
        </p:nvSpPr>
        <p:spPr>
          <a:xfrm>
            <a:off x="2912805" y="6456158"/>
            <a:ext cx="16889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OVERALLOCATION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07CD771E-3B15-7687-271F-071F5469023B}"/>
                  </a:ext>
                </a:extLst>
              </p:cNvPr>
              <p:cNvSpPr txBox="1"/>
              <p:nvPr/>
            </p:nvSpPr>
            <p:spPr>
              <a:xfrm>
                <a:off x="3185652" y="5950394"/>
                <a:ext cx="5075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07CD771E-3B15-7687-271F-071F546902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5652" y="5950394"/>
                <a:ext cx="507575" cy="369332"/>
              </a:xfrm>
              <a:prstGeom prst="rect">
                <a:avLst/>
              </a:prstGeom>
              <a:blipFill>
                <a:blip r:embed="rId4"/>
                <a:stretch>
                  <a:fillRect l="-2410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704B527-50E9-2AEE-4AE9-DB7A4B78B754}"/>
              </a:ext>
            </a:extLst>
          </p:cNvPr>
          <p:cNvCxnSpPr>
            <a:cxnSpLocks/>
          </p:cNvCxnSpPr>
          <p:nvPr/>
        </p:nvCxnSpPr>
        <p:spPr>
          <a:xfrm>
            <a:off x="2387600" y="1931872"/>
            <a:ext cx="0" cy="83355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011E9710-A5FE-1DAE-A39A-46E88C5C290E}"/>
              </a:ext>
            </a:extLst>
          </p:cNvPr>
          <p:cNvSpPr txBox="1"/>
          <p:nvPr/>
        </p:nvSpPr>
        <p:spPr>
          <a:xfrm>
            <a:off x="1618394" y="2155986"/>
            <a:ext cx="736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MEC</a:t>
            </a:r>
            <a:r>
              <a:rPr lang="en-US" b="1" baseline="-25000" dirty="0"/>
              <a:t>C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3902642-9FF7-070C-E7CF-673DF6D866A5}"/>
              </a:ext>
            </a:extLst>
          </p:cNvPr>
          <p:cNvCxnSpPr>
            <a:cxnSpLocks/>
          </p:cNvCxnSpPr>
          <p:nvPr/>
        </p:nvCxnSpPr>
        <p:spPr>
          <a:xfrm>
            <a:off x="2380787" y="1814977"/>
            <a:ext cx="3195797" cy="259627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511E19E7-9AA2-C2A9-F2A7-539D61433170}"/>
              </a:ext>
            </a:extLst>
          </p:cNvPr>
          <p:cNvSpPr txBox="1"/>
          <p:nvPr/>
        </p:nvSpPr>
        <p:spPr>
          <a:xfrm>
            <a:off x="5611000" y="5374388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MSB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6A30963-3573-252F-D968-C0A8EDAC84CB}"/>
              </a:ext>
            </a:extLst>
          </p:cNvPr>
          <p:cNvGrpSpPr/>
          <p:nvPr/>
        </p:nvGrpSpPr>
        <p:grpSpPr>
          <a:xfrm>
            <a:off x="3983567" y="3111223"/>
            <a:ext cx="182880" cy="182880"/>
            <a:chOff x="7581418" y="3593939"/>
            <a:chExt cx="1006998" cy="1006998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8FAD5A8-5485-448F-8E12-56E9FDEF2509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54533A0-2119-BA88-F692-A8056EF8D135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AB4053D-2275-C619-838B-FC43ACC7F87D}"/>
                  </a:ext>
                </a:extLst>
              </p:cNvPr>
              <p:cNvSpPr txBox="1"/>
              <p:nvPr/>
            </p:nvSpPr>
            <p:spPr>
              <a:xfrm>
                <a:off x="3807928" y="5950394"/>
                <a:ext cx="5242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AB4053D-2275-C619-838B-FC43ACC7F8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7928" y="5950394"/>
                <a:ext cx="524246" cy="369332"/>
              </a:xfrm>
              <a:prstGeom prst="rect">
                <a:avLst/>
              </a:prstGeom>
              <a:blipFill>
                <a:blip r:embed="rId5"/>
                <a:stretch>
                  <a:fillRect l="-2326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574625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FD711-A851-BB6C-35E7-127385C6D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942F8045-E15E-8BE5-2C5D-8D022B9E7561}"/>
              </a:ext>
            </a:extLst>
          </p:cNvPr>
          <p:cNvSpPr/>
          <p:nvPr/>
        </p:nvSpPr>
        <p:spPr>
          <a:xfrm>
            <a:off x="3445933" y="3276490"/>
            <a:ext cx="537634" cy="872067"/>
          </a:xfrm>
          <a:custGeom>
            <a:avLst/>
            <a:gdLst>
              <a:gd name="connsiteX0" fmla="*/ 0 w 537634"/>
              <a:gd name="connsiteY0" fmla="*/ 438150 h 872067"/>
              <a:gd name="connsiteX1" fmla="*/ 535517 w 537634"/>
              <a:gd name="connsiteY1" fmla="*/ 872067 h 872067"/>
              <a:gd name="connsiteX2" fmla="*/ 537634 w 537634"/>
              <a:gd name="connsiteY2" fmla="*/ 0 h 872067"/>
              <a:gd name="connsiteX3" fmla="*/ 0 w 537634"/>
              <a:gd name="connsiteY3" fmla="*/ 438150 h 872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634" h="872067">
                <a:moveTo>
                  <a:pt x="0" y="438150"/>
                </a:moveTo>
                <a:lnTo>
                  <a:pt x="535517" y="872067"/>
                </a:lnTo>
                <a:cubicBezTo>
                  <a:pt x="536223" y="581378"/>
                  <a:pt x="536928" y="290689"/>
                  <a:pt x="537634" y="0"/>
                </a:cubicBezTo>
                <a:lnTo>
                  <a:pt x="0" y="4381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046FCEF-76B7-75CA-36FC-92C9BC9AB10B}"/>
              </a:ext>
            </a:extLst>
          </p:cNvPr>
          <p:cNvCxnSpPr>
            <a:cxnSpLocks/>
          </p:cNvCxnSpPr>
          <p:nvPr/>
        </p:nvCxnSpPr>
        <p:spPr>
          <a:xfrm>
            <a:off x="3799416" y="2980157"/>
            <a:ext cx="0" cy="742572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CC67A748-78E7-243E-9162-9CE07BBEB063}"/>
              </a:ext>
            </a:extLst>
          </p:cNvPr>
          <p:cNvSpPr txBox="1"/>
          <p:nvPr/>
        </p:nvSpPr>
        <p:spPr>
          <a:xfrm>
            <a:off x="3453734" y="2598762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DWL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A58C05B-E7D4-4A11-90BD-80F47F8DD6D6}"/>
              </a:ext>
            </a:extLst>
          </p:cNvPr>
          <p:cNvCxnSpPr>
            <a:cxnSpLocks/>
          </p:cNvCxnSpPr>
          <p:nvPr/>
        </p:nvCxnSpPr>
        <p:spPr>
          <a:xfrm flipV="1">
            <a:off x="3985066" y="3270250"/>
            <a:ext cx="0" cy="265127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618EF23-541C-5827-A62D-4FC576EDA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23" y="406218"/>
            <a:ext cx="8596668" cy="704127"/>
          </a:xfrm>
        </p:spPr>
        <p:txBody>
          <a:bodyPr/>
          <a:lstStyle/>
          <a:p>
            <a:r>
              <a:rPr lang="en-US" dirty="0"/>
              <a:t>NEP &amp; Indirect Tax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616693F-DBAC-089B-7589-B8ADA1BB48BF}"/>
              </a:ext>
            </a:extLst>
          </p:cNvPr>
          <p:cNvCxnSpPr>
            <a:cxnSpLocks/>
          </p:cNvCxnSpPr>
          <p:nvPr/>
        </p:nvCxnSpPr>
        <p:spPr>
          <a:xfrm flipV="1">
            <a:off x="1562581" y="1291057"/>
            <a:ext cx="0" cy="463046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FA6D643-7A1F-CE8E-E9BD-D7FA64CEE89A}"/>
              </a:ext>
            </a:extLst>
          </p:cNvPr>
          <p:cNvCxnSpPr>
            <a:cxnSpLocks/>
          </p:cNvCxnSpPr>
          <p:nvPr/>
        </p:nvCxnSpPr>
        <p:spPr>
          <a:xfrm>
            <a:off x="1562581" y="5921525"/>
            <a:ext cx="554427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2C7ED4E-3FD7-9527-75DD-4DDD87892C41}"/>
              </a:ext>
            </a:extLst>
          </p:cNvPr>
          <p:cNvSpPr txBox="1"/>
          <p:nvPr/>
        </p:nvSpPr>
        <p:spPr>
          <a:xfrm>
            <a:off x="7106855" y="5736859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E6A388-2E2A-8ED9-43B4-200DB717702E}"/>
              </a:ext>
            </a:extLst>
          </p:cNvPr>
          <p:cNvSpPr txBox="1"/>
          <p:nvPr/>
        </p:nvSpPr>
        <p:spPr>
          <a:xfrm>
            <a:off x="298073" y="1491812"/>
            <a:ext cx="1197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COSTS &amp; </a:t>
            </a:r>
            <a:br>
              <a:rPr lang="en-US" b="1" dirty="0"/>
            </a:br>
            <a:r>
              <a:rPr lang="en-US" b="1" dirty="0"/>
              <a:t>BENEFITS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B386C3F-ABEA-0790-05A0-284CDDFE1CF1}"/>
              </a:ext>
            </a:extLst>
          </p:cNvPr>
          <p:cNvCxnSpPr>
            <a:cxnSpLocks/>
          </p:cNvCxnSpPr>
          <p:nvPr/>
        </p:nvCxnSpPr>
        <p:spPr>
          <a:xfrm>
            <a:off x="2118167" y="2632113"/>
            <a:ext cx="3458417" cy="280962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4D65A261-D0BB-02C8-995A-573A76E3E04B}"/>
              </a:ext>
            </a:extLst>
          </p:cNvPr>
          <p:cNvSpPr txBox="1"/>
          <p:nvPr/>
        </p:nvSpPr>
        <p:spPr>
          <a:xfrm>
            <a:off x="5618542" y="5387705"/>
            <a:ext cx="1752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 = MPB = MSB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892ADDE-0FA2-57F9-1330-8CCDACC3BB91}"/>
              </a:ext>
            </a:extLst>
          </p:cNvPr>
          <p:cNvCxnSpPr>
            <a:cxnSpLocks/>
          </p:cNvCxnSpPr>
          <p:nvPr/>
        </p:nvCxnSpPr>
        <p:spPr>
          <a:xfrm flipV="1">
            <a:off x="2387600" y="1762163"/>
            <a:ext cx="3463403" cy="2813679"/>
          </a:xfrm>
          <a:prstGeom prst="line">
            <a:avLst/>
          </a:prstGeom>
          <a:ln w="5715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013610B-F23E-AE6E-7077-1F0A34B701E0}"/>
              </a:ext>
            </a:extLst>
          </p:cNvPr>
          <p:cNvSpPr txBox="1"/>
          <p:nvPr/>
        </p:nvSpPr>
        <p:spPr>
          <a:xfrm>
            <a:off x="5870212" y="1392831"/>
            <a:ext cx="2838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2</a:t>
            </a:r>
            <a:r>
              <a:rPr lang="en-US" b="1" dirty="0">
                <a:solidFill>
                  <a:srgbClr val="C00000"/>
                </a:solidFill>
              </a:rPr>
              <a:t> = MPC</a:t>
            </a:r>
            <a:r>
              <a:rPr lang="en-US" b="1" baseline="-25000" dirty="0">
                <a:solidFill>
                  <a:srgbClr val="C00000"/>
                </a:solidFill>
              </a:rPr>
              <a:t>2</a:t>
            </a:r>
            <a:r>
              <a:rPr lang="en-US" b="1" dirty="0">
                <a:solidFill>
                  <a:srgbClr val="C00000"/>
                </a:solidFill>
              </a:rPr>
              <a:t> = S</a:t>
            </a:r>
            <a:r>
              <a:rPr lang="en-US" b="1" baseline="-25000" dirty="0">
                <a:solidFill>
                  <a:srgbClr val="C00000"/>
                </a:solidFill>
              </a:rPr>
              <a:t>1</a:t>
            </a:r>
            <a:r>
              <a:rPr lang="en-US" b="1" dirty="0">
                <a:solidFill>
                  <a:srgbClr val="C00000"/>
                </a:solidFill>
              </a:rPr>
              <a:t> + T </a:t>
            </a:r>
            <a:r>
              <a:rPr lang="en-US" b="1" dirty="0"/>
              <a:t>=</a:t>
            </a:r>
            <a:r>
              <a:rPr lang="en-US" b="1" dirty="0">
                <a:solidFill>
                  <a:schemeClr val="accent4"/>
                </a:solidFill>
              </a:rPr>
              <a:t> MSC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40DCF1F-E32B-8628-8C8F-1BE548A51939}"/>
                  </a:ext>
                </a:extLst>
              </p:cNvPr>
              <p:cNvSpPr txBox="1"/>
              <p:nvPr/>
            </p:nvSpPr>
            <p:spPr>
              <a:xfrm>
                <a:off x="619200" y="3550326"/>
                <a:ext cx="765993" cy="373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40DCF1F-E32B-8628-8C8F-1BE548A51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200" y="3550326"/>
                <a:ext cx="765993" cy="373179"/>
              </a:xfrm>
              <a:prstGeom prst="rect">
                <a:avLst/>
              </a:prstGeom>
              <a:blipFill>
                <a:blip r:embed="rId2"/>
                <a:stretch>
                  <a:fillRect l="-16000" r="-1600" b="-1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CF2D3C3A-0CB3-89EB-F997-AFC8E0FC8C5B}"/>
                  </a:ext>
                </a:extLst>
              </p:cNvPr>
              <p:cNvSpPr txBox="1"/>
              <p:nvPr/>
            </p:nvSpPr>
            <p:spPr>
              <a:xfrm>
                <a:off x="2661783" y="5955125"/>
                <a:ext cx="1079591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CF2D3C3A-0CB3-89EB-F997-AFC8E0FC8C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1783" y="5955125"/>
                <a:ext cx="1079591" cy="373179"/>
              </a:xfrm>
              <a:prstGeom prst="rect">
                <a:avLst/>
              </a:prstGeom>
              <a:blipFill>
                <a:blip r:embed="rId3"/>
                <a:stretch>
                  <a:fillRect l="-1130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BCA1058-B16B-DD8A-87D9-1C468E83F875}"/>
              </a:ext>
            </a:extLst>
          </p:cNvPr>
          <p:cNvCxnSpPr>
            <a:cxnSpLocks/>
          </p:cNvCxnSpPr>
          <p:nvPr/>
        </p:nvCxnSpPr>
        <p:spPr>
          <a:xfrm>
            <a:off x="2387600" y="4633527"/>
            <a:ext cx="0" cy="75417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E7DA5802-8B99-2C93-D451-A2C815770023}"/>
              </a:ext>
            </a:extLst>
          </p:cNvPr>
          <p:cNvSpPr txBox="1"/>
          <p:nvPr/>
        </p:nvSpPr>
        <p:spPr>
          <a:xfrm>
            <a:off x="1635344" y="4682057"/>
            <a:ext cx="7363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 = MEC</a:t>
            </a:r>
            <a:r>
              <a:rPr lang="en-US" b="1" baseline="-25000" dirty="0"/>
              <a:t>P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36DA6CC3-7A4F-4BBE-53E8-0227CFE99060}"/>
              </a:ext>
            </a:extLst>
          </p:cNvPr>
          <p:cNvSpPr/>
          <p:nvPr/>
        </p:nvSpPr>
        <p:spPr>
          <a:xfrm rot="10800000">
            <a:off x="5468147" y="2152329"/>
            <a:ext cx="300789" cy="389035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134FE51-61E6-8F7A-46BC-3D2C870AD566}"/>
              </a:ext>
            </a:extLst>
          </p:cNvPr>
          <p:cNvCxnSpPr>
            <a:cxnSpLocks/>
          </p:cNvCxnSpPr>
          <p:nvPr/>
        </p:nvCxnSpPr>
        <p:spPr>
          <a:xfrm flipV="1">
            <a:off x="2539107" y="1768697"/>
            <a:ext cx="3304294" cy="2684418"/>
          </a:xfrm>
          <a:prstGeom prst="line">
            <a:avLst/>
          </a:prstGeom>
          <a:ln w="571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11FF151-5683-D487-6403-DF19AF0DA06A}"/>
              </a:ext>
            </a:extLst>
          </p:cNvPr>
          <p:cNvGrpSpPr/>
          <p:nvPr/>
        </p:nvGrpSpPr>
        <p:grpSpPr>
          <a:xfrm>
            <a:off x="3348000" y="3631289"/>
            <a:ext cx="182880" cy="182880"/>
            <a:chOff x="7581418" y="3593939"/>
            <a:chExt cx="1006998" cy="1006998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7871BD3-A085-AD49-FD68-2DBBC7C54B45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5B56CCF-A2D0-AD59-5C97-F122F387D524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BC5AD7E-5EF5-8DA6-B968-0482ED0BA1B9}"/>
              </a:ext>
            </a:extLst>
          </p:cNvPr>
          <p:cNvCxnSpPr>
            <a:cxnSpLocks/>
          </p:cNvCxnSpPr>
          <p:nvPr/>
        </p:nvCxnSpPr>
        <p:spPr>
          <a:xfrm flipH="1">
            <a:off x="1562581" y="3722729"/>
            <a:ext cx="187685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3F95EB0-F8E7-3ABA-4A80-F764B716F8CC}"/>
              </a:ext>
            </a:extLst>
          </p:cNvPr>
          <p:cNvCxnSpPr>
            <a:cxnSpLocks/>
          </p:cNvCxnSpPr>
          <p:nvPr/>
        </p:nvCxnSpPr>
        <p:spPr>
          <a:xfrm flipV="1">
            <a:off x="3439921" y="3722729"/>
            <a:ext cx="0" cy="219879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44F52156-54A1-FCAA-6EBC-4989D0C9FD18}"/>
              </a:ext>
            </a:extLst>
          </p:cNvPr>
          <p:cNvGrpSpPr/>
          <p:nvPr/>
        </p:nvGrpSpPr>
        <p:grpSpPr>
          <a:xfrm>
            <a:off x="3893145" y="4056956"/>
            <a:ext cx="182880" cy="182880"/>
            <a:chOff x="7581418" y="3593939"/>
            <a:chExt cx="1006998" cy="1006998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A73C366-FD65-7ED6-71BE-4C4D4E850CFB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1C85C2F-E7A7-4E1B-FB6E-3786A934AF9D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BEE05DC-BCB9-4C32-D7DD-ACCBA7DB1A96}"/>
              </a:ext>
            </a:extLst>
          </p:cNvPr>
          <p:cNvCxnSpPr/>
          <p:nvPr/>
        </p:nvCxnSpPr>
        <p:spPr>
          <a:xfrm flipH="1">
            <a:off x="1562581" y="4148396"/>
            <a:ext cx="242200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BC0D92C-FDF3-81C7-BBA6-5651519DD03F}"/>
                  </a:ext>
                </a:extLst>
              </p:cNvPr>
              <p:cNvSpPr txBox="1"/>
              <p:nvPr/>
            </p:nvSpPr>
            <p:spPr>
              <a:xfrm>
                <a:off x="1066276" y="3970080"/>
                <a:ext cx="450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BC0D92C-FDF3-81C7-BBA6-5651519DD0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276" y="3970080"/>
                <a:ext cx="450234" cy="369332"/>
              </a:xfrm>
              <a:prstGeom prst="rect">
                <a:avLst/>
              </a:prstGeom>
              <a:blipFill>
                <a:blip r:embed="rId4"/>
                <a:stretch>
                  <a:fillRect l="-2703"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1DCC4FB-C346-2124-2C95-7786C63C2745}"/>
                  </a:ext>
                </a:extLst>
              </p:cNvPr>
              <p:cNvSpPr txBox="1"/>
              <p:nvPr/>
            </p:nvSpPr>
            <p:spPr>
              <a:xfrm>
                <a:off x="3722462" y="5955701"/>
                <a:ext cx="524246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1DCC4FB-C346-2124-2C95-7786C63C27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2462" y="5955701"/>
                <a:ext cx="524246" cy="372603"/>
              </a:xfrm>
              <a:prstGeom prst="rect">
                <a:avLst/>
              </a:prstGeom>
              <a:blipFill>
                <a:blip r:embed="rId5"/>
                <a:stretch>
                  <a:fillRect l="-2326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79A0DD6-CE29-19CB-C7F0-E6EFE56D043D}"/>
              </a:ext>
            </a:extLst>
          </p:cNvPr>
          <p:cNvCxnSpPr>
            <a:cxnSpLocks/>
          </p:cNvCxnSpPr>
          <p:nvPr/>
        </p:nvCxnSpPr>
        <p:spPr>
          <a:xfrm flipV="1">
            <a:off x="2387600" y="2632113"/>
            <a:ext cx="3463403" cy="281367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624A7AD-30D4-B7CA-B548-CAAA2E33D2D9}"/>
              </a:ext>
            </a:extLst>
          </p:cNvPr>
          <p:cNvSpPr txBox="1"/>
          <p:nvPr/>
        </p:nvSpPr>
        <p:spPr>
          <a:xfrm>
            <a:off x="5870212" y="2264614"/>
            <a:ext cx="1249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</a:t>
            </a:r>
            <a:r>
              <a:rPr lang="en-US" b="1" baseline="-25000" dirty="0"/>
              <a:t>1</a:t>
            </a:r>
            <a:r>
              <a:rPr lang="en-US" b="1" dirty="0"/>
              <a:t> = MPC</a:t>
            </a:r>
            <a:r>
              <a:rPr lang="en-US" b="1" baseline="-25000" dirty="0"/>
              <a:t>1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0BE7DD5-4EFA-4F1F-4BCF-8937398A3F49}"/>
              </a:ext>
            </a:extLst>
          </p:cNvPr>
          <p:cNvCxnSpPr/>
          <p:nvPr/>
        </p:nvCxnSpPr>
        <p:spPr>
          <a:xfrm>
            <a:off x="3439440" y="6409959"/>
            <a:ext cx="544127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036189A6-1A91-6BB2-3FD5-B1DA429C65A9}"/>
              </a:ext>
            </a:extLst>
          </p:cNvPr>
          <p:cNvSpPr txBox="1"/>
          <p:nvPr/>
        </p:nvSpPr>
        <p:spPr>
          <a:xfrm>
            <a:off x="2867041" y="6456875"/>
            <a:ext cx="16889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OVERALLOCATION</a:t>
            </a:r>
          </a:p>
        </p:txBody>
      </p:sp>
    </p:spTree>
    <p:extLst>
      <p:ext uri="{BB962C8B-B14F-4D97-AF65-F5344CB8AC3E}">
        <p14:creationId xmlns:p14="http://schemas.microsoft.com/office/powerpoint/2010/main" val="46202220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797CA-A00B-E5D8-71AC-5C246A757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5E5400BB-23AF-D998-C508-4B2A14112177}"/>
              </a:ext>
            </a:extLst>
          </p:cNvPr>
          <p:cNvSpPr/>
          <p:nvPr/>
        </p:nvSpPr>
        <p:spPr>
          <a:xfrm>
            <a:off x="3464063" y="3699597"/>
            <a:ext cx="635185" cy="1032075"/>
          </a:xfrm>
          <a:custGeom>
            <a:avLst/>
            <a:gdLst>
              <a:gd name="connsiteX0" fmla="*/ 0 w 537634"/>
              <a:gd name="connsiteY0" fmla="*/ 438150 h 872067"/>
              <a:gd name="connsiteX1" fmla="*/ 535517 w 537634"/>
              <a:gd name="connsiteY1" fmla="*/ 872067 h 872067"/>
              <a:gd name="connsiteX2" fmla="*/ 537634 w 537634"/>
              <a:gd name="connsiteY2" fmla="*/ 0 h 872067"/>
              <a:gd name="connsiteX3" fmla="*/ 0 w 537634"/>
              <a:gd name="connsiteY3" fmla="*/ 438150 h 872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634" h="872067">
                <a:moveTo>
                  <a:pt x="0" y="438150"/>
                </a:moveTo>
                <a:lnTo>
                  <a:pt x="535517" y="872067"/>
                </a:lnTo>
                <a:cubicBezTo>
                  <a:pt x="536223" y="581378"/>
                  <a:pt x="536928" y="290689"/>
                  <a:pt x="537634" y="0"/>
                </a:cubicBezTo>
                <a:lnTo>
                  <a:pt x="0" y="4381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D7BE8953-47ED-94E4-1C79-811EBE8C24C9}"/>
              </a:ext>
            </a:extLst>
          </p:cNvPr>
          <p:cNvCxnSpPr>
            <a:cxnSpLocks/>
          </p:cNvCxnSpPr>
          <p:nvPr/>
        </p:nvCxnSpPr>
        <p:spPr>
          <a:xfrm flipV="1">
            <a:off x="3801998" y="4201207"/>
            <a:ext cx="0" cy="613758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AE694D1D-019B-8316-570E-6E89AFC97445}"/>
              </a:ext>
            </a:extLst>
          </p:cNvPr>
          <p:cNvSpPr txBox="1"/>
          <p:nvPr/>
        </p:nvSpPr>
        <p:spPr>
          <a:xfrm>
            <a:off x="3464861" y="4854222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DWL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C1903C-CB95-6858-0F74-5D7088291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23" y="289378"/>
            <a:ext cx="8596668" cy="704127"/>
          </a:xfrm>
        </p:spPr>
        <p:txBody>
          <a:bodyPr/>
          <a:lstStyle/>
          <a:p>
            <a:r>
              <a:rPr lang="en-US" dirty="0"/>
              <a:t>NEC &amp; Indirect Tax</a:t>
            </a:r>
            <a:endParaRPr lang="en-US" i="1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DAFC3A5-34F1-64C6-32E5-A100F8A5A214}"/>
              </a:ext>
            </a:extLst>
          </p:cNvPr>
          <p:cNvCxnSpPr>
            <a:cxnSpLocks/>
          </p:cNvCxnSpPr>
          <p:nvPr/>
        </p:nvCxnSpPr>
        <p:spPr>
          <a:xfrm flipV="1">
            <a:off x="1562581" y="1062255"/>
            <a:ext cx="0" cy="492892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4454227-557F-2341-7623-DEB082F10187}"/>
              </a:ext>
            </a:extLst>
          </p:cNvPr>
          <p:cNvCxnSpPr>
            <a:cxnSpLocks/>
          </p:cNvCxnSpPr>
          <p:nvPr/>
        </p:nvCxnSpPr>
        <p:spPr>
          <a:xfrm>
            <a:off x="1562581" y="5991175"/>
            <a:ext cx="554427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872680E-0A85-19D3-9BB6-6829E662895B}"/>
              </a:ext>
            </a:extLst>
          </p:cNvPr>
          <p:cNvSpPr txBox="1"/>
          <p:nvPr/>
        </p:nvSpPr>
        <p:spPr>
          <a:xfrm>
            <a:off x="7106855" y="5806509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7AE03F-02F7-AEDA-961B-97509EC79C17}"/>
              </a:ext>
            </a:extLst>
          </p:cNvPr>
          <p:cNvSpPr txBox="1"/>
          <p:nvPr/>
        </p:nvSpPr>
        <p:spPr>
          <a:xfrm>
            <a:off x="298073" y="1248640"/>
            <a:ext cx="1197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COSTS &amp; </a:t>
            </a:r>
            <a:br>
              <a:rPr lang="en-US" b="1" dirty="0"/>
            </a:br>
            <a:r>
              <a:rPr lang="en-US" b="1" dirty="0"/>
              <a:t>BENEFITS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FB8B47B-293B-B90F-4268-944B47F13EAE}"/>
              </a:ext>
            </a:extLst>
          </p:cNvPr>
          <p:cNvCxnSpPr>
            <a:cxnSpLocks/>
          </p:cNvCxnSpPr>
          <p:nvPr/>
        </p:nvCxnSpPr>
        <p:spPr>
          <a:xfrm>
            <a:off x="2374937" y="3337487"/>
            <a:ext cx="2800544" cy="2275170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6213352-26E2-D3F1-1174-6B89A05B0C2D}"/>
              </a:ext>
            </a:extLst>
          </p:cNvPr>
          <p:cNvSpPr txBox="1"/>
          <p:nvPr/>
        </p:nvSpPr>
        <p:spPr>
          <a:xfrm>
            <a:off x="5321244" y="2330416"/>
            <a:ext cx="1952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1</a:t>
            </a:r>
            <a:r>
              <a:rPr lang="en-US" b="1" dirty="0">
                <a:solidFill>
                  <a:srgbClr val="C00000"/>
                </a:solidFill>
              </a:rPr>
              <a:t> = MPC</a:t>
            </a:r>
            <a:r>
              <a:rPr lang="en-US" b="1" baseline="-25000" dirty="0">
                <a:solidFill>
                  <a:srgbClr val="C00000"/>
                </a:solidFill>
              </a:rPr>
              <a:t>1</a:t>
            </a:r>
            <a:r>
              <a:rPr lang="en-US" b="1" dirty="0">
                <a:solidFill>
                  <a:srgbClr val="C00000"/>
                </a:solidFill>
              </a:rPr>
              <a:t> = MSC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F3B0089-73C6-4699-869A-296036475A88}"/>
              </a:ext>
            </a:extLst>
          </p:cNvPr>
          <p:cNvSpPr txBox="1"/>
          <p:nvPr/>
        </p:nvSpPr>
        <p:spPr>
          <a:xfrm>
            <a:off x="5188917" y="4517287"/>
            <a:ext cx="1051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 = MPB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7D34BD2-EF4C-3002-3262-D2FE2FBA910D}"/>
                  </a:ext>
                </a:extLst>
              </p:cNvPr>
              <p:cNvSpPr txBox="1"/>
              <p:nvPr/>
            </p:nvSpPr>
            <p:spPr>
              <a:xfrm>
                <a:off x="1066276" y="3506872"/>
                <a:ext cx="450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7D34BD2-EF4C-3002-3262-D2FE2FBA91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276" y="3506872"/>
                <a:ext cx="450234" cy="369332"/>
              </a:xfrm>
              <a:prstGeom prst="rect">
                <a:avLst/>
              </a:prstGeom>
              <a:blipFill>
                <a:blip r:embed="rId2"/>
                <a:stretch>
                  <a:fillRect l="-2703"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EA33E8F-2224-B6CB-A16E-A47FA33E35EE}"/>
              </a:ext>
            </a:extLst>
          </p:cNvPr>
          <p:cNvCxnSpPr>
            <a:cxnSpLocks/>
          </p:cNvCxnSpPr>
          <p:nvPr/>
        </p:nvCxnSpPr>
        <p:spPr>
          <a:xfrm flipV="1">
            <a:off x="2387600" y="2694849"/>
            <a:ext cx="2926831" cy="237776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D4BDAAF-AFA4-0766-2A86-58E392E695C0}"/>
              </a:ext>
            </a:extLst>
          </p:cNvPr>
          <p:cNvGrpSpPr/>
          <p:nvPr/>
        </p:nvGrpSpPr>
        <p:grpSpPr>
          <a:xfrm>
            <a:off x="3348000" y="4128062"/>
            <a:ext cx="182880" cy="182880"/>
            <a:chOff x="7581418" y="3593939"/>
            <a:chExt cx="1006998" cy="1006998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B7D0C94-5CDC-E16F-928B-A9192586A0E6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06DD594-513B-A7E5-00E2-F4F5E38E6D02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F758556-649D-B9FC-41D7-7449FAFE1C32}"/>
                  </a:ext>
                </a:extLst>
              </p:cNvPr>
              <p:cNvSpPr txBox="1"/>
              <p:nvPr/>
            </p:nvSpPr>
            <p:spPr>
              <a:xfrm>
                <a:off x="1053322" y="4034974"/>
                <a:ext cx="450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F758556-649D-B9FC-41D7-7449FAFE1C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322" y="4034974"/>
                <a:ext cx="450234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1976C17-BA3B-7240-AAE1-A4732A033A05}"/>
              </a:ext>
            </a:extLst>
          </p:cNvPr>
          <p:cNvCxnSpPr>
            <a:cxnSpLocks/>
          </p:cNvCxnSpPr>
          <p:nvPr/>
        </p:nvCxnSpPr>
        <p:spPr>
          <a:xfrm>
            <a:off x="2392680" y="2438805"/>
            <a:ext cx="0" cy="83355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04A3CED6-BEC1-24D8-C5AE-5B67726CF847}"/>
              </a:ext>
            </a:extLst>
          </p:cNvPr>
          <p:cNvSpPr txBox="1"/>
          <p:nvPr/>
        </p:nvSpPr>
        <p:spPr>
          <a:xfrm>
            <a:off x="1643493" y="2643594"/>
            <a:ext cx="736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MEC</a:t>
            </a:r>
            <a:r>
              <a:rPr lang="en-US" b="1" baseline="-25000" dirty="0"/>
              <a:t>C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CD39622-B51E-A7C8-7355-000DEA0CC52E}"/>
              </a:ext>
            </a:extLst>
          </p:cNvPr>
          <p:cNvCxnSpPr>
            <a:cxnSpLocks/>
          </p:cNvCxnSpPr>
          <p:nvPr/>
        </p:nvCxnSpPr>
        <p:spPr>
          <a:xfrm>
            <a:off x="2380787" y="2311750"/>
            <a:ext cx="2794694" cy="227041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3E89B422-476C-5C20-8FFA-C6F5C357A89E}"/>
              </a:ext>
            </a:extLst>
          </p:cNvPr>
          <p:cNvSpPr txBox="1"/>
          <p:nvPr/>
        </p:nvSpPr>
        <p:spPr>
          <a:xfrm>
            <a:off x="5193150" y="5548030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MSB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3CE547A-D80C-44BA-2B64-92BE74EBC7C5}"/>
              </a:ext>
            </a:extLst>
          </p:cNvPr>
          <p:cNvCxnSpPr>
            <a:cxnSpLocks/>
          </p:cNvCxnSpPr>
          <p:nvPr/>
        </p:nvCxnSpPr>
        <p:spPr>
          <a:xfrm flipV="1">
            <a:off x="3439921" y="4215635"/>
            <a:ext cx="0" cy="176284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2886719-526D-B817-A93B-0C4DA6D0F3C7}"/>
              </a:ext>
            </a:extLst>
          </p:cNvPr>
          <p:cNvGrpSpPr/>
          <p:nvPr/>
        </p:nvGrpSpPr>
        <p:grpSpPr>
          <a:xfrm>
            <a:off x="3987176" y="3602938"/>
            <a:ext cx="182880" cy="182880"/>
            <a:chOff x="7581418" y="3593939"/>
            <a:chExt cx="1006998" cy="1006998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43310FB-A830-BA6B-67A8-1FE388E46403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7ACEC49-6C60-6573-2BF8-13ED4F70513F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B19AE21-5CF4-1C91-7A0B-0420AEBF3084}"/>
              </a:ext>
            </a:extLst>
          </p:cNvPr>
          <p:cNvCxnSpPr>
            <a:cxnSpLocks/>
          </p:cNvCxnSpPr>
          <p:nvPr/>
        </p:nvCxnSpPr>
        <p:spPr>
          <a:xfrm flipH="1">
            <a:off x="1562581" y="3691202"/>
            <a:ext cx="251762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0EA8EBF-4FCC-5F4C-7188-7DACEF90A4CD}"/>
              </a:ext>
            </a:extLst>
          </p:cNvPr>
          <p:cNvCxnSpPr>
            <a:cxnSpLocks/>
          </p:cNvCxnSpPr>
          <p:nvPr/>
        </p:nvCxnSpPr>
        <p:spPr>
          <a:xfrm flipH="1">
            <a:off x="1562581" y="4215635"/>
            <a:ext cx="188546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F2D55AF6-B92E-7CF5-7C25-99E55AF57E34}"/>
              </a:ext>
            </a:extLst>
          </p:cNvPr>
          <p:cNvCxnSpPr>
            <a:cxnSpLocks/>
          </p:cNvCxnSpPr>
          <p:nvPr/>
        </p:nvCxnSpPr>
        <p:spPr>
          <a:xfrm flipV="1">
            <a:off x="4078616" y="3691202"/>
            <a:ext cx="0" cy="229997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47D0CAF-BE4D-76B9-77EF-5272EE9DC981}"/>
                  </a:ext>
                </a:extLst>
              </p:cNvPr>
              <p:cNvSpPr txBox="1"/>
              <p:nvPr/>
            </p:nvSpPr>
            <p:spPr>
              <a:xfrm>
                <a:off x="3816493" y="6016401"/>
                <a:ext cx="524246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47D0CAF-BE4D-76B9-77EF-5272EE9DC9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6493" y="6016401"/>
                <a:ext cx="524246" cy="372603"/>
              </a:xfrm>
              <a:prstGeom prst="rect">
                <a:avLst/>
              </a:prstGeom>
              <a:blipFill>
                <a:blip r:embed="rId4"/>
                <a:stretch>
                  <a:fillRect l="-2326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2C499D35-A54C-47D6-5D78-DA05D57AFA97}"/>
              </a:ext>
            </a:extLst>
          </p:cNvPr>
          <p:cNvCxnSpPr>
            <a:cxnSpLocks/>
          </p:cNvCxnSpPr>
          <p:nvPr/>
        </p:nvCxnSpPr>
        <p:spPr>
          <a:xfrm>
            <a:off x="3439921" y="6456642"/>
            <a:ext cx="653135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D72826AF-C8FF-B738-7873-ADAFE9D321A4}"/>
              </a:ext>
            </a:extLst>
          </p:cNvPr>
          <p:cNvSpPr txBox="1"/>
          <p:nvPr/>
        </p:nvSpPr>
        <p:spPr>
          <a:xfrm>
            <a:off x="2913286" y="6502841"/>
            <a:ext cx="16889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OVERALLOCATION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C823A88-29AA-D88C-E562-D5320453F62A}"/>
                  </a:ext>
                </a:extLst>
              </p:cNvPr>
              <p:cNvSpPr txBox="1"/>
              <p:nvPr/>
            </p:nvSpPr>
            <p:spPr>
              <a:xfrm>
                <a:off x="1066276" y="2979170"/>
                <a:ext cx="450234" cy="373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C823A88-29AA-D88C-E562-D5320453F6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276" y="2979170"/>
                <a:ext cx="450234" cy="373179"/>
              </a:xfrm>
              <a:prstGeom prst="rect">
                <a:avLst/>
              </a:prstGeom>
              <a:blipFill>
                <a:blip r:embed="rId5"/>
                <a:stretch>
                  <a:fillRect l="-4054"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4573BB6-1051-0A7B-4BD7-EEF61A40FC20}"/>
                  </a:ext>
                </a:extLst>
              </p:cNvPr>
              <p:cNvSpPr txBox="1"/>
              <p:nvPr/>
            </p:nvSpPr>
            <p:spPr>
              <a:xfrm>
                <a:off x="2662414" y="6014220"/>
                <a:ext cx="1079591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4573BB6-1051-0A7B-4BD7-EEF61A40FC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2414" y="6014220"/>
                <a:ext cx="1079591" cy="373179"/>
              </a:xfrm>
              <a:prstGeom prst="rect">
                <a:avLst/>
              </a:prstGeom>
              <a:blipFill>
                <a:blip r:embed="rId6"/>
                <a:stretch>
                  <a:fillRect l="-1130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715DBC3-9015-293D-B0EC-D88D963C0907}"/>
              </a:ext>
            </a:extLst>
          </p:cNvPr>
          <p:cNvCxnSpPr>
            <a:cxnSpLocks/>
          </p:cNvCxnSpPr>
          <p:nvPr/>
        </p:nvCxnSpPr>
        <p:spPr>
          <a:xfrm flipV="1">
            <a:off x="2387600" y="1641060"/>
            <a:ext cx="2932251" cy="2382169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7E882A2-973B-DE01-E554-5E82DA6DFAA4}"/>
              </a:ext>
            </a:extLst>
          </p:cNvPr>
          <p:cNvCxnSpPr>
            <a:cxnSpLocks/>
          </p:cNvCxnSpPr>
          <p:nvPr/>
        </p:nvCxnSpPr>
        <p:spPr>
          <a:xfrm flipV="1">
            <a:off x="3439921" y="3151936"/>
            <a:ext cx="0" cy="282907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EE2C1CD-8208-F563-3F6D-AD12533A8868}"/>
              </a:ext>
            </a:extLst>
          </p:cNvPr>
          <p:cNvGrpSpPr/>
          <p:nvPr/>
        </p:nvGrpSpPr>
        <p:grpSpPr>
          <a:xfrm>
            <a:off x="3348000" y="3074720"/>
            <a:ext cx="182880" cy="182880"/>
            <a:chOff x="7581418" y="3593939"/>
            <a:chExt cx="1006998" cy="1006998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351EC16-5186-081F-AF0D-9A2A3D3C2F34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41D21E3-A44F-ABE6-FC25-98FB9EACA653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3CC22AB4-3A5E-4EFB-4D18-9510ADC1F281}"/>
              </a:ext>
            </a:extLst>
          </p:cNvPr>
          <p:cNvSpPr txBox="1"/>
          <p:nvPr/>
        </p:nvSpPr>
        <p:spPr>
          <a:xfrm>
            <a:off x="5314431" y="1306401"/>
            <a:ext cx="2090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</a:t>
            </a:r>
            <a:r>
              <a:rPr lang="en-US" b="1" baseline="-25000" dirty="0">
                <a:solidFill>
                  <a:schemeClr val="accent4"/>
                </a:solidFill>
              </a:rPr>
              <a:t>2</a:t>
            </a:r>
            <a:r>
              <a:rPr lang="en-US" b="1" dirty="0">
                <a:solidFill>
                  <a:schemeClr val="accent4"/>
                </a:solidFill>
              </a:rPr>
              <a:t> = S</a:t>
            </a:r>
            <a:r>
              <a:rPr lang="en-US" b="1" baseline="-25000" dirty="0">
                <a:solidFill>
                  <a:schemeClr val="accent4"/>
                </a:solidFill>
              </a:rPr>
              <a:t>1</a:t>
            </a:r>
            <a:r>
              <a:rPr lang="en-US" b="1" dirty="0">
                <a:solidFill>
                  <a:schemeClr val="accent4"/>
                </a:solidFill>
              </a:rPr>
              <a:t> + T = MPC</a:t>
            </a:r>
            <a:r>
              <a:rPr lang="en-US" b="1" baseline="-25000" dirty="0">
                <a:solidFill>
                  <a:schemeClr val="accent4"/>
                </a:solidFill>
              </a:rPr>
              <a:t>2</a:t>
            </a:r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29" name="Arrow: Down 28">
            <a:extLst>
              <a:ext uri="{FF2B5EF4-FFF2-40B4-BE49-F238E27FC236}">
                <a16:creationId xmlns:a16="http://schemas.microsoft.com/office/drawing/2014/main" id="{3F0F1668-AAFE-AF75-A180-D56C07EAE25D}"/>
              </a:ext>
            </a:extLst>
          </p:cNvPr>
          <p:cNvSpPr/>
          <p:nvPr/>
        </p:nvSpPr>
        <p:spPr>
          <a:xfrm rot="10800000">
            <a:off x="4905657" y="2131569"/>
            <a:ext cx="300789" cy="389035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2FD3ACB-1DDF-657A-F316-B4EE2A17D7FB}"/>
              </a:ext>
            </a:extLst>
          </p:cNvPr>
          <p:cNvCxnSpPr>
            <a:cxnSpLocks/>
          </p:cNvCxnSpPr>
          <p:nvPr/>
        </p:nvCxnSpPr>
        <p:spPr>
          <a:xfrm flipH="1">
            <a:off x="1557817" y="3161397"/>
            <a:ext cx="187685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66BF050-3766-071B-7747-2A9BB61FB818}"/>
              </a:ext>
            </a:extLst>
          </p:cNvPr>
          <p:cNvCxnSpPr>
            <a:cxnSpLocks/>
          </p:cNvCxnSpPr>
          <p:nvPr/>
        </p:nvCxnSpPr>
        <p:spPr>
          <a:xfrm>
            <a:off x="2408691" y="4110278"/>
            <a:ext cx="0" cy="83355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AB62D67C-216F-A0D1-566A-BBD66E31A14C}"/>
              </a:ext>
            </a:extLst>
          </p:cNvPr>
          <p:cNvSpPr txBox="1"/>
          <p:nvPr/>
        </p:nvSpPr>
        <p:spPr>
          <a:xfrm>
            <a:off x="2042160" y="4327609"/>
            <a:ext cx="340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</a:t>
            </a:r>
            <a:endParaRPr lang="en-US" b="1" baseline="-25000" dirty="0"/>
          </a:p>
        </p:txBody>
      </p:sp>
    </p:spTree>
    <p:extLst>
      <p:ext uri="{BB962C8B-B14F-4D97-AF65-F5344CB8AC3E}">
        <p14:creationId xmlns:p14="http://schemas.microsoft.com/office/powerpoint/2010/main" val="325519544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C67C1-B030-C2BA-7614-BF3CDA219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2AB7D3C-0ECA-3D77-D18A-5FAE56108C0E}"/>
              </a:ext>
            </a:extLst>
          </p:cNvPr>
          <p:cNvSpPr/>
          <p:nvPr/>
        </p:nvSpPr>
        <p:spPr>
          <a:xfrm rot="10800000">
            <a:off x="3441030" y="3703992"/>
            <a:ext cx="537634" cy="872067"/>
          </a:xfrm>
          <a:custGeom>
            <a:avLst/>
            <a:gdLst>
              <a:gd name="connsiteX0" fmla="*/ 0 w 537634"/>
              <a:gd name="connsiteY0" fmla="*/ 438150 h 872067"/>
              <a:gd name="connsiteX1" fmla="*/ 535517 w 537634"/>
              <a:gd name="connsiteY1" fmla="*/ 872067 h 872067"/>
              <a:gd name="connsiteX2" fmla="*/ 537634 w 537634"/>
              <a:gd name="connsiteY2" fmla="*/ 0 h 872067"/>
              <a:gd name="connsiteX3" fmla="*/ 0 w 537634"/>
              <a:gd name="connsiteY3" fmla="*/ 438150 h 872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634" h="872067">
                <a:moveTo>
                  <a:pt x="0" y="438150"/>
                </a:moveTo>
                <a:lnTo>
                  <a:pt x="535517" y="872067"/>
                </a:lnTo>
                <a:cubicBezTo>
                  <a:pt x="536223" y="581378"/>
                  <a:pt x="536928" y="290689"/>
                  <a:pt x="537634" y="0"/>
                </a:cubicBezTo>
                <a:lnTo>
                  <a:pt x="0" y="4381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B2306B-4440-5B18-8789-691296939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23" y="406218"/>
            <a:ext cx="8596668" cy="704127"/>
          </a:xfrm>
        </p:spPr>
        <p:txBody>
          <a:bodyPr/>
          <a:lstStyle/>
          <a:p>
            <a:r>
              <a:rPr lang="en-US" dirty="0"/>
              <a:t>PEP &amp; Subsidy</a:t>
            </a:r>
            <a:endParaRPr lang="en-US" i="1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6585548-40D7-A0E5-F24F-1F218AF449AC}"/>
              </a:ext>
            </a:extLst>
          </p:cNvPr>
          <p:cNvCxnSpPr>
            <a:cxnSpLocks/>
          </p:cNvCxnSpPr>
          <p:nvPr/>
        </p:nvCxnSpPr>
        <p:spPr>
          <a:xfrm flipV="1">
            <a:off x="1562581" y="1291057"/>
            <a:ext cx="0" cy="463046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2FD87D1-6438-1A5F-3AFA-B093EF368E53}"/>
              </a:ext>
            </a:extLst>
          </p:cNvPr>
          <p:cNvCxnSpPr>
            <a:cxnSpLocks/>
          </p:cNvCxnSpPr>
          <p:nvPr/>
        </p:nvCxnSpPr>
        <p:spPr>
          <a:xfrm>
            <a:off x="1562581" y="5921525"/>
            <a:ext cx="554427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19664AC-4440-FBE4-AC52-0AC0620810AC}"/>
              </a:ext>
            </a:extLst>
          </p:cNvPr>
          <p:cNvSpPr txBox="1"/>
          <p:nvPr/>
        </p:nvSpPr>
        <p:spPr>
          <a:xfrm>
            <a:off x="7106855" y="5736859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A78DD2-21ED-D568-8475-B32020D5BD76}"/>
              </a:ext>
            </a:extLst>
          </p:cNvPr>
          <p:cNvSpPr txBox="1"/>
          <p:nvPr/>
        </p:nvSpPr>
        <p:spPr>
          <a:xfrm>
            <a:off x="298073" y="1491812"/>
            <a:ext cx="1197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COSTS &amp; </a:t>
            </a:r>
            <a:br>
              <a:rPr lang="en-US" b="1" dirty="0"/>
            </a:br>
            <a:r>
              <a:rPr lang="en-US" b="1" dirty="0"/>
              <a:t>BENEFITS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A33E7CC-92B6-1F1A-48F3-B2FF5C837B11}"/>
              </a:ext>
            </a:extLst>
          </p:cNvPr>
          <p:cNvCxnSpPr>
            <a:cxnSpLocks/>
          </p:cNvCxnSpPr>
          <p:nvPr/>
        </p:nvCxnSpPr>
        <p:spPr>
          <a:xfrm>
            <a:off x="2118167" y="2632113"/>
            <a:ext cx="3458417" cy="280962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3B2125-2A50-6E47-B581-B9A03055353D}"/>
              </a:ext>
            </a:extLst>
          </p:cNvPr>
          <p:cNvCxnSpPr>
            <a:cxnSpLocks/>
          </p:cNvCxnSpPr>
          <p:nvPr/>
        </p:nvCxnSpPr>
        <p:spPr>
          <a:xfrm flipV="1">
            <a:off x="2387600" y="2632113"/>
            <a:ext cx="3463403" cy="2813679"/>
          </a:xfrm>
          <a:prstGeom prst="line">
            <a:avLst/>
          </a:prstGeom>
          <a:ln w="5715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21475C8D-D181-7861-2D92-8CC60267A418}"/>
              </a:ext>
            </a:extLst>
          </p:cNvPr>
          <p:cNvSpPr txBox="1"/>
          <p:nvPr/>
        </p:nvSpPr>
        <p:spPr>
          <a:xfrm>
            <a:off x="5618542" y="5387705"/>
            <a:ext cx="1752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 = MPB = MSB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83AFC6A-FD37-57A3-3BF9-91A93AA205E5}"/>
                  </a:ext>
                </a:extLst>
              </p:cNvPr>
              <p:cNvSpPr txBox="1"/>
              <p:nvPr/>
            </p:nvSpPr>
            <p:spPr>
              <a:xfrm>
                <a:off x="737563" y="3970080"/>
                <a:ext cx="778947" cy="373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83AFC6A-FD37-57A3-3BF9-91A93AA205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563" y="3970080"/>
                <a:ext cx="778947" cy="373179"/>
              </a:xfrm>
              <a:prstGeom prst="rect">
                <a:avLst/>
              </a:prstGeom>
              <a:blipFill>
                <a:blip r:embed="rId2"/>
                <a:stretch>
                  <a:fillRect l="-17188" r="-3125"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79B61F1D-7D1F-AEE2-0EC1-928B86D2485E}"/>
              </a:ext>
            </a:extLst>
          </p:cNvPr>
          <p:cNvSpPr txBox="1"/>
          <p:nvPr/>
        </p:nvSpPr>
        <p:spPr>
          <a:xfrm>
            <a:off x="5846017" y="2262781"/>
            <a:ext cx="2744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2</a:t>
            </a:r>
            <a:r>
              <a:rPr lang="en-US" b="1" dirty="0">
                <a:solidFill>
                  <a:srgbClr val="C00000"/>
                </a:solidFill>
              </a:rPr>
              <a:t> = MPC</a:t>
            </a:r>
            <a:r>
              <a:rPr lang="en-US" b="1" baseline="-25000" dirty="0">
                <a:solidFill>
                  <a:srgbClr val="C00000"/>
                </a:solidFill>
              </a:rPr>
              <a:t>2</a:t>
            </a:r>
            <a:r>
              <a:rPr lang="en-US" b="1" dirty="0">
                <a:solidFill>
                  <a:srgbClr val="C00000"/>
                </a:solidFill>
              </a:rPr>
              <a:t> = S</a:t>
            </a:r>
            <a:r>
              <a:rPr lang="en-US" b="1" baseline="-25000" dirty="0">
                <a:solidFill>
                  <a:srgbClr val="C00000"/>
                </a:solidFill>
              </a:rPr>
              <a:t>1</a:t>
            </a:r>
            <a:r>
              <a:rPr lang="en-US" b="1" dirty="0">
                <a:solidFill>
                  <a:srgbClr val="C00000"/>
                </a:solidFill>
              </a:rPr>
              <a:t> – S </a:t>
            </a:r>
            <a:r>
              <a:rPr lang="en-US" b="1" dirty="0"/>
              <a:t>=</a:t>
            </a:r>
            <a:r>
              <a:rPr lang="en-US" b="1" dirty="0">
                <a:solidFill>
                  <a:schemeClr val="accent4"/>
                </a:solidFill>
              </a:rPr>
              <a:t> MSC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A7BBA63-D7DF-C313-6F6B-13B9066ABEE0}"/>
                  </a:ext>
                </a:extLst>
              </p:cNvPr>
              <p:cNvSpPr txBox="1"/>
              <p:nvPr/>
            </p:nvSpPr>
            <p:spPr>
              <a:xfrm>
                <a:off x="3786476" y="5957619"/>
                <a:ext cx="1079591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A7BBA63-D7DF-C313-6F6B-13B9066ABE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6476" y="5957619"/>
                <a:ext cx="1079591" cy="373179"/>
              </a:xfrm>
              <a:prstGeom prst="rect">
                <a:avLst/>
              </a:prstGeom>
              <a:blipFill>
                <a:blip r:embed="rId3"/>
                <a:stretch>
                  <a:fillRect l="-565" b="-11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5CC507E-0965-85B1-F147-0CFF13600798}"/>
              </a:ext>
            </a:extLst>
          </p:cNvPr>
          <p:cNvCxnSpPr>
            <a:cxnSpLocks/>
          </p:cNvCxnSpPr>
          <p:nvPr/>
        </p:nvCxnSpPr>
        <p:spPr>
          <a:xfrm>
            <a:off x="2387600" y="4633527"/>
            <a:ext cx="0" cy="75417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2BFE2D0-D7D7-92C3-61B1-F48C1BFF4F65}"/>
              </a:ext>
            </a:extLst>
          </p:cNvPr>
          <p:cNvSpPr txBox="1"/>
          <p:nvPr/>
        </p:nvSpPr>
        <p:spPr>
          <a:xfrm>
            <a:off x="1642945" y="4680997"/>
            <a:ext cx="7363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 = MEB</a:t>
            </a:r>
            <a:r>
              <a:rPr lang="en-US" b="1" baseline="-25000" dirty="0"/>
              <a:t>P</a:t>
            </a: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7903BE24-6ABC-221B-A9E3-005E4E65C23C}"/>
              </a:ext>
            </a:extLst>
          </p:cNvPr>
          <p:cNvSpPr/>
          <p:nvPr/>
        </p:nvSpPr>
        <p:spPr>
          <a:xfrm>
            <a:off x="5468147" y="2200457"/>
            <a:ext cx="300789" cy="389035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2AD618E-E73C-0274-4E09-A7EE83F9E1CF}"/>
              </a:ext>
            </a:extLst>
          </p:cNvPr>
          <p:cNvCxnSpPr>
            <a:cxnSpLocks/>
          </p:cNvCxnSpPr>
          <p:nvPr/>
        </p:nvCxnSpPr>
        <p:spPr>
          <a:xfrm flipV="1">
            <a:off x="2545518" y="2627133"/>
            <a:ext cx="3313766" cy="2692113"/>
          </a:xfrm>
          <a:prstGeom prst="line">
            <a:avLst/>
          </a:prstGeom>
          <a:ln w="571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7177141-988C-C0B9-771D-1F1A0E81778D}"/>
              </a:ext>
            </a:extLst>
          </p:cNvPr>
          <p:cNvCxnSpPr/>
          <p:nvPr/>
        </p:nvCxnSpPr>
        <p:spPr>
          <a:xfrm flipH="1">
            <a:off x="1562581" y="4148396"/>
            <a:ext cx="242200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CA76CB-12AA-133D-7B88-6B94AD8781C7}"/>
              </a:ext>
            </a:extLst>
          </p:cNvPr>
          <p:cNvCxnSpPr>
            <a:cxnSpLocks/>
          </p:cNvCxnSpPr>
          <p:nvPr/>
        </p:nvCxnSpPr>
        <p:spPr>
          <a:xfrm flipH="1" flipV="1">
            <a:off x="3978664" y="4137909"/>
            <a:ext cx="6402" cy="178361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EDF50D2-BA92-2958-9E0E-28B3654497E2}"/>
              </a:ext>
            </a:extLst>
          </p:cNvPr>
          <p:cNvGrpSpPr/>
          <p:nvPr/>
        </p:nvGrpSpPr>
        <p:grpSpPr>
          <a:xfrm>
            <a:off x="3893145" y="4056956"/>
            <a:ext cx="182880" cy="182880"/>
            <a:chOff x="7581418" y="3593939"/>
            <a:chExt cx="1006998" cy="1006998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714F850-E0E2-40BE-DB7E-E99E22696C67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A328F21-6FA6-7D63-9B86-8126505C2853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E9C6E6B-559E-B6B6-733B-1701923FC4D5}"/>
              </a:ext>
            </a:extLst>
          </p:cNvPr>
          <p:cNvSpPr txBox="1"/>
          <p:nvPr/>
        </p:nvSpPr>
        <p:spPr>
          <a:xfrm>
            <a:off x="5851003" y="1401412"/>
            <a:ext cx="1204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</a:t>
            </a:r>
            <a:r>
              <a:rPr lang="en-US" b="1" baseline="-25000" dirty="0"/>
              <a:t>1</a:t>
            </a:r>
            <a:r>
              <a:rPr lang="en-US" b="1" dirty="0"/>
              <a:t> = MPC</a:t>
            </a:r>
            <a:r>
              <a:rPr lang="en-US" b="1" baseline="-25000" dirty="0"/>
              <a:t>1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3F51563-B8D8-9669-EE5B-69C673C5230B}"/>
              </a:ext>
            </a:extLst>
          </p:cNvPr>
          <p:cNvCxnSpPr>
            <a:cxnSpLocks/>
          </p:cNvCxnSpPr>
          <p:nvPr/>
        </p:nvCxnSpPr>
        <p:spPr>
          <a:xfrm flipV="1">
            <a:off x="2387600" y="1762163"/>
            <a:ext cx="3463403" cy="281367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1262642-1ED0-E950-CD5B-A727160AEEDF}"/>
              </a:ext>
            </a:extLst>
          </p:cNvPr>
          <p:cNvGrpSpPr/>
          <p:nvPr/>
        </p:nvGrpSpPr>
        <p:grpSpPr>
          <a:xfrm>
            <a:off x="3348000" y="3631289"/>
            <a:ext cx="182880" cy="182880"/>
            <a:chOff x="7581418" y="3593939"/>
            <a:chExt cx="1006998" cy="1006998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5EE10A8-7A53-DC22-6EB3-315A8A641BEC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0935316-2175-22C7-59A2-7E4E4E312F3E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E9BACAB-E5BF-C04A-778A-39D0E4CE96FB}"/>
              </a:ext>
            </a:extLst>
          </p:cNvPr>
          <p:cNvCxnSpPr>
            <a:cxnSpLocks/>
          </p:cNvCxnSpPr>
          <p:nvPr/>
        </p:nvCxnSpPr>
        <p:spPr>
          <a:xfrm flipH="1">
            <a:off x="1562581" y="3722729"/>
            <a:ext cx="187685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E569492-040E-BE43-3B11-0DCE6CE87F6D}"/>
              </a:ext>
            </a:extLst>
          </p:cNvPr>
          <p:cNvCxnSpPr>
            <a:cxnSpLocks/>
          </p:cNvCxnSpPr>
          <p:nvPr/>
        </p:nvCxnSpPr>
        <p:spPr>
          <a:xfrm flipV="1">
            <a:off x="3439921" y="3722729"/>
            <a:ext cx="0" cy="219879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E567896-7FEE-AF6E-B36B-87FB6F06A201}"/>
                  </a:ext>
                </a:extLst>
              </p:cNvPr>
              <p:cNvSpPr txBox="1"/>
              <p:nvPr/>
            </p:nvSpPr>
            <p:spPr>
              <a:xfrm>
                <a:off x="1053322" y="3541455"/>
                <a:ext cx="450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E567896-7FEE-AF6E-B36B-87FB6F06A2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322" y="3541455"/>
                <a:ext cx="450234" cy="369332"/>
              </a:xfrm>
              <a:prstGeom prst="rect">
                <a:avLst/>
              </a:prstGeom>
              <a:blipFill>
                <a:blip r:embed="rId4"/>
                <a:stretch>
                  <a:fillRect l="-2703"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202798D-D365-5191-C61A-372E7AAAD4A2}"/>
              </a:ext>
            </a:extLst>
          </p:cNvPr>
          <p:cNvCxnSpPr>
            <a:cxnSpLocks/>
          </p:cNvCxnSpPr>
          <p:nvPr/>
        </p:nvCxnSpPr>
        <p:spPr>
          <a:xfrm flipV="1">
            <a:off x="3699733" y="4178128"/>
            <a:ext cx="0" cy="635218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54CC4A5A-7DFE-6691-4308-F122978A65B1}"/>
              </a:ext>
            </a:extLst>
          </p:cNvPr>
          <p:cNvSpPr txBox="1"/>
          <p:nvPr/>
        </p:nvSpPr>
        <p:spPr>
          <a:xfrm>
            <a:off x="3382773" y="4853150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DWL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6BAC03F-AD0C-773C-7BF5-0F887D4D6BAE}"/>
              </a:ext>
            </a:extLst>
          </p:cNvPr>
          <p:cNvCxnSpPr/>
          <p:nvPr/>
        </p:nvCxnSpPr>
        <p:spPr>
          <a:xfrm>
            <a:off x="3439440" y="6409959"/>
            <a:ext cx="544127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DDD932BD-75DA-223C-64E5-BC22A7AEEB44}"/>
              </a:ext>
            </a:extLst>
          </p:cNvPr>
          <p:cNvSpPr txBox="1"/>
          <p:nvPr/>
        </p:nvSpPr>
        <p:spPr>
          <a:xfrm>
            <a:off x="2807732" y="6456875"/>
            <a:ext cx="18075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UNDERALLOCATION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B1C94A1-7B80-13D4-B3EE-3C1DE8DAAA0D}"/>
                  </a:ext>
                </a:extLst>
              </p:cNvPr>
              <p:cNvSpPr txBox="1"/>
              <p:nvPr/>
            </p:nvSpPr>
            <p:spPr>
              <a:xfrm>
                <a:off x="3177317" y="5950394"/>
                <a:ext cx="524246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B1C94A1-7B80-13D4-B3EE-3C1DE8DAAA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7317" y="5950394"/>
                <a:ext cx="524246" cy="372603"/>
              </a:xfrm>
              <a:prstGeom prst="rect">
                <a:avLst/>
              </a:prstGeom>
              <a:blipFill>
                <a:blip r:embed="rId5"/>
                <a:stretch>
                  <a:fillRect l="-1163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764883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1741C-A07D-BB7C-7296-F12E84F92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A2512404-11EB-9189-E5A1-0165C54434FE}"/>
              </a:ext>
            </a:extLst>
          </p:cNvPr>
          <p:cNvSpPr/>
          <p:nvPr/>
        </p:nvSpPr>
        <p:spPr>
          <a:xfrm rot="10800000">
            <a:off x="3439675" y="2690644"/>
            <a:ext cx="635185" cy="1032075"/>
          </a:xfrm>
          <a:custGeom>
            <a:avLst/>
            <a:gdLst>
              <a:gd name="connsiteX0" fmla="*/ 0 w 537634"/>
              <a:gd name="connsiteY0" fmla="*/ 438150 h 872067"/>
              <a:gd name="connsiteX1" fmla="*/ 535517 w 537634"/>
              <a:gd name="connsiteY1" fmla="*/ 872067 h 872067"/>
              <a:gd name="connsiteX2" fmla="*/ 537634 w 537634"/>
              <a:gd name="connsiteY2" fmla="*/ 0 h 872067"/>
              <a:gd name="connsiteX3" fmla="*/ 0 w 537634"/>
              <a:gd name="connsiteY3" fmla="*/ 438150 h 872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634" h="872067">
                <a:moveTo>
                  <a:pt x="0" y="438150"/>
                </a:moveTo>
                <a:lnTo>
                  <a:pt x="535517" y="872067"/>
                </a:lnTo>
                <a:cubicBezTo>
                  <a:pt x="536223" y="581378"/>
                  <a:pt x="536928" y="290689"/>
                  <a:pt x="537634" y="0"/>
                </a:cubicBezTo>
                <a:lnTo>
                  <a:pt x="0" y="4381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C609CE-7D4F-B36D-E32F-A02F702A6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23" y="406218"/>
            <a:ext cx="8596668" cy="704127"/>
          </a:xfrm>
        </p:spPr>
        <p:txBody>
          <a:bodyPr/>
          <a:lstStyle/>
          <a:p>
            <a:r>
              <a:rPr lang="en-US" dirty="0"/>
              <a:t>PEC &amp; Subsidy</a:t>
            </a:r>
            <a:endParaRPr lang="en-US" i="1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AF43714-0DA8-B40E-4225-50464C2519E7}"/>
              </a:ext>
            </a:extLst>
          </p:cNvPr>
          <p:cNvCxnSpPr>
            <a:cxnSpLocks/>
          </p:cNvCxnSpPr>
          <p:nvPr/>
        </p:nvCxnSpPr>
        <p:spPr>
          <a:xfrm flipV="1">
            <a:off x="1562581" y="1291057"/>
            <a:ext cx="0" cy="463046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692E429-A2A5-607F-34B7-EE4B9EC20547}"/>
              </a:ext>
            </a:extLst>
          </p:cNvPr>
          <p:cNvCxnSpPr>
            <a:cxnSpLocks/>
          </p:cNvCxnSpPr>
          <p:nvPr/>
        </p:nvCxnSpPr>
        <p:spPr>
          <a:xfrm>
            <a:off x="1562581" y="5921525"/>
            <a:ext cx="554427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579C9D8-698E-9DC7-67FA-16A315042529}"/>
              </a:ext>
            </a:extLst>
          </p:cNvPr>
          <p:cNvSpPr txBox="1"/>
          <p:nvPr/>
        </p:nvSpPr>
        <p:spPr>
          <a:xfrm>
            <a:off x="7106855" y="5736859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B7BE8B-45E5-6893-E4E4-9E739EF024ED}"/>
              </a:ext>
            </a:extLst>
          </p:cNvPr>
          <p:cNvSpPr txBox="1"/>
          <p:nvPr/>
        </p:nvSpPr>
        <p:spPr>
          <a:xfrm>
            <a:off x="298073" y="1491812"/>
            <a:ext cx="1197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COSTS &amp; </a:t>
            </a:r>
            <a:br>
              <a:rPr lang="en-US" b="1" dirty="0"/>
            </a:br>
            <a:r>
              <a:rPr lang="en-US" b="1" dirty="0"/>
              <a:t>BENEFITS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FC0A504-100B-7629-EDD2-D8641DFC7199}"/>
              </a:ext>
            </a:extLst>
          </p:cNvPr>
          <p:cNvCxnSpPr>
            <a:cxnSpLocks/>
          </p:cNvCxnSpPr>
          <p:nvPr/>
        </p:nvCxnSpPr>
        <p:spPr>
          <a:xfrm>
            <a:off x="2374937" y="2840714"/>
            <a:ext cx="3201647" cy="2601027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3D577E1-87EB-9496-50DF-58BA8021097E}"/>
              </a:ext>
            </a:extLst>
          </p:cNvPr>
          <p:cNvSpPr txBox="1"/>
          <p:nvPr/>
        </p:nvSpPr>
        <p:spPr>
          <a:xfrm>
            <a:off x="5763022" y="1503844"/>
            <a:ext cx="1952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1</a:t>
            </a:r>
            <a:r>
              <a:rPr lang="en-US" b="1" dirty="0">
                <a:solidFill>
                  <a:srgbClr val="C00000"/>
                </a:solidFill>
              </a:rPr>
              <a:t> = MPC</a:t>
            </a:r>
            <a:r>
              <a:rPr lang="en-US" b="1" baseline="-25000" dirty="0">
                <a:solidFill>
                  <a:srgbClr val="C00000"/>
                </a:solidFill>
              </a:rPr>
              <a:t>1</a:t>
            </a:r>
            <a:r>
              <a:rPr lang="en-US" b="1" dirty="0">
                <a:solidFill>
                  <a:srgbClr val="C00000"/>
                </a:solidFill>
              </a:rPr>
              <a:t> = MSC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A66DFE1-D017-9EA4-68C4-C9037C009175}"/>
              </a:ext>
            </a:extLst>
          </p:cNvPr>
          <p:cNvSpPr txBox="1"/>
          <p:nvPr/>
        </p:nvSpPr>
        <p:spPr>
          <a:xfrm>
            <a:off x="5609621" y="5383370"/>
            <a:ext cx="1051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 = MPB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1433952-38FA-E0FC-E1A8-3E01352E39CC}"/>
              </a:ext>
            </a:extLst>
          </p:cNvPr>
          <p:cNvCxnSpPr>
            <a:cxnSpLocks/>
          </p:cNvCxnSpPr>
          <p:nvPr/>
        </p:nvCxnSpPr>
        <p:spPr>
          <a:xfrm flipH="1">
            <a:off x="1562581" y="3198159"/>
            <a:ext cx="250864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1E70992-7098-FD74-64BF-21B80FCB7DD8}"/>
              </a:ext>
            </a:extLst>
          </p:cNvPr>
          <p:cNvCxnSpPr>
            <a:cxnSpLocks/>
          </p:cNvCxnSpPr>
          <p:nvPr/>
        </p:nvCxnSpPr>
        <p:spPr>
          <a:xfrm flipV="1">
            <a:off x="4074307" y="3196948"/>
            <a:ext cx="0" cy="272457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13D5FD0-6B88-61B4-42E4-890648AE0D8E}"/>
              </a:ext>
            </a:extLst>
          </p:cNvPr>
          <p:cNvCxnSpPr>
            <a:cxnSpLocks/>
          </p:cNvCxnSpPr>
          <p:nvPr/>
        </p:nvCxnSpPr>
        <p:spPr>
          <a:xfrm flipV="1">
            <a:off x="2387600" y="1842185"/>
            <a:ext cx="3364903" cy="2733657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4BC456B-C9F8-ABDE-D1CC-A74534BCBEE8}"/>
              </a:ext>
            </a:extLst>
          </p:cNvPr>
          <p:cNvGrpSpPr/>
          <p:nvPr/>
        </p:nvGrpSpPr>
        <p:grpSpPr>
          <a:xfrm>
            <a:off x="3348000" y="3631289"/>
            <a:ext cx="182880" cy="182880"/>
            <a:chOff x="7581418" y="3593939"/>
            <a:chExt cx="1006998" cy="1006998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D93CB44-CB88-458D-8D3D-AADBB64E8B54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FE2DC2F-4572-89DB-2B45-32348D9FCC7D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7A637A3-2380-F9F6-437E-9473C17CE62C}"/>
              </a:ext>
            </a:extLst>
          </p:cNvPr>
          <p:cNvCxnSpPr>
            <a:cxnSpLocks/>
          </p:cNvCxnSpPr>
          <p:nvPr/>
        </p:nvCxnSpPr>
        <p:spPr>
          <a:xfrm flipH="1">
            <a:off x="1562581" y="3722729"/>
            <a:ext cx="187685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AF1886C-5EE9-42A0-873A-0D16D14D4AAB}"/>
              </a:ext>
            </a:extLst>
          </p:cNvPr>
          <p:cNvCxnSpPr>
            <a:cxnSpLocks/>
          </p:cNvCxnSpPr>
          <p:nvPr/>
        </p:nvCxnSpPr>
        <p:spPr>
          <a:xfrm flipV="1">
            <a:off x="3439921" y="2705100"/>
            <a:ext cx="0" cy="321642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F8A0243-FF85-13D6-C4C7-11226A783747}"/>
                  </a:ext>
                </a:extLst>
              </p:cNvPr>
              <p:cNvSpPr txBox="1"/>
              <p:nvPr/>
            </p:nvSpPr>
            <p:spPr>
              <a:xfrm>
                <a:off x="1053322" y="3541455"/>
                <a:ext cx="450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F8A0243-FF85-13D6-C4C7-11226A7837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322" y="3541455"/>
                <a:ext cx="450234" cy="369332"/>
              </a:xfrm>
              <a:prstGeom prst="rect">
                <a:avLst/>
              </a:prstGeom>
              <a:blipFill>
                <a:blip r:embed="rId2"/>
                <a:stretch>
                  <a:fillRect l="-2703"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0BA593C-41B3-8E04-07C2-A37957CABEE4}"/>
              </a:ext>
            </a:extLst>
          </p:cNvPr>
          <p:cNvCxnSpPr>
            <a:cxnSpLocks/>
          </p:cNvCxnSpPr>
          <p:nvPr/>
        </p:nvCxnSpPr>
        <p:spPr>
          <a:xfrm>
            <a:off x="3686546" y="2549525"/>
            <a:ext cx="0" cy="561698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FB53B53A-0CE2-D8B4-286E-19699B4F58FD}"/>
              </a:ext>
            </a:extLst>
          </p:cNvPr>
          <p:cNvSpPr txBox="1"/>
          <p:nvPr/>
        </p:nvSpPr>
        <p:spPr>
          <a:xfrm>
            <a:off x="3352904" y="2167705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DWL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45A061C-3963-EB51-5555-EED93E7D19F2}"/>
              </a:ext>
            </a:extLst>
          </p:cNvPr>
          <p:cNvCxnSpPr>
            <a:cxnSpLocks/>
          </p:cNvCxnSpPr>
          <p:nvPr/>
        </p:nvCxnSpPr>
        <p:spPr>
          <a:xfrm>
            <a:off x="3439440" y="6409959"/>
            <a:ext cx="653135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499BC0C1-815C-ED9F-6C74-12377D13E9FA}"/>
              </a:ext>
            </a:extLst>
          </p:cNvPr>
          <p:cNvSpPr txBox="1"/>
          <p:nvPr/>
        </p:nvSpPr>
        <p:spPr>
          <a:xfrm>
            <a:off x="2853494" y="6456158"/>
            <a:ext cx="18075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UNDERALLOCATION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E0E138D-223F-F190-494C-489669C271DA}"/>
                  </a:ext>
                </a:extLst>
              </p:cNvPr>
              <p:cNvSpPr txBox="1"/>
              <p:nvPr/>
            </p:nvSpPr>
            <p:spPr>
              <a:xfrm>
                <a:off x="3177317" y="5950394"/>
                <a:ext cx="524246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E0E138D-223F-F190-494C-489669C271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7317" y="5950394"/>
                <a:ext cx="524246" cy="372603"/>
              </a:xfrm>
              <a:prstGeom prst="rect">
                <a:avLst/>
              </a:prstGeom>
              <a:blipFill>
                <a:blip r:embed="rId3"/>
                <a:stretch>
                  <a:fillRect l="-1163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D53623E-D8AA-A35B-B036-C293E530AB23}"/>
              </a:ext>
            </a:extLst>
          </p:cNvPr>
          <p:cNvCxnSpPr>
            <a:cxnSpLocks/>
          </p:cNvCxnSpPr>
          <p:nvPr/>
        </p:nvCxnSpPr>
        <p:spPr>
          <a:xfrm>
            <a:off x="2387600" y="1931872"/>
            <a:ext cx="0" cy="83355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8F9711D-6F64-D981-D88A-09D679708397}"/>
              </a:ext>
            </a:extLst>
          </p:cNvPr>
          <p:cNvSpPr txBox="1"/>
          <p:nvPr/>
        </p:nvSpPr>
        <p:spPr>
          <a:xfrm>
            <a:off x="1618394" y="2155986"/>
            <a:ext cx="736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MEB</a:t>
            </a:r>
            <a:r>
              <a:rPr lang="en-US" b="1" baseline="-25000" dirty="0"/>
              <a:t>C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4961331-192F-7106-5D76-51164E341650}"/>
              </a:ext>
            </a:extLst>
          </p:cNvPr>
          <p:cNvCxnSpPr>
            <a:cxnSpLocks/>
          </p:cNvCxnSpPr>
          <p:nvPr/>
        </p:nvCxnSpPr>
        <p:spPr>
          <a:xfrm>
            <a:off x="2380787" y="1814977"/>
            <a:ext cx="3195797" cy="2596275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3C13C091-6140-941F-63E6-ABF228222982}"/>
              </a:ext>
            </a:extLst>
          </p:cNvPr>
          <p:cNvSpPr txBox="1"/>
          <p:nvPr/>
        </p:nvSpPr>
        <p:spPr>
          <a:xfrm>
            <a:off x="5621653" y="4355693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MSB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BF59A13-869E-7386-3E12-2078957B6075}"/>
              </a:ext>
            </a:extLst>
          </p:cNvPr>
          <p:cNvGrpSpPr/>
          <p:nvPr/>
        </p:nvGrpSpPr>
        <p:grpSpPr>
          <a:xfrm>
            <a:off x="3983567" y="3111223"/>
            <a:ext cx="182880" cy="182880"/>
            <a:chOff x="7581418" y="3593939"/>
            <a:chExt cx="1006998" cy="1006998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6D042CA-06CA-379D-5816-A72A7ABEA248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96D105C-72F1-6B04-E31A-337DA042EB21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CDA51C4-E3DA-0687-125D-B9D0542F4A2D}"/>
                  </a:ext>
                </a:extLst>
              </p:cNvPr>
              <p:cNvSpPr txBox="1"/>
              <p:nvPr/>
            </p:nvSpPr>
            <p:spPr>
              <a:xfrm>
                <a:off x="1066276" y="3016071"/>
                <a:ext cx="450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CE77E0B-A4C2-42C3-9A41-6B97BDB9BE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276" y="3016071"/>
                <a:ext cx="450234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939CBC4-043B-7563-B954-7AFAE9E7EE3A}"/>
              </a:ext>
            </a:extLst>
          </p:cNvPr>
          <p:cNvCxnSpPr>
            <a:cxnSpLocks/>
          </p:cNvCxnSpPr>
          <p:nvPr/>
        </p:nvCxnSpPr>
        <p:spPr>
          <a:xfrm flipH="1">
            <a:off x="1562581" y="4200917"/>
            <a:ext cx="250406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FDA7306-DD22-D784-82F9-E793D33DBCA2}"/>
                  </a:ext>
                </a:extLst>
              </p:cNvPr>
              <p:cNvSpPr txBox="1"/>
              <p:nvPr/>
            </p:nvSpPr>
            <p:spPr>
              <a:xfrm>
                <a:off x="1053322" y="4014530"/>
                <a:ext cx="450234" cy="373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FDA7306-DD22-D784-82F9-E793D33DBC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322" y="4014530"/>
                <a:ext cx="450234" cy="373179"/>
              </a:xfrm>
              <a:prstGeom prst="rect">
                <a:avLst/>
              </a:prstGeom>
              <a:blipFill>
                <a:blip r:embed="rId6"/>
                <a:stretch>
                  <a:fillRect l="-4054"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4495CBC-969F-DC16-9AB4-CEB59E1443E8}"/>
                  </a:ext>
                </a:extLst>
              </p:cNvPr>
              <p:cNvSpPr txBox="1"/>
              <p:nvPr/>
            </p:nvSpPr>
            <p:spPr>
              <a:xfrm>
                <a:off x="3877410" y="5944628"/>
                <a:ext cx="1079591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4495CBC-969F-DC16-9AB4-CEB59E1443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7410" y="5944628"/>
                <a:ext cx="1079591" cy="373179"/>
              </a:xfrm>
              <a:prstGeom prst="rect">
                <a:avLst/>
              </a:prstGeom>
              <a:blipFill>
                <a:blip r:embed="rId7"/>
                <a:stretch>
                  <a:fillRect l="-565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8F8FB6B-0CCB-33A3-FA7C-375CF9B93322}"/>
              </a:ext>
            </a:extLst>
          </p:cNvPr>
          <p:cNvCxnSpPr>
            <a:cxnSpLocks/>
          </p:cNvCxnSpPr>
          <p:nvPr/>
        </p:nvCxnSpPr>
        <p:spPr>
          <a:xfrm flipV="1">
            <a:off x="2387598" y="2834379"/>
            <a:ext cx="3364903" cy="2733657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6B49A2A-5A12-2D69-82DC-65236FF25174}"/>
              </a:ext>
            </a:extLst>
          </p:cNvPr>
          <p:cNvSpPr txBox="1"/>
          <p:nvPr/>
        </p:nvSpPr>
        <p:spPr>
          <a:xfrm>
            <a:off x="5800246" y="2488188"/>
            <a:ext cx="2071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</a:t>
            </a:r>
            <a:r>
              <a:rPr lang="en-US" b="1" baseline="-25000" dirty="0">
                <a:solidFill>
                  <a:schemeClr val="accent4"/>
                </a:solidFill>
              </a:rPr>
              <a:t>2</a:t>
            </a:r>
            <a:r>
              <a:rPr lang="en-US" b="1" dirty="0">
                <a:solidFill>
                  <a:schemeClr val="accent4"/>
                </a:solidFill>
              </a:rPr>
              <a:t> = S</a:t>
            </a:r>
            <a:r>
              <a:rPr lang="en-US" b="1" baseline="-25000" dirty="0">
                <a:solidFill>
                  <a:schemeClr val="accent4"/>
                </a:solidFill>
              </a:rPr>
              <a:t>1</a:t>
            </a:r>
            <a:r>
              <a:rPr lang="en-US" b="1" dirty="0">
                <a:solidFill>
                  <a:schemeClr val="accent4"/>
                </a:solidFill>
              </a:rPr>
              <a:t> – S = MPC</a:t>
            </a:r>
            <a:r>
              <a:rPr lang="en-US" b="1" baseline="-25000" dirty="0">
                <a:solidFill>
                  <a:schemeClr val="accent4"/>
                </a:solidFill>
              </a:rPr>
              <a:t>2</a:t>
            </a:r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E4AB1CB5-2E12-94B8-F466-90F75208959D}"/>
              </a:ext>
            </a:extLst>
          </p:cNvPr>
          <p:cNvSpPr/>
          <p:nvPr/>
        </p:nvSpPr>
        <p:spPr>
          <a:xfrm>
            <a:off x="5272684" y="2438075"/>
            <a:ext cx="300789" cy="389035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C4BA1E6-898C-8A1E-44F0-5279B18D8556}"/>
              </a:ext>
            </a:extLst>
          </p:cNvPr>
          <p:cNvCxnSpPr>
            <a:cxnSpLocks/>
          </p:cNvCxnSpPr>
          <p:nvPr/>
        </p:nvCxnSpPr>
        <p:spPr>
          <a:xfrm>
            <a:off x="2387600" y="4681655"/>
            <a:ext cx="0" cy="75417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8FDD00B-B5C8-9B49-1DB6-89357B8F92FE}"/>
              </a:ext>
            </a:extLst>
          </p:cNvPr>
          <p:cNvSpPr txBox="1"/>
          <p:nvPr/>
        </p:nvSpPr>
        <p:spPr>
          <a:xfrm>
            <a:off x="2057399" y="4867490"/>
            <a:ext cx="321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 </a:t>
            </a:r>
            <a:endParaRPr lang="en-US" b="1" baseline="-25000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348C5AB-6C89-32DC-014F-FD45558CBC05}"/>
              </a:ext>
            </a:extLst>
          </p:cNvPr>
          <p:cNvGrpSpPr/>
          <p:nvPr/>
        </p:nvGrpSpPr>
        <p:grpSpPr>
          <a:xfrm>
            <a:off x="3982110" y="4119002"/>
            <a:ext cx="182880" cy="182880"/>
            <a:chOff x="7581418" y="3593939"/>
            <a:chExt cx="1006998" cy="1006998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CC31AAC-7C26-D67F-D39B-82EB8A0FB193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B1461B4-72DB-B2D7-8465-EE37F33830BB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0435371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F6377-5F0E-5AB1-1AE9-43CA99834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DB2C688-9E8B-721A-3520-21383D26AE53}"/>
              </a:ext>
            </a:extLst>
          </p:cNvPr>
          <p:cNvSpPr/>
          <p:nvPr/>
        </p:nvSpPr>
        <p:spPr>
          <a:xfrm>
            <a:off x="3755183" y="3257440"/>
            <a:ext cx="537634" cy="872067"/>
          </a:xfrm>
          <a:custGeom>
            <a:avLst/>
            <a:gdLst>
              <a:gd name="connsiteX0" fmla="*/ 0 w 537634"/>
              <a:gd name="connsiteY0" fmla="*/ 438150 h 872067"/>
              <a:gd name="connsiteX1" fmla="*/ 535517 w 537634"/>
              <a:gd name="connsiteY1" fmla="*/ 872067 h 872067"/>
              <a:gd name="connsiteX2" fmla="*/ 537634 w 537634"/>
              <a:gd name="connsiteY2" fmla="*/ 0 h 872067"/>
              <a:gd name="connsiteX3" fmla="*/ 0 w 537634"/>
              <a:gd name="connsiteY3" fmla="*/ 438150 h 872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634" h="872067">
                <a:moveTo>
                  <a:pt x="0" y="438150"/>
                </a:moveTo>
                <a:lnTo>
                  <a:pt x="535517" y="872067"/>
                </a:lnTo>
                <a:cubicBezTo>
                  <a:pt x="536223" y="581378"/>
                  <a:pt x="536928" y="290689"/>
                  <a:pt x="537634" y="0"/>
                </a:cubicBezTo>
                <a:lnTo>
                  <a:pt x="0" y="4381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193DF3B-9B71-6490-A41F-5F43FD4FE02A}"/>
              </a:ext>
            </a:extLst>
          </p:cNvPr>
          <p:cNvCxnSpPr>
            <a:cxnSpLocks/>
          </p:cNvCxnSpPr>
          <p:nvPr/>
        </p:nvCxnSpPr>
        <p:spPr>
          <a:xfrm flipV="1">
            <a:off x="4294316" y="3271132"/>
            <a:ext cx="0" cy="131383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C1EC82B-E5F8-2B12-5F05-15E36E7D0868}"/>
              </a:ext>
            </a:extLst>
          </p:cNvPr>
          <p:cNvSpPr txBox="1"/>
          <p:nvPr/>
        </p:nvSpPr>
        <p:spPr>
          <a:xfrm>
            <a:off x="3762984" y="2579712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DWL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D3AA342-D5D8-B1B5-0749-C3CA80009495}"/>
                  </a:ext>
                </a:extLst>
              </p:cNvPr>
              <p:cNvSpPr txBox="1"/>
              <p:nvPr/>
            </p:nvSpPr>
            <p:spPr>
              <a:xfrm>
                <a:off x="4031712" y="5931344"/>
                <a:ext cx="524246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D3AA342-D5D8-B1B5-0749-C3CA800094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712" y="5931344"/>
                <a:ext cx="524246" cy="372603"/>
              </a:xfrm>
              <a:prstGeom prst="rect">
                <a:avLst/>
              </a:prstGeom>
              <a:blipFill>
                <a:blip r:embed="rId2"/>
                <a:stretch>
                  <a:fillRect l="-1163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2521D399-267B-EC8B-C359-C2948818D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23" y="406218"/>
            <a:ext cx="8596668" cy="704127"/>
          </a:xfrm>
        </p:spPr>
        <p:txBody>
          <a:bodyPr/>
          <a:lstStyle/>
          <a:p>
            <a:r>
              <a:rPr lang="en-US" dirty="0"/>
              <a:t>NEP &amp; Price Control</a:t>
            </a:r>
            <a:endParaRPr lang="en-US" i="1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A5291E0-BF8F-A264-8251-2ACA4F7971B4}"/>
              </a:ext>
            </a:extLst>
          </p:cNvPr>
          <p:cNvCxnSpPr>
            <a:cxnSpLocks/>
          </p:cNvCxnSpPr>
          <p:nvPr/>
        </p:nvCxnSpPr>
        <p:spPr>
          <a:xfrm flipV="1">
            <a:off x="1871831" y="1272007"/>
            <a:ext cx="0" cy="463046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33FB488-A9C2-761A-02C7-92D30803C053}"/>
              </a:ext>
            </a:extLst>
          </p:cNvPr>
          <p:cNvCxnSpPr>
            <a:cxnSpLocks/>
          </p:cNvCxnSpPr>
          <p:nvPr/>
        </p:nvCxnSpPr>
        <p:spPr>
          <a:xfrm>
            <a:off x="1871831" y="5902475"/>
            <a:ext cx="554427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08A5622-32CA-BE55-21BA-C36B6E151DD6}"/>
              </a:ext>
            </a:extLst>
          </p:cNvPr>
          <p:cNvSpPr txBox="1"/>
          <p:nvPr/>
        </p:nvSpPr>
        <p:spPr>
          <a:xfrm>
            <a:off x="7416105" y="5717809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D9D5B4-5B94-73C3-B5E4-E3126A8F55EF}"/>
              </a:ext>
            </a:extLst>
          </p:cNvPr>
          <p:cNvSpPr txBox="1"/>
          <p:nvPr/>
        </p:nvSpPr>
        <p:spPr>
          <a:xfrm>
            <a:off x="607323" y="1472762"/>
            <a:ext cx="1197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COSTS &amp; </a:t>
            </a:r>
            <a:br>
              <a:rPr lang="en-US" b="1" dirty="0"/>
            </a:br>
            <a:r>
              <a:rPr lang="en-US" b="1" dirty="0"/>
              <a:t>BENEFITS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0F31F72-1A7F-B188-9F64-269A3189B983}"/>
              </a:ext>
            </a:extLst>
          </p:cNvPr>
          <p:cNvCxnSpPr>
            <a:cxnSpLocks/>
          </p:cNvCxnSpPr>
          <p:nvPr/>
        </p:nvCxnSpPr>
        <p:spPr>
          <a:xfrm>
            <a:off x="2427417" y="2613063"/>
            <a:ext cx="3458417" cy="280962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E6ECBEC-8875-D41F-A7C8-AD644DF68BD8}"/>
              </a:ext>
            </a:extLst>
          </p:cNvPr>
          <p:cNvCxnSpPr>
            <a:cxnSpLocks/>
          </p:cNvCxnSpPr>
          <p:nvPr/>
        </p:nvCxnSpPr>
        <p:spPr>
          <a:xfrm flipV="1">
            <a:off x="2696850" y="2613063"/>
            <a:ext cx="3463403" cy="281367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D749F72-F174-3B9F-19C4-7861628C2807}"/>
              </a:ext>
            </a:extLst>
          </p:cNvPr>
          <p:cNvSpPr txBox="1"/>
          <p:nvPr/>
        </p:nvSpPr>
        <p:spPr>
          <a:xfrm>
            <a:off x="6212334" y="2403577"/>
            <a:ext cx="1024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 = MPC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9AABFF2-A40E-9DC3-7C7A-50619AFADA17}"/>
              </a:ext>
            </a:extLst>
          </p:cNvPr>
          <p:cNvSpPr txBox="1"/>
          <p:nvPr/>
        </p:nvSpPr>
        <p:spPr>
          <a:xfrm>
            <a:off x="5927792" y="5368655"/>
            <a:ext cx="1752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 = MPB = MSB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6D8877-4084-32DF-536C-6D05478C3F1D}"/>
              </a:ext>
            </a:extLst>
          </p:cNvPr>
          <p:cNvCxnSpPr>
            <a:cxnSpLocks/>
          </p:cNvCxnSpPr>
          <p:nvPr/>
        </p:nvCxnSpPr>
        <p:spPr>
          <a:xfrm flipV="1">
            <a:off x="2696850" y="1743113"/>
            <a:ext cx="3463403" cy="2813679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67F4AE5-F116-52A7-0CFC-7AE5C66C7090}"/>
              </a:ext>
            </a:extLst>
          </p:cNvPr>
          <p:cNvSpPr txBox="1"/>
          <p:nvPr/>
        </p:nvSpPr>
        <p:spPr>
          <a:xfrm>
            <a:off x="6209315" y="1542736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4"/>
                </a:solidFill>
              </a:rPr>
              <a:t>MSC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BA0907A-9B94-D7C2-9188-5D5D54CA5898}"/>
              </a:ext>
            </a:extLst>
          </p:cNvPr>
          <p:cNvGrpSpPr/>
          <p:nvPr/>
        </p:nvGrpSpPr>
        <p:grpSpPr>
          <a:xfrm>
            <a:off x="3657250" y="3612239"/>
            <a:ext cx="182880" cy="182880"/>
            <a:chOff x="7581418" y="3593939"/>
            <a:chExt cx="1006998" cy="1006998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B7C5F45-6743-60E8-B69E-AA21776713AE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5C1A7D0-7E0F-A7D5-D859-663DF911F51C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9F8DA72-9738-948E-ED14-735A63E58F84}"/>
              </a:ext>
            </a:extLst>
          </p:cNvPr>
          <p:cNvCxnSpPr>
            <a:cxnSpLocks/>
          </p:cNvCxnSpPr>
          <p:nvPr/>
        </p:nvCxnSpPr>
        <p:spPr>
          <a:xfrm flipH="1">
            <a:off x="1871831" y="3703679"/>
            <a:ext cx="187685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FD5A961-733D-9A18-FEE7-E1FA80770FA4}"/>
              </a:ext>
            </a:extLst>
          </p:cNvPr>
          <p:cNvCxnSpPr>
            <a:cxnSpLocks/>
          </p:cNvCxnSpPr>
          <p:nvPr/>
        </p:nvCxnSpPr>
        <p:spPr>
          <a:xfrm flipV="1">
            <a:off x="3749171" y="3703679"/>
            <a:ext cx="0" cy="219879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80E706D-7C64-3EC5-F927-14AC7D1798DD}"/>
                  </a:ext>
                </a:extLst>
              </p:cNvPr>
              <p:cNvSpPr txBox="1"/>
              <p:nvPr/>
            </p:nvSpPr>
            <p:spPr>
              <a:xfrm>
                <a:off x="1455224" y="3504949"/>
                <a:ext cx="450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80E706D-7C64-3EC5-F927-14AC7D1798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5224" y="3504949"/>
                <a:ext cx="45023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E23A9D0-1939-BF70-1D10-BF6DEA925F2B}"/>
                  </a:ext>
                </a:extLst>
              </p:cNvPr>
              <p:cNvSpPr txBox="1"/>
              <p:nvPr/>
            </p:nvSpPr>
            <p:spPr>
              <a:xfrm>
                <a:off x="2990493" y="5930768"/>
                <a:ext cx="1079591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E23A9D0-1939-BF70-1D10-BF6DEA925F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493" y="5930768"/>
                <a:ext cx="1079591" cy="373179"/>
              </a:xfrm>
              <a:prstGeom prst="rect">
                <a:avLst/>
              </a:prstGeom>
              <a:blipFill>
                <a:blip r:embed="rId4"/>
                <a:stretch>
                  <a:fillRect l="-1130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D3822008-C1CE-9BB4-17BF-D81327789FEF}"/>
              </a:ext>
            </a:extLst>
          </p:cNvPr>
          <p:cNvCxnSpPr>
            <a:cxnSpLocks/>
          </p:cNvCxnSpPr>
          <p:nvPr/>
        </p:nvCxnSpPr>
        <p:spPr>
          <a:xfrm>
            <a:off x="6129361" y="1839469"/>
            <a:ext cx="0" cy="725931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FB7B6F33-CF08-C390-4DAA-2B14F6EDF791}"/>
              </a:ext>
            </a:extLst>
          </p:cNvPr>
          <p:cNvSpPr txBox="1"/>
          <p:nvPr/>
        </p:nvSpPr>
        <p:spPr>
          <a:xfrm>
            <a:off x="6149065" y="2018469"/>
            <a:ext cx="736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MEC</a:t>
            </a:r>
            <a:r>
              <a:rPr lang="en-US" b="1" baseline="-25000" dirty="0"/>
              <a:t>P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4BC966B-1225-2C39-032C-ADD3FEB00AC7}"/>
              </a:ext>
            </a:extLst>
          </p:cNvPr>
          <p:cNvCxnSpPr>
            <a:cxnSpLocks/>
          </p:cNvCxnSpPr>
          <p:nvPr/>
        </p:nvCxnSpPr>
        <p:spPr>
          <a:xfrm flipH="1">
            <a:off x="1897101" y="4584965"/>
            <a:ext cx="295858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567828E-3C1F-BE5C-26EB-81C49E746A41}"/>
                  </a:ext>
                </a:extLst>
              </p:cNvPr>
              <p:cNvSpPr txBox="1"/>
              <p:nvPr/>
            </p:nvSpPr>
            <p:spPr>
              <a:xfrm>
                <a:off x="1424194" y="4394689"/>
                <a:ext cx="4502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ba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567828E-3C1F-BE5C-26EB-81C49E746A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4194" y="4394689"/>
                <a:ext cx="450234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0A54C412-1C02-5661-A304-337BB45DD9F9}"/>
              </a:ext>
            </a:extLst>
          </p:cNvPr>
          <p:cNvSpPr txBox="1"/>
          <p:nvPr/>
        </p:nvSpPr>
        <p:spPr>
          <a:xfrm>
            <a:off x="611143" y="4338002"/>
            <a:ext cx="8370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PRICE</a:t>
            </a:r>
            <a:br>
              <a:rPr lang="en-US" sz="1400" b="1" dirty="0"/>
            </a:br>
            <a:r>
              <a:rPr lang="en-US" sz="1400" b="1" dirty="0"/>
              <a:t>CEILING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E8B2E28-218C-EE39-DF8A-39CC0A663ED5}"/>
              </a:ext>
            </a:extLst>
          </p:cNvPr>
          <p:cNvCxnSpPr>
            <a:cxnSpLocks/>
          </p:cNvCxnSpPr>
          <p:nvPr/>
        </p:nvCxnSpPr>
        <p:spPr>
          <a:xfrm>
            <a:off x="4108666" y="2961107"/>
            <a:ext cx="0" cy="742572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4C90A98-3188-5D2E-AB1E-05E3BBAE3208}"/>
              </a:ext>
            </a:extLst>
          </p:cNvPr>
          <p:cNvCxnSpPr/>
          <p:nvPr/>
        </p:nvCxnSpPr>
        <p:spPr>
          <a:xfrm>
            <a:off x="3748690" y="6390909"/>
            <a:ext cx="544127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14236382-57D3-7B5A-BD20-C69476DBBD51}"/>
              </a:ext>
            </a:extLst>
          </p:cNvPr>
          <p:cNvSpPr txBox="1"/>
          <p:nvPr/>
        </p:nvSpPr>
        <p:spPr>
          <a:xfrm>
            <a:off x="3176291" y="6437825"/>
            <a:ext cx="16889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OVERALLOCATION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C5872E0-957A-AB08-6000-F010948A6F4D}"/>
              </a:ext>
            </a:extLst>
          </p:cNvPr>
          <p:cNvCxnSpPr>
            <a:cxnSpLocks/>
          </p:cNvCxnSpPr>
          <p:nvPr/>
        </p:nvCxnSpPr>
        <p:spPr>
          <a:xfrm flipV="1">
            <a:off x="4855688" y="4585826"/>
            <a:ext cx="0" cy="131664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7524C2C-0D6A-39E7-1822-B3D493DCDC13}"/>
                  </a:ext>
                </a:extLst>
              </p:cNvPr>
              <p:cNvSpPr txBox="1"/>
              <p:nvPr/>
            </p:nvSpPr>
            <p:spPr>
              <a:xfrm>
                <a:off x="4587857" y="5934615"/>
                <a:ext cx="5356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7524C2C-0D6A-39E7-1822-B3D493DCD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7857" y="5934615"/>
                <a:ext cx="535659" cy="369332"/>
              </a:xfrm>
              <a:prstGeom prst="rect">
                <a:avLst/>
              </a:prstGeom>
              <a:blipFill>
                <a:blip r:embed="rId6"/>
                <a:stretch>
                  <a:fillRect l="-2299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A2BCF4C-CA15-84F7-73F5-5360F39CC07D}"/>
              </a:ext>
            </a:extLst>
          </p:cNvPr>
          <p:cNvCxnSpPr>
            <a:cxnSpLocks/>
          </p:cNvCxnSpPr>
          <p:nvPr/>
        </p:nvCxnSpPr>
        <p:spPr>
          <a:xfrm flipV="1">
            <a:off x="4292817" y="5422691"/>
            <a:ext cx="0" cy="47318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ight Brace 38">
            <a:extLst>
              <a:ext uri="{FF2B5EF4-FFF2-40B4-BE49-F238E27FC236}">
                <a16:creationId xmlns:a16="http://schemas.microsoft.com/office/drawing/2014/main" id="{51C96A05-C668-3DC6-26F7-D8D8C61A9C99}"/>
              </a:ext>
            </a:extLst>
          </p:cNvPr>
          <p:cNvSpPr/>
          <p:nvPr/>
        </p:nvSpPr>
        <p:spPr>
          <a:xfrm rot="5400000">
            <a:off x="4195709" y="4237335"/>
            <a:ext cx="204266" cy="1018641"/>
          </a:xfrm>
          <a:prstGeom prst="rightBrace">
            <a:avLst>
              <a:gd name="adj1" fmla="val 124671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C5B009D-1C5E-1A4D-BF63-7460D8F882A6}"/>
              </a:ext>
            </a:extLst>
          </p:cNvPr>
          <p:cNvSpPr txBox="1"/>
          <p:nvPr/>
        </p:nvSpPr>
        <p:spPr>
          <a:xfrm>
            <a:off x="3853221" y="4865188"/>
            <a:ext cx="8851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EXCESS</a:t>
            </a:r>
            <a:br>
              <a:rPr lang="en-US" sz="1400" b="1" dirty="0"/>
            </a:br>
            <a:r>
              <a:rPr lang="en-US" sz="1400" b="1" dirty="0"/>
              <a:t>DEMAND</a:t>
            </a:r>
          </a:p>
        </p:txBody>
      </p:sp>
    </p:spTree>
    <p:extLst>
      <p:ext uri="{BB962C8B-B14F-4D97-AF65-F5344CB8AC3E}">
        <p14:creationId xmlns:p14="http://schemas.microsoft.com/office/powerpoint/2010/main" val="365363090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5A6E6-CBE7-E739-BC1C-0D382D3F6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EC0C712E-801A-A4B7-ED2D-5AF930ED16C0}"/>
              </a:ext>
            </a:extLst>
          </p:cNvPr>
          <p:cNvSpPr/>
          <p:nvPr/>
        </p:nvSpPr>
        <p:spPr>
          <a:xfrm>
            <a:off x="3572752" y="3210642"/>
            <a:ext cx="635185" cy="1032075"/>
          </a:xfrm>
          <a:custGeom>
            <a:avLst/>
            <a:gdLst>
              <a:gd name="connsiteX0" fmla="*/ 0 w 537634"/>
              <a:gd name="connsiteY0" fmla="*/ 438150 h 872067"/>
              <a:gd name="connsiteX1" fmla="*/ 535517 w 537634"/>
              <a:gd name="connsiteY1" fmla="*/ 872067 h 872067"/>
              <a:gd name="connsiteX2" fmla="*/ 537634 w 537634"/>
              <a:gd name="connsiteY2" fmla="*/ 0 h 872067"/>
              <a:gd name="connsiteX3" fmla="*/ 0 w 537634"/>
              <a:gd name="connsiteY3" fmla="*/ 438150 h 872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634" h="872067">
                <a:moveTo>
                  <a:pt x="0" y="438150"/>
                </a:moveTo>
                <a:lnTo>
                  <a:pt x="535517" y="872067"/>
                </a:lnTo>
                <a:cubicBezTo>
                  <a:pt x="536223" y="581378"/>
                  <a:pt x="536928" y="290689"/>
                  <a:pt x="537634" y="0"/>
                </a:cubicBezTo>
                <a:lnTo>
                  <a:pt x="0" y="4381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DD448B-7B76-A28C-452A-C05BBBE47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23" y="406218"/>
            <a:ext cx="8596668" cy="704127"/>
          </a:xfrm>
        </p:spPr>
        <p:txBody>
          <a:bodyPr/>
          <a:lstStyle/>
          <a:p>
            <a:r>
              <a:rPr lang="en-US" dirty="0"/>
              <a:t>NEC &amp; Price Control</a:t>
            </a:r>
            <a:endParaRPr lang="en-US" i="1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E04D791-44EB-CEA6-4D35-0A3288832ECE}"/>
              </a:ext>
            </a:extLst>
          </p:cNvPr>
          <p:cNvCxnSpPr>
            <a:cxnSpLocks/>
          </p:cNvCxnSpPr>
          <p:nvPr/>
        </p:nvCxnSpPr>
        <p:spPr>
          <a:xfrm flipV="1">
            <a:off x="1683231" y="1303757"/>
            <a:ext cx="0" cy="463046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247AC79-7AFD-0C0E-562D-5ADB40EAF7AD}"/>
              </a:ext>
            </a:extLst>
          </p:cNvPr>
          <p:cNvCxnSpPr>
            <a:cxnSpLocks/>
          </p:cNvCxnSpPr>
          <p:nvPr/>
        </p:nvCxnSpPr>
        <p:spPr>
          <a:xfrm>
            <a:off x="1683231" y="5934225"/>
            <a:ext cx="554427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D164E1E-4CED-44B6-DE02-E7B1DF00EADE}"/>
              </a:ext>
            </a:extLst>
          </p:cNvPr>
          <p:cNvSpPr txBox="1"/>
          <p:nvPr/>
        </p:nvSpPr>
        <p:spPr>
          <a:xfrm>
            <a:off x="7227505" y="5749559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73956F-5866-5284-66AA-00C5DAC43759}"/>
              </a:ext>
            </a:extLst>
          </p:cNvPr>
          <p:cNvSpPr txBox="1"/>
          <p:nvPr/>
        </p:nvSpPr>
        <p:spPr>
          <a:xfrm>
            <a:off x="418723" y="1504512"/>
            <a:ext cx="1197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COSTS &amp; </a:t>
            </a:r>
            <a:br>
              <a:rPr lang="en-US" b="1" dirty="0"/>
            </a:br>
            <a:r>
              <a:rPr lang="en-US" b="1" dirty="0"/>
              <a:t>BENEFITS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8923B3B-E4CF-6992-B875-2E48D71EB0BB}"/>
              </a:ext>
            </a:extLst>
          </p:cNvPr>
          <p:cNvCxnSpPr>
            <a:cxnSpLocks/>
          </p:cNvCxnSpPr>
          <p:nvPr/>
        </p:nvCxnSpPr>
        <p:spPr>
          <a:xfrm>
            <a:off x="2495587" y="2853414"/>
            <a:ext cx="3201647" cy="2601027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8A17035-063F-71F0-5496-CC6C6B4AE7ED}"/>
              </a:ext>
            </a:extLst>
          </p:cNvPr>
          <p:cNvSpPr txBox="1"/>
          <p:nvPr/>
        </p:nvSpPr>
        <p:spPr>
          <a:xfrm>
            <a:off x="5883672" y="1516544"/>
            <a:ext cx="1728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 = MPC = MSC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4F50FE9-7F42-17BF-D8B6-F050D557A1AB}"/>
              </a:ext>
            </a:extLst>
          </p:cNvPr>
          <p:cNvSpPr txBox="1"/>
          <p:nvPr/>
        </p:nvSpPr>
        <p:spPr>
          <a:xfrm>
            <a:off x="5727417" y="4356345"/>
            <a:ext cx="1051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 = MPB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9C6306C-0140-3B6C-CA2A-F010D10872CA}"/>
              </a:ext>
            </a:extLst>
          </p:cNvPr>
          <p:cNvCxnSpPr>
            <a:cxnSpLocks/>
          </p:cNvCxnSpPr>
          <p:nvPr/>
        </p:nvCxnSpPr>
        <p:spPr>
          <a:xfrm flipV="1">
            <a:off x="2508250" y="1854885"/>
            <a:ext cx="3364903" cy="2733657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5A56DAF-0237-593E-70DF-9140EA4BA489}"/>
              </a:ext>
            </a:extLst>
          </p:cNvPr>
          <p:cNvGrpSpPr/>
          <p:nvPr/>
        </p:nvGrpSpPr>
        <p:grpSpPr>
          <a:xfrm>
            <a:off x="3468650" y="3643989"/>
            <a:ext cx="182880" cy="182880"/>
            <a:chOff x="7581418" y="3593939"/>
            <a:chExt cx="1006998" cy="1006998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03A8F98-6B2B-A5B1-E24E-A9C2C6399575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9B3F65D-66AC-2827-643C-3AC39B20CA54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F140529-073B-ED60-D94E-80F9875DF6C2}"/>
              </a:ext>
            </a:extLst>
          </p:cNvPr>
          <p:cNvCxnSpPr>
            <a:cxnSpLocks/>
          </p:cNvCxnSpPr>
          <p:nvPr/>
        </p:nvCxnSpPr>
        <p:spPr>
          <a:xfrm flipH="1">
            <a:off x="1683231" y="3735429"/>
            <a:ext cx="187685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66C94FD-DF4E-41CC-DB9B-4D12F78931D9}"/>
                  </a:ext>
                </a:extLst>
              </p:cNvPr>
              <p:cNvSpPr txBox="1"/>
              <p:nvPr/>
            </p:nvSpPr>
            <p:spPr>
              <a:xfrm>
                <a:off x="1208373" y="3560986"/>
                <a:ext cx="326634" cy="380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66C94FD-DF4E-41CC-DB9B-4D12F78931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8373" y="3560986"/>
                <a:ext cx="326634" cy="380553"/>
              </a:xfrm>
              <a:prstGeom prst="rect">
                <a:avLst/>
              </a:prstGeom>
              <a:blipFill>
                <a:blip r:embed="rId2"/>
                <a:stretch>
                  <a:fillRect l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3325D2F0-89D3-2D7C-7BB9-A59A174D4BA0}"/>
                  </a:ext>
                </a:extLst>
              </p:cNvPr>
              <p:cNvSpPr txBox="1"/>
              <p:nvPr/>
            </p:nvSpPr>
            <p:spPr>
              <a:xfrm>
                <a:off x="2801541" y="5970821"/>
                <a:ext cx="1079591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3325D2F0-89D3-2D7C-7BB9-A59A174D4B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1541" y="5970821"/>
                <a:ext cx="1079591" cy="373179"/>
              </a:xfrm>
              <a:prstGeom prst="rect">
                <a:avLst/>
              </a:prstGeom>
              <a:blipFill>
                <a:blip r:embed="rId3"/>
                <a:stretch>
                  <a:fillRect l="-1130" b="-11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4E226B9-1D94-8677-CAEB-7D212EEBEBD3}"/>
              </a:ext>
            </a:extLst>
          </p:cNvPr>
          <p:cNvCxnSpPr>
            <a:cxnSpLocks/>
          </p:cNvCxnSpPr>
          <p:nvPr/>
        </p:nvCxnSpPr>
        <p:spPr>
          <a:xfrm>
            <a:off x="5666540" y="4501482"/>
            <a:ext cx="0" cy="83355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B5516BAC-853F-880E-47E2-19BAB9C00A64}"/>
              </a:ext>
            </a:extLst>
          </p:cNvPr>
          <p:cNvSpPr txBox="1"/>
          <p:nvPr/>
        </p:nvSpPr>
        <p:spPr>
          <a:xfrm>
            <a:off x="5678212" y="4738147"/>
            <a:ext cx="736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MEC</a:t>
            </a:r>
            <a:r>
              <a:rPr lang="en-US" b="1" baseline="-25000" dirty="0"/>
              <a:t>C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56B4163-F03E-5516-6890-1DFB93A05A54}"/>
              </a:ext>
            </a:extLst>
          </p:cNvPr>
          <p:cNvCxnSpPr>
            <a:cxnSpLocks/>
          </p:cNvCxnSpPr>
          <p:nvPr/>
        </p:nvCxnSpPr>
        <p:spPr>
          <a:xfrm>
            <a:off x="2501437" y="1827677"/>
            <a:ext cx="3195797" cy="259627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97638A85-1546-E383-9AE1-A806B08C621D}"/>
              </a:ext>
            </a:extLst>
          </p:cNvPr>
          <p:cNvSpPr txBox="1"/>
          <p:nvPr/>
        </p:nvSpPr>
        <p:spPr>
          <a:xfrm>
            <a:off x="5731650" y="5387088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MSB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CDFE334-EBB9-AC93-C8C5-A7163C1ABC07}"/>
              </a:ext>
            </a:extLst>
          </p:cNvPr>
          <p:cNvCxnSpPr>
            <a:cxnSpLocks/>
          </p:cNvCxnSpPr>
          <p:nvPr/>
        </p:nvCxnSpPr>
        <p:spPr>
          <a:xfrm flipH="1">
            <a:off x="1683231" y="2692104"/>
            <a:ext cx="316181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8F9FB2B-EF28-9BA9-5BDB-64D413E01E32}"/>
              </a:ext>
            </a:extLst>
          </p:cNvPr>
          <p:cNvCxnSpPr>
            <a:cxnSpLocks/>
          </p:cNvCxnSpPr>
          <p:nvPr/>
        </p:nvCxnSpPr>
        <p:spPr>
          <a:xfrm flipV="1">
            <a:off x="3560571" y="2684463"/>
            <a:ext cx="0" cy="323706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B38733E-DF75-EE44-FF1C-61CEF49C26D1}"/>
                  </a:ext>
                </a:extLst>
              </p:cNvPr>
              <p:cNvSpPr txBox="1"/>
              <p:nvPr/>
            </p:nvSpPr>
            <p:spPr>
              <a:xfrm>
                <a:off x="1141760" y="2496786"/>
                <a:ext cx="450234" cy="380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ba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B38733E-DF75-EE44-FF1C-61CEF49C26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1760" y="2496786"/>
                <a:ext cx="450234" cy="3805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1627C14A-F081-F4CF-5EF1-B72CCF7153F3}"/>
              </a:ext>
            </a:extLst>
          </p:cNvPr>
          <p:cNvSpPr txBox="1"/>
          <p:nvPr/>
        </p:nvSpPr>
        <p:spPr>
          <a:xfrm>
            <a:off x="412127" y="2427933"/>
            <a:ext cx="7505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PRICE</a:t>
            </a:r>
            <a:br>
              <a:rPr lang="en-US" sz="1400" b="1" dirty="0"/>
            </a:br>
            <a:r>
              <a:rPr lang="en-US" sz="1400" b="1" dirty="0"/>
              <a:t>FLOOR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1CC4C5D-A1F6-363E-EEE0-188FAD8B9EC3}"/>
              </a:ext>
            </a:extLst>
          </p:cNvPr>
          <p:cNvCxnSpPr>
            <a:cxnSpLocks/>
          </p:cNvCxnSpPr>
          <p:nvPr/>
        </p:nvCxnSpPr>
        <p:spPr>
          <a:xfrm flipH="1">
            <a:off x="1696029" y="3202845"/>
            <a:ext cx="250864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F11B838-A474-51A5-3C9C-7E84364BB130}"/>
              </a:ext>
            </a:extLst>
          </p:cNvPr>
          <p:cNvCxnSpPr>
            <a:cxnSpLocks/>
          </p:cNvCxnSpPr>
          <p:nvPr/>
        </p:nvCxnSpPr>
        <p:spPr>
          <a:xfrm flipV="1">
            <a:off x="4207755" y="3201634"/>
            <a:ext cx="0" cy="272457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511D667-A651-63AD-6072-8D741D8A557E}"/>
                  </a:ext>
                </a:extLst>
              </p:cNvPr>
              <p:cNvSpPr txBox="1"/>
              <p:nvPr/>
            </p:nvSpPr>
            <p:spPr>
              <a:xfrm>
                <a:off x="1066276" y="3013353"/>
                <a:ext cx="450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511D667-A651-63AD-6072-8D741D8A55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276" y="3013353"/>
                <a:ext cx="450234" cy="369332"/>
              </a:xfrm>
              <a:prstGeom prst="rect">
                <a:avLst/>
              </a:prstGeom>
              <a:blipFill>
                <a:blip r:embed="rId5"/>
                <a:stretch>
                  <a:fillRect l="-2703"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1606FDA-94EF-B604-2C94-CAEA149C12AC}"/>
              </a:ext>
            </a:extLst>
          </p:cNvPr>
          <p:cNvCxnSpPr>
            <a:cxnSpLocks/>
          </p:cNvCxnSpPr>
          <p:nvPr/>
        </p:nvCxnSpPr>
        <p:spPr>
          <a:xfrm flipV="1">
            <a:off x="3923601" y="3713586"/>
            <a:ext cx="0" cy="613758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ED9F949-765D-98F7-2ADD-58481DBE0725}"/>
              </a:ext>
            </a:extLst>
          </p:cNvPr>
          <p:cNvSpPr txBox="1"/>
          <p:nvPr/>
        </p:nvSpPr>
        <p:spPr>
          <a:xfrm>
            <a:off x="3586464" y="4366601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DWL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39F90E7-5750-4E93-8787-B298573B151A}"/>
              </a:ext>
            </a:extLst>
          </p:cNvPr>
          <p:cNvCxnSpPr>
            <a:cxnSpLocks/>
          </p:cNvCxnSpPr>
          <p:nvPr/>
        </p:nvCxnSpPr>
        <p:spPr>
          <a:xfrm>
            <a:off x="3549301" y="6397265"/>
            <a:ext cx="653135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D0CF7691-E8F7-2FA6-C761-CCACA011AE76}"/>
              </a:ext>
            </a:extLst>
          </p:cNvPr>
          <p:cNvSpPr txBox="1"/>
          <p:nvPr/>
        </p:nvSpPr>
        <p:spPr>
          <a:xfrm>
            <a:off x="3031406" y="6458794"/>
            <a:ext cx="16889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OVERALLOCATION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D565B81-2C78-685F-C3F2-3F2CD7FAD81B}"/>
              </a:ext>
            </a:extLst>
          </p:cNvPr>
          <p:cNvGrpSpPr/>
          <p:nvPr/>
        </p:nvGrpSpPr>
        <p:grpSpPr>
          <a:xfrm>
            <a:off x="4117015" y="3115909"/>
            <a:ext cx="182880" cy="182880"/>
            <a:chOff x="7581418" y="3593939"/>
            <a:chExt cx="1006998" cy="1006998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2B791D8-5317-CF80-5E6C-B4DA64D5F96C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85B4DCF-13C8-AA35-A4C6-6E82D7231FAD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0A7FE05-CBF2-0FB1-0C0E-12286F9E1365}"/>
                  </a:ext>
                </a:extLst>
              </p:cNvPr>
              <p:cNvSpPr txBox="1"/>
              <p:nvPr/>
            </p:nvSpPr>
            <p:spPr>
              <a:xfrm>
                <a:off x="4636775" y="5971156"/>
                <a:ext cx="1147622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𝑆𝑢𝑝𝑝𝑙𝑖𝑒𝑑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0A7FE05-CBF2-0FB1-0C0E-12286F9E13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6775" y="5971156"/>
                <a:ext cx="1147622" cy="390748"/>
              </a:xfrm>
              <a:prstGeom prst="rect">
                <a:avLst/>
              </a:prstGeom>
              <a:blipFill>
                <a:blip r:embed="rId6"/>
                <a:stretch>
                  <a:fillRect l="-1064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06B3BD9-5B86-D56E-4AC6-59DEE2F459EB}"/>
              </a:ext>
            </a:extLst>
          </p:cNvPr>
          <p:cNvCxnSpPr>
            <a:cxnSpLocks/>
          </p:cNvCxnSpPr>
          <p:nvPr/>
        </p:nvCxnSpPr>
        <p:spPr>
          <a:xfrm flipV="1">
            <a:off x="4842932" y="2692104"/>
            <a:ext cx="0" cy="323706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9243988-6412-CB2D-2845-81B66BC9599E}"/>
                  </a:ext>
                </a:extLst>
              </p:cNvPr>
              <p:cNvSpPr txBox="1"/>
              <p:nvPr/>
            </p:nvSpPr>
            <p:spPr>
              <a:xfrm>
                <a:off x="3950302" y="5967265"/>
                <a:ext cx="524246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9243988-6412-CB2D-2845-81B66BC959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0302" y="5967265"/>
                <a:ext cx="524246" cy="372603"/>
              </a:xfrm>
              <a:prstGeom prst="rect">
                <a:avLst/>
              </a:prstGeom>
              <a:blipFill>
                <a:blip r:embed="rId7"/>
                <a:stretch>
                  <a:fillRect l="-2326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Right Brace 47">
            <a:extLst>
              <a:ext uri="{FF2B5EF4-FFF2-40B4-BE49-F238E27FC236}">
                <a16:creationId xmlns:a16="http://schemas.microsoft.com/office/drawing/2014/main" id="{EAF3EBF2-BB5D-6258-1F31-49A4F82488B2}"/>
              </a:ext>
            </a:extLst>
          </p:cNvPr>
          <p:cNvSpPr/>
          <p:nvPr/>
        </p:nvSpPr>
        <p:spPr>
          <a:xfrm rot="16200000">
            <a:off x="4100304" y="1875114"/>
            <a:ext cx="204266" cy="1259371"/>
          </a:xfrm>
          <a:prstGeom prst="rightBrace">
            <a:avLst>
              <a:gd name="adj1" fmla="val 154134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23A7096-496D-6B23-1D62-B0128269F462}"/>
              </a:ext>
            </a:extLst>
          </p:cNvPr>
          <p:cNvSpPr txBox="1"/>
          <p:nvPr/>
        </p:nvSpPr>
        <p:spPr>
          <a:xfrm>
            <a:off x="3799377" y="1840729"/>
            <a:ext cx="8061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EXCESS</a:t>
            </a:r>
            <a:br>
              <a:rPr lang="en-US" sz="1400" b="1" dirty="0"/>
            </a:br>
            <a:r>
              <a:rPr lang="en-US" sz="1400" b="1" dirty="0"/>
              <a:t>SUPPLY</a:t>
            </a:r>
          </a:p>
        </p:txBody>
      </p:sp>
    </p:spTree>
    <p:extLst>
      <p:ext uri="{BB962C8B-B14F-4D97-AF65-F5344CB8AC3E}">
        <p14:creationId xmlns:p14="http://schemas.microsoft.com/office/powerpoint/2010/main" val="129711770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305BA-3CFA-41D9-2B26-153C6FCE4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6FCCC6B-5700-A00E-632A-268DA1120540}"/>
              </a:ext>
            </a:extLst>
          </p:cNvPr>
          <p:cNvSpPr/>
          <p:nvPr/>
        </p:nvSpPr>
        <p:spPr>
          <a:xfrm rot="10800000">
            <a:off x="3901924" y="3495798"/>
            <a:ext cx="537634" cy="872067"/>
          </a:xfrm>
          <a:custGeom>
            <a:avLst/>
            <a:gdLst>
              <a:gd name="connsiteX0" fmla="*/ 0 w 537634"/>
              <a:gd name="connsiteY0" fmla="*/ 438150 h 872067"/>
              <a:gd name="connsiteX1" fmla="*/ 535517 w 537634"/>
              <a:gd name="connsiteY1" fmla="*/ 872067 h 872067"/>
              <a:gd name="connsiteX2" fmla="*/ 537634 w 537634"/>
              <a:gd name="connsiteY2" fmla="*/ 0 h 872067"/>
              <a:gd name="connsiteX3" fmla="*/ 0 w 537634"/>
              <a:gd name="connsiteY3" fmla="*/ 438150 h 872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634" h="872067">
                <a:moveTo>
                  <a:pt x="0" y="438150"/>
                </a:moveTo>
                <a:lnTo>
                  <a:pt x="535517" y="872067"/>
                </a:lnTo>
                <a:cubicBezTo>
                  <a:pt x="536223" y="581378"/>
                  <a:pt x="536928" y="290689"/>
                  <a:pt x="537634" y="0"/>
                </a:cubicBezTo>
                <a:lnTo>
                  <a:pt x="0" y="4381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BDB2DB-68A7-A20D-0778-7F3C8F98F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23" y="406218"/>
            <a:ext cx="8596668" cy="704127"/>
          </a:xfrm>
        </p:spPr>
        <p:txBody>
          <a:bodyPr/>
          <a:lstStyle/>
          <a:p>
            <a:r>
              <a:rPr lang="en-US" dirty="0"/>
              <a:t>PEP &amp; Price Control</a:t>
            </a:r>
            <a:endParaRPr lang="en-US" i="1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796A231-F8E2-433C-26CF-21CC981F3BB4}"/>
              </a:ext>
            </a:extLst>
          </p:cNvPr>
          <p:cNvCxnSpPr>
            <a:cxnSpLocks/>
          </p:cNvCxnSpPr>
          <p:nvPr/>
        </p:nvCxnSpPr>
        <p:spPr>
          <a:xfrm flipV="1">
            <a:off x="2023475" y="1082865"/>
            <a:ext cx="0" cy="463046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67688DD-5007-E60E-8F39-C2F42877949E}"/>
              </a:ext>
            </a:extLst>
          </p:cNvPr>
          <p:cNvCxnSpPr>
            <a:cxnSpLocks/>
          </p:cNvCxnSpPr>
          <p:nvPr/>
        </p:nvCxnSpPr>
        <p:spPr>
          <a:xfrm>
            <a:off x="2023475" y="5713333"/>
            <a:ext cx="554427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AE6DA60-C5C8-A065-E8F0-0A21E241A434}"/>
              </a:ext>
            </a:extLst>
          </p:cNvPr>
          <p:cNvSpPr txBox="1"/>
          <p:nvPr/>
        </p:nvSpPr>
        <p:spPr>
          <a:xfrm>
            <a:off x="7567749" y="5528667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2B2761-1946-8CFC-5883-A94F0BEC11F7}"/>
              </a:ext>
            </a:extLst>
          </p:cNvPr>
          <p:cNvSpPr txBox="1"/>
          <p:nvPr/>
        </p:nvSpPr>
        <p:spPr>
          <a:xfrm>
            <a:off x="758967" y="1283620"/>
            <a:ext cx="1197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COSTS &amp; </a:t>
            </a:r>
            <a:br>
              <a:rPr lang="en-US" b="1" dirty="0"/>
            </a:br>
            <a:r>
              <a:rPr lang="en-US" b="1" dirty="0"/>
              <a:t>BENEFITS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DE8A504-0FF7-63B0-725E-9593EA5236E0}"/>
              </a:ext>
            </a:extLst>
          </p:cNvPr>
          <p:cNvCxnSpPr>
            <a:cxnSpLocks/>
          </p:cNvCxnSpPr>
          <p:nvPr/>
        </p:nvCxnSpPr>
        <p:spPr>
          <a:xfrm>
            <a:off x="2579061" y="2423921"/>
            <a:ext cx="3458417" cy="280962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32BBE78-A60C-286F-1B9B-12DF28F7A861}"/>
              </a:ext>
            </a:extLst>
          </p:cNvPr>
          <p:cNvCxnSpPr>
            <a:cxnSpLocks/>
          </p:cNvCxnSpPr>
          <p:nvPr/>
        </p:nvCxnSpPr>
        <p:spPr>
          <a:xfrm flipV="1">
            <a:off x="2848494" y="2423921"/>
            <a:ext cx="3463403" cy="2813679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8F9D8856-70D2-D5BE-266A-7914E3670875}"/>
              </a:ext>
            </a:extLst>
          </p:cNvPr>
          <p:cNvSpPr txBox="1"/>
          <p:nvPr/>
        </p:nvSpPr>
        <p:spPr>
          <a:xfrm>
            <a:off x="6324560" y="1228780"/>
            <a:ext cx="1024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 = MPC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67AD89B-15BB-802C-45DD-2C9043AB6ADF}"/>
              </a:ext>
            </a:extLst>
          </p:cNvPr>
          <p:cNvSpPr txBox="1"/>
          <p:nvPr/>
        </p:nvSpPr>
        <p:spPr>
          <a:xfrm>
            <a:off x="6079436" y="5179513"/>
            <a:ext cx="1752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 = MPB = MSB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8E474BC-51D3-61D0-BB7C-34018FA420F7}"/>
              </a:ext>
            </a:extLst>
          </p:cNvPr>
          <p:cNvGrpSpPr/>
          <p:nvPr/>
        </p:nvGrpSpPr>
        <p:grpSpPr>
          <a:xfrm>
            <a:off x="4354039" y="3848764"/>
            <a:ext cx="182880" cy="182880"/>
            <a:chOff x="7581418" y="3593939"/>
            <a:chExt cx="1006998" cy="1006998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103C269-C7DA-A82D-19C5-A513403A13C8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DB95B3B-9BD6-3C9A-66D6-34807E5F8803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9EE5E63-9F3B-AD1C-7078-3BCF1905DC14}"/>
              </a:ext>
            </a:extLst>
          </p:cNvPr>
          <p:cNvCxnSpPr/>
          <p:nvPr/>
        </p:nvCxnSpPr>
        <p:spPr>
          <a:xfrm flipH="1">
            <a:off x="2023475" y="3940204"/>
            <a:ext cx="242200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1DDDC8A6-C0BA-3D54-1EA8-D2B50DD9DC42}"/>
                  </a:ext>
                </a:extLst>
              </p:cNvPr>
              <p:cNvSpPr txBox="1"/>
              <p:nvPr/>
            </p:nvSpPr>
            <p:spPr>
              <a:xfrm>
                <a:off x="1505705" y="3756584"/>
                <a:ext cx="450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1DDDC8A6-C0BA-3D54-1EA8-D2B50DD9DC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5705" y="3756584"/>
                <a:ext cx="450234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54055F-A5F2-CBAA-B09A-8D77D6A394CF}"/>
              </a:ext>
            </a:extLst>
          </p:cNvPr>
          <p:cNvCxnSpPr>
            <a:cxnSpLocks/>
          </p:cNvCxnSpPr>
          <p:nvPr/>
        </p:nvCxnSpPr>
        <p:spPr>
          <a:xfrm flipV="1">
            <a:off x="2848494" y="1553971"/>
            <a:ext cx="3463403" cy="281367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CA293D7-8862-F822-4879-4340AD26D33A}"/>
              </a:ext>
            </a:extLst>
          </p:cNvPr>
          <p:cNvSpPr txBox="1"/>
          <p:nvPr/>
        </p:nvSpPr>
        <p:spPr>
          <a:xfrm>
            <a:off x="6324560" y="2138855"/>
            <a:ext cx="659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4"/>
                </a:solidFill>
              </a:rPr>
              <a:t>MSC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6C5C7CC-40B9-8641-5F75-7CB097A6BCA7}"/>
                  </a:ext>
                </a:extLst>
              </p:cNvPr>
              <p:cNvSpPr txBox="1"/>
              <p:nvPr/>
            </p:nvSpPr>
            <p:spPr>
              <a:xfrm>
                <a:off x="4245716" y="5721310"/>
                <a:ext cx="1079591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6C5C7CC-40B9-8641-5F75-7CB097A6BC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5716" y="5721310"/>
                <a:ext cx="1079591" cy="373179"/>
              </a:xfrm>
              <a:prstGeom prst="rect">
                <a:avLst/>
              </a:prstGeom>
              <a:blipFill>
                <a:blip r:embed="rId3"/>
                <a:stretch>
                  <a:fillRect l="-562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16CD711-DA17-A733-665C-2EFFFC78E444}"/>
              </a:ext>
            </a:extLst>
          </p:cNvPr>
          <p:cNvCxnSpPr>
            <a:cxnSpLocks/>
          </p:cNvCxnSpPr>
          <p:nvPr/>
        </p:nvCxnSpPr>
        <p:spPr>
          <a:xfrm>
            <a:off x="2848494" y="4425335"/>
            <a:ext cx="0" cy="75417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3B396F1-E2D2-ED8C-9D8B-C19535429FE0}"/>
              </a:ext>
            </a:extLst>
          </p:cNvPr>
          <p:cNvSpPr txBox="1"/>
          <p:nvPr/>
        </p:nvSpPr>
        <p:spPr>
          <a:xfrm>
            <a:off x="2103839" y="4605154"/>
            <a:ext cx="736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MEB</a:t>
            </a:r>
            <a:r>
              <a:rPr lang="en-US" b="1" baseline="-25000" dirty="0"/>
              <a:t>P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ED7B9D-DE27-C145-0B88-10ACB1A4CE2E}"/>
              </a:ext>
            </a:extLst>
          </p:cNvPr>
          <p:cNvCxnSpPr>
            <a:cxnSpLocks/>
          </p:cNvCxnSpPr>
          <p:nvPr/>
        </p:nvCxnSpPr>
        <p:spPr>
          <a:xfrm flipH="1">
            <a:off x="2020966" y="3065068"/>
            <a:ext cx="242499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108A75C-0EA4-F440-9C40-7975F0E5797F}"/>
              </a:ext>
            </a:extLst>
          </p:cNvPr>
          <p:cNvCxnSpPr>
            <a:cxnSpLocks/>
          </p:cNvCxnSpPr>
          <p:nvPr/>
        </p:nvCxnSpPr>
        <p:spPr>
          <a:xfrm flipV="1">
            <a:off x="4445960" y="3062951"/>
            <a:ext cx="0" cy="201484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78C65E4-A688-AC22-4778-900B20F73025}"/>
                  </a:ext>
                </a:extLst>
              </p:cNvPr>
              <p:cNvSpPr txBox="1"/>
              <p:nvPr/>
            </p:nvSpPr>
            <p:spPr>
              <a:xfrm>
                <a:off x="1468222" y="2876064"/>
                <a:ext cx="450234" cy="380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ba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78C65E4-A688-AC22-4778-900B20F730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8222" y="2876064"/>
                <a:ext cx="450234" cy="3805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8716C385-7E03-C1A6-2F99-9992E62F2E2F}"/>
              </a:ext>
            </a:extLst>
          </p:cNvPr>
          <p:cNvSpPr txBox="1"/>
          <p:nvPr/>
        </p:nvSpPr>
        <p:spPr>
          <a:xfrm>
            <a:off x="670385" y="2806104"/>
            <a:ext cx="7505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PRICE</a:t>
            </a:r>
            <a:br>
              <a:rPr lang="en-US" sz="1400" b="1" dirty="0"/>
            </a:br>
            <a:r>
              <a:rPr lang="en-US" sz="1400" b="1" dirty="0"/>
              <a:t>FLOOR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83081E2-A56B-A646-1CA3-921EE00FA83B}"/>
              </a:ext>
            </a:extLst>
          </p:cNvPr>
          <p:cNvCxnSpPr>
            <a:cxnSpLocks/>
          </p:cNvCxnSpPr>
          <p:nvPr/>
        </p:nvCxnSpPr>
        <p:spPr>
          <a:xfrm flipV="1">
            <a:off x="3363282" y="3061893"/>
            <a:ext cx="0" cy="264826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ight Brace 42">
            <a:extLst>
              <a:ext uri="{FF2B5EF4-FFF2-40B4-BE49-F238E27FC236}">
                <a16:creationId xmlns:a16="http://schemas.microsoft.com/office/drawing/2014/main" id="{640A7159-D567-8FD8-CCD4-ED06F96BAAB0}"/>
              </a:ext>
            </a:extLst>
          </p:cNvPr>
          <p:cNvSpPr/>
          <p:nvPr/>
        </p:nvSpPr>
        <p:spPr>
          <a:xfrm rot="5400000">
            <a:off x="2585004" y="5547027"/>
            <a:ext cx="196774" cy="1324850"/>
          </a:xfrm>
          <a:prstGeom prst="rightBrace">
            <a:avLst>
              <a:gd name="adj1" fmla="val 108122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ight Brace 44">
            <a:extLst>
              <a:ext uri="{FF2B5EF4-FFF2-40B4-BE49-F238E27FC236}">
                <a16:creationId xmlns:a16="http://schemas.microsoft.com/office/drawing/2014/main" id="{0966BF07-A5D0-B7DE-C6CD-E79C893D6A07}"/>
              </a:ext>
            </a:extLst>
          </p:cNvPr>
          <p:cNvSpPr/>
          <p:nvPr/>
        </p:nvSpPr>
        <p:spPr>
          <a:xfrm rot="5400000">
            <a:off x="3816317" y="5680266"/>
            <a:ext cx="196775" cy="1058378"/>
          </a:xfrm>
          <a:prstGeom prst="rightBrace">
            <a:avLst>
              <a:gd name="adj1" fmla="val 108122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ZoneTexte 60">
            <a:extLst>
              <a:ext uri="{FF2B5EF4-FFF2-40B4-BE49-F238E27FC236}">
                <a16:creationId xmlns:a16="http://schemas.microsoft.com/office/drawing/2014/main" id="{4BB03173-3080-AA8D-CC4F-53EA69217C1B}"/>
              </a:ext>
            </a:extLst>
          </p:cNvPr>
          <p:cNvSpPr txBox="1"/>
          <p:nvPr/>
        </p:nvSpPr>
        <p:spPr>
          <a:xfrm>
            <a:off x="1890266" y="6326335"/>
            <a:ext cx="1501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PURCHASED</a:t>
            </a:r>
            <a:br>
              <a:rPr lang="fr-FR" sz="1400" b="1" dirty="0"/>
            </a:br>
            <a:r>
              <a:rPr lang="fr-FR" sz="1400" b="1" dirty="0"/>
              <a:t>BY CONSUMERS</a:t>
            </a:r>
          </a:p>
        </p:txBody>
      </p:sp>
      <p:sp>
        <p:nvSpPr>
          <p:cNvPr id="49" name="ZoneTexte 60">
            <a:extLst>
              <a:ext uri="{FF2B5EF4-FFF2-40B4-BE49-F238E27FC236}">
                <a16:creationId xmlns:a16="http://schemas.microsoft.com/office/drawing/2014/main" id="{152BA851-3225-B50D-2BF5-ECEE42269B29}"/>
              </a:ext>
            </a:extLst>
          </p:cNvPr>
          <p:cNvSpPr txBox="1"/>
          <p:nvPr/>
        </p:nvSpPr>
        <p:spPr>
          <a:xfrm>
            <a:off x="3194330" y="6334780"/>
            <a:ext cx="1501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PURCHASED BY THE GOV.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E401521-D9CD-E1C7-190F-D09DE0174B5C}"/>
                  </a:ext>
                </a:extLst>
              </p:cNvPr>
              <p:cNvSpPr txBox="1"/>
              <p:nvPr/>
            </p:nvSpPr>
            <p:spPr>
              <a:xfrm>
                <a:off x="3095452" y="5705830"/>
                <a:ext cx="5356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E401521-D9CD-E1C7-190F-D09DE0174B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5452" y="5705830"/>
                <a:ext cx="535659" cy="369332"/>
              </a:xfrm>
              <a:prstGeom prst="rect">
                <a:avLst/>
              </a:prstGeom>
              <a:blipFill>
                <a:blip r:embed="rId5"/>
                <a:stretch>
                  <a:fillRect l="-2273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B89AEAC5-0CD7-FE9E-246C-D96934CFED92}"/>
              </a:ext>
            </a:extLst>
          </p:cNvPr>
          <p:cNvGrpSpPr/>
          <p:nvPr/>
        </p:nvGrpSpPr>
        <p:grpSpPr>
          <a:xfrm>
            <a:off x="3808894" y="3423095"/>
            <a:ext cx="182880" cy="182880"/>
            <a:chOff x="7581418" y="3593939"/>
            <a:chExt cx="1006998" cy="1006998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D8D1C83-AB5C-3BF1-5823-72E2B34F0A04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4386E76-6432-B5FF-4558-3E20B15C0621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0EB68C1-30AC-F9AF-B20F-DB29B00AC7E7}"/>
              </a:ext>
            </a:extLst>
          </p:cNvPr>
          <p:cNvCxnSpPr>
            <a:cxnSpLocks/>
          </p:cNvCxnSpPr>
          <p:nvPr/>
        </p:nvCxnSpPr>
        <p:spPr>
          <a:xfrm flipH="1">
            <a:off x="2023475" y="3514535"/>
            <a:ext cx="187685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AC64F26-CA3E-F49C-92E4-5149F4CA484F}"/>
              </a:ext>
            </a:extLst>
          </p:cNvPr>
          <p:cNvCxnSpPr>
            <a:cxnSpLocks/>
          </p:cNvCxnSpPr>
          <p:nvPr/>
        </p:nvCxnSpPr>
        <p:spPr>
          <a:xfrm flipV="1">
            <a:off x="3900815" y="3514535"/>
            <a:ext cx="0" cy="156537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01FEC85-8622-90BE-EB13-175415DAE70F}"/>
                  </a:ext>
                </a:extLst>
              </p:cNvPr>
              <p:cNvSpPr txBox="1"/>
              <p:nvPr/>
            </p:nvSpPr>
            <p:spPr>
              <a:xfrm>
                <a:off x="1514216" y="3333261"/>
                <a:ext cx="450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01FEC85-8622-90BE-EB13-175415DAE7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4216" y="3333261"/>
                <a:ext cx="450234" cy="369332"/>
              </a:xfrm>
              <a:prstGeom prst="rect">
                <a:avLst/>
              </a:prstGeom>
              <a:blipFill>
                <a:blip r:embed="rId6"/>
                <a:stretch>
                  <a:fillRect l="-2703"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AA9F596-4965-ED53-1E74-A2B67E58DE4B}"/>
              </a:ext>
            </a:extLst>
          </p:cNvPr>
          <p:cNvCxnSpPr>
            <a:cxnSpLocks/>
          </p:cNvCxnSpPr>
          <p:nvPr/>
        </p:nvCxnSpPr>
        <p:spPr>
          <a:xfrm flipV="1">
            <a:off x="4160627" y="3969934"/>
            <a:ext cx="0" cy="635218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20A7F86-ED9D-5BA9-B56A-7B89933B38BC}"/>
              </a:ext>
            </a:extLst>
          </p:cNvPr>
          <p:cNvSpPr txBox="1"/>
          <p:nvPr/>
        </p:nvSpPr>
        <p:spPr>
          <a:xfrm>
            <a:off x="3827843" y="4613713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DWL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1B9800B-8326-72FB-E04F-1ADC651DB405}"/>
              </a:ext>
            </a:extLst>
          </p:cNvPr>
          <p:cNvCxnSpPr/>
          <p:nvPr/>
        </p:nvCxnSpPr>
        <p:spPr>
          <a:xfrm>
            <a:off x="3895431" y="5596398"/>
            <a:ext cx="544127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D9ED0C2-B93E-51A4-1BD7-480C9AC4694D}"/>
                  </a:ext>
                </a:extLst>
              </p:cNvPr>
              <p:cNvSpPr txBox="1"/>
              <p:nvPr/>
            </p:nvSpPr>
            <p:spPr>
              <a:xfrm>
                <a:off x="3618612" y="5740268"/>
                <a:ext cx="524246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D9ED0C2-B93E-51A4-1BD7-480C9AC469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8612" y="5740268"/>
                <a:ext cx="524246" cy="372603"/>
              </a:xfrm>
              <a:prstGeom prst="rect">
                <a:avLst/>
              </a:prstGeom>
              <a:blipFill>
                <a:blip r:embed="rId7"/>
                <a:stretch>
                  <a:fillRect l="-2326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ight Brace 34">
            <a:extLst>
              <a:ext uri="{FF2B5EF4-FFF2-40B4-BE49-F238E27FC236}">
                <a16:creationId xmlns:a16="http://schemas.microsoft.com/office/drawing/2014/main" id="{E3164806-665E-B189-90FF-7445F1FA9945}"/>
              </a:ext>
            </a:extLst>
          </p:cNvPr>
          <p:cNvSpPr/>
          <p:nvPr/>
        </p:nvSpPr>
        <p:spPr>
          <a:xfrm rot="16200000">
            <a:off x="3798201" y="2333630"/>
            <a:ext cx="204266" cy="1061606"/>
          </a:xfrm>
          <a:prstGeom prst="rightBrace">
            <a:avLst>
              <a:gd name="adj1" fmla="val 154134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37A9318-E6E6-5D6D-E127-41AAAD9D7D19}"/>
              </a:ext>
            </a:extLst>
          </p:cNvPr>
          <p:cNvSpPr txBox="1"/>
          <p:nvPr/>
        </p:nvSpPr>
        <p:spPr>
          <a:xfrm>
            <a:off x="3497274" y="2206474"/>
            <a:ext cx="8061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EXCESS</a:t>
            </a:r>
            <a:br>
              <a:rPr lang="en-US" sz="1400" b="1" dirty="0"/>
            </a:br>
            <a:r>
              <a:rPr lang="en-US" sz="1400" b="1" dirty="0"/>
              <a:t>SUPPLY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464E35A-25D7-CA6F-BA60-45B9EAFFDC98}"/>
              </a:ext>
            </a:extLst>
          </p:cNvPr>
          <p:cNvSpPr txBox="1"/>
          <p:nvPr/>
        </p:nvSpPr>
        <p:spPr>
          <a:xfrm>
            <a:off x="3558838" y="5061523"/>
            <a:ext cx="1238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UNDER</a:t>
            </a:r>
            <a:br>
              <a:rPr lang="en-US" sz="1400" b="1" dirty="0"/>
            </a:br>
            <a:r>
              <a:rPr lang="en-US" sz="1400" b="1" dirty="0"/>
              <a:t>ALLOCATION</a:t>
            </a:r>
          </a:p>
        </p:txBody>
      </p:sp>
    </p:spTree>
    <p:extLst>
      <p:ext uri="{BB962C8B-B14F-4D97-AF65-F5344CB8AC3E}">
        <p14:creationId xmlns:p14="http://schemas.microsoft.com/office/powerpoint/2010/main" val="168880156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5FEDC-631E-87E5-3C58-36DDE6120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F3F162F-A021-539A-1D62-0061AFD63A10}"/>
              </a:ext>
            </a:extLst>
          </p:cNvPr>
          <p:cNvSpPr/>
          <p:nvPr/>
        </p:nvSpPr>
        <p:spPr>
          <a:xfrm rot="10800000">
            <a:off x="3439675" y="2462045"/>
            <a:ext cx="635185" cy="1032075"/>
          </a:xfrm>
          <a:custGeom>
            <a:avLst/>
            <a:gdLst>
              <a:gd name="connsiteX0" fmla="*/ 0 w 537634"/>
              <a:gd name="connsiteY0" fmla="*/ 438150 h 872067"/>
              <a:gd name="connsiteX1" fmla="*/ 535517 w 537634"/>
              <a:gd name="connsiteY1" fmla="*/ 872067 h 872067"/>
              <a:gd name="connsiteX2" fmla="*/ 537634 w 537634"/>
              <a:gd name="connsiteY2" fmla="*/ 0 h 872067"/>
              <a:gd name="connsiteX3" fmla="*/ 0 w 537634"/>
              <a:gd name="connsiteY3" fmla="*/ 438150 h 872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634" h="872067">
                <a:moveTo>
                  <a:pt x="0" y="438150"/>
                </a:moveTo>
                <a:lnTo>
                  <a:pt x="535517" y="872067"/>
                </a:lnTo>
                <a:cubicBezTo>
                  <a:pt x="536223" y="581378"/>
                  <a:pt x="536928" y="290689"/>
                  <a:pt x="537634" y="0"/>
                </a:cubicBezTo>
                <a:lnTo>
                  <a:pt x="0" y="4381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F4E1319D-608A-2FFC-55E5-A7C620016B61}"/>
              </a:ext>
            </a:extLst>
          </p:cNvPr>
          <p:cNvCxnSpPr>
            <a:cxnSpLocks/>
          </p:cNvCxnSpPr>
          <p:nvPr/>
        </p:nvCxnSpPr>
        <p:spPr>
          <a:xfrm>
            <a:off x="2380787" y="1586378"/>
            <a:ext cx="3195797" cy="2596275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D411A50-B40D-1F1F-A519-B1AD0B5BE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23" y="406218"/>
            <a:ext cx="8596668" cy="704127"/>
          </a:xfrm>
        </p:spPr>
        <p:txBody>
          <a:bodyPr/>
          <a:lstStyle/>
          <a:p>
            <a:r>
              <a:rPr lang="en-US" dirty="0"/>
              <a:t>PEC &amp; Price Control</a:t>
            </a:r>
            <a:endParaRPr lang="en-US" i="1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BE22436-CFC9-598E-0640-3BDEAA33D2D0}"/>
              </a:ext>
            </a:extLst>
          </p:cNvPr>
          <p:cNvCxnSpPr>
            <a:cxnSpLocks/>
          </p:cNvCxnSpPr>
          <p:nvPr/>
        </p:nvCxnSpPr>
        <p:spPr>
          <a:xfrm flipV="1">
            <a:off x="1562581" y="1062458"/>
            <a:ext cx="0" cy="463046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8795381-CCA1-C598-F351-5A7BF2093C15}"/>
              </a:ext>
            </a:extLst>
          </p:cNvPr>
          <p:cNvCxnSpPr>
            <a:cxnSpLocks/>
          </p:cNvCxnSpPr>
          <p:nvPr/>
        </p:nvCxnSpPr>
        <p:spPr>
          <a:xfrm>
            <a:off x="1562581" y="5692926"/>
            <a:ext cx="554427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1C5E68D-03B0-BAEC-59F4-793EED1E5AEC}"/>
              </a:ext>
            </a:extLst>
          </p:cNvPr>
          <p:cNvSpPr txBox="1"/>
          <p:nvPr/>
        </p:nvSpPr>
        <p:spPr>
          <a:xfrm>
            <a:off x="7106855" y="5508260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11224A-C38D-0382-C64F-54F7E20A38B4}"/>
              </a:ext>
            </a:extLst>
          </p:cNvPr>
          <p:cNvSpPr txBox="1"/>
          <p:nvPr/>
        </p:nvSpPr>
        <p:spPr>
          <a:xfrm>
            <a:off x="298073" y="1263213"/>
            <a:ext cx="1197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COSTS &amp; </a:t>
            </a:r>
            <a:br>
              <a:rPr lang="en-US" b="1" dirty="0"/>
            </a:br>
            <a:r>
              <a:rPr lang="en-US" b="1" dirty="0"/>
              <a:t>BENEFITS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BB40D0A-95BB-5B11-F969-1326CD93ED84}"/>
              </a:ext>
            </a:extLst>
          </p:cNvPr>
          <p:cNvCxnSpPr>
            <a:cxnSpLocks/>
          </p:cNvCxnSpPr>
          <p:nvPr/>
        </p:nvCxnSpPr>
        <p:spPr>
          <a:xfrm>
            <a:off x="2374937" y="2612115"/>
            <a:ext cx="3201647" cy="2601027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9960CAD-6AC0-D1DD-4C23-D7C0F3D4630E}"/>
              </a:ext>
            </a:extLst>
          </p:cNvPr>
          <p:cNvSpPr txBox="1"/>
          <p:nvPr/>
        </p:nvSpPr>
        <p:spPr>
          <a:xfrm>
            <a:off x="5763022" y="1275245"/>
            <a:ext cx="1728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 = MPC = MSC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3C2651F-EE1A-7EFA-51E7-56DB7A301DFC}"/>
              </a:ext>
            </a:extLst>
          </p:cNvPr>
          <p:cNvSpPr txBox="1"/>
          <p:nvPr/>
        </p:nvSpPr>
        <p:spPr>
          <a:xfrm>
            <a:off x="5609621" y="5154771"/>
            <a:ext cx="1051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 = MPB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FEDCA63-3F62-6AA3-9BE8-AB7B36C2843C}"/>
              </a:ext>
            </a:extLst>
          </p:cNvPr>
          <p:cNvCxnSpPr>
            <a:cxnSpLocks/>
            <a:stCxn id="7" idx="0"/>
          </p:cNvCxnSpPr>
          <p:nvPr/>
        </p:nvCxnSpPr>
        <p:spPr>
          <a:xfrm flipH="1" flipV="1">
            <a:off x="1562581" y="2969560"/>
            <a:ext cx="2512279" cy="601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77DCF5F-0A47-9FB3-27E6-EA1CEE3426A4}"/>
              </a:ext>
            </a:extLst>
          </p:cNvPr>
          <p:cNvCxnSpPr>
            <a:cxnSpLocks/>
          </p:cNvCxnSpPr>
          <p:nvPr/>
        </p:nvCxnSpPr>
        <p:spPr>
          <a:xfrm flipV="1">
            <a:off x="4074307" y="2968349"/>
            <a:ext cx="0" cy="208148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C7D2923-5A69-D2B1-75C1-212175A1B931}"/>
              </a:ext>
            </a:extLst>
          </p:cNvPr>
          <p:cNvCxnSpPr>
            <a:cxnSpLocks/>
          </p:cNvCxnSpPr>
          <p:nvPr/>
        </p:nvCxnSpPr>
        <p:spPr>
          <a:xfrm flipV="1">
            <a:off x="2387600" y="1613586"/>
            <a:ext cx="3364903" cy="2733657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EF45253-C8A5-EE0C-5D32-5804C6BACC66}"/>
              </a:ext>
            </a:extLst>
          </p:cNvPr>
          <p:cNvCxnSpPr>
            <a:cxnSpLocks/>
          </p:cNvCxnSpPr>
          <p:nvPr/>
        </p:nvCxnSpPr>
        <p:spPr>
          <a:xfrm>
            <a:off x="2387600" y="1703273"/>
            <a:ext cx="0" cy="83355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A85DC4F3-C677-C0E2-3359-5665AC0804F3}"/>
              </a:ext>
            </a:extLst>
          </p:cNvPr>
          <p:cNvSpPr txBox="1"/>
          <p:nvPr/>
        </p:nvSpPr>
        <p:spPr>
          <a:xfrm>
            <a:off x="1618394" y="1927387"/>
            <a:ext cx="736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MEB</a:t>
            </a:r>
            <a:r>
              <a:rPr lang="en-US" b="1" baseline="-25000" dirty="0"/>
              <a:t>C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B20C971-17CA-386D-A454-5D1CE25555A9}"/>
              </a:ext>
            </a:extLst>
          </p:cNvPr>
          <p:cNvSpPr txBox="1"/>
          <p:nvPr/>
        </p:nvSpPr>
        <p:spPr>
          <a:xfrm>
            <a:off x="5621653" y="4127094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MSB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E5E7D6E-1479-593A-FD9A-3EEA507C8ABA}"/>
                  </a:ext>
                </a:extLst>
              </p:cNvPr>
              <p:cNvSpPr txBox="1"/>
              <p:nvPr/>
            </p:nvSpPr>
            <p:spPr>
              <a:xfrm>
                <a:off x="3888517" y="5721123"/>
                <a:ext cx="1079591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E5E7D6E-1479-593A-FD9A-3EEA507C8A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8517" y="5721123"/>
                <a:ext cx="1079591" cy="373179"/>
              </a:xfrm>
              <a:prstGeom prst="rect">
                <a:avLst/>
              </a:prstGeom>
              <a:blipFill>
                <a:blip r:embed="rId2"/>
                <a:stretch>
                  <a:fillRect l="-1130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35E10BD-8CB6-2C7D-BC4A-48FA9B9BD537}"/>
                  </a:ext>
                </a:extLst>
              </p:cNvPr>
              <p:cNvSpPr txBox="1"/>
              <p:nvPr/>
            </p:nvSpPr>
            <p:spPr>
              <a:xfrm>
                <a:off x="1030146" y="2784207"/>
                <a:ext cx="450232" cy="380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35E10BD-8CB6-2C7D-BC4A-48FA9B9BD5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146" y="2784207"/>
                <a:ext cx="450232" cy="38055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15A21E-DF1D-0C35-10C5-4313DAC3905B}"/>
              </a:ext>
            </a:extLst>
          </p:cNvPr>
          <p:cNvCxnSpPr>
            <a:cxnSpLocks/>
          </p:cNvCxnSpPr>
          <p:nvPr/>
        </p:nvCxnSpPr>
        <p:spPr>
          <a:xfrm flipV="1">
            <a:off x="2815753" y="2968349"/>
            <a:ext cx="0" cy="272457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D7CD521-BB52-86F7-E5AA-AB10A9B067AC}"/>
                  </a:ext>
                </a:extLst>
              </p:cNvPr>
              <p:cNvSpPr txBox="1"/>
              <p:nvPr/>
            </p:nvSpPr>
            <p:spPr>
              <a:xfrm>
                <a:off x="2241945" y="5721795"/>
                <a:ext cx="1147622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𝑆𝑢𝑝𝑝𝑙𝑖𝑒𝑑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D7CD521-BB52-86F7-E5AA-AB10A9B067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1945" y="5721795"/>
                <a:ext cx="1147622" cy="390748"/>
              </a:xfrm>
              <a:prstGeom prst="rect">
                <a:avLst/>
              </a:prstGeom>
              <a:blipFill>
                <a:blip r:embed="rId4"/>
                <a:stretch>
                  <a:fillRect l="-1064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ight Brace 22">
            <a:extLst>
              <a:ext uri="{FF2B5EF4-FFF2-40B4-BE49-F238E27FC236}">
                <a16:creationId xmlns:a16="http://schemas.microsoft.com/office/drawing/2014/main" id="{7CAEC0F4-7726-38CF-3F6C-90C65493439B}"/>
              </a:ext>
            </a:extLst>
          </p:cNvPr>
          <p:cNvSpPr/>
          <p:nvPr/>
        </p:nvSpPr>
        <p:spPr>
          <a:xfrm rot="5400000">
            <a:off x="2081491" y="5587949"/>
            <a:ext cx="196774" cy="1234594"/>
          </a:xfrm>
          <a:prstGeom prst="rightBrace">
            <a:avLst>
              <a:gd name="adj1" fmla="val 108122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Brace 26">
            <a:extLst>
              <a:ext uri="{FF2B5EF4-FFF2-40B4-BE49-F238E27FC236}">
                <a16:creationId xmlns:a16="http://schemas.microsoft.com/office/drawing/2014/main" id="{89C318BA-09E0-16A4-8F72-590EFCDA52FE}"/>
              </a:ext>
            </a:extLst>
          </p:cNvPr>
          <p:cNvSpPr/>
          <p:nvPr/>
        </p:nvSpPr>
        <p:spPr>
          <a:xfrm rot="5400000">
            <a:off x="3359801" y="5591020"/>
            <a:ext cx="196775" cy="1232235"/>
          </a:xfrm>
          <a:prstGeom prst="rightBrace">
            <a:avLst>
              <a:gd name="adj1" fmla="val 108122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ZoneTexte 60">
            <a:extLst>
              <a:ext uri="{FF2B5EF4-FFF2-40B4-BE49-F238E27FC236}">
                <a16:creationId xmlns:a16="http://schemas.microsoft.com/office/drawing/2014/main" id="{4778979A-5F4B-2FE6-8EA7-BB9FEC174DE9}"/>
              </a:ext>
            </a:extLst>
          </p:cNvPr>
          <p:cNvSpPr txBox="1"/>
          <p:nvPr/>
        </p:nvSpPr>
        <p:spPr>
          <a:xfrm>
            <a:off x="1378740" y="6329992"/>
            <a:ext cx="1483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SUPPLIED BY PRIV. FIRMS</a:t>
            </a:r>
          </a:p>
        </p:txBody>
      </p:sp>
      <p:sp>
        <p:nvSpPr>
          <p:cNvPr id="35" name="ZoneTexte 60">
            <a:extLst>
              <a:ext uri="{FF2B5EF4-FFF2-40B4-BE49-F238E27FC236}">
                <a16:creationId xmlns:a16="http://schemas.microsoft.com/office/drawing/2014/main" id="{B496C59F-1811-1960-62B8-17BF86B677CE}"/>
              </a:ext>
            </a:extLst>
          </p:cNvPr>
          <p:cNvSpPr txBox="1"/>
          <p:nvPr/>
        </p:nvSpPr>
        <p:spPr>
          <a:xfrm>
            <a:off x="2888615" y="6332303"/>
            <a:ext cx="12585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SUPPLIED BY GOV.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44FEF98-F740-B9EC-4162-8B4D92F6667C}"/>
              </a:ext>
            </a:extLst>
          </p:cNvPr>
          <p:cNvCxnSpPr>
            <a:cxnSpLocks/>
          </p:cNvCxnSpPr>
          <p:nvPr/>
        </p:nvCxnSpPr>
        <p:spPr>
          <a:xfrm flipV="1">
            <a:off x="2387600" y="1613586"/>
            <a:ext cx="3364903" cy="2733657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89FEE6E-15AC-8A06-99C5-BE0DA872ACD4}"/>
              </a:ext>
            </a:extLst>
          </p:cNvPr>
          <p:cNvGrpSpPr/>
          <p:nvPr/>
        </p:nvGrpSpPr>
        <p:grpSpPr>
          <a:xfrm>
            <a:off x="3348000" y="3402690"/>
            <a:ext cx="182880" cy="182880"/>
            <a:chOff x="7581418" y="3593939"/>
            <a:chExt cx="1006998" cy="1006998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B3B42EA-8CD9-2B63-BED8-C4868A398010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E4741DE-24EA-2E6E-7324-0077C2E2707B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8FF0842-6E31-C7D3-7F79-08931F490CEF}"/>
              </a:ext>
            </a:extLst>
          </p:cNvPr>
          <p:cNvCxnSpPr>
            <a:cxnSpLocks/>
          </p:cNvCxnSpPr>
          <p:nvPr/>
        </p:nvCxnSpPr>
        <p:spPr>
          <a:xfrm flipH="1">
            <a:off x="1562581" y="3494130"/>
            <a:ext cx="187685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04EFF2C-910E-6DC3-7605-AA896A1EC9AC}"/>
              </a:ext>
            </a:extLst>
          </p:cNvPr>
          <p:cNvCxnSpPr>
            <a:cxnSpLocks/>
          </p:cNvCxnSpPr>
          <p:nvPr/>
        </p:nvCxnSpPr>
        <p:spPr>
          <a:xfrm flipV="1">
            <a:off x="3439921" y="2476501"/>
            <a:ext cx="0" cy="152810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25EDE5D-8BCE-D57D-4BC0-7F98E4C65965}"/>
                  </a:ext>
                </a:extLst>
              </p:cNvPr>
              <p:cNvSpPr txBox="1"/>
              <p:nvPr/>
            </p:nvSpPr>
            <p:spPr>
              <a:xfrm>
                <a:off x="1053322" y="3312856"/>
                <a:ext cx="450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25EDE5D-8BCE-D57D-4BC0-7F98E4C659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322" y="3312856"/>
                <a:ext cx="450234" cy="369332"/>
              </a:xfrm>
              <a:prstGeom prst="rect">
                <a:avLst/>
              </a:prstGeom>
              <a:blipFill>
                <a:blip r:embed="rId5"/>
                <a:stretch>
                  <a:fillRect l="-2703"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3E3351D-4396-A3C8-73E3-4C0FA6871184}"/>
              </a:ext>
            </a:extLst>
          </p:cNvPr>
          <p:cNvCxnSpPr>
            <a:cxnSpLocks/>
          </p:cNvCxnSpPr>
          <p:nvPr/>
        </p:nvCxnSpPr>
        <p:spPr>
          <a:xfrm>
            <a:off x="3686546" y="2320926"/>
            <a:ext cx="0" cy="561698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EF271650-EC88-A021-2D90-95D646225BF7}"/>
              </a:ext>
            </a:extLst>
          </p:cNvPr>
          <p:cNvSpPr txBox="1"/>
          <p:nvPr/>
        </p:nvSpPr>
        <p:spPr>
          <a:xfrm>
            <a:off x="3352904" y="1939106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DWL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30B2E5D-0BB8-EC2F-6EE6-DD323801B771}"/>
              </a:ext>
            </a:extLst>
          </p:cNvPr>
          <p:cNvCxnSpPr>
            <a:cxnSpLocks/>
          </p:cNvCxnSpPr>
          <p:nvPr/>
        </p:nvCxnSpPr>
        <p:spPr>
          <a:xfrm>
            <a:off x="3422508" y="5561176"/>
            <a:ext cx="653135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E855BE27-38BD-149C-EF19-F7ACA1B9CEA8}"/>
              </a:ext>
            </a:extLst>
          </p:cNvPr>
          <p:cNvSpPr txBox="1"/>
          <p:nvPr/>
        </p:nvSpPr>
        <p:spPr>
          <a:xfrm>
            <a:off x="3138026" y="4995891"/>
            <a:ext cx="1238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UNDER</a:t>
            </a:r>
          </a:p>
          <a:p>
            <a:pPr algn="ctr"/>
            <a:r>
              <a:rPr lang="en-US" sz="1400" b="1" dirty="0"/>
              <a:t>ALLOCATION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6B9D78FE-816A-62B1-3DA5-87ACF91DC81E}"/>
                  </a:ext>
                </a:extLst>
              </p:cNvPr>
              <p:cNvSpPr txBox="1"/>
              <p:nvPr/>
            </p:nvSpPr>
            <p:spPr>
              <a:xfrm>
                <a:off x="3177317" y="5721795"/>
                <a:ext cx="524246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6B9D78FE-816A-62B1-3DA5-87ACF91DC8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7317" y="5721795"/>
                <a:ext cx="524246" cy="372603"/>
              </a:xfrm>
              <a:prstGeom prst="rect">
                <a:avLst/>
              </a:prstGeom>
              <a:blipFill>
                <a:blip r:embed="rId6"/>
                <a:stretch>
                  <a:fillRect l="-1163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708D4F1-4073-83A4-B355-7633A40AA29F}"/>
              </a:ext>
            </a:extLst>
          </p:cNvPr>
          <p:cNvCxnSpPr>
            <a:cxnSpLocks/>
          </p:cNvCxnSpPr>
          <p:nvPr/>
        </p:nvCxnSpPr>
        <p:spPr>
          <a:xfrm flipH="1">
            <a:off x="1584791" y="4004610"/>
            <a:ext cx="248526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49D4E62-2638-703C-D4DF-EBD5A8EB0ADE}"/>
              </a:ext>
            </a:extLst>
          </p:cNvPr>
          <p:cNvGrpSpPr/>
          <p:nvPr/>
        </p:nvGrpSpPr>
        <p:grpSpPr>
          <a:xfrm>
            <a:off x="3983567" y="2882624"/>
            <a:ext cx="182880" cy="182880"/>
            <a:chOff x="7581418" y="3593939"/>
            <a:chExt cx="1006998" cy="1006998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B250437-FB7A-8C30-5AC9-1B85D84758CF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03E90B8-9A89-9D4A-1B23-B5DF9483C788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FD26B63-C1C7-E5C6-B1B8-2D156503120A}"/>
                  </a:ext>
                </a:extLst>
              </p:cNvPr>
              <p:cNvSpPr txBox="1"/>
              <p:nvPr/>
            </p:nvSpPr>
            <p:spPr>
              <a:xfrm>
                <a:off x="991121" y="3809134"/>
                <a:ext cx="4502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ba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FD26B63-C1C7-E5C6-B1B8-2D15650312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121" y="3809134"/>
                <a:ext cx="450234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id="{F19AAEF9-9D69-FF30-A7BF-E8CF6068F20D}"/>
              </a:ext>
            </a:extLst>
          </p:cNvPr>
          <p:cNvSpPr txBox="1"/>
          <p:nvPr/>
        </p:nvSpPr>
        <p:spPr>
          <a:xfrm>
            <a:off x="178070" y="3752447"/>
            <a:ext cx="8370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PRICE</a:t>
            </a:r>
            <a:br>
              <a:rPr lang="en-US" sz="1400" b="1" dirty="0"/>
            </a:br>
            <a:r>
              <a:rPr lang="en-US" sz="1400" b="1" dirty="0"/>
              <a:t>CEILING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04DBBBC8-7074-2339-8F69-19387A9B8529}"/>
              </a:ext>
            </a:extLst>
          </p:cNvPr>
          <p:cNvCxnSpPr>
            <a:cxnSpLocks/>
          </p:cNvCxnSpPr>
          <p:nvPr/>
        </p:nvCxnSpPr>
        <p:spPr>
          <a:xfrm flipV="1">
            <a:off x="3438388" y="4786316"/>
            <a:ext cx="0" cy="26352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ight Brace 56">
            <a:extLst>
              <a:ext uri="{FF2B5EF4-FFF2-40B4-BE49-F238E27FC236}">
                <a16:creationId xmlns:a16="http://schemas.microsoft.com/office/drawing/2014/main" id="{8816B8D1-4293-A6FF-ABB0-CC42D1A25AC5}"/>
              </a:ext>
            </a:extLst>
          </p:cNvPr>
          <p:cNvSpPr/>
          <p:nvPr/>
        </p:nvSpPr>
        <p:spPr>
          <a:xfrm rot="5400000">
            <a:off x="3345197" y="3583611"/>
            <a:ext cx="204266" cy="1173015"/>
          </a:xfrm>
          <a:prstGeom prst="rightBrace">
            <a:avLst>
              <a:gd name="adj1" fmla="val 124671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ACDA1CE-B5CD-AEBB-D2BB-A9881B0BC8D3}"/>
              </a:ext>
            </a:extLst>
          </p:cNvPr>
          <p:cNvSpPr txBox="1"/>
          <p:nvPr/>
        </p:nvSpPr>
        <p:spPr>
          <a:xfrm>
            <a:off x="2936637" y="4288651"/>
            <a:ext cx="1019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EXCESS</a:t>
            </a:r>
            <a:br>
              <a:rPr lang="en-US" sz="1400" b="1" dirty="0"/>
            </a:br>
            <a:r>
              <a:rPr lang="en-US" sz="1400" b="1" dirty="0"/>
              <a:t>DEMAND</a:t>
            </a:r>
          </a:p>
        </p:txBody>
      </p:sp>
    </p:spTree>
    <p:extLst>
      <p:ext uri="{BB962C8B-B14F-4D97-AF65-F5344CB8AC3E}">
        <p14:creationId xmlns:p14="http://schemas.microsoft.com/office/powerpoint/2010/main" val="160269163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7E3CC-AEF7-5601-C26B-9514C9E63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DBF59-6A7B-DF92-D96D-247B976C7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14086"/>
          </a:xfrm>
        </p:spPr>
        <p:txBody>
          <a:bodyPr/>
          <a:lstStyle/>
          <a:p>
            <a:r>
              <a:rPr lang="en-US" dirty="0"/>
              <a:t>Negative Externalities &amp; Carbon Taxes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0182B2D-CEF3-A492-E43A-BB774F0A678B}"/>
              </a:ext>
            </a:extLst>
          </p:cNvPr>
          <p:cNvCxnSpPr>
            <a:cxnSpLocks/>
          </p:cNvCxnSpPr>
          <p:nvPr/>
        </p:nvCxnSpPr>
        <p:spPr>
          <a:xfrm>
            <a:off x="1362872" y="5605294"/>
            <a:ext cx="379966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F3B0CAD-9057-054E-7D5A-1E42F29A9988}"/>
              </a:ext>
            </a:extLst>
          </p:cNvPr>
          <p:cNvCxnSpPr>
            <a:cxnSpLocks/>
          </p:cNvCxnSpPr>
          <p:nvPr/>
        </p:nvCxnSpPr>
        <p:spPr>
          <a:xfrm flipV="1">
            <a:off x="1364801" y="2221170"/>
            <a:ext cx="0" cy="338412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1FD7D2C-801C-531F-3C4F-AAB3ABD12AC0}"/>
              </a:ext>
            </a:extLst>
          </p:cNvPr>
          <p:cNvCxnSpPr>
            <a:cxnSpLocks/>
          </p:cNvCxnSpPr>
          <p:nvPr/>
        </p:nvCxnSpPr>
        <p:spPr>
          <a:xfrm flipV="1">
            <a:off x="5606798" y="2221170"/>
            <a:ext cx="0" cy="338412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30E745B-8C24-5EE4-9281-F6C2338157CA}"/>
              </a:ext>
            </a:extLst>
          </p:cNvPr>
          <p:cNvSpPr txBox="1"/>
          <p:nvPr/>
        </p:nvSpPr>
        <p:spPr>
          <a:xfrm>
            <a:off x="542262" y="1525437"/>
            <a:ext cx="1641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PRICE OF</a:t>
            </a:r>
            <a:br>
              <a:rPr lang="en-US" b="1" dirty="0"/>
            </a:br>
            <a:r>
              <a:rPr lang="en-US" b="1" dirty="0"/>
              <a:t>FOSSIL FUELS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3E4B447-FB8F-D927-7EBB-54C5D9BB7140}"/>
              </a:ext>
            </a:extLst>
          </p:cNvPr>
          <p:cNvCxnSpPr>
            <a:cxnSpLocks/>
          </p:cNvCxnSpPr>
          <p:nvPr/>
        </p:nvCxnSpPr>
        <p:spPr>
          <a:xfrm>
            <a:off x="5606798" y="5605294"/>
            <a:ext cx="379966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1D4719B9-76E6-4865-D7D0-3A4F154EC28B}"/>
              </a:ext>
            </a:extLst>
          </p:cNvPr>
          <p:cNvSpPr txBox="1"/>
          <p:nvPr/>
        </p:nvSpPr>
        <p:spPr>
          <a:xfrm>
            <a:off x="1362872" y="6068478"/>
            <a:ext cx="3799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 OF</a:t>
            </a:r>
            <a:br>
              <a:rPr lang="en-US" b="1" dirty="0"/>
            </a:br>
            <a:r>
              <a:rPr lang="en-US" b="1" dirty="0"/>
              <a:t>FOSSIL FUELS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8C0ADD0-A5CA-CA4E-4C6C-5B5BC47FF1E2}"/>
              </a:ext>
            </a:extLst>
          </p:cNvPr>
          <p:cNvSpPr txBox="1"/>
          <p:nvPr/>
        </p:nvSpPr>
        <p:spPr>
          <a:xfrm>
            <a:off x="5606790" y="6068478"/>
            <a:ext cx="3799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 OF</a:t>
            </a:r>
            <a:br>
              <a:rPr lang="en-US" b="1" dirty="0"/>
            </a:br>
            <a:r>
              <a:rPr lang="en-US" b="1" dirty="0"/>
              <a:t>LOW-CARBON FUELS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A3ABDEF-65B2-454A-F9CB-F0C97FCB574A}"/>
              </a:ext>
            </a:extLst>
          </p:cNvPr>
          <p:cNvSpPr txBox="1"/>
          <p:nvPr/>
        </p:nvSpPr>
        <p:spPr>
          <a:xfrm>
            <a:off x="4397234" y="1525436"/>
            <a:ext cx="24487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PRICE OF</a:t>
            </a:r>
            <a:br>
              <a:rPr lang="en-US" b="1" dirty="0"/>
            </a:br>
            <a:r>
              <a:rPr lang="en-US" b="1" dirty="0"/>
              <a:t>LOW-CARBON  FUELS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59FA831-454D-00B9-908E-9C53E8051719}"/>
              </a:ext>
            </a:extLst>
          </p:cNvPr>
          <p:cNvCxnSpPr/>
          <p:nvPr/>
        </p:nvCxnSpPr>
        <p:spPr>
          <a:xfrm>
            <a:off x="1772717" y="2633258"/>
            <a:ext cx="2687782" cy="231370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70D3148-EDF7-D682-43E9-47160DC7512E}"/>
              </a:ext>
            </a:extLst>
          </p:cNvPr>
          <p:cNvCxnSpPr>
            <a:cxnSpLocks/>
          </p:cNvCxnSpPr>
          <p:nvPr/>
        </p:nvCxnSpPr>
        <p:spPr>
          <a:xfrm>
            <a:off x="6014713" y="2698385"/>
            <a:ext cx="1491908" cy="231721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CBE75C1-2045-8640-262E-751C9C65057C}"/>
              </a:ext>
            </a:extLst>
          </p:cNvPr>
          <p:cNvSpPr txBox="1"/>
          <p:nvPr/>
        </p:nvSpPr>
        <p:spPr>
          <a:xfrm>
            <a:off x="4460499" y="4949309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2866441-F574-E750-3F94-19BABD16883A}"/>
              </a:ext>
            </a:extLst>
          </p:cNvPr>
          <p:cNvCxnSpPr>
            <a:cxnSpLocks/>
          </p:cNvCxnSpPr>
          <p:nvPr/>
        </p:nvCxnSpPr>
        <p:spPr>
          <a:xfrm flipV="1">
            <a:off x="6014713" y="2761464"/>
            <a:ext cx="2782773" cy="229579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5A6B2C82-CCC9-E9CD-2BD8-2D9462AE9176}"/>
              </a:ext>
            </a:extLst>
          </p:cNvPr>
          <p:cNvSpPr txBox="1"/>
          <p:nvPr/>
        </p:nvSpPr>
        <p:spPr>
          <a:xfrm>
            <a:off x="8797486" y="2448592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0D47322-3EC1-510B-6420-3C86EA0CFE8A}"/>
              </a:ext>
            </a:extLst>
          </p:cNvPr>
          <p:cNvCxnSpPr>
            <a:cxnSpLocks/>
          </p:cNvCxnSpPr>
          <p:nvPr/>
        </p:nvCxnSpPr>
        <p:spPr>
          <a:xfrm flipV="1">
            <a:off x="1725222" y="3439762"/>
            <a:ext cx="3029158" cy="158995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E8BB49C6-F94E-167F-823D-4A9F70D90BE1}"/>
              </a:ext>
            </a:extLst>
          </p:cNvPr>
          <p:cNvSpPr txBox="1"/>
          <p:nvPr/>
        </p:nvSpPr>
        <p:spPr>
          <a:xfrm>
            <a:off x="4778343" y="3096813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1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DA103F9-44D9-8C0A-3153-0B3D8B82BD7C}"/>
              </a:ext>
            </a:extLst>
          </p:cNvPr>
          <p:cNvCxnSpPr>
            <a:cxnSpLocks/>
          </p:cNvCxnSpPr>
          <p:nvPr/>
        </p:nvCxnSpPr>
        <p:spPr>
          <a:xfrm flipV="1">
            <a:off x="1719722" y="2644786"/>
            <a:ext cx="3029158" cy="1589952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7E5264D0-1470-2A79-9B26-D705EE8A166B}"/>
              </a:ext>
            </a:extLst>
          </p:cNvPr>
          <p:cNvSpPr txBox="1"/>
          <p:nvPr/>
        </p:nvSpPr>
        <p:spPr>
          <a:xfrm>
            <a:off x="4778343" y="2364349"/>
            <a:ext cx="393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4"/>
                </a:solidFill>
              </a:rPr>
              <a:t>S</a:t>
            </a:r>
            <a:r>
              <a:rPr lang="en-US" b="1" baseline="-25000" dirty="0">
                <a:solidFill>
                  <a:schemeClr val="accent4"/>
                </a:solidFill>
              </a:rPr>
              <a:t>2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C062214-7966-E242-AD02-7D692A50B65B}"/>
              </a:ext>
            </a:extLst>
          </p:cNvPr>
          <p:cNvCxnSpPr>
            <a:cxnSpLocks/>
          </p:cNvCxnSpPr>
          <p:nvPr/>
        </p:nvCxnSpPr>
        <p:spPr>
          <a:xfrm>
            <a:off x="7154729" y="2698385"/>
            <a:ext cx="1491908" cy="2317212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0490F957-4C4F-A89C-69E0-3466F9A611FE}"/>
              </a:ext>
            </a:extLst>
          </p:cNvPr>
          <p:cNvSpPr txBox="1"/>
          <p:nvPr/>
        </p:nvSpPr>
        <p:spPr>
          <a:xfrm>
            <a:off x="8649413" y="5022637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D</a:t>
            </a:r>
            <a:r>
              <a:rPr lang="en-US" b="1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B92EEBE-85C9-9459-99D1-175B74CE7786}"/>
              </a:ext>
            </a:extLst>
          </p:cNvPr>
          <p:cNvGrpSpPr/>
          <p:nvPr/>
        </p:nvGrpSpPr>
        <p:grpSpPr>
          <a:xfrm>
            <a:off x="2829594" y="3520799"/>
            <a:ext cx="182880" cy="182880"/>
            <a:chOff x="7581418" y="3593939"/>
            <a:chExt cx="1006998" cy="1006998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5BA08C1-3553-E579-AA1D-59A1BEB25689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102C3C6-4472-F9BB-1956-6E1F3B91D247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B45F651-6AA4-AE86-FFF5-91C0C82FF7E2}"/>
              </a:ext>
            </a:extLst>
          </p:cNvPr>
          <p:cNvCxnSpPr>
            <a:cxnSpLocks/>
          </p:cNvCxnSpPr>
          <p:nvPr/>
        </p:nvCxnSpPr>
        <p:spPr>
          <a:xfrm flipH="1">
            <a:off x="1362872" y="3612239"/>
            <a:ext cx="154181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310651D-38C5-826B-5228-958F2D59D49B}"/>
                  </a:ext>
                </a:extLst>
              </p:cNvPr>
              <p:cNvSpPr txBox="1"/>
              <p:nvPr/>
            </p:nvSpPr>
            <p:spPr>
              <a:xfrm>
                <a:off x="3230926" y="5592447"/>
                <a:ext cx="5037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310651D-38C5-826B-5228-958F2D59D4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0926" y="5592447"/>
                <a:ext cx="503792" cy="369332"/>
              </a:xfrm>
              <a:prstGeom prst="rect">
                <a:avLst/>
              </a:prstGeom>
              <a:blipFill>
                <a:blip r:embed="rId2"/>
                <a:stretch>
                  <a:fillRect l="-2439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B5C8AB5-847E-C3B7-C636-273CF32046E7}"/>
              </a:ext>
            </a:extLst>
          </p:cNvPr>
          <p:cNvCxnSpPr>
            <a:cxnSpLocks/>
          </p:cNvCxnSpPr>
          <p:nvPr/>
        </p:nvCxnSpPr>
        <p:spPr>
          <a:xfrm flipH="1">
            <a:off x="1362872" y="4104144"/>
            <a:ext cx="210608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BB6E56B-5DCD-763B-AC67-07915E388710}"/>
              </a:ext>
            </a:extLst>
          </p:cNvPr>
          <p:cNvCxnSpPr>
            <a:cxnSpLocks/>
          </p:cNvCxnSpPr>
          <p:nvPr/>
        </p:nvCxnSpPr>
        <p:spPr>
          <a:xfrm flipV="1">
            <a:off x="2911034" y="3609699"/>
            <a:ext cx="0" cy="199559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3829BBE-1FDF-45DD-8FDA-82469DF290C5}"/>
              </a:ext>
            </a:extLst>
          </p:cNvPr>
          <p:cNvCxnSpPr>
            <a:cxnSpLocks/>
          </p:cNvCxnSpPr>
          <p:nvPr/>
        </p:nvCxnSpPr>
        <p:spPr>
          <a:xfrm flipV="1">
            <a:off x="3481266" y="4102238"/>
            <a:ext cx="0" cy="150305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CBAEF6C-3B4C-F47E-2305-1CFAC27F4B5B}"/>
              </a:ext>
            </a:extLst>
          </p:cNvPr>
          <p:cNvGrpSpPr/>
          <p:nvPr/>
        </p:nvGrpSpPr>
        <p:grpSpPr>
          <a:xfrm>
            <a:off x="3385425" y="4010797"/>
            <a:ext cx="182880" cy="182880"/>
            <a:chOff x="7581418" y="3593939"/>
            <a:chExt cx="1006998" cy="1006998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E2421D9-0039-6952-0D54-0A5491E83FBD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A5352189-9366-75F5-A6C7-BF9D9F125357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CCE5C26-E209-EE7A-5FB6-3C77AA6EDE59}"/>
                  </a:ext>
                </a:extLst>
              </p:cNvPr>
              <p:cNvSpPr txBox="1"/>
              <p:nvPr/>
            </p:nvSpPr>
            <p:spPr>
              <a:xfrm>
                <a:off x="2650127" y="5592447"/>
                <a:ext cx="5091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CCE5C26-E209-EE7A-5FB6-3C77AA6EDE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0127" y="5592447"/>
                <a:ext cx="509114" cy="369332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A5CCD61-D3D5-67C8-830B-BCAF1AE78BE1}"/>
                  </a:ext>
                </a:extLst>
              </p:cNvPr>
              <p:cNvSpPr txBox="1"/>
              <p:nvPr/>
            </p:nvSpPr>
            <p:spPr>
              <a:xfrm>
                <a:off x="947681" y="3918888"/>
                <a:ext cx="4734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A5CCD61-D3D5-67C8-830B-BCAF1AE78B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681" y="3918888"/>
                <a:ext cx="473463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61EE0EAA-04B1-72C5-6560-588C42CDC779}"/>
                  </a:ext>
                </a:extLst>
              </p:cNvPr>
              <p:cNvSpPr txBox="1"/>
              <p:nvPr/>
            </p:nvSpPr>
            <p:spPr>
              <a:xfrm>
                <a:off x="943374" y="3426959"/>
                <a:ext cx="4787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61EE0EAA-04B1-72C5-6560-588C42CDC7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374" y="3426959"/>
                <a:ext cx="47878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Right Arrow 60">
            <a:extLst>
              <a:ext uri="{FF2B5EF4-FFF2-40B4-BE49-F238E27FC236}">
                <a16:creationId xmlns:a16="http://schemas.microsoft.com/office/drawing/2014/main" id="{E55D6A1B-35ED-47CE-5F71-39D8F7BEDC76}"/>
              </a:ext>
            </a:extLst>
          </p:cNvPr>
          <p:cNvSpPr/>
          <p:nvPr/>
        </p:nvSpPr>
        <p:spPr>
          <a:xfrm rot="16200000">
            <a:off x="4327662" y="3028583"/>
            <a:ext cx="449067" cy="224519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Left Brace 61">
            <a:extLst>
              <a:ext uri="{FF2B5EF4-FFF2-40B4-BE49-F238E27FC236}">
                <a16:creationId xmlns:a16="http://schemas.microsoft.com/office/drawing/2014/main" id="{56B5D8F6-EC30-D282-23C3-DF612A1CCEB0}"/>
              </a:ext>
            </a:extLst>
          </p:cNvPr>
          <p:cNvSpPr/>
          <p:nvPr/>
        </p:nvSpPr>
        <p:spPr>
          <a:xfrm>
            <a:off x="1433456" y="4257735"/>
            <a:ext cx="200456" cy="794976"/>
          </a:xfrm>
          <a:prstGeom prst="leftBrace">
            <a:avLst>
              <a:gd name="adj1" fmla="val 99146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79E8140-2769-E7CB-0553-E43D30D8E738}"/>
              </a:ext>
            </a:extLst>
          </p:cNvPr>
          <p:cNvSpPr txBox="1"/>
          <p:nvPr/>
        </p:nvSpPr>
        <p:spPr>
          <a:xfrm>
            <a:off x="124227" y="4394045"/>
            <a:ext cx="12384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PER-UNIT</a:t>
            </a:r>
          </a:p>
          <a:p>
            <a:pPr algn="ctr"/>
            <a:r>
              <a:rPr lang="en-US" sz="1400" b="1" dirty="0"/>
              <a:t>CARBON TAX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F826E89-596A-0121-7674-8B66C244475D}"/>
              </a:ext>
            </a:extLst>
          </p:cNvPr>
          <p:cNvGrpSpPr/>
          <p:nvPr/>
        </p:nvGrpSpPr>
        <p:grpSpPr>
          <a:xfrm>
            <a:off x="7660213" y="3537819"/>
            <a:ext cx="182880" cy="182880"/>
            <a:chOff x="7581418" y="3593939"/>
            <a:chExt cx="1006998" cy="1006998"/>
          </a:xfrm>
        </p:grpSpPr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5D361B98-5769-C269-FF41-D883DAEBD108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B77227F2-6EFB-BB8F-80B6-A2A84AF86F8F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1019C9F9-8BA0-8B3A-E7E4-73512EE0E0AF}"/>
              </a:ext>
            </a:extLst>
          </p:cNvPr>
          <p:cNvCxnSpPr>
            <a:cxnSpLocks/>
          </p:cNvCxnSpPr>
          <p:nvPr/>
        </p:nvCxnSpPr>
        <p:spPr>
          <a:xfrm flipH="1">
            <a:off x="5600795" y="3625090"/>
            <a:ext cx="214676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3535CFD2-9D20-E2B3-C70A-D2695E7DF0B3}"/>
              </a:ext>
            </a:extLst>
          </p:cNvPr>
          <p:cNvCxnSpPr>
            <a:cxnSpLocks/>
          </p:cNvCxnSpPr>
          <p:nvPr/>
        </p:nvCxnSpPr>
        <p:spPr>
          <a:xfrm flipH="1">
            <a:off x="5606790" y="4234909"/>
            <a:ext cx="139035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115F178-DBAA-3778-E543-175099A8879A}"/>
              </a:ext>
            </a:extLst>
          </p:cNvPr>
          <p:cNvCxnSpPr>
            <a:cxnSpLocks/>
          </p:cNvCxnSpPr>
          <p:nvPr/>
        </p:nvCxnSpPr>
        <p:spPr>
          <a:xfrm flipV="1">
            <a:off x="6997140" y="4231203"/>
            <a:ext cx="0" cy="132200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4BA47953-B154-7C60-3881-26C06EAFEAB2}"/>
              </a:ext>
            </a:extLst>
          </p:cNvPr>
          <p:cNvCxnSpPr>
            <a:cxnSpLocks/>
          </p:cNvCxnSpPr>
          <p:nvPr/>
        </p:nvCxnSpPr>
        <p:spPr>
          <a:xfrm flipV="1">
            <a:off x="7747562" y="3619734"/>
            <a:ext cx="0" cy="143297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DD47B07-BEC6-056C-F076-0E4202CD6885}"/>
              </a:ext>
            </a:extLst>
          </p:cNvPr>
          <p:cNvGrpSpPr/>
          <p:nvPr/>
        </p:nvGrpSpPr>
        <p:grpSpPr>
          <a:xfrm>
            <a:off x="6906161" y="4157383"/>
            <a:ext cx="182880" cy="182880"/>
            <a:chOff x="7581418" y="3593939"/>
            <a:chExt cx="1006998" cy="1006998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F41AC7EE-00A2-CA14-3B6E-6F315001C179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0B17F77D-445F-6B09-2E10-8A4CC4183044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3E0940DB-A688-D66D-61D9-1086146D2834}"/>
                  </a:ext>
                </a:extLst>
              </p:cNvPr>
              <p:cNvSpPr txBox="1"/>
              <p:nvPr/>
            </p:nvSpPr>
            <p:spPr>
              <a:xfrm>
                <a:off x="6745244" y="5596657"/>
                <a:ext cx="5037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3E0940DB-A688-D66D-61D9-1086146D28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244" y="5596657"/>
                <a:ext cx="503792" cy="369332"/>
              </a:xfrm>
              <a:prstGeom prst="rect">
                <a:avLst/>
              </a:prstGeom>
              <a:blipFill>
                <a:blip r:embed="rId6"/>
                <a:stretch>
                  <a:fillRect l="-2500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670D2B88-7867-6D1E-AE35-D2B10A650B3D}"/>
                  </a:ext>
                </a:extLst>
              </p:cNvPr>
              <p:cNvSpPr txBox="1"/>
              <p:nvPr/>
            </p:nvSpPr>
            <p:spPr>
              <a:xfrm>
                <a:off x="5186966" y="4056593"/>
                <a:ext cx="4734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670D2B88-7867-6D1E-AE35-D2B10A650B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6966" y="4056593"/>
                <a:ext cx="473463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C255BD16-65C5-898F-0F31-9F4F4DA7E191}"/>
                  </a:ext>
                </a:extLst>
              </p:cNvPr>
              <p:cNvSpPr txBox="1"/>
              <p:nvPr/>
            </p:nvSpPr>
            <p:spPr>
              <a:xfrm>
                <a:off x="5178044" y="3438432"/>
                <a:ext cx="4787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C255BD16-65C5-898F-0F31-9F4F4DA7E1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8044" y="3438432"/>
                <a:ext cx="478785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Right Arrow 79">
            <a:extLst>
              <a:ext uri="{FF2B5EF4-FFF2-40B4-BE49-F238E27FC236}">
                <a16:creationId xmlns:a16="http://schemas.microsoft.com/office/drawing/2014/main" id="{F53DF576-F1E2-B751-CFE1-698E45374C4F}"/>
              </a:ext>
            </a:extLst>
          </p:cNvPr>
          <p:cNvSpPr/>
          <p:nvPr/>
        </p:nvSpPr>
        <p:spPr>
          <a:xfrm>
            <a:off x="6486711" y="2816612"/>
            <a:ext cx="588615" cy="276402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5E1DD838-DB3C-832B-9929-7A437CC6AB12}"/>
                  </a:ext>
                </a:extLst>
              </p:cNvPr>
              <p:cNvSpPr txBox="1"/>
              <p:nvPr/>
            </p:nvSpPr>
            <p:spPr>
              <a:xfrm>
                <a:off x="7493005" y="5595005"/>
                <a:ext cx="5091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5E1DD838-DB3C-832B-9929-7A437CC6AB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3005" y="5595005"/>
                <a:ext cx="509114" cy="369332"/>
              </a:xfrm>
              <a:prstGeom prst="rect">
                <a:avLst/>
              </a:prstGeom>
              <a:blipFill>
                <a:blip r:embed="rId9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TextBox 88">
            <a:extLst>
              <a:ext uri="{FF2B5EF4-FFF2-40B4-BE49-F238E27FC236}">
                <a16:creationId xmlns:a16="http://schemas.microsoft.com/office/drawing/2014/main" id="{4804D641-873D-DEDD-DA2D-A2DC92E18335}"/>
              </a:ext>
            </a:extLst>
          </p:cNvPr>
          <p:cNvSpPr txBox="1"/>
          <p:nvPr/>
        </p:nvSpPr>
        <p:spPr>
          <a:xfrm>
            <a:off x="7506621" y="5015597"/>
            <a:ext cx="423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1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91B26AAD-D410-8BD7-5CD2-201AD3BBA8A4}"/>
              </a:ext>
            </a:extLst>
          </p:cNvPr>
          <p:cNvCxnSpPr>
            <a:cxnSpLocks/>
          </p:cNvCxnSpPr>
          <p:nvPr/>
        </p:nvCxnSpPr>
        <p:spPr>
          <a:xfrm flipV="1">
            <a:off x="7752909" y="5356751"/>
            <a:ext cx="0" cy="2491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518511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Freeform 62">
            <a:extLst>
              <a:ext uri="{FF2B5EF4-FFF2-40B4-BE49-F238E27FC236}">
                <a16:creationId xmlns:a16="http://schemas.microsoft.com/office/drawing/2014/main" id="{CCE95CCE-4E12-FE84-2420-1FB33CAF0018}"/>
              </a:ext>
            </a:extLst>
          </p:cNvPr>
          <p:cNvSpPr/>
          <p:nvPr/>
        </p:nvSpPr>
        <p:spPr>
          <a:xfrm>
            <a:off x="3728803" y="2926830"/>
            <a:ext cx="622092" cy="1068049"/>
          </a:xfrm>
          <a:custGeom>
            <a:avLst/>
            <a:gdLst>
              <a:gd name="connsiteX0" fmla="*/ 0 w 622092"/>
              <a:gd name="connsiteY0" fmla="*/ 610849 h 1068049"/>
              <a:gd name="connsiteX1" fmla="*/ 622092 w 622092"/>
              <a:gd name="connsiteY1" fmla="*/ 1068049 h 1068049"/>
              <a:gd name="connsiteX2" fmla="*/ 622092 w 622092"/>
              <a:gd name="connsiteY2" fmla="*/ 0 h 1068049"/>
              <a:gd name="connsiteX3" fmla="*/ 0 w 622092"/>
              <a:gd name="connsiteY3" fmla="*/ 610849 h 1068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2092" h="1068049">
                <a:moveTo>
                  <a:pt x="0" y="610849"/>
                </a:moveTo>
                <a:lnTo>
                  <a:pt x="622092" y="1068049"/>
                </a:lnTo>
                <a:lnTo>
                  <a:pt x="622092" y="0"/>
                </a:lnTo>
                <a:lnTo>
                  <a:pt x="0" y="61084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07E852D-037A-4804-DB72-4DC01AC4211B}"/>
              </a:ext>
            </a:extLst>
          </p:cNvPr>
          <p:cNvCxnSpPr>
            <a:cxnSpLocks/>
          </p:cNvCxnSpPr>
          <p:nvPr/>
        </p:nvCxnSpPr>
        <p:spPr>
          <a:xfrm flipV="1">
            <a:off x="2960606" y="2033238"/>
            <a:ext cx="3378846" cy="337526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0B9F27A-7BA8-54D9-1BFD-41A56E204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546" y="394450"/>
            <a:ext cx="8596668" cy="756062"/>
          </a:xfrm>
        </p:spPr>
        <p:txBody>
          <a:bodyPr/>
          <a:lstStyle/>
          <a:p>
            <a:r>
              <a:rPr lang="en-US" dirty="0"/>
              <a:t>Negative Externalities &amp; Carbon Taxes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3672D73-3714-FEAC-1F2E-376805BBC9D0}"/>
              </a:ext>
            </a:extLst>
          </p:cNvPr>
          <p:cNvCxnSpPr/>
          <p:nvPr/>
        </p:nvCxnSpPr>
        <p:spPr>
          <a:xfrm>
            <a:off x="1317337" y="5906974"/>
            <a:ext cx="564078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7D1AF0E-790B-CC9B-785E-C14523B8E72E}"/>
              </a:ext>
            </a:extLst>
          </p:cNvPr>
          <p:cNvCxnSpPr>
            <a:cxnSpLocks/>
          </p:cNvCxnSpPr>
          <p:nvPr/>
        </p:nvCxnSpPr>
        <p:spPr>
          <a:xfrm flipV="1">
            <a:off x="1317337" y="1906969"/>
            <a:ext cx="0" cy="400000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1EEAA71-43F2-1EDD-1781-CD8F2AC07CDE}"/>
              </a:ext>
            </a:extLst>
          </p:cNvPr>
          <p:cNvSpPr txBox="1"/>
          <p:nvPr/>
        </p:nvSpPr>
        <p:spPr>
          <a:xfrm>
            <a:off x="6982102" y="5445309"/>
            <a:ext cx="22381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 OF</a:t>
            </a:r>
            <a:br>
              <a:rPr lang="en-US" b="1" dirty="0"/>
            </a:br>
            <a:r>
              <a:rPr lang="en-US" b="1" dirty="0"/>
              <a:t>CARBON INTENSIVE</a:t>
            </a:r>
            <a:br>
              <a:rPr lang="en-US" b="1" dirty="0"/>
            </a:br>
            <a:r>
              <a:rPr lang="en-US" b="1" dirty="0"/>
              <a:t>PRODUCTS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3B5FAC-DB8B-022F-B159-E935C79B1523}"/>
              </a:ext>
            </a:extLst>
          </p:cNvPr>
          <p:cNvSpPr txBox="1"/>
          <p:nvPr/>
        </p:nvSpPr>
        <p:spPr>
          <a:xfrm>
            <a:off x="-325933" y="1218723"/>
            <a:ext cx="3286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PRICE OF CARBON</a:t>
            </a:r>
            <a:br>
              <a:rPr lang="en-US" b="1" dirty="0"/>
            </a:br>
            <a:r>
              <a:rPr lang="en-US" b="1" dirty="0"/>
              <a:t>INTENSIVE PRODUCTS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E082D2F-97C3-757B-3481-28A5C0AD32C2}"/>
              </a:ext>
            </a:extLst>
          </p:cNvPr>
          <p:cNvCxnSpPr>
            <a:cxnSpLocks/>
          </p:cNvCxnSpPr>
          <p:nvPr/>
        </p:nvCxnSpPr>
        <p:spPr>
          <a:xfrm>
            <a:off x="2041534" y="2338121"/>
            <a:ext cx="3909144" cy="2784786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41FD0EC-FE36-3131-2997-5F1529CBEA11}"/>
              </a:ext>
            </a:extLst>
          </p:cNvPr>
          <p:cNvSpPr txBox="1"/>
          <p:nvPr/>
        </p:nvSpPr>
        <p:spPr>
          <a:xfrm>
            <a:off x="6033705" y="5039174"/>
            <a:ext cx="1752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 = MPB = MSB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82FA20F-CC8A-01D0-3540-47C16B8909B5}"/>
                  </a:ext>
                </a:extLst>
              </p:cNvPr>
              <p:cNvSpPr txBox="1"/>
              <p:nvPr/>
            </p:nvSpPr>
            <p:spPr>
              <a:xfrm>
                <a:off x="4093365" y="5933281"/>
                <a:ext cx="524246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CH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82FA20F-CC8A-01D0-3540-47C16B8909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3365" y="5933281"/>
                <a:ext cx="524246" cy="372603"/>
              </a:xfrm>
              <a:prstGeom prst="rect">
                <a:avLst/>
              </a:prstGeom>
              <a:blipFill>
                <a:blip r:embed="rId2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1542012-2158-7759-7AF8-521F539118B6}"/>
              </a:ext>
            </a:extLst>
          </p:cNvPr>
          <p:cNvCxnSpPr>
            <a:cxnSpLocks/>
          </p:cNvCxnSpPr>
          <p:nvPr/>
        </p:nvCxnSpPr>
        <p:spPr>
          <a:xfrm flipH="1">
            <a:off x="1317336" y="3996004"/>
            <a:ext cx="303815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280430E-D85C-36AF-C7DA-7BD673A82E2C}"/>
              </a:ext>
            </a:extLst>
          </p:cNvPr>
          <p:cNvCxnSpPr>
            <a:cxnSpLocks/>
          </p:cNvCxnSpPr>
          <p:nvPr/>
        </p:nvCxnSpPr>
        <p:spPr>
          <a:xfrm flipV="1">
            <a:off x="4358629" y="2926830"/>
            <a:ext cx="0" cy="298014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F7F5E4F-8C8D-58D7-83CA-A1089C4E674A}"/>
              </a:ext>
            </a:extLst>
          </p:cNvPr>
          <p:cNvGrpSpPr/>
          <p:nvPr/>
        </p:nvGrpSpPr>
        <p:grpSpPr>
          <a:xfrm>
            <a:off x="4270398" y="3900924"/>
            <a:ext cx="182880" cy="182880"/>
            <a:chOff x="7581418" y="3593939"/>
            <a:chExt cx="1006998" cy="1006998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D413179-E4E5-479B-A8CE-BA9411D19073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AF9E3E3-DF49-ACE1-4B4A-08B1F6665F6E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A714969-737A-EE62-219E-C60FCBDF74F1}"/>
                  </a:ext>
                </a:extLst>
              </p:cNvPr>
              <p:cNvSpPr txBox="1"/>
              <p:nvPr/>
            </p:nvSpPr>
            <p:spPr>
              <a:xfrm>
                <a:off x="842043" y="3809935"/>
                <a:ext cx="504304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CH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A714969-737A-EE62-219E-C60FCBDF74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043" y="3809935"/>
                <a:ext cx="504304" cy="3726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805CE20B-E9EA-CD1E-7C2A-8BCD6127BCF5}"/>
              </a:ext>
            </a:extLst>
          </p:cNvPr>
          <p:cNvSpPr txBox="1"/>
          <p:nvPr/>
        </p:nvSpPr>
        <p:spPr>
          <a:xfrm>
            <a:off x="6334423" y="1658019"/>
            <a:ext cx="1204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1</a:t>
            </a:r>
            <a:r>
              <a:rPr lang="en-US" b="1" dirty="0">
                <a:solidFill>
                  <a:srgbClr val="C00000"/>
                </a:solidFill>
              </a:rPr>
              <a:t> = MPC</a:t>
            </a:r>
            <a:r>
              <a:rPr lang="en-US" b="1" baseline="-25000" dirty="0">
                <a:solidFill>
                  <a:srgbClr val="C00000"/>
                </a:solidFill>
              </a:rPr>
              <a:t>1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651C27A-CCE9-4197-2DA8-A9E8FB1C112A}"/>
              </a:ext>
            </a:extLst>
          </p:cNvPr>
          <p:cNvCxnSpPr>
            <a:cxnSpLocks/>
          </p:cNvCxnSpPr>
          <p:nvPr/>
        </p:nvCxnSpPr>
        <p:spPr>
          <a:xfrm flipV="1">
            <a:off x="2960606" y="2021705"/>
            <a:ext cx="2294885" cy="2292455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CE296EA-04B3-4718-642B-4D6660478F3B}"/>
              </a:ext>
            </a:extLst>
          </p:cNvPr>
          <p:cNvCxnSpPr>
            <a:cxnSpLocks/>
          </p:cNvCxnSpPr>
          <p:nvPr/>
        </p:nvCxnSpPr>
        <p:spPr>
          <a:xfrm flipH="1">
            <a:off x="1317336" y="3548983"/>
            <a:ext cx="241827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71A9AFF-9057-F4F5-A6DF-DB50C3130FC4}"/>
                  </a:ext>
                </a:extLst>
              </p:cNvPr>
              <p:cNvSpPr txBox="1"/>
              <p:nvPr/>
            </p:nvSpPr>
            <p:spPr>
              <a:xfrm>
                <a:off x="843306" y="3355072"/>
                <a:ext cx="504305" cy="376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CH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71A9AFF-9057-F4F5-A6DF-DB50C3130F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306" y="3355072"/>
                <a:ext cx="504305" cy="376000"/>
              </a:xfrm>
              <a:prstGeom prst="rect">
                <a:avLst/>
              </a:prstGeom>
              <a:blipFill>
                <a:blip r:embed="rId4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B5DFAA2-C165-C90C-4AE9-F92BC136E735}"/>
              </a:ext>
            </a:extLst>
          </p:cNvPr>
          <p:cNvCxnSpPr>
            <a:cxnSpLocks/>
          </p:cNvCxnSpPr>
          <p:nvPr/>
        </p:nvCxnSpPr>
        <p:spPr>
          <a:xfrm flipV="1">
            <a:off x="3727259" y="3543187"/>
            <a:ext cx="0" cy="236378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2FA70BF-1615-581C-7C08-794ED15A3DEE}"/>
                  </a:ext>
                </a:extLst>
              </p:cNvPr>
              <p:cNvSpPr txBox="1"/>
              <p:nvPr/>
            </p:nvSpPr>
            <p:spPr>
              <a:xfrm>
                <a:off x="3468149" y="5933632"/>
                <a:ext cx="518219" cy="376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CH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2FA70BF-1615-581C-7C08-794ED15A3D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8149" y="5933632"/>
                <a:ext cx="518219" cy="376000"/>
              </a:xfrm>
              <a:prstGeom prst="rect">
                <a:avLst/>
              </a:prstGeom>
              <a:blipFill>
                <a:blip r:embed="rId5"/>
                <a:stretch>
                  <a:fillRect l="-243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6" name="Group 45">
            <a:extLst>
              <a:ext uri="{FF2B5EF4-FFF2-40B4-BE49-F238E27FC236}">
                <a16:creationId xmlns:a16="http://schemas.microsoft.com/office/drawing/2014/main" id="{C4452DB1-9A7C-004E-4B0D-E9C21E127F79}"/>
              </a:ext>
            </a:extLst>
          </p:cNvPr>
          <p:cNvGrpSpPr/>
          <p:nvPr/>
        </p:nvGrpSpPr>
        <p:grpSpPr>
          <a:xfrm>
            <a:off x="3634844" y="3454245"/>
            <a:ext cx="182880" cy="182880"/>
            <a:chOff x="7581418" y="3593939"/>
            <a:chExt cx="1006998" cy="1006998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8770EA4-4A7F-FF0D-6027-CEB3AF3BA4E7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0FC0ED5-2E06-CA45-C567-F0CE0BD2AE5B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Left Brace 57">
            <a:extLst>
              <a:ext uri="{FF2B5EF4-FFF2-40B4-BE49-F238E27FC236}">
                <a16:creationId xmlns:a16="http://schemas.microsoft.com/office/drawing/2014/main" id="{F3D257A3-3741-8E61-18CE-87434D97E3DD}"/>
              </a:ext>
            </a:extLst>
          </p:cNvPr>
          <p:cNvSpPr/>
          <p:nvPr/>
        </p:nvSpPr>
        <p:spPr>
          <a:xfrm>
            <a:off x="2664357" y="4314160"/>
            <a:ext cx="200456" cy="1094339"/>
          </a:xfrm>
          <a:prstGeom prst="leftBrace">
            <a:avLst>
              <a:gd name="adj1" fmla="val 99146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3529A5D-D917-A480-8B0E-5448244BA218}"/>
              </a:ext>
            </a:extLst>
          </p:cNvPr>
          <p:cNvSpPr txBox="1"/>
          <p:nvPr/>
        </p:nvSpPr>
        <p:spPr>
          <a:xfrm>
            <a:off x="1931411" y="4659928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MEC</a:t>
            </a:r>
            <a:r>
              <a:rPr lang="en-US" b="1" baseline="-25000" dirty="0"/>
              <a:t>P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CC6ED16-5C23-2380-D32D-731EC8B22213}"/>
              </a:ext>
            </a:extLst>
          </p:cNvPr>
          <p:cNvSpPr txBox="1"/>
          <p:nvPr/>
        </p:nvSpPr>
        <p:spPr>
          <a:xfrm>
            <a:off x="3821875" y="3387738"/>
            <a:ext cx="5581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3">
                    <a:lumMod val="50000"/>
                  </a:schemeClr>
                </a:solidFill>
              </a:rPr>
              <a:t>DWL</a:t>
            </a:r>
            <a:endParaRPr lang="en-US" sz="1400" b="1" baseline="-25000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FC6790DF-D92B-A567-FB6A-CFB8F0945CDE}"/>
              </a:ext>
            </a:extLst>
          </p:cNvPr>
          <p:cNvCxnSpPr/>
          <p:nvPr/>
        </p:nvCxnSpPr>
        <p:spPr>
          <a:xfrm>
            <a:off x="3705847" y="6387691"/>
            <a:ext cx="652782" cy="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EECD60D4-2436-F067-B265-37F94816E642}"/>
              </a:ext>
            </a:extLst>
          </p:cNvPr>
          <p:cNvSpPr txBox="1"/>
          <p:nvPr/>
        </p:nvSpPr>
        <p:spPr>
          <a:xfrm>
            <a:off x="3085100" y="6435145"/>
            <a:ext cx="1909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OVERPROVISION</a:t>
            </a:r>
            <a:endParaRPr lang="en-US" b="1" baseline="-25000" dirty="0">
              <a:solidFill>
                <a:srgbClr val="C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A4DE83-03E2-85DD-2947-CAC7709D7AE4}"/>
              </a:ext>
            </a:extLst>
          </p:cNvPr>
          <p:cNvSpPr txBox="1"/>
          <p:nvPr/>
        </p:nvSpPr>
        <p:spPr>
          <a:xfrm>
            <a:off x="5261575" y="1624709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>
                <a:solidFill>
                  <a:schemeClr val="accent4"/>
                </a:solidFill>
              </a:rPr>
              <a:t>MSC</a:t>
            </a:r>
            <a:r>
              <a:rPr lang="en-US" b="1" baseline="-25000" dirty="0">
                <a:solidFill>
                  <a:schemeClr val="accent4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8104069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0593E-2DA8-5943-DB02-D05E2C28F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A6676FE-7926-3FCA-B820-5C1C5A02E5B2}"/>
              </a:ext>
            </a:extLst>
          </p:cNvPr>
          <p:cNvCxnSpPr>
            <a:cxnSpLocks/>
          </p:cNvCxnSpPr>
          <p:nvPr/>
        </p:nvCxnSpPr>
        <p:spPr>
          <a:xfrm flipV="1">
            <a:off x="2820867" y="2016950"/>
            <a:ext cx="2438499" cy="2435917"/>
          </a:xfrm>
          <a:prstGeom prst="line">
            <a:avLst/>
          </a:prstGeom>
          <a:ln w="5715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F71D2B6-9236-66C3-DE18-4CFEC720858B}"/>
              </a:ext>
            </a:extLst>
          </p:cNvPr>
          <p:cNvCxnSpPr>
            <a:cxnSpLocks/>
          </p:cNvCxnSpPr>
          <p:nvPr/>
        </p:nvCxnSpPr>
        <p:spPr>
          <a:xfrm flipV="1">
            <a:off x="2960606" y="2063752"/>
            <a:ext cx="3348300" cy="3344754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DABEFB6-441A-A6C5-BE14-3894B1879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546" y="394450"/>
            <a:ext cx="8596668" cy="756062"/>
          </a:xfrm>
        </p:spPr>
        <p:txBody>
          <a:bodyPr/>
          <a:lstStyle/>
          <a:p>
            <a:r>
              <a:rPr lang="en-US" dirty="0"/>
              <a:t>Negative Externalities &amp; Carbon Taxes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C21C470-113B-9DA6-64C6-9DDBB15CCC7F}"/>
              </a:ext>
            </a:extLst>
          </p:cNvPr>
          <p:cNvCxnSpPr/>
          <p:nvPr/>
        </p:nvCxnSpPr>
        <p:spPr>
          <a:xfrm>
            <a:off x="1317337" y="5906974"/>
            <a:ext cx="564078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2712574-A82F-0E20-88A2-C22E053DAD0C}"/>
              </a:ext>
            </a:extLst>
          </p:cNvPr>
          <p:cNvCxnSpPr>
            <a:cxnSpLocks/>
          </p:cNvCxnSpPr>
          <p:nvPr/>
        </p:nvCxnSpPr>
        <p:spPr>
          <a:xfrm flipV="1">
            <a:off x="1317337" y="1906969"/>
            <a:ext cx="0" cy="400000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93D1565-3A7A-2547-3ACB-351AD6C01093}"/>
              </a:ext>
            </a:extLst>
          </p:cNvPr>
          <p:cNvSpPr txBox="1"/>
          <p:nvPr/>
        </p:nvSpPr>
        <p:spPr>
          <a:xfrm>
            <a:off x="6982102" y="5445309"/>
            <a:ext cx="22381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 OF</a:t>
            </a:r>
            <a:br>
              <a:rPr lang="en-US" b="1" dirty="0"/>
            </a:br>
            <a:r>
              <a:rPr lang="en-US" b="1" dirty="0"/>
              <a:t>CARBON INTENSIVE</a:t>
            </a:r>
            <a:br>
              <a:rPr lang="en-US" b="1" dirty="0"/>
            </a:br>
            <a:r>
              <a:rPr lang="en-US" b="1" dirty="0"/>
              <a:t>PRODUCTS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2C972E-5DB0-AFA3-3450-91D305BA387F}"/>
              </a:ext>
            </a:extLst>
          </p:cNvPr>
          <p:cNvSpPr txBox="1"/>
          <p:nvPr/>
        </p:nvSpPr>
        <p:spPr>
          <a:xfrm>
            <a:off x="-325933" y="1218723"/>
            <a:ext cx="3286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PRICE OF CARBON</a:t>
            </a:r>
            <a:br>
              <a:rPr lang="en-US" b="1" dirty="0"/>
            </a:br>
            <a:r>
              <a:rPr lang="en-US" b="1" dirty="0"/>
              <a:t>INTENSIVE PRODUCTS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F57F792-E9DB-F6FB-4178-26269226A0C1}"/>
              </a:ext>
            </a:extLst>
          </p:cNvPr>
          <p:cNvCxnSpPr>
            <a:cxnSpLocks/>
          </p:cNvCxnSpPr>
          <p:nvPr/>
        </p:nvCxnSpPr>
        <p:spPr>
          <a:xfrm>
            <a:off x="2041534" y="2338121"/>
            <a:ext cx="3909144" cy="2784786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B8446DC-9A11-73DC-3D20-B85967D79628}"/>
              </a:ext>
            </a:extLst>
          </p:cNvPr>
          <p:cNvSpPr txBox="1"/>
          <p:nvPr/>
        </p:nvSpPr>
        <p:spPr>
          <a:xfrm>
            <a:off x="6033705" y="5039174"/>
            <a:ext cx="1752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 = MPB = MSB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8B33038-B4B7-E105-09CC-B1189DDFF158}"/>
              </a:ext>
            </a:extLst>
          </p:cNvPr>
          <p:cNvCxnSpPr>
            <a:cxnSpLocks/>
          </p:cNvCxnSpPr>
          <p:nvPr/>
        </p:nvCxnSpPr>
        <p:spPr>
          <a:xfrm flipV="1">
            <a:off x="2964481" y="2017830"/>
            <a:ext cx="2294885" cy="2292455"/>
          </a:xfrm>
          <a:prstGeom prst="line">
            <a:avLst/>
          </a:prstGeom>
          <a:ln w="571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A2ECA32-0B11-7CB3-E2EC-9B325D895508}"/>
              </a:ext>
            </a:extLst>
          </p:cNvPr>
          <p:cNvSpPr txBox="1"/>
          <p:nvPr/>
        </p:nvSpPr>
        <p:spPr>
          <a:xfrm>
            <a:off x="3924670" y="1624709"/>
            <a:ext cx="2042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2</a:t>
            </a:r>
            <a:r>
              <a:rPr lang="en-US" b="1" dirty="0">
                <a:solidFill>
                  <a:srgbClr val="C00000"/>
                </a:solidFill>
              </a:rPr>
              <a:t> = MPC</a:t>
            </a:r>
            <a:r>
              <a:rPr lang="en-US" b="1" baseline="-25000" dirty="0">
                <a:solidFill>
                  <a:srgbClr val="C00000"/>
                </a:solidFill>
              </a:rPr>
              <a:t>2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/>
              <a:t>=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>
                <a:solidFill>
                  <a:schemeClr val="accent4"/>
                </a:solidFill>
              </a:rPr>
              <a:t>MSC</a:t>
            </a:r>
            <a:r>
              <a:rPr lang="en-US" b="1" baseline="-25000" dirty="0">
                <a:solidFill>
                  <a:schemeClr val="accent4"/>
                </a:solidFill>
              </a:rPr>
              <a:t>1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EF1308B-B5D8-1932-E08A-4319916141D0}"/>
              </a:ext>
            </a:extLst>
          </p:cNvPr>
          <p:cNvCxnSpPr>
            <a:cxnSpLocks/>
          </p:cNvCxnSpPr>
          <p:nvPr/>
        </p:nvCxnSpPr>
        <p:spPr>
          <a:xfrm flipH="1">
            <a:off x="1317336" y="3548983"/>
            <a:ext cx="241827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BADA73B-D476-0811-6831-350E6D3DD7F6}"/>
                  </a:ext>
                </a:extLst>
              </p:cNvPr>
              <p:cNvSpPr txBox="1"/>
              <p:nvPr/>
            </p:nvSpPr>
            <p:spPr>
              <a:xfrm>
                <a:off x="237251" y="3360503"/>
                <a:ext cx="1047740" cy="376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CH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CH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de-CH" i="1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de-CH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de-CH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BADA73B-D476-0811-6831-350E6D3DD7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251" y="3360503"/>
                <a:ext cx="1047740" cy="376000"/>
              </a:xfrm>
              <a:prstGeom prst="rect">
                <a:avLst/>
              </a:prstGeom>
              <a:blipFill>
                <a:blip r:embed="rId2"/>
                <a:stretch>
                  <a:fillRect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404C0E0-2875-5B9E-A849-4BAF0865FF7D}"/>
              </a:ext>
            </a:extLst>
          </p:cNvPr>
          <p:cNvCxnSpPr>
            <a:cxnSpLocks/>
          </p:cNvCxnSpPr>
          <p:nvPr/>
        </p:nvCxnSpPr>
        <p:spPr>
          <a:xfrm flipV="1">
            <a:off x="3727259" y="3543187"/>
            <a:ext cx="0" cy="236378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E487BEB-B585-3704-4E44-86B8AF5500A8}"/>
                  </a:ext>
                </a:extLst>
              </p:cNvPr>
              <p:cNvSpPr txBox="1"/>
              <p:nvPr/>
            </p:nvSpPr>
            <p:spPr>
              <a:xfrm>
                <a:off x="3182141" y="5933632"/>
                <a:ext cx="1090235" cy="376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CH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bSup>
                            <m:sSubSupPr>
                              <m:ctrlPr>
                                <a:rPr lang="de-CH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CH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de-CH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sub>
                            <m:sup>
                              <m:r>
                                <a:rPr lang="de-CH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E487BEB-B585-3704-4E44-86B8AF5500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2141" y="5933632"/>
                <a:ext cx="1090235" cy="376000"/>
              </a:xfrm>
              <a:prstGeom prst="rect">
                <a:avLst/>
              </a:prstGeom>
              <a:blipFill>
                <a:blip r:embed="rId3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6" name="Group 45">
            <a:extLst>
              <a:ext uri="{FF2B5EF4-FFF2-40B4-BE49-F238E27FC236}">
                <a16:creationId xmlns:a16="http://schemas.microsoft.com/office/drawing/2014/main" id="{DD3212DD-3286-C7C9-2970-0A6D1FAFC77D}"/>
              </a:ext>
            </a:extLst>
          </p:cNvPr>
          <p:cNvGrpSpPr/>
          <p:nvPr/>
        </p:nvGrpSpPr>
        <p:grpSpPr>
          <a:xfrm>
            <a:off x="3634844" y="3454245"/>
            <a:ext cx="182880" cy="182880"/>
            <a:chOff x="7581418" y="3593939"/>
            <a:chExt cx="1006998" cy="1006998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EC21641-0F66-3FD0-347E-6C04149FB6EF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B4147D6-95D9-051B-FAA5-B80BA72124CD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Arrow: Down 3">
            <a:extLst>
              <a:ext uri="{FF2B5EF4-FFF2-40B4-BE49-F238E27FC236}">
                <a16:creationId xmlns:a16="http://schemas.microsoft.com/office/drawing/2014/main" id="{834F2889-01B7-565E-FFA4-9F561D00EB06}"/>
              </a:ext>
            </a:extLst>
          </p:cNvPr>
          <p:cNvSpPr/>
          <p:nvPr/>
        </p:nvSpPr>
        <p:spPr>
          <a:xfrm rot="5400000">
            <a:off x="5384487" y="2091272"/>
            <a:ext cx="300789" cy="389035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321763-53E2-96B8-50E0-67EEFBFEBFB6}"/>
              </a:ext>
            </a:extLst>
          </p:cNvPr>
          <p:cNvSpPr/>
          <p:nvPr/>
        </p:nvSpPr>
        <p:spPr>
          <a:xfrm>
            <a:off x="6251292" y="2861305"/>
            <a:ext cx="2109307" cy="1551640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ASSUMING FIRMS HAVE NOT YET ADOPTED LOW-CARBON ENERGY SOURCES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A9B3FD-D365-4E94-4FBD-F15AD9931E8D}"/>
              </a:ext>
            </a:extLst>
          </p:cNvPr>
          <p:cNvSpPr txBox="1"/>
          <p:nvPr/>
        </p:nvSpPr>
        <p:spPr>
          <a:xfrm>
            <a:off x="6334423" y="1658019"/>
            <a:ext cx="1204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</a:t>
            </a:r>
            <a:r>
              <a:rPr lang="en-US" b="1" baseline="-25000" dirty="0"/>
              <a:t>1</a:t>
            </a:r>
            <a:r>
              <a:rPr lang="en-US" b="1" dirty="0"/>
              <a:t> = MPC</a:t>
            </a:r>
            <a:r>
              <a:rPr lang="en-US" b="1" baseline="-250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54438999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F4E3F-C0BD-DEDB-8F0D-166FA484B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11FECE31-8473-DDE1-BB77-3091948D29EB}"/>
              </a:ext>
            </a:extLst>
          </p:cNvPr>
          <p:cNvCxnSpPr>
            <a:cxnSpLocks/>
          </p:cNvCxnSpPr>
          <p:nvPr/>
        </p:nvCxnSpPr>
        <p:spPr>
          <a:xfrm flipV="1">
            <a:off x="2960606" y="2033238"/>
            <a:ext cx="3378846" cy="3375268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42AF52E-1A5F-DD37-8142-93436E0FF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546" y="394450"/>
            <a:ext cx="8596668" cy="756062"/>
          </a:xfrm>
        </p:spPr>
        <p:txBody>
          <a:bodyPr/>
          <a:lstStyle/>
          <a:p>
            <a:r>
              <a:rPr lang="en-US" dirty="0"/>
              <a:t>Negative Externalities &amp; Carbon Taxes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861F1E3-4742-1769-D2BC-2986BDBCFC55}"/>
              </a:ext>
            </a:extLst>
          </p:cNvPr>
          <p:cNvCxnSpPr/>
          <p:nvPr/>
        </p:nvCxnSpPr>
        <p:spPr>
          <a:xfrm>
            <a:off x="1317337" y="5906974"/>
            <a:ext cx="564078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9805E53-3485-A678-AF29-3F611B1F5A9C}"/>
              </a:ext>
            </a:extLst>
          </p:cNvPr>
          <p:cNvCxnSpPr>
            <a:cxnSpLocks/>
          </p:cNvCxnSpPr>
          <p:nvPr/>
        </p:nvCxnSpPr>
        <p:spPr>
          <a:xfrm flipV="1">
            <a:off x="1317337" y="1906969"/>
            <a:ext cx="0" cy="400000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AF606DA-D01E-9287-B06E-E172346554FC}"/>
              </a:ext>
            </a:extLst>
          </p:cNvPr>
          <p:cNvSpPr txBox="1"/>
          <p:nvPr/>
        </p:nvSpPr>
        <p:spPr>
          <a:xfrm>
            <a:off x="6982102" y="5445309"/>
            <a:ext cx="22381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 OF</a:t>
            </a:r>
            <a:br>
              <a:rPr lang="en-US" b="1" dirty="0"/>
            </a:br>
            <a:r>
              <a:rPr lang="en-US" b="1" dirty="0"/>
              <a:t>CARBON INTENSIVE</a:t>
            </a:r>
            <a:br>
              <a:rPr lang="en-US" b="1" dirty="0"/>
            </a:br>
            <a:r>
              <a:rPr lang="en-US" b="1" dirty="0"/>
              <a:t>PRODUCTS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A37E69-2847-C2A5-0C35-816EF5E98DAE}"/>
              </a:ext>
            </a:extLst>
          </p:cNvPr>
          <p:cNvSpPr txBox="1"/>
          <p:nvPr/>
        </p:nvSpPr>
        <p:spPr>
          <a:xfrm>
            <a:off x="-325933" y="1218723"/>
            <a:ext cx="3286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PRICE OF CARBON</a:t>
            </a:r>
            <a:br>
              <a:rPr lang="en-US" b="1" dirty="0"/>
            </a:br>
            <a:r>
              <a:rPr lang="en-US" b="1" dirty="0"/>
              <a:t>INTENSIVE PRODUCTS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DED3616-0371-8D77-DE20-4B64E09D2A9D}"/>
              </a:ext>
            </a:extLst>
          </p:cNvPr>
          <p:cNvCxnSpPr>
            <a:cxnSpLocks/>
          </p:cNvCxnSpPr>
          <p:nvPr/>
        </p:nvCxnSpPr>
        <p:spPr>
          <a:xfrm>
            <a:off x="2041534" y="2338121"/>
            <a:ext cx="3909144" cy="2784786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E0DD686-8D73-3642-0614-6E7A4E85CA71}"/>
              </a:ext>
            </a:extLst>
          </p:cNvPr>
          <p:cNvSpPr txBox="1"/>
          <p:nvPr/>
        </p:nvSpPr>
        <p:spPr>
          <a:xfrm>
            <a:off x="6033705" y="5039174"/>
            <a:ext cx="1752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 = MPB = MSB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3CA1ECE-98C4-C5EA-4A78-31A297395AE6}"/>
              </a:ext>
            </a:extLst>
          </p:cNvPr>
          <p:cNvCxnSpPr>
            <a:cxnSpLocks/>
          </p:cNvCxnSpPr>
          <p:nvPr/>
        </p:nvCxnSpPr>
        <p:spPr>
          <a:xfrm flipV="1">
            <a:off x="2797701" y="2017830"/>
            <a:ext cx="2461665" cy="2459058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EFDD1870-77D8-F570-3354-3FEFD38F0322}"/>
              </a:ext>
            </a:extLst>
          </p:cNvPr>
          <p:cNvSpPr txBox="1"/>
          <p:nvPr/>
        </p:nvSpPr>
        <p:spPr>
          <a:xfrm>
            <a:off x="5973179" y="1632519"/>
            <a:ext cx="2042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3</a:t>
            </a:r>
            <a:r>
              <a:rPr lang="en-US" b="1" dirty="0">
                <a:solidFill>
                  <a:srgbClr val="C00000"/>
                </a:solidFill>
              </a:rPr>
              <a:t> = MPC</a:t>
            </a:r>
            <a:r>
              <a:rPr lang="en-US" b="1" baseline="-25000" dirty="0">
                <a:solidFill>
                  <a:srgbClr val="C00000"/>
                </a:solidFill>
              </a:rPr>
              <a:t>3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/>
              <a:t>=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>
                <a:solidFill>
                  <a:schemeClr val="accent4"/>
                </a:solidFill>
              </a:rPr>
              <a:t>MSC</a:t>
            </a:r>
            <a:r>
              <a:rPr lang="en-US" b="1" baseline="-25000" dirty="0">
                <a:solidFill>
                  <a:schemeClr val="accent4"/>
                </a:solidFill>
              </a:rPr>
              <a:t>2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992981D-9156-A638-0F7D-9BC7B0375093}"/>
              </a:ext>
            </a:extLst>
          </p:cNvPr>
          <p:cNvCxnSpPr>
            <a:cxnSpLocks/>
          </p:cNvCxnSpPr>
          <p:nvPr/>
        </p:nvCxnSpPr>
        <p:spPr>
          <a:xfrm flipH="1">
            <a:off x="1317336" y="3829098"/>
            <a:ext cx="282025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1EE4652-6B24-1065-3620-B823F2F142DB}"/>
                  </a:ext>
                </a:extLst>
              </p:cNvPr>
              <p:cNvSpPr txBox="1"/>
              <p:nvPr/>
            </p:nvSpPr>
            <p:spPr>
              <a:xfrm>
                <a:off x="232585" y="3639727"/>
                <a:ext cx="1047740" cy="3765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CH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CH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de-CH" i="1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bSup>
                      <m:r>
                        <a:rPr lang="de-CH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de-CH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1EE4652-6B24-1065-3620-B823F2F142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585" y="3639727"/>
                <a:ext cx="1047740" cy="37657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7A06B9B-D854-233B-0A33-529559180A4D}"/>
              </a:ext>
            </a:extLst>
          </p:cNvPr>
          <p:cNvCxnSpPr>
            <a:cxnSpLocks/>
          </p:cNvCxnSpPr>
          <p:nvPr/>
        </p:nvCxnSpPr>
        <p:spPr>
          <a:xfrm flipV="1">
            <a:off x="4141299" y="3832857"/>
            <a:ext cx="0" cy="207411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2C40AD0-05EA-CE8C-0BC9-55AEF8FEA55E}"/>
                  </a:ext>
                </a:extLst>
              </p:cNvPr>
              <p:cNvSpPr txBox="1"/>
              <p:nvPr/>
            </p:nvSpPr>
            <p:spPr>
              <a:xfrm>
                <a:off x="3589122" y="5931978"/>
                <a:ext cx="1095172" cy="3765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CH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bSup>
                            <m:sSubSupPr>
                              <m:ctrlPr>
                                <a:rPr lang="de-CH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CH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de-CH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sub>
                            <m:sup>
                              <m:r>
                                <a:rPr lang="de-CH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2C40AD0-05EA-CE8C-0BC9-55AEF8FEA5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9122" y="5931978"/>
                <a:ext cx="1095172" cy="376578"/>
              </a:xfrm>
              <a:prstGeom prst="rect">
                <a:avLst/>
              </a:prstGeom>
              <a:blipFill>
                <a:blip r:embed="rId3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rrow: Down 3">
            <a:extLst>
              <a:ext uri="{FF2B5EF4-FFF2-40B4-BE49-F238E27FC236}">
                <a16:creationId xmlns:a16="http://schemas.microsoft.com/office/drawing/2014/main" id="{EB3B1A69-1BEF-6A96-DD51-17608A75C5FE}"/>
              </a:ext>
            </a:extLst>
          </p:cNvPr>
          <p:cNvSpPr/>
          <p:nvPr/>
        </p:nvSpPr>
        <p:spPr>
          <a:xfrm rot="16200000">
            <a:off x="5358296" y="1996231"/>
            <a:ext cx="212283" cy="319554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7117430-2019-0B06-BDE2-4B5E279C8D40}"/>
              </a:ext>
            </a:extLst>
          </p:cNvPr>
          <p:cNvSpPr/>
          <p:nvPr/>
        </p:nvSpPr>
        <p:spPr>
          <a:xfrm>
            <a:off x="6251292" y="2955089"/>
            <a:ext cx="2141204" cy="1295143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ASSUMING FIRMS HAVE ADOPTED LOW-CARBON ENERGY SOURCES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11F837D-7F72-74A6-1926-520AD0C78F32}"/>
              </a:ext>
            </a:extLst>
          </p:cNvPr>
          <p:cNvCxnSpPr>
            <a:cxnSpLocks/>
          </p:cNvCxnSpPr>
          <p:nvPr/>
        </p:nvCxnSpPr>
        <p:spPr>
          <a:xfrm flipV="1">
            <a:off x="3530468" y="2016950"/>
            <a:ext cx="2438499" cy="2435917"/>
          </a:xfrm>
          <a:prstGeom prst="line">
            <a:avLst/>
          </a:prstGeom>
          <a:ln w="5715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9848CA-9946-2A4D-40B0-24A87C32343F}"/>
              </a:ext>
            </a:extLst>
          </p:cNvPr>
          <p:cNvCxnSpPr>
            <a:cxnSpLocks/>
          </p:cNvCxnSpPr>
          <p:nvPr/>
        </p:nvCxnSpPr>
        <p:spPr>
          <a:xfrm flipV="1">
            <a:off x="3674082" y="2017830"/>
            <a:ext cx="2294885" cy="2292455"/>
          </a:xfrm>
          <a:prstGeom prst="line">
            <a:avLst/>
          </a:prstGeom>
          <a:ln w="571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462CBA4-BC5F-3A0F-FF16-C022E7AE7A3B}"/>
              </a:ext>
            </a:extLst>
          </p:cNvPr>
          <p:cNvGrpSpPr/>
          <p:nvPr/>
        </p:nvGrpSpPr>
        <p:grpSpPr>
          <a:xfrm>
            <a:off x="4047516" y="3748374"/>
            <a:ext cx="182880" cy="182880"/>
            <a:chOff x="7581418" y="3593939"/>
            <a:chExt cx="1006998" cy="1006998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9430B80C-D64E-17A3-8454-E40453A42109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4E83A81-CF1D-E2CB-AB44-E963BD505CD3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8563CA5-67DB-1F09-9FA7-FAF36563B3EC}"/>
              </a:ext>
            </a:extLst>
          </p:cNvPr>
          <p:cNvSpPr txBox="1"/>
          <p:nvPr/>
        </p:nvSpPr>
        <p:spPr>
          <a:xfrm>
            <a:off x="6339452" y="2001851"/>
            <a:ext cx="1204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</a:t>
            </a:r>
            <a:r>
              <a:rPr lang="en-US" b="1" baseline="-25000" dirty="0"/>
              <a:t>1</a:t>
            </a:r>
            <a:r>
              <a:rPr lang="en-US" b="1" dirty="0"/>
              <a:t> = MPC</a:t>
            </a:r>
            <a:r>
              <a:rPr lang="en-US" b="1" baseline="-25000" dirty="0"/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9E61859-DBC3-E707-2FE1-BCC4E249FDC1}"/>
              </a:ext>
            </a:extLst>
          </p:cNvPr>
          <p:cNvSpPr txBox="1"/>
          <p:nvPr/>
        </p:nvSpPr>
        <p:spPr>
          <a:xfrm>
            <a:off x="3924670" y="1624709"/>
            <a:ext cx="2042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/>
              <a:t>S</a:t>
            </a:r>
            <a:r>
              <a:rPr lang="en-US" b="1" baseline="-25000" dirty="0"/>
              <a:t>2</a:t>
            </a:r>
            <a:r>
              <a:rPr lang="en-US" b="1" dirty="0"/>
              <a:t> = MPC</a:t>
            </a:r>
            <a:r>
              <a:rPr lang="en-US" b="1" baseline="-25000" dirty="0"/>
              <a:t>2</a:t>
            </a:r>
            <a:r>
              <a:rPr lang="en-US" b="1" dirty="0"/>
              <a:t> = MSC</a:t>
            </a:r>
            <a:r>
              <a:rPr lang="en-US" b="1" baseline="-250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229276731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5686B-587C-8CF3-1EB3-ECFF95E17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164CB60-FD2A-8423-8A3F-DE19DF45B6B9}"/>
              </a:ext>
            </a:extLst>
          </p:cNvPr>
          <p:cNvCxnSpPr>
            <a:cxnSpLocks/>
          </p:cNvCxnSpPr>
          <p:nvPr/>
        </p:nvCxnSpPr>
        <p:spPr>
          <a:xfrm flipV="1">
            <a:off x="5456255" y="1949034"/>
            <a:ext cx="0" cy="147996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56CA8B2-C643-32EC-815C-9C1A8F76D1CE}"/>
              </a:ext>
            </a:extLst>
          </p:cNvPr>
          <p:cNvCxnSpPr>
            <a:cxnSpLocks/>
          </p:cNvCxnSpPr>
          <p:nvPr/>
        </p:nvCxnSpPr>
        <p:spPr>
          <a:xfrm flipV="1">
            <a:off x="5456255" y="4074135"/>
            <a:ext cx="0" cy="172045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Arc 19">
            <a:extLst>
              <a:ext uri="{FF2B5EF4-FFF2-40B4-BE49-F238E27FC236}">
                <a16:creationId xmlns:a16="http://schemas.microsoft.com/office/drawing/2014/main" id="{55806A9D-146D-8AB9-3CA7-A24ADBC341E9}"/>
              </a:ext>
            </a:extLst>
          </p:cNvPr>
          <p:cNvSpPr/>
          <p:nvPr/>
        </p:nvSpPr>
        <p:spPr>
          <a:xfrm rot="5400000">
            <a:off x="-2271001" y="-2670138"/>
            <a:ext cx="6293463" cy="9143835"/>
          </a:xfrm>
          <a:prstGeom prst="arc">
            <a:avLst>
              <a:gd name="adj1" fmla="val 16200000"/>
              <a:gd name="adj2" fmla="val 20074395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02B860-46C3-7275-60DD-362CCD25B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60385"/>
          </a:xfrm>
        </p:spPr>
        <p:txBody>
          <a:bodyPr/>
          <a:lstStyle/>
          <a:p>
            <a:r>
              <a:rPr lang="en-US" dirty="0"/>
              <a:t>Tradable Emissions Permits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BEDBDC7-9D70-AACF-24C6-FB9E453D60DE}"/>
              </a:ext>
            </a:extLst>
          </p:cNvPr>
          <p:cNvCxnSpPr>
            <a:cxnSpLocks/>
          </p:cNvCxnSpPr>
          <p:nvPr/>
        </p:nvCxnSpPr>
        <p:spPr>
          <a:xfrm>
            <a:off x="1756107" y="5794591"/>
            <a:ext cx="567980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6514ECC-FDE2-35FD-15A3-E747821EA13C}"/>
              </a:ext>
            </a:extLst>
          </p:cNvPr>
          <p:cNvCxnSpPr>
            <a:cxnSpLocks/>
          </p:cNvCxnSpPr>
          <p:nvPr/>
        </p:nvCxnSpPr>
        <p:spPr>
          <a:xfrm flipV="1">
            <a:off x="1756107" y="1448742"/>
            <a:ext cx="0" cy="434584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E52F350-BC89-5F24-8383-8ECCCC45AA99}"/>
              </a:ext>
            </a:extLst>
          </p:cNvPr>
          <p:cNvSpPr txBox="1"/>
          <p:nvPr/>
        </p:nvSpPr>
        <p:spPr>
          <a:xfrm>
            <a:off x="299012" y="1550283"/>
            <a:ext cx="14173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PRICE OF</a:t>
            </a:r>
          </a:p>
          <a:p>
            <a:pPr algn="ctr"/>
            <a:r>
              <a:rPr lang="en-US" b="1" dirty="0"/>
              <a:t>POLLUTION</a:t>
            </a:r>
            <a:br>
              <a:rPr lang="en-US" b="1" dirty="0"/>
            </a:br>
            <a:r>
              <a:rPr lang="en-US" b="1" dirty="0"/>
              <a:t>PERMITS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1EA51BB-43D9-816F-E08C-921DD70FABA4}"/>
                  </a:ext>
                </a:extLst>
              </p:cNvPr>
              <p:cNvSpPr txBox="1"/>
              <p:nvPr/>
            </p:nvSpPr>
            <p:spPr>
              <a:xfrm>
                <a:off x="5201048" y="5841786"/>
                <a:ext cx="5075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CH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1EA51BB-43D9-816F-E08C-921DD70FAB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1048" y="5841786"/>
                <a:ext cx="507575" cy="369332"/>
              </a:xfrm>
              <a:prstGeom prst="rect">
                <a:avLst/>
              </a:prstGeom>
              <a:blipFill>
                <a:blip r:embed="rId2"/>
                <a:stretch>
                  <a:fillRect l="-1205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D65C06BF-7940-2178-AE46-CB52841196C0}"/>
              </a:ext>
            </a:extLst>
          </p:cNvPr>
          <p:cNvSpPr txBox="1"/>
          <p:nvPr/>
        </p:nvSpPr>
        <p:spPr>
          <a:xfrm>
            <a:off x="5282027" y="1483455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7605C60-AF81-1CEF-1F1F-1B2FDD1B553E}"/>
              </a:ext>
            </a:extLst>
          </p:cNvPr>
          <p:cNvCxnSpPr>
            <a:cxnSpLocks/>
          </p:cNvCxnSpPr>
          <p:nvPr/>
        </p:nvCxnSpPr>
        <p:spPr>
          <a:xfrm>
            <a:off x="2471738" y="2878900"/>
            <a:ext cx="4029075" cy="245402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B30D91D5-75FC-E31F-3713-3D293E7BF627}"/>
              </a:ext>
            </a:extLst>
          </p:cNvPr>
          <p:cNvSpPr txBox="1"/>
          <p:nvPr/>
        </p:nvSpPr>
        <p:spPr>
          <a:xfrm>
            <a:off x="6552930" y="5255974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BE9A7CF-2842-0D68-E2D1-B086BF40AFFB}"/>
                  </a:ext>
                </a:extLst>
              </p:cNvPr>
              <p:cNvSpPr txBox="1"/>
              <p:nvPr/>
            </p:nvSpPr>
            <p:spPr>
              <a:xfrm>
                <a:off x="1400463" y="3796432"/>
                <a:ext cx="342543" cy="3765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de-CH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CH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p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BE9A7CF-2842-0D68-E2D1-B086BF40AF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0463" y="3796432"/>
                <a:ext cx="342543" cy="376578"/>
              </a:xfrm>
              <a:prstGeom prst="rect">
                <a:avLst/>
              </a:prstGeom>
              <a:blipFill>
                <a:blip r:embed="rId3"/>
                <a:stretch>
                  <a:fillRect l="-196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750BF48-0DCD-42D1-81CC-42E27DA65404}"/>
              </a:ext>
            </a:extLst>
          </p:cNvPr>
          <p:cNvCxnSpPr>
            <a:cxnSpLocks/>
          </p:cNvCxnSpPr>
          <p:nvPr/>
        </p:nvCxnSpPr>
        <p:spPr>
          <a:xfrm flipH="1" flipV="1">
            <a:off x="4290823" y="3983546"/>
            <a:ext cx="4011" cy="181104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684B8DB-FA13-F548-4E13-A368380F5F4B}"/>
                  </a:ext>
                </a:extLst>
              </p:cNvPr>
              <p:cNvSpPr txBox="1"/>
              <p:nvPr/>
            </p:nvSpPr>
            <p:spPr>
              <a:xfrm>
                <a:off x="4044266" y="5839246"/>
                <a:ext cx="5071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de-CH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684B8DB-FA13-F548-4E13-A368380F5F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4266" y="5839246"/>
                <a:ext cx="507127" cy="369332"/>
              </a:xfrm>
              <a:prstGeom prst="rect">
                <a:avLst/>
              </a:prstGeom>
              <a:blipFill>
                <a:blip r:embed="rId4"/>
                <a:stretch>
                  <a:fillRect l="-1190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574C334B-10C7-CC5E-E62E-92E0F5B5B2B4}"/>
              </a:ext>
            </a:extLst>
          </p:cNvPr>
          <p:cNvGrpSpPr/>
          <p:nvPr/>
        </p:nvGrpSpPr>
        <p:grpSpPr>
          <a:xfrm>
            <a:off x="4196832" y="3891255"/>
            <a:ext cx="182880" cy="182880"/>
            <a:chOff x="7581418" y="3593939"/>
            <a:chExt cx="1006998" cy="1006998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711019C-27A2-93BF-047A-5EAC31E68C68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F9A0FEC-E62E-E58A-8A3F-6CAFAD252CCF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6C7244D-A4C7-ACE2-8241-3E16541898E7}"/>
              </a:ext>
            </a:extLst>
          </p:cNvPr>
          <p:cNvCxnSpPr>
            <a:cxnSpLocks/>
          </p:cNvCxnSpPr>
          <p:nvPr/>
        </p:nvCxnSpPr>
        <p:spPr>
          <a:xfrm>
            <a:off x="1756107" y="3985648"/>
            <a:ext cx="253872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B661466-4DB2-0BCB-06FF-2E24B0B6A5B7}"/>
              </a:ext>
            </a:extLst>
          </p:cNvPr>
          <p:cNvCxnSpPr>
            <a:cxnSpLocks/>
          </p:cNvCxnSpPr>
          <p:nvPr/>
        </p:nvCxnSpPr>
        <p:spPr>
          <a:xfrm>
            <a:off x="1743006" y="6279712"/>
            <a:ext cx="2515229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BA490E96-FA4C-4F91-15B9-0354FB97CB4E}"/>
              </a:ext>
            </a:extLst>
          </p:cNvPr>
          <p:cNvSpPr txBox="1"/>
          <p:nvPr/>
        </p:nvSpPr>
        <p:spPr>
          <a:xfrm>
            <a:off x="1756108" y="6331547"/>
            <a:ext cx="2583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PERMITS</a:t>
            </a:r>
            <a:br>
              <a:rPr lang="en-US" sz="1200" b="1" dirty="0"/>
            </a:br>
            <a:r>
              <a:rPr lang="en-US" sz="1200" b="1" dirty="0"/>
              <a:t>TRADED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7FA3FD5F-5F85-16B4-A6DD-1EC04BE7901A}"/>
              </a:ext>
            </a:extLst>
          </p:cNvPr>
          <p:cNvCxnSpPr>
            <a:cxnSpLocks/>
          </p:cNvCxnSpPr>
          <p:nvPr/>
        </p:nvCxnSpPr>
        <p:spPr>
          <a:xfrm>
            <a:off x="4339390" y="6279712"/>
            <a:ext cx="1157188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C5E25CCA-417C-99ED-53D9-F10F6F356D1F}"/>
              </a:ext>
            </a:extLst>
          </p:cNvPr>
          <p:cNvSpPr txBox="1"/>
          <p:nvPr/>
        </p:nvSpPr>
        <p:spPr>
          <a:xfrm>
            <a:off x="4230534" y="6333208"/>
            <a:ext cx="143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PERMITS USED BY</a:t>
            </a:r>
            <a:br>
              <a:rPr lang="en-US" sz="1200" b="1" dirty="0"/>
            </a:br>
            <a:r>
              <a:rPr lang="en-US" sz="1200" b="1" dirty="0"/>
              <a:t>INITIAL OWNERS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4DE9C77-1528-6F6D-F3ED-54954DCC2C5B}"/>
              </a:ext>
            </a:extLst>
          </p:cNvPr>
          <p:cNvSpPr txBox="1"/>
          <p:nvPr/>
        </p:nvSpPr>
        <p:spPr>
          <a:xfrm rot="1904479">
            <a:off x="2616410" y="2754182"/>
            <a:ext cx="207954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2060"/>
                </a:solidFill>
              </a:rPr>
              <a:t>BUYING FIRMS WITH</a:t>
            </a: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MARGINAL ABATEMENT</a:t>
            </a: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COST ABOVE P</a:t>
            </a:r>
            <a:r>
              <a:rPr lang="en-US" sz="1400" b="1" baseline="30000" dirty="0">
                <a:solidFill>
                  <a:srgbClr val="002060"/>
                </a:solidFill>
              </a:rPr>
              <a:t>*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CD8343C-B3E9-995B-12B3-5F02498A3390}"/>
              </a:ext>
            </a:extLst>
          </p:cNvPr>
          <p:cNvSpPr txBox="1"/>
          <p:nvPr/>
        </p:nvSpPr>
        <p:spPr>
          <a:xfrm rot="20340511">
            <a:off x="2260625" y="4662591"/>
            <a:ext cx="207954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SELLING FIRMS WITH</a:t>
            </a:r>
            <a:br>
              <a:rPr lang="en-US" sz="1400" b="1" dirty="0">
                <a:solidFill>
                  <a:srgbClr val="C00000"/>
                </a:solidFill>
              </a:rPr>
            </a:br>
            <a:r>
              <a:rPr lang="en-US" sz="1400" b="1" dirty="0">
                <a:solidFill>
                  <a:srgbClr val="C00000"/>
                </a:solidFill>
              </a:rPr>
              <a:t>MARGINAL ABATEMENT</a:t>
            </a:r>
            <a:br>
              <a:rPr lang="en-US" sz="1400" b="1" dirty="0">
                <a:solidFill>
                  <a:srgbClr val="C00000"/>
                </a:solidFill>
              </a:rPr>
            </a:br>
            <a:r>
              <a:rPr lang="en-US" sz="1400" b="1" dirty="0">
                <a:solidFill>
                  <a:srgbClr val="C00000"/>
                </a:solidFill>
              </a:rPr>
              <a:t>COST BELOW P</a:t>
            </a:r>
            <a:r>
              <a:rPr lang="en-US" sz="1400" b="1" baseline="30000" dirty="0">
                <a:solidFill>
                  <a:srgbClr val="C00000"/>
                </a:solidFill>
              </a:rPr>
              <a:t>*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7CED480-C437-212C-BC0F-5BA489A036EB}"/>
              </a:ext>
            </a:extLst>
          </p:cNvPr>
          <p:cNvSpPr txBox="1"/>
          <p:nvPr/>
        </p:nvSpPr>
        <p:spPr>
          <a:xfrm>
            <a:off x="7399039" y="5332926"/>
            <a:ext cx="16536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 OF</a:t>
            </a:r>
          </a:p>
          <a:p>
            <a:pPr algn="ctr"/>
            <a:r>
              <a:rPr lang="en-US" b="1" dirty="0"/>
              <a:t>POLLUTION</a:t>
            </a:r>
            <a:br>
              <a:rPr lang="en-US" b="1" dirty="0"/>
            </a:br>
            <a:r>
              <a:rPr lang="en-US" b="1" dirty="0"/>
              <a:t>PERMITS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08709B1-3CE3-6AFA-817A-B809F81A285E}"/>
              </a:ext>
            </a:extLst>
          </p:cNvPr>
          <p:cNvSpPr txBox="1"/>
          <p:nvPr/>
        </p:nvSpPr>
        <p:spPr>
          <a:xfrm>
            <a:off x="4711523" y="3505851"/>
            <a:ext cx="19941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SOCIALLY EFFICIENT</a:t>
            </a: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LEVEL OF POLLUTION</a:t>
            </a:r>
          </a:p>
        </p:txBody>
      </p:sp>
    </p:spTree>
    <p:extLst>
      <p:ext uri="{BB962C8B-B14F-4D97-AF65-F5344CB8AC3E}">
        <p14:creationId xmlns:p14="http://schemas.microsoft.com/office/powerpoint/2010/main" val="346061066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D3271-8C51-0969-8F81-B59FE6943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4550C72E-9A35-3D3D-E8EE-171359525315}"/>
              </a:ext>
            </a:extLst>
          </p:cNvPr>
          <p:cNvSpPr/>
          <p:nvPr/>
        </p:nvSpPr>
        <p:spPr>
          <a:xfrm>
            <a:off x="3806825" y="3136900"/>
            <a:ext cx="693738" cy="1103313"/>
          </a:xfrm>
          <a:custGeom>
            <a:avLst/>
            <a:gdLst>
              <a:gd name="connsiteX0" fmla="*/ 0 w 693738"/>
              <a:gd name="connsiteY0" fmla="*/ 0 h 1103313"/>
              <a:gd name="connsiteX1" fmla="*/ 693738 w 693738"/>
              <a:gd name="connsiteY1" fmla="*/ 504825 h 1103313"/>
              <a:gd name="connsiteX2" fmla="*/ 14288 w 693738"/>
              <a:gd name="connsiteY2" fmla="*/ 1103313 h 1103313"/>
              <a:gd name="connsiteX3" fmla="*/ 0 w 693738"/>
              <a:gd name="connsiteY3" fmla="*/ 0 h 1103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3738" h="1103313">
                <a:moveTo>
                  <a:pt x="0" y="0"/>
                </a:moveTo>
                <a:lnTo>
                  <a:pt x="693738" y="504825"/>
                </a:lnTo>
                <a:lnTo>
                  <a:pt x="14288" y="11033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5ABC52C-C0CA-F350-845C-815C13C998F8}"/>
              </a:ext>
            </a:extLst>
          </p:cNvPr>
          <p:cNvCxnSpPr>
            <a:cxnSpLocks/>
          </p:cNvCxnSpPr>
          <p:nvPr/>
        </p:nvCxnSpPr>
        <p:spPr>
          <a:xfrm flipV="1">
            <a:off x="2803952" y="1952507"/>
            <a:ext cx="3598750" cy="3199718"/>
          </a:xfrm>
          <a:prstGeom prst="line">
            <a:avLst/>
          </a:prstGeom>
          <a:ln w="5715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0A4720D9-17F3-569E-1E7C-45823CA868B7}"/>
              </a:ext>
            </a:extLst>
          </p:cNvPr>
          <p:cNvSpPr txBox="1"/>
          <p:nvPr/>
        </p:nvSpPr>
        <p:spPr>
          <a:xfrm>
            <a:off x="6399460" y="1583175"/>
            <a:ext cx="1907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MSC = S</a:t>
            </a:r>
            <a:r>
              <a:rPr lang="en-US" b="1" baseline="-25000" dirty="0">
                <a:solidFill>
                  <a:schemeClr val="accent4"/>
                </a:solidFill>
              </a:rPr>
              <a:t>2</a:t>
            </a:r>
            <a:r>
              <a:rPr lang="en-US" b="1" dirty="0">
                <a:solidFill>
                  <a:schemeClr val="accent4"/>
                </a:solidFill>
              </a:rPr>
              <a:t> = MPC</a:t>
            </a:r>
            <a:r>
              <a:rPr lang="en-US" b="1" baseline="-25000" dirty="0">
                <a:solidFill>
                  <a:schemeClr val="accent4"/>
                </a:solidFill>
              </a:rPr>
              <a:t>2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8F9E6C2B-E807-7B66-CAB1-AF2F90738B2F}"/>
              </a:ext>
            </a:extLst>
          </p:cNvPr>
          <p:cNvSpPr/>
          <p:nvPr/>
        </p:nvSpPr>
        <p:spPr>
          <a:xfrm>
            <a:off x="5314114" y="2036292"/>
            <a:ext cx="499534" cy="26656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90FC0AC-B456-2488-D3FD-45C042C6707D}"/>
              </a:ext>
            </a:extLst>
          </p:cNvPr>
          <p:cNvCxnSpPr>
            <a:cxnSpLocks/>
          </p:cNvCxnSpPr>
          <p:nvPr/>
        </p:nvCxnSpPr>
        <p:spPr>
          <a:xfrm>
            <a:off x="1729317" y="3651023"/>
            <a:ext cx="1439333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DB8BA5D-B822-CA28-D557-6A3537E23135}"/>
              </a:ext>
            </a:extLst>
          </p:cNvPr>
          <p:cNvSpPr txBox="1"/>
          <p:nvPr/>
        </p:nvSpPr>
        <p:spPr>
          <a:xfrm>
            <a:off x="1787394" y="3354992"/>
            <a:ext cx="12478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SUPPLIED BY</a:t>
            </a:r>
          </a:p>
          <a:p>
            <a:pPr algn="ctr"/>
            <a:endParaRPr lang="en-US" sz="400" b="1" dirty="0"/>
          </a:p>
          <a:p>
            <a:pPr algn="ctr"/>
            <a:r>
              <a:rPr lang="en-US" sz="1400" b="1" dirty="0"/>
              <a:t>PRIV. FIRMS</a:t>
            </a:r>
            <a:endParaRPr lang="en-US" sz="1400" b="1" baseline="-25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3EDCFD-82CC-F50E-4AEE-11E38B381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74914"/>
            <a:ext cx="8596668" cy="925286"/>
          </a:xfrm>
        </p:spPr>
        <p:txBody>
          <a:bodyPr/>
          <a:lstStyle/>
          <a:p>
            <a:r>
              <a:rPr lang="en-US" dirty="0"/>
              <a:t>Direct Government Provision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75BD30D-4FE1-E7A8-761D-95D0D0DC0FA6}"/>
              </a:ext>
            </a:extLst>
          </p:cNvPr>
          <p:cNvCxnSpPr/>
          <p:nvPr/>
        </p:nvCxnSpPr>
        <p:spPr>
          <a:xfrm>
            <a:off x="1696453" y="5878102"/>
            <a:ext cx="561874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137697E-C35F-C96B-C62B-B912E80895A3}"/>
              </a:ext>
            </a:extLst>
          </p:cNvPr>
          <p:cNvCxnSpPr>
            <a:cxnSpLocks/>
          </p:cNvCxnSpPr>
          <p:nvPr/>
        </p:nvCxnSpPr>
        <p:spPr>
          <a:xfrm flipV="1">
            <a:off x="1696453" y="1600876"/>
            <a:ext cx="0" cy="427722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B7F2655-3E35-73DD-165B-08FD3AC6E997}"/>
              </a:ext>
            </a:extLst>
          </p:cNvPr>
          <p:cNvSpPr txBox="1"/>
          <p:nvPr/>
        </p:nvSpPr>
        <p:spPr>
          <a:xfrm>
            <a:off x="7315201" y="5693436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1E37A5-A357-78E8-44BF-68805DEEB32F}"/>
              </a:ext>
            </a:extLst>
          </p:cNvPr>
          <p:cNvSpPr txBox="1"/>
          <p:nvPr/>
        </p:nvSpPr>
        <p:spPr>
          <a:xfrm>
            <a:off x="486657" y="1833668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COSTS &amp;</a:t>
            </a:r>
            <a:br>
              <a:rPr lang="en-US" b="1" dirty="0"/>
            </a:br>
            <a:r>
              <a:rPr lang="en-US" b="1" dirty="0"/>
              <a:t>BENEFITS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7C687CF-8E8E-6671-8CF8-3C926E2D15C9}"/>
              </a:ext>
            </a:extLst>
          </p:cNvPr>
          <p:cNvCxnSpPr/>
          <p:nvPr/>
        </p:nvCxnSpPr>
        <p:spPr>
          <a:xfrm>
            <a:off x="2346158" y="2040028"/>
            <a:ext cx="4024563" cy="301391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89D3857-0D92-953C-A423-5A8BB92F7E9C}"/>
              </a:ext>
            </a:extLst>
          </p:cNvPr>
          <p:cNvSpPr txBox="1"/>
          <p:nvPr/>
        </p:nvSpPr>
        <p:spPr>
          <a:xfrm>
            <a:off x="6382754" y="4973638"/>
            <a:ext cx="1752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 = MPB = MSB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0879A82-58BA-AE55-88BD-CA6D8566B824}"/>
              </a:ext>
            </a:extLst>
          </p:cNvPr>
          <p:cNvCxnSpPr>
            <a:cxnSpLocks/>
          </p:cNvCxnSpPr>
          <p:nvPr/>
        </p:nvCxnSpPr>
        <p:spPr>
          <a:xfrm flipV="1">
            <a:off x="2795490" y="1952507"/>
            <a:ext cx="2360042" cy="209835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CB05C65D-FCC4-7D7C-C582-83EC664E1D62}"/>
              </a:ext>
            </a:extLst>
          </p:cNvPr>
          <p:cNvSpPr txBox="1"/>
          <p:nvPr/>
        </p:nvSpPr>
        <p:spPr>
          <a:xfrm>
            <a:off x="5144613" y="1584452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1</a:t>
            </a:r>
            <a:r>
              <a:rPr lang="en-US" b="1" dirty="0">
                <a:solidFill>
                  <a:srgbClr val="C00000"/>
                </a:solidFill>
              </a:rPr>
              <a:t> = MPC</a:t>
            </a:r>
            <a:r>
              <a:rPr lang="en-US" b="1" baseline="-25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36" name="Left Brace 35">
            <a:extLst>
              <a:ext uri="{FF2B5EF4-FFF2-40B4-BE49-F238E27FC236}">
                <a16:creationId xmlns:a16="http://schemas.microsoft.com/office/drawing/2014/main" id="{D280E9FB-2772-E21C-2A85-91D996A17C9D}"/>
              </a:ext>
            </a:extLst>
          </p:cNvPr>
          <p:cNvSpPr/>
          <p:nvPr/>
        </p:nvSpPr>
        <p:spPr>
          <a:xfrm>
            <a:off x="2500480" y="4046178"/>
            <a:ext cx="228761" cy="1095282"/>
          </a:xfrm>
          <a:prstGeom prst="leftBrace">
            <a:avLst>
              <a:gd name="adj1" fmla="val 147059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2C4546B-3258-D622-7B63-3E50A16470A9}"/>
              </a:ext>
            </a:extLst>
          </p:cNvPr>
          <p:cNvSpPr txBox="1"/>
          <p:nvPr/>
        </p:nvSpPr>
        <p:spPr>
          <a:xfrm>
            <a:off x="1762338" y="4409149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MEB</a:t>
            </a:r>
            <a:r>
              <a:rPr lang="en-US" b="1" baseline="-25000" dirty="0"/>
              <a:t>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69BBACA-AC01-E823-5C00-E8F37F8C8A43}"/>
                  </a:ext>
                </a:extLst>
              </p:cNvPr>
              <p:cNvSpPr txBox="1"/>
              <p:nvPr/>
            </p:nvSpPr>
            <p:spPr>
              <a:xfrm>
                <a:off x="1321533" y="2960516"/>
                <a:ext cx="3425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69BBACA-AC01-E823-5C00-E8F37F8C8A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1533" y="2960516"/>
                <a:ext cx="342543" cy="369332"/>
              </a:xfrm>
              <a:prstGeom prst="rect">
                <a:avLst/>
              </a:prstGeom>
              <a:blipFill>
                <a:blip r:embed="rId2"/>
                <a:stretch>
                  <a:fillRect l="-21429"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71191C4-A175-A9D2-FE44-11A7308E7D69}"/>
              </a:ext>
            </a:extLst>
          </p:cNvPr>
          <p:cNvCxnSpPr>
            <a:cxnSpLocks/>
          </p:cNvCxnSpPr>
          <p:nvPr/>
        </p:nvCxnSpPr>
        <p:spPr>
          <a:xfrm flipV="1">
            <a:off x="3818475" y="3139738"/>
            <a:ext cx="0" cy="273836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139C03F-2629-68C2-E383-399C9A60F9BA}"/>
                  </a:ext>
                </a:extLst>
              </p:cNvPr>
              <p:cNvSpPr txBox="1"/>
              <p:nvPr/>
            </p:nvSpPr>
            <p:spPr>
              <a:xfrm>
                <a:off x="3560363" y="5904474"/>
                <a:ext cx="524246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139C03F-2629-68C2-E383-399C9A60F9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0363" y="5904474"/>
                <a:ext cx="524246" cy="372603"/>
              </a:xfrm>
              <a:prstGeom prst="rect">
                <a:avLst/>
              </a:prstGeom>
              <a:blipFill>
                <a:blip r:embed="rId3"/>
                <a:stretch>
                  <a:fillRect l="-2326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Group 43">
            <a:extLst>
              <a:ext uri="{FF2B5EF4-FFF2-40B4-BE49-F238E27FC236}">
                <a16:creationId xmlns:a16="http://schemas.microsoft.com/office/drawing/2014/main" id="{9245DC18-6762-0FCE-86E7-AD6B941F1A7E}"/>
              </a:ext>
            </a:extLst>
          </p:cNvPr>
          <p:cNvGrpSpPr/>
          <p:nvPr/>
        </p:nvGrpSpPr>
        <p:grpSpPr>
          <a:xfrm>
            <a:off x="3724484" y="3047447"/>
            <a:ext cx="182880" cy="182880"/>
            <a:chOff x="7581418" y="3593939"/>
            <a:chExt cx="1006998" cy="1006998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088432A-D29B-2FFA-3139-6C5385337536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4C36175-349C-5049-FA66-44113D4CAABB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5E51554-DFAB-E2AC-E305-37D4891C4373}"/>
              </a:ext>
            </a:extLst>
          </p:cNvPr>
          <p:cNvCxnSpPr>
            <a:cxnSpLocks/>
          </p:cNvCxnSpPr>
          <p:nvPr/>
        </p:nvCxnSpPr>
        <p:spPr>
          <a:xfrm>
            <a:off x="1696453" y="3141840"/>
            <a:ext cx="212603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D9B3E5D-7A55-1D27-25E6-776749A78D3A}"/>
                  </a:ext>
                </a:extLst>
              </p:cNvPr>
              <p:cNvSpPr txBox="1"/>
              <p:nvPr/>
            </p:nvSpPr>
            <p:spPr>
              <a:xfrm>
                <a:off x="765006" y="3466602"/>
                <a:ext cx="865563" cy="373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D9B3E5D-7A55-1D27-25E6-776749A78D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006" y="3466602"/>
                <a:ext cx="865563" cy="373179"/>
              </a:xfrm>
              <a:prstGeom prst="rect">
                <a:avLst/>
              </a:prstGeom>
              <a:blipFill>
                <a:blip r:embed="rId4"/>
                <a:stretch>
                  <a:fillRect l="-7042"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" name="Group 50">
            <a:extLst>
              <a:ext uri="{FF2B5EF4-FFF2-40B4-BE49-F238E27FC236}">
                <a16:creationId xmlns:a16="http://schemas.microsoft.com/office/drawing/2014/main" id="{6EDA5FE8-50A9-44A0-A91D-CD721C9F7F3C}"/>
              </a:ext>
            </a:extLst>
          </p:cNvPr>
          <p:cNvGrpSpPr/>
          <p:nvPr/>
        </p:nvGrpSpPr>
        <p:grpSpPr>
          <a:xfrm>
            <a:off x="4401676" y="3557530"/>
            <a:ext cx="182880" cy="182880"/>
            <a:chOff x="7581418" y="3593939"/>
            <a:chExt cx="1006998" cy="1006998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2168B5B-9928-0F8F-3BAA-28AA14115BB2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9448901-B91E-5ED0-44E1-0E167F7581BB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4146CD4-6155-1B5C-A3F9-D5610870A43D}"/>
              </a:ext>
            </a:extLst>
          </p:cNvPr>
          <p:cNvCxnSpPr>
            <a:cxnSpLocks/>
            <a:endCxn id="63" idx="1"/>
          </p:cNvCxnSpPr>
          <p:nvPr/>
        </p:nvCxnSpPr>
        <p:spPr>
          <a:xfrm flipV="1">
            <a:off x="3242511" y="3641725"/>
            <a:ext cx="1258052" cy="1019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17A9167B-D443-D2B6-2C09-65E9814D02B0}"/>
              </a:ext>
            </a:extLst>
          </p:cNvPr>
          <p:cNvCxnSpPr>
            <a:cxnSpLocks/>
          </p:cNvCxnSpPr>
          <p:nvPr/>
        </p:nvCxnSpPr>
        <p:spPr>
          <a:xfrm flipV="1">
            <a:off x="4489941" y="3648906"/>
            <a:ext cx="0" cy="222919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644EEA96-DDC2-77F5-B279-F7E6A7EFD727}"/>
                  </a:ext>
                </a:extLst>
              </p:cNvPr>
              <p:cNvSpPr txBox="1"/>
              <p:nvPr/>
            </p:nvSpPr>
            <p:spPr>
              <a:xfrm>
                <a:off x="4283185" y="5890751"/>
                <a:ext cx="1079591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644EEA96-DDC2-77F5-B279-F7E6A7EFD7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185" y="5890751"/>
                <a:ext cx="1079591" cy="373179"/>
              </a:xfrm>
              <a:prstGeom prst="rect">
                <a:avLst/>
              </a:prstGeom>
              <a:blipFill>
                <a:blip r:embed="rId5"/>
                <a:stretch>
                  <a:fillRect l="-1130" b="-11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52690877-30FC-CE52-5724-01F3F820BDF5}"/>
              </a:ext>
            </a:extLst>
          </p:cNvPr>
          <p:cNvCxnSpPr/>
          <p:nvPr/>
        </p:nvCxnSpPr>
        <p:spPr>
          <a:xfrm>
            <a:off x="3815924" y="6353836"/>
            <a:ext cx="674017" cy="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E009D625-483E-428C-CE49-E4970F337833}"/>
              </a:ext>
            </a:extLst>
          </p:cNvPr>
          <p:cNvSpPr txBox="1"/>
          <p:nvPr/>
        </p:nvSpPr>
        <p:spPr>
          <a:xfrm>
            <a:off x="3330431" y="6412248"/>
            <a:ext cx="16450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UNDERPROVISION</a:t>
            </a:r>
            <a:endParaRPr lang="en-US" sz="1400" b="1" baseline="-25000" dirty="0">
              <a:solidFill>
                <a:srgbClr val="C00000"/>
              </a:solidFill>
            </a:endParaRP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A31FF124-4A68-E99C-CEF9-E59D560934B2}"/>
              </a:ext>
            </a:extLst>
          </p:cNvPr>
          <p:cNvCxnSpPr>
            <a:cxnSpLocks/>
          </p:cNvCxnSpPr>
          <p:nvPr/>
        </p:nvCxnSpPr>
        <p:spPr>
          <a:xfrm flipH="1" flipV="1">
            <a:off x="3961135" y="3791722"/>
            <a:ext cx="153768" cy="482833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0FA096B8-675D-F58C-5EA9-82AB2CBF8D1F}"/>
              </a:ext>
            </a:extLst>
          </p:cNvPr>
          <p:cNvSpPr txBox="1"/>
          <p:nvPr/>
        </p:nvSpPr>
        <p:spPr>
          <a:xfrm>
            <a:off x="3839787" y="4315921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DWL</a:t>
            </a:r>
            <a:endParaRPr lang="en-US" b="1" baseline="-25000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2050392-D83C-3538-623F-98EC6C883E13}"/>
              </a:ext>
            </a:extLst>
          </p:cNvPr>
          <p:cNvCxnSpPr>
            <a:cxnSpLocks/>
          </p:cNvCxnSpPr>
          <p:nvPr/>
        </p:nvCxnSpPr>
        <p:spPr>
          <a:xfrm>
            <a:off x="4358439" y="2737373"/>
            <a:ext cx="1004337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C0C9016-084A-019B-CD12-F563D52CFC30}"/>
              </a:ext>
            </a:extLst>
          </p:cNvPr>
          <p:cNvSpPr txBox="1"/>
          <p:nvPr/>
        </p:nvSpPr>
        <p:spPr>
          <a:xfrm>
            <a:off x="4424673" y="2443939"/>
            <a:ext cx="1019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SUPPLIED</a:t>
            </a:r>
          </a:p>
          <a:p>
            <a:pPr algn="ctr"/>
            <a:endParaRPr lang="en-US" sz="400" b="1" dirty="0"/>
          </a:p>
          <a:p>
            <a:pPr algn="ctr"/>
            <a:r>
              <a:rPr lang="en-US" sz="1400" b="1" dirty="0"/>
              <a:t>BY GOV.</a:t>
            </a:r>
            <a:endParaRPr lang="en-US" sz="1400" b="1" baseline="-25000" dirty="0"/>
          </a:p>
        </p:txBody>
      </p:sp>
    </p:spTree>
    <p:extLst>
      <p:ext uri="{BB962C8B-B14F-4D97-AF65-F5344CB8AC3E}">
        <p14:creationId xmlns:p14="http://schemas.microsoft.com/office/powerpoint/2010/main" val="184792432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BCCE9-F535-4024-8A72-C3940E2B1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D7B0C17-B4E8-58D3-B760-4EF5B15B8DE7}"/>
              </a:ext>
            </a:extLst>
          </p:cNvPr>
          <p:cNvSpPr/>
          <p:nvPr/>
        </p:nvSpPr>
        <p:spPr>
          <a:xfrm>
            <a:off x="3990591" y="2751664"/>
            <a:ext cx="589103" cy="903288"/>
          </a:xfrm>
          <a:custGeom>
            <a:avLst/>
            <a:gdLst>
              <a:gd name="connsiteX0" fmla="*/ 8078 w 589103"/>
              <a:gd name="connsiteY0" fmla="*/ 0 h 903288"/>
              <a:gd name="connsiteX1" fmla="*/ 589103 w 589103"/>
              <a:gd name="connsiteY1" fmla="*/ 374650 h 903288"/>
              <a:gd name="connsiteX2" fmla="*/ 1728 w 589103"/>
              <a:gd name="connsiteY2" fmla="*/ 903288 h 903288"/>
              <a:gd name="connsiteX3" fmla="*/ 8078 w 589103"/>
              <a:gd name="connsiteY3" fmla="*/ 0 h 90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9103" h="903288">
                <a:moveTo>
                  <a:pt x="8078" y="0"/>
                </a:moveTo>
                <a:lnTo>
                  <a:pt x="589103" y="374650"/>
                </a:lnTo>
                <a:lnTo>
                  <a:pt x="1728" y="903288"/>
                </a:lnTo>
                <a:cubicBezTo>
                  <a:pt x="-389" y="600605"/>
                  <a:pt x="-2505" y="297921"/>
                  <a:pt x="807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CC3495C-A5C3-E797-F12A-7FBD60AF12DF}"/>
              </a:ext>
            </a:extLst>
          </p:cNvPr>
          <p:cNvCxnSpPr>
            <a:cxnSpLocks/>
          </p:cNvCxnSpPr>
          <p:nvPr/>
        </p:nvCxnSpPr>
        <p:spPr>
          <a:xfrm flipV="1">
            <a:off x="2662716" y="2180414"/>
            <a:ext cx="3003526" cy="2670494"/>
          </a:xfrm>
          <a:prstGeom prst="line">
            <a:avLst/>
          </a:prstGeom>
          <a:ln w="5715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F8E65F2-A9D7-8889-1D18-310FA122A1B5}"/>
              </a:ext>
            </a:extLst>
          </p:cNvPr>
          <p:cNvCxnSpPr>
            <a:cxnSpLocks/>
          </p:cNvCxnSpPr>
          <p:nvPr/>
        </p:nvCxnSpPr>
        <p:spPr>
          <a:xfrm flipV="1">
            <a:off x="3994385" y="2762250"/>
            <a:ext cx="0" cy="311585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6D726E9-449B-C175-7122-C0759B56D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74914"/>
            <a:ext cx="8596668" cy="925286"/>
          </a:xfrm>
        </p:spPr>
        <p:txBody>
          <a:bodyPr/>
          <a:lstStyle/>
          <a:p>
            <a:r>
              <a:rPr lang="en-US" dirty="0"/>
              <a:t>Direct Government Provision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0146F7E-E0B2-655E-EC95-374BEFBA1E65}"/>
              </a:ext>
            </a:extLst>
          </p:cNvPr>
          <p:cNvCxnSpPr/>
          <p:nvPr/>
        </p:nvCxnSpPr>
        <p:spPr>
          <a:xfrm>
            <a:off x="1696453" y="5878102"/>
            <a:ext cx="561874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D49F1FF-CF1A-07CC-045A-83DC5F72387C}"/>
              </a:ext>
            </a:extLst>
          </p:cNvPr>
          <p:cNvCxnSpPr>
            <a:cxnSpLocks/>
          </p:cNvCxnSpPr>
          <p:nvPr/>
        </p:nvCxnSpPr>
        <p:spPr>
          <a:xfrm flipV="1">
            <a:off x="1696453" y="1600876"/>
            <a:ext cx="0" cy="427722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22C57D8-0F55-CBB0-4259-62025BB508F7}"/>
              </a:ext>
            </a:extLst>
          </p:cNvPr>
          <p:cNvSpPr txBox="1"/>
          <p:nvPr/>
        </p:nvSpPr>
        <p:spPr>
          <a:xfrm>
            <a:off x="7315201" y="5693436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1A5028-D2F9-D639-4987-A8B1005E06D7}"/>
              </a:ext>
            </a:extLst>
          </p:cNvPr>
          <p:cNvSpPr txBox="1"/>
          <p:nvPr/>
        </p:nvSpPr>
        <p:spPr>
          <a:xfrm>
            <a:off x="486657" y="1833668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COSTS &amp;</a:t>
            </a:r>
            <a:br>
              <a:rPr lang="en-US" b="1" dirty="0"/>
            </a:br>
            <a:r>
              <a:rPr lang="en-US" b="1" dirty="0"/>
              <a:t>BENEFITS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A431422-6536-EF22-030F-E590A0BB0805}"/>
              </a:ext>
            </a:extLst>
          </p:cNvPr>
          <p:cNvCxnSpPr>
            <a:cxnSpLocks/>
          </p:cNvCxnSpPr>
          <p:nvPr/>
        </p:nvCxnSpPr>
        <p:spPr>
          <a:xfrm>
            <a:off x="2742005" y="2860283"/>
            <a:ext cx="3839272" cy="247861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ACE318F-3AA8-6468-DE62-AAE9DC8D2200}"/>
              </a:ext>
            </a:extLst>
          </p:cNvPr>
          <p:cNvSpPr txBox="1"/>
          <p:nvPr/>
        </p:nvSpPr>
        <p:spPr>
          <a:xfrm>
            <a:off x="6597410" y="5233359"/>
            <a:ext cx="1051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 = MPB</a:t>
            </a:r>
          </a:p>
        </p:txBody>
      </p:sp>
      <p:sp>
        <p:nvSpPr>
          <p:cNvPr id="36" name="Left Brace 35">
            <a:extLst>
              <a:ext uri="{FF2B5EF4-FFF2-40B4-BE49-F238E27FC236}">
                <a16:creationId xmlns:a16="http://schemas.microsoft.com/office/drawing/2014/main" id="{6A975480-878E-02E2-B46C-184E50FC1663}"/>
              </a:ext>
            </a:extLst>
          </p:cNvPr>
          <p:cNvSpPr/>
          <p:nvPr/>
        </p:nvSpPr>
        <p:spPr>
          <a:xfrm>
            <a:off x="2451007" y="1938244"/>
            <a:ext cx="228761" cy="909727"/>
          </a:xfrm>
          <a:prstGeom prst="leftBrace">
            <a:avLst>
              <a:gd name="adj1" fmla="val 147059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3DC4913-1299-42C6-02A0-02F12CCBDE8E}"/>
              </a:ext>
            </a:extLst>
          </p:cNvPr>
          <p:cNvSpPr txBox="1"/>
          <p:nvPr/>
        </p:nvSpPr>
        <p:spPr>
          <a:xfrm>
            <a:off x="1715668" y="2206853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MEB</a:t>
            </a:r>
            <a:r>
              <a:rPr lang="en-US" b="1" baseline="-25000" dirty="0"/>
              <a:t>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84920F7-6B64-23F2-0504-1CD5B0DE6D1E}"/>
                  </a:ext>
                </a:extLst>
              </p:cNvPr>
              <p:cNvSpPr txBox="1"/>
              <p:nvPr/>
            </p:nvSpPr>
            <p:spPr>
              <a:xfrm>
                <a:off x="3731054" y="5906145"/>
                <a:ext cx="524246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84920F7-6B64-23F2-0504-1CD5B0DE6D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1054" y="5906145"/>
                <a:ext cx="524246" cy="372603"/>
              </a:xfrm>
              <a:prstGeom prst="rect">
                <a:avLst/>
              </a:prstGeom>
              <a:blipFill>
                <a:blip r:embed="rId2"/>
                <a:stretch>
                  <a:fillRect l="-2326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0FD7DEEF-96E4-C642-1B79-1BA0F6AA28DD}"/>
                  </a:ext>
                </a:extLst>
              </p:cNvPr>
              <p:cNvSpPr txBox="1"/>
              <p:nvPr/>
            </p:nvSpPr>
            <p:spPr>
              <a:xfrm>
                <a:off x="4396226" y="5902494"/>
                <a:ext cx="1079591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0FD7DEEF-96E4-C642-1B79-1BA0F6AA28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6226" y="5902494"/>
                <a:ext cx="1079591" cy="373179"/>
              </a:xfrm>
              <a:prstGeom prst="rect">
                <a:avLst/>
              </a:prstGeom>
              <a:blipFill>
                <a:blip r:embed="rId3"/>
                <a:stretch>
                  <a:fillRect l="-565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E27BF808-2171-3BE3-7955-63E9426CE4BB}"/>
              </a:ext>
            </a:extLst>
          </p:cNvPr>
          <p:cNvCxnSpPr>
            <a:cxnSpLocks/>
          </p:cNvCxnSpPr>
          <p:nvPr/>
        </p:nvCxnSpPr>
        <p:spPr>
          <a:xfrm>
            <a:off x="3993982" y="6344321"/>
            <a:ext cx="590018" cy="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9B18D467-4C84-520B-EDDB-126E8566C8C7}"/>
              </a:ext>
            </a:extLst>
          </p:cNvPr>
          <p:cNvSpPr txBox="1"/>
          <p:nvPr/>
        </p:nvSpPr>
        <p:spPr>
          <a:xfrm>
            <a:off x="3478897" y="6412832"/>
            <a:ext cx="16450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UNDERPROVISION</a:t>
            </a:r>
            <a:endParaRPr lang="en-US" sz="1400" b="1" baseline="-25000" dirty="0">
              <a:solidFill>
                <a:srgbClr val="C00000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9C7ECA7-FD3C-88A4-0D69-7855C3AADB61}"/>
              </a:ext>
            </a:extLst>
          </p:cNvPr>
          <p:cNvSpPr txBox="1"/>
          <p:nvPr/>
        </p:nvSpPr>
        <p:spPr>
          <a:xfrm>
            <a:off x="4041135" y="2134929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DWL</a:t>
            </a:r>
            <a:endParaRPr lang="en-US" b="1" baseline="-25000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6361DA1-D3B0-534F-D7C2-BD3DB975C21D}"/>
              </a:ext>
            </a:extLst>
          </p:cNvPr>
          <p:cNvCxnSpPr>
            <a:cxnSpLocks/>
          </p:cNvCxnSpPr>
          <p:nvPr/>
        </p:nvCxnSpPr>
        <p:spPr>
          <a:xfrm>
            <a:off x="2742005" y="1954599"/>
            <a:ext cx="3839272" cy="2478612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20C5B4C-501F-903A-4935-83981B48478A}"/>
              </a:ext>
            </a:extLst>
          </p:cNvPr>
          <p:cNvSpPr txBox="1"/>
          <p:nvPr/>
        </p:nvSpPr>
        <p:spPr>
          <a:xfrm>
            <a:off x="6589405" y="4340129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MSB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E0D6E41-B52A-5802-CA0C-E2FAA0332469}"/>
                  </a:ext>
                </a:extLst>
              </p:cNvPr>
              <p:cNvSpPr txBox="1"/>
              <p:nvPr/>
            </p:nvSpPr>
            <p:spPr>
              <a:xfrm>
                <a:off x="1326922" y="3480511"/>
                <a:ext cx="3425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E0D6E41-B52A-5802-CA0C-E2FAA03324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6922" y="3480511"/>
                <a:ext cx="342543" cy="369332"/>
              </a:xfrm>
              <a:prstGeom prst="rect">
                <a:avLst/>
              </a:prstGeom>
              <a:blipFill>
                <a:blip r:embed="rId4"/>
                <a:stretch>
                  <a:fillRect l="-21429"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Group 43">
            <a:extLst>
              <a:ext uri="{FF2B5EF4-FFF2-40B4-BE49-F238E27FC236}">
                <a16:creationId xmlns:a16="http://schemas.microsoft.com/office/drawing/2014/main" id="{325FBE0E-EAB5-40AD-16D2-91915309F036}"/>
              </a:ext>
            </a:extLst>
          </p:cNvPr>
          <p:cNvGrpSpPr/>
          <p:nvPr/>
        </p:nvGrpSpPr>
        <p:grpSpPr>
          <a:xfrm>
            <a:off x="3902945" y="3570087"/>
            <a:ext cx="182880" cy="182880"/>
            <a:chOff x="7581418" y="3593939"/>
            <a:chExt cx="1006998" cy="1006998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EFDCE046-165A-0ACE-7BEF-CC48B06718D1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CB49BB-8723-1FF3-7FDE-ADCD22740896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F2707D0-DED1-143B-25D4-AE1ADCD6724C}"/>
                  </a:ext>
                </a:extLst>
              </p:cNvPr>
              <p:cNvSpPr txBox="1"/>
              <p:nvPr/>
            </p:nvSpPr>
            <p:spPr>
              <a:xfrm>
                <a:off x="1328568" y="2950722"/>
                <a:ext cx="3425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F2707D0-DED1-143B-25D4-AE1ADCD672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8568" y="2950722"/>
                <a:ext cx="342543" cy="369332"/>
              </a:xfrm>
              <a:prstGeom prst="rect">
                <a:avLst/>
              </a:prstGeom>
              <a:blipFill>
                <a:blip r:embed="rId5"/>
                <a:stretch>
                  <a:fillRect l="-160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" name="Group 50">
            <a:extLst>
              <a:ext uri="{FF2B5EF4-FFF2-40B4-BE49-F238E27FC236}">
                <a16:creationId xmlns:a16="http://schemas.microsoft.com/office/drawing/2014/main" id="{77078C56-2B9E-9C0D-AF01-C0111BD6F454}"/>
              </a:ext>
            </a:extLst>
          </p:cNvPr>
          <p:cNvGrpSpPr/>
          <p:nvPr/>
        </p:nvGrpSpPr>
        <p:grpSpPr>
          <a:xfrm>
            <a:off x="4480878" y="3050993"/>
            <a:ext cx="182880" cy="182880"/>
            <a:chOff x="7581418" y="3593939"/>
            <a:chExt cx="1006998" cy="1006998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F58E6E75-588B-F040-5C1D-F0CE008EAA1B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CD24A5F5-9E2E-1148-55E1-9D43D7A005B4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74478ACD-5223-6D59-A95C-AF22DD3C2D06}"/>
              </a:ext>
            </a:extLst>
          </p:cNvPr>
          <p:cNvCxnSpPr>
            <a:cxnSpLocks/>
          </p:cNvCxnSpPr>
          <p:nvPr/>
        </p:nvCxnSpPr>
        <p:spPr>
          <a:xfrm flipH="1">
            <a:off x="4135574" y="2539336"/>
            <a:ext cx="132465" cy="550328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29C4F97-80FA-C280-CB7D-BE10C8B68737}"/>
              </a:ext>
            </a:extLst>
          </p:cNvPr>
          <p:cNvCxnSpPr>
            <a:cxnSpLocks/>
          </p:cNvCxnSpPr>
          <p:nvPr/>
        </p:nvCxnSpPr>
        <p:spPr>
          <a:xfrm>
            <a:off x="1696453" y="3662920"/>
            <a:ext cx="228968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04DB824-A4A7-2FEB-355C-5F74E60C114A}"/>
              </a:ext>
            </a:extLst>
          </p:cNvPr>
          <p:cNvCxnSpPr>
            <a:cxnSpLocks/>
          </p:cNvCxnSpPr>
          <p:nvPr/>
        </p:nvCxnSpPr>
        <p:spPr>
          <a:xfrm>
            <a:off x="1696453" y="3136608"/>
            <a:ext cx="287517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0470300B-2CDB-7768-A78D-4A34EBBEBDB3}"/>
              </a:ext>
            </a:extLst>
          </p:cNvPr>
          <p:cNvCxnSpPr>
            <a:cxnSpLocks/>
          </p:cNvCxnSpPr>
          <p:nvPr/>
        </p:nvCxnSpPr>
        <p:spPr>
          <a:xfrm flipV="1">
            <a:off x="4573733" y="3143915"/>
            <a:ext cx="0" cy="273418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28A1C179-2763-8E98-E015-DB6335B7D98D}"/>
              </a:ext>
            </a:extLst>
          </p:cNvPr>
          <p:cNvSpPr txBox="1"/>
          <p:nvPr/>
        </p:nvSpPr>
        <p:spPr>
          <a:xfrm>
            <a:off x="4542325" y="1742434"/>
            <a:ext cx="230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1</a:t>
            </a:r>
            <a:r>
              <a:rPr lang="en-US" b="1" dirty="0">
                <a:solidFill>
                  <a:srgbClr val="C00000"/>
                </a:solidFill>
              </a:rPr>
              <a:t> = MPC</a:t>
            </a:r>
            <a:r>
              <a:rPr lang="en-US" b="1" baseline="-25000" dirty="0">
                <a:solidFill>
                  <a:srgbClr val="C00000"/>
                </a:solidFill>
              </a:rPr>
              <a:t>1</a:t>
            </a:r>
            <a:r>
              <a:rPr lang="en-US" b="1" dirty="0">
                <a:solidFill>
                  <a:srgbClr val="C00000"/>
                </a:solidFill>
              </a:rPr>
              <a:t> = MSC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160D073-928D-F101-D9FF-6A44F1112095}"/>
              </a:ext>
            </a:extLst>
          </p:cNvPr>
          <p:cNvCxnSpPr>
            <a:cxnSpLocks/>
          </p:cNvCxnSpPr>
          <p:nvPr/>
        </p:nvCxnSpPr>
        <p:spPr>
          <a:xfrm flipV="1">
            <a:off x="3679189" y="2096971"/>
            <a:ext cx="3078657" cy="2737294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59FBCE2-C0E0-7EA7-148B-54452DBC37A1}"/>
              </a:ext>
            </a:extLst>
          </p:cNvPr>
          <p:cNvSpPr txBox="1"/>
          <p:nvPr/>
        </p:nvSpPr>
        <p:spPr>
          <a:xfrm>
            <a:off x="6731967" y="1743845"/>
            <a:ext cx="1926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</a:t>
            </a:r>
            <a:r>
              <a:rPr lang="en-US" b="1" baseline="-25000" dirty="0">
                <a:solidFill>
                  <a:schemeClr val="accent4"/>
                </a:solidFill>
              </a:rPr>
              <a:t>2</a:t>
            </a:r>
            <a:r>
              <a:rPr lang="en-US" b="1" dirty="0">
                <a:solidFill>
                  <a:schemeClr val="accent4"/>
                </a:solidFill>
              </a:rPr>
              <a:t> = MPC</a:t>
            </a:r>
            <a:r>
              <a:rPr lang="en-US" b="1" baseline="-25000" dirty="0">
                <a:solidFill>
                  <a:schemeClr val="accent4"/>
                </a:solidFill>
              </a:rPr>
              <a:t>2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BEB91F3-A16D-73AB-22C1-BB594254500B}"/>
              </a:ext>
            </a:extLst>
          </p:cNvPr>
          <p:cNvGrpSpPr/>
          <p:nvPr/>
        </p:nvGrpSpPr>
        <p:grpSpPr>
          <a:xfrm>
            <a:off x="4483490" y="3944642"/>
            <a:ext cx="182880" cy="182880"/>
            <a:chOff x="7581418" y="3593939"/>
            <a:chExt cx="1006998" cy="1006998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3821252-45A9-C6BA-21B9-6B978C922BCB}"/>
                </a:ext>
              </a:extLst>
            </p:cNvPr>
            <p:cNvCxnSpPr/>
            <p:nvPr/>
          </p:nvCxnSpPr>
          <p:spPr>
            <a:xfrm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1B95526-F8F1-7AFD-F5E8-A0A50CC69485}"/>
                </a:ext>
              </a:extLst>
            </p:cNvPr>
            <p:cNvCxnSpPr/>
            <p:nvPr/>
          </p:nvCxnSpPr>
          <p:spPr>
            <a:xfrm flipV="1">
              <a:off x="7581418" y="3593939"/>
              <a:ext cx="1006998" cy="100699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BAF1CF0-EB4B-BB17-D79C-E73D4C6D446B}"/>
              </a:ext>
            </a:extLst>
          </p:cNvPr>
          <p:cNvCxnSpPr>
            <a:cxnSpLocks/>
          </p:cNvCxnSpPr>
          <p:nvPr/>
        </p:nvCxnSpPr>
        <p:spPr>
          <a:xfrm>
            <a:off x="3576320" y="4038530"/>
            <a:ext cx="99758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C51FAE7-64BD-7D58-F577-B8202947EFA4}"/>
                  </a:ext>
                </a:extLst>
              </p:cNvPr>
              <p:cNvSpPr txBox="1"/>
              <p:nvPr/>
            </p:nvSpPr>
            <p:spPr>
              <a:xfrm>
                <a:off x="1328568" y="3851416"/>
                <a:ext cx="342543" cy="373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C51FAE7-64BD-7D58-F577-B8202947EF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8568" y="3851416"/>
                <a:ext cx="342543" cy="373179"/>
              </a:xfrm>
              <a:prstGeom prst="rect">
                <a:avLst/>
              </a:prstGeom>
              <a:blipFill>
                <a:blip r:embed="rId6"/>
                <a:stretch>
                  <a:fillRect l="-21429"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row: Right 20">
            <a:extLst>
              <a:ext uri="{FF2B5EF4-FFF2-40B4-BE49-F238E27FC236}">
                <a16:creationId xmlns:a16="http://schemas.microsoft.com/office/drawing/2014/main" id="{97D66C7A-5B9B-7AC7-38EF-858A5E02D9CB}"/>
              </a:ext>
            </a:extLst>
          </p:cNvPr>
          <p:cNvSpPr/>
          <p:nvPr/>
        </p:nvSpPr>
        <p:spPr>
          <a:xfrm>
            <a:off x="5881492" y="2120509"/>
            <a:ext cx="429015" cy="266560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ACD6903-02DE-13BA-F283-7C10011BC55D}"/>
              </a:ext>
            </a:extLst>
          </p:cNvPr>
          <p:cNvCxnSpPr>
            <a:cxnSpLocks/>
          </p:cNvCxnSpPr>
          <p:nvPr/>
        </p:nvCxnSpPr>
        <p:spPr>
          <a:xfrm>
            <a:off x="2674852" y="4923911"/>
            <a:ext cx="1004337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810B6F0-54A7-DD4A-1CD4-CA862E15A436}"/>
              </a:ext>
            </a:extLst>
          </p:cNvPr>
          <p:cNvSpPr txBox="1"/>
          <p:nvPr/>
        </p:nvSpPr>
        <p:spPr>
          <a:xfrm>
            <a:off x="2667332" y="4979841"/>
            <a:ext cx="1019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SUPPLIED</a:t>
            </a:r>
          </a:p>
          <a:p>
            <a:pPr algn="ctr"/>
            <a:r>
              <a:rPr lang="en-US" sz="1400" b="1" dirty="0"/>
              <a:t>BY GOV.</a:t>
            </a:r>
            <a:endParaRPr lang="en-US" sz="1400" b="1" baseline="-25000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E0AE783-DDB0-75EF-A0F0-30D9D9080C65}"/>
              </a:ext>
            </a:extLst>
          </p:cNvPr>
          <p:cNvCxnSpPr>
            <a:cxnSpLocks/>
          </p:cNvCxnSpPr>
          <p:nvPr/>
        </p:nvCxnSpPr>
        <p:spPr>
          <a:xfrm>
            <a:off x="1715668" y="4041582"/>
            <a:ext cx="1836521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3D133041-1302-EE52-A6EA-F3BD775F033B}"/>
              </a:ext>
            </a:extLst>
          </p:cNvPr>
          <p:cNvSpPr txBox="1"/>
          <p:nvPr/>
        </p:nvSpPr>
        <p:spPr>
          <a:xfrm>
            <a:off x="1881217" y="3744616"/>
            <a:ext cx="13578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SUPPLIED BY</a:t>
            </a:r>
          </a:p>
          <a:p>
            <a:pPr algn="ctr"/>
            <a:endParaRPr lang="en-US" sz="400" b="1" dirty="0"/>
          </a:p>
          <a:p>
            <a:pPr algn="ctr"/>
            <a:r>
              <a:rPr lang="en-US" sz="1400" b="1" dirty="0"/>
              <a:t>PRIV. FIRMS</a:t>
            </a:r>
            <a:endParaRPr lang="en-US" sz="1400" b="1" baseline="-25000" dirty="0"/>
          </a:p>
        </p:txBody>
      </p:sp>
    </p:spTree>
    <p:extLst>
      <p:ext uri="{BB962C8B-B14F-4D97-AF65-F5344CB8AC3E}">
        <p14:creationId xmlns:p14="http://schemas.microsoft.com/office/powerpoint/2010/main" val="313755329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C0C7A-DF2E-7068-B11E-A1C6ED489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70CA19-BBE1-D711-C903-E9138B945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986" y="618558"/>
            <a:ext cx="9956800" cy="685944"/>
          </a:xfrm>
        </p:spPr>
        <p:txBody>
          <a:bodyPr>
            <a:normAutofit/>
          </a:bodyPr>
          <a:lstStyle/>
          <a:p>
            <a:r>
              <a:rPr lang="fr-FR" dirty="0" err="1"/>
              <a:t>Average</a:t>
            </a:r>
            <a:r>
              <a:rPr lang="fr-FR" dirty="0"/>
              <a:t> Revenue &amp; </a:t>
            </a:r>
            <a:r>
              <a:rPr lang="fr-FR" dirty="0" err="1"/>
              <a:t>Demand</a:t>
            </a:r>
            <a:r>
              <a:rPr lang="fr-FR" dirty="0"/>
              <a:t> </a:t>
            </a:r>
            <a:r>
              <a:rPr lang="fr-FR" dirty="0" err="1"/>
              <a:t>Curve</a:t>
            </a:r>
            <a:endParaRPr lang="fr-FR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D6B2CD7-FCCA-3536-0B59-C8D5A125EE9F}"/>
              </a:ext>
            </a:extLst>
          </p:cNvPr>
          <p:cNvCxnSpPr>
            <a:cxnSpLocks/>
          </p:cNvCxnSpPr>
          <p:nvPr/>
        </p:nvCxnSpPr>
        <p:spPr>
          <a:xfrm>
            <a:off x="1959729" y="5751149"/>
            <a:ext cx="530520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D55FE5D-4C87-639C-E1CD-DAFF8C6A5E95}"/>
              </a:ext>
            </a:extLst>
          </p:cNvPr>
          <p:cNvSpPr txBox="1"/>
          <p:nvPr/>
        </p:nvSpPr>
        <p:spPr>
          <a:xfrm>
            <a:off x="7264933" y="5566483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DDFE34C-982D-062F-2305-604F1034907D}"/>
              </a:ext>
            </a:extLst>
          </p:cNvPr>
          <p:cNvSpPr txBox="1"/>
          <p:nvPr/>
        </p:nvSpPr>
        <p:spPr>
          <a:xfrm>
            <a:off x="1040980" y="2037461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PRICE</a:t>
            </a:r>
            <a:endParaRPr lang="en-GB" b="1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89CF8C5-C9AA-331A-567B-93D247484AB2}"/>
              </a:ext>
            </a:extLst>
          </p:cNvPr>
          <p:cNvCxnSpPr/>
          <p:nvPr/>
        </p:nvCxnSpPr>
        <p:spPr>
          <a:xfrm>
            <a:off x="2492028" y="2496477"/>
            <a:ext cx="3832669" cy="251137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5B7C043-4E75-E87D-3242-3B0586B0D13F}"/>
              </a:ext>
            </a:extLst>
          </p:cNvPr>
          <p:cNvCxnSpPr>
            <a:cxnSpLocks/>
          </p:cNvCxnSpPr>
          <p:nvPr/>
        </p:nvCxnSpPr>
        <p:spPr>
          <a:xfrm flipV="1">
            <a:off x="1959729" y="1790204"/>
            <a:ext cx="0" cy="396094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3D9729D7-48DD-F155-431D-7038D6269431}"/>
              </a:ext>
            </a:extLst>
          </p:cNvPr>
          <p:cNvSpPr txBox="1"/>
          <p:nvPr/>
        </p:nvSpPr>
        <p:spPr>
          <a:xfrm>
            <a:off x="6351707" y="4973351"/>
            <a:ext cx="93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 = AR</a:t>
            </a:r>
            <a:endParaRPr lang="en-GB" b="1" dirty="0">
              <a:solidFill>
                <a:srgbClr val="002060"/>
              </a:solidFill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AFBECAE-1F99-F087-E325-A53BD773C190}"/>
              </a:ext>
            </a:extLst>
          </p:cNvPr>
          <p:cNvCxnSpPr/>
          <p:nvPr/>
        </p:nvCxnSpPr>
        <p:spPr>
          <a:xfrm>
            <a:off x="3517171" y="3180205"/>
            <a:ext cx="0" cy="257916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F4A878B-8928-4FC8-0FFB-292FF74BA61F}"/>
              </a:ext>
            </a:extLst>
          </p:cNvPr>
          <p:cNvCxnSpPr/>
          <p:nvPr/>
        </p:nvCxnSpPr>
        <p:spPr>
          <a:xfrm>
            <a:off x="1973037" y="3160109"/>
            <a:ext cx="153324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0BF48E3-3B29-8B47-C3A7-D4C12DE70627}"/>
                  </a:ext>
                </a:extLst>
              </p:cNvPr>
              <p:cNvSpPr txBox="1"/>
              <p:nvPr/>
            </p:nvSpPr>
            <p:spPr>
              <a:xfrm>
                <a:off x="484580" y="2972504"/>
                <a:ext cx="14372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fr-F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𝐴𝑅</m:t>
                      </m:r>
                      <m:r>
                        <a:rPr lang="fr-F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fr-F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fr-F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0BF48E3-3B29-8B47-C3A7-D4C12DE706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580" y="2972504"/>
                <a:ext cx="1437292" cy="369332"/>
              </a:xfrm>
              <a:prstGeom prst="rect">
                <a:avLst/>
              </a:prstGeom>
              <a:blipFill>
                <a:blip r:embed="rId2"/>
                <a:stretch>
                  <a:fillRect l="-847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DC3FEBC-D397-6356-B19C-BEBCA5F3484C}"/>
                  </a:ext>
                </a:extLst>
              </p:cNvPr>
              <p:cNvSpPr txBox="1"/>
              <p:nvPr/>
            </p:nvSpPr>
            <p:spPr>
              <a:xfrm>
                <a:off x="3338931" y="5786862"/>
                <a:ext cx="3564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DC3FEBC-D397-6356-B19C-BEBCA5F348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8931" y="5786862"/>
                <a:ext cx="356480" cy="369332"/>
              </a:xfrm>
              <a:prstGeom prst="rect">
                <a:avLst/>
              </a:prstGeom>
              <a:blipFill>
                <a:blip r:embed="rId3"/>
                <a:stretch>
                  <a:fillRect l="-15517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997552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8E449-275C-1687-6C26-CECB084FB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6BE41ECC-0F00-5F2E-75E3-F21536ABB2FB}"/>
              </a:ext>
            </a:extLst>
          </p:cNvPr>
          <p:cNvSpPr/>
          <p:nvPr/>
        </p:nvSpPr>
        <p:spPr>
          <a:xfrm>
            <a:off x="1613140" y="3509662"/>
            <a:ext cx="1544133" cy="42260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1BCC4C4-24ED-334E-B00F-C790D5B15B62}"/>
              </a:ext>
            </a:extLst>
          </p:cNvPr>
          <p:cNvSpPr/>
          <p:nvPr/>
        </p:nvSpPr>
        <p:spPr>
          <a:xfrm>
            <a:off x="3157275" y="3926657"/>
            <a:ext cx="634306" cy="2182265"/>
          </a:xfrm>
          <a:prstGeom prst="rect">
            <a:avLst/>
          </a:prstGeom>
          <a:solidFill>
            <a:srgbClr val="C0E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9A7476-5775-62DB-C30B-C416E0360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863" y="645575"/>
            <a:ext cx="9956800" cy="613882"/>
          </a:xfrm>
        </p:spPr>
        <p:txBody>
          <a:bodyPr>
            <a:noAutofit/>
          </a:bodyPr>
          <a:lstStyle/>
          <a:p>
            <a:r>
              <a:rPr lang="en-US" dirty="0"/>
              <a:t>Average, Marginal &amp; Total Revenue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A3A655-02AD-5097-8D24-74FC4EEE0BB9}"/>
              </a:ext>
            </a:extLst>
          </p:cNvPr>
          <p:cNvSpPr txBox="1"/>
          <p:nvPr/>
        </p:nvSpPr>
        <p:spPr>
          <a:xfrm>
            <a:off x="6918345" y="5924256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6DC4EC-12A0-2000-0C5D-BBC6914F4F03}"/>
              </a:ext>
            </a:extLst>
          </p:cNvPr>
          <p:cNvSpPr txBox="1"/>
          <p:nvPr/>
        </p:nvSpPr>
        <p:spPr>
          <a:xfrm>
            <a:off x="256893" y="2395234"/>
            <a:ext cx="1300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REVENUE</a:t>
            </a:r>
            <a:endParaRPr lang="en-GB" b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77A5644-81EE-79FA-711D-AE3A55880269}"/>
              </a:ext>
            </a:extLst>
          </p:cNvPr>
          <p:cNvCxnSpPr/>
          <p:nvPr/>
        </p:nvCxnSpPr>
        <p:spPr>
          <a:xfrm>
            <a:off x="2145440" y="2854250"/>
            <a:ext cx="3832669" cy="251137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00E4C49-4939-6B00-F658-FF188B53E8E4}"/>
              </a:ext>
            </a:extLst>
          </p:cNvPr>
          <p:cNvSpPr txBox="1"/>
          <p:nvPr/>
        </p:nvSpPr>
        <p:spPr>
          <a:xfrm>
            <a:off x="6005119" y="5331124"/>
            <a:ext cx="93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 = AR</a:t>
            </a:r>
            <a:endParaRPr lang="en-GB" b="1" dirty="0">
              <a:solidFill>
                <a:srgbClr val="002060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D1C89B9-C1E8-6C51-F1F1-1621C78F3993}"/>
              </a:ext>
            </a:extLst>
          </p:cNvPr>
          <p:cNvCxnSpPr/>
          <p:nvPr/>
        </p:nvCxnSpPr>
        <p:spPr>
          <a:xfrm>
            <a:off x="3157275" y="3529759"/>
            <a:ext cx="0" cy="257916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27D8E4A-FC7E-4D1B-81E7-62525807BD9E}"/>
              </a:ext>
            </a:extLst>
          </p:cNvPr>
          <p:cNvSpPr txBox="1"/>
          <p:nvPr/>
        </p:nvSpPr>
        <p:spPr>
          <a:xfrm>
            <a:off x="3000821" y="6138724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2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9266F9D-093B-C655-C3D9-E837D6722936}"/>
              </a:ext>
            </a:extLst>
          </p:cNvPr>
          <p:cNvCxnSpPr/>
          <p:nvPr/>
        </p:nvCxnSpPr>
        <p:spPr>
          <a:xfrm>
            <a:off x="1613141" y="3509663"/>
            <a:ext cx="153324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6FF87CC-416E-3834-EAF7-4619D040B7A8}"/>
              </a:ext>
            </a:extLst>
          </p:cNvPr>
          <p:cNvCxnSpPr/>
          <p:nvPr/>
        </p:nvCxnSpPr>
        <p:spPr>
          <a:xfrm>
            <a:off x="3791581" y="3936210"/>
            <a:ext cx="0" cy="216124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FB3E4E6-4DE6-AFA2-8F95-66F003BB82C8}"/>
              </a:ext>
            </a:extLst>
          </p:cNvPr>
          <p:cNvSpPr txBox="1"/>
          <p:nvPr/>
        </p:nvSpPr>
        <p:spPr>
          <a:xfrm>
            <a:off x="3635127" y="6138724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3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DAE9C31-078E-148E-0DDF-69B15300B712}"/>
              </a:ext>
            </a:extLst>
          </p:cNvPr>
          <p:cNvCxnSpPr/>
          <p:nvPr/>
        </p:nvCxnSpPr>
        <p:spPr>
          <a:xfrm>
            <a:off x="1613141" y="3926657"/>
            <a:ext cx="216851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urved Down Arrow 36">
            <a:extLst>
              <a:ext uri="{FF2B5EF4-FFF2-40B4-BE49-F238E27FC236}">
                <a16:creationId xmlns:a16="http://schemas.microsoft.com/office/drawing/2014/main" id="{5E06992F-92EE-ACD7-59FF-CE97BCC14616}"/>
              </a:ext>
            </a:extLst>
          </p:cNvPr>
          <p:cNvSpPr/>
          <p:nvPr/>
        </p:nvSpPr>
        <p:spPr>
          <a:xfrm rot="1977164">
            <a:off x="3219307" y="3220461"/>
            <a:ext cx="949090" cy="397363"/>
          </a:xfrm>
          <a:prstGeom prst="curvedDown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429DBEE-ECD2-2288-F054-D33529FE20A5}"/>
              </a:ext>
            </a:extLst>
          </p:cNvPr>
          <p:cNvSpPr/>
          <p:nvPr/>
        </p:nvSpPr>
        <p:spPr>
          <a:xfrm>
            <a:off x="3071441" y="2024772"/>
            <a:ext cx="5867355" cy="577366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MR(3) = TR(3) - TR(2) = $15 - $12 = $3 &lt; AR(3) = $5 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D33A21C-0DBD-9C91-7A5F-BDA4761BCB98}"/>
              </a:ext>
            </a:extLst>
          </p:cNvPr>
          <p:cNvSpPr txBox="1"/>
          <p:nvPr/>
        </p:nvSpPr>
        <p:spPr>
          <a:xfrm>
            <a:off x="402107" y="3319973"/>
            <a:ext cx="1178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AR(2) = 6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9CCF8ED-C4C1-8702-72FC-E5042E7D6F10}"/>
              </a:ext>
            </a:extLst>
          </p:cNvPr>
          <p:cNvSpPr txBox="1"/>
          <p:nvPr/>
        </p:nvSpPr>
        <p:spPr>
          <a:xfrm>
            <a:off x="402106" y="3741914"/>
            <a:ext cx="1178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AR(3) = 5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227DF09-DA61-B67D-4F69-771F3C5195CF}"/>
              </a:ext>
            </a:extLst>
          </p:cNvPr>
          <p:cNvCxnSpPr/>
          <p:nvPr/>
        </p:nvCxnSpPr>
        <p:spPr>
          <a:xfrm flipH="1">
            <a:off x="3379916" y="5421855"/>
            <a:ext cx="657822" cy="0"/>
          </a:xfrm>
          <a:prstGeom prst="straightConnector1">
            <a:avLst/>
          </a:prstGeom>
          <a:ln w="3810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FA3F238A-0C5D-0C3F-4D38-7F07466E2E6B}"/>
              </a:ext>
            </a:extLst>
          </p:cNvPr>
          <p:cNvSpPr txBox="1"/>
          <p:nvPr/>
        </p:nvSpPr>
        <p:spPr>
          <a:xfrm>
            <a:off x="4097449" y="4954159"/>
            <a:ext cx="78739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6600"/>
                </a:solidFill>
              </a:rPr>
              <a:t>GAIN</a:t>
            </a:r>
            <a:br>
              <a:rPr lang="en-US" b="1" dirty="0">
                <a:solidFill>
                  <a:srgbClr val="006600"/>
                </a:solidFill>
              </a:rPr>
            </a:br>
            <a:r>
              <a:rPr lang="en-US" b="1" dirty="0">
                <a:solidFill>
                  <a:srgbClr val="006600"/>
                </a:solidFill>
              </a:rPr>
              <a:t>IN TR</a:t>
            </a:r>
          </a:p>
          <a:p>
            <a:pPr algn="ctr"/>
            <a:r>
              <a:rPr lang="en-US" b="1" dirty="0">
                <a:solidFill>
                  <a:srgbClr val="006600"/>
                </a:solidFill>
              </a:rPr>
              <a:t>(+$5)</a:t>
            </a:r>
            <a:endParaRPr lang="en-GB" b="1" dirty="0">
              <a:solidFill>
                <a:srgbClr val="006600"/>
              </a:solidFill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B41DFFE-B1E9-2DE4-40B9-E56602119943}"/>
              </a:ext>
            </a:extLst>
          </p:cNvPr>
          <p:cNvCxnSpPr/>
          <p:nvPr/>
        </p:nvCxnSpPr>
        <p:spPr>
          <a:xfrm flipV="1">
            <a:off x="2364286" y="3656100"/>
            <a:ext cx="0" cy="560219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3AA88C47-7A25-493A-5F68-9038D7D1D093}"/>
              </a:ext>
            </a:extLst>
          </p:cNvPr>
          <p:cNvSpPr txBox="1"/>
          <p:nvPr/>
        </p:nvSpPr>
        <p:spPr>
          <a:xfrm>
            <a:off x="1952512" y="4238594"/>
            <a:ext cx="8130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LOSS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IN TR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(-$2)</a:t>
            </a:r>
            <a:endParaRPr lang="en-GB" b="1" dirty="0">
              <a:solidFill>
                <a:srgbClr val="C00000"/>
              </a:solidFill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7F53BF8-6DB0-1EB0-70DB-19A150C5A0B4}"/>
              </a:ext>
            </a:extLst>
          </p:cNvPr>
          <p:cNvCxnSpPr>
            <a:cxnSpLocks/>
          </p:cNvCxnSpPr>
          <p:nvPr/>
        </p:nvCxnSpPr>
        <p:spPr>
          <a:xfrm>
            <a:off x="1613141" y="6108922"/>
            <a:ext cx="530520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A97D1FB-B36B-F09B-62D1-447AE2641345}"/>
              </a:ext>
            </a:extLst>
          </p:cNvPr>
          <p:cNvCxnSpPr>
            <a:cxnSpLocks/>
          </p:cNvCxnSpPr>
          <p:nvPr/>
        </p:nvCxnSpPr>
        <p:spPr>
          <a:xfrm flipV="1">
            <a:off x="1613141" y="2147977"/>
            <a:ext cx="0" cy="396094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336278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28E0C-48A4-8EF2-1E47-383452338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FD712AF1-4A76-9553-D0EC-4B3BFA1A7230}"/>
              </a:ext>
            </a:extLst>
          </p:cNvPr>
          <p:cNvSpPr/>
          <p:nvPr/>
        </p:nvSpPr>
        <p:spPr>
          <a:xfrm>
            <a:off x="1604514" y="3928762"/>
            <a:ext cx="2178440" cy="42260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55DD86E-13DE-B260-690D-0C0474EDE231}"/>
              </a:ext>
            </a:extLst>
          </p:cNvPr>
          <p:cNvSpPr/>
          <p:nvPr/>
        </p:nvSpPr>
        <p:spPr>
          <a:xfrm flipH="1">
            <a:off x="3797930" y="4351367"/>
            <a:ext cx="621672" cy="1757555"/>
          </a:xfrm>
          <a:prstGeom prst="rect">
            <a:avLst/>
          </a:prstGeom>
          <a:solidFill>
            <a:srgbClr val="C0E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2F3EDD-650F-10DD-C5BB-A7C017DE3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863" y="645575"/>
            <a:ext cx="9956800" cy="613882"/>
          </a:xfrm>
        </p:spPr>
        <p:txBody>
          <a:bodyPr>
            <a:noAutofit/>
          </a:bodyPr>
          <a:lstStyle/>
          <a:p>
            <a:r>
              <a:rPr lang="en-US" dirty="0"/>
              <a:t>Average, Marginal &amp; Total Revenue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84935A-F0A1-F62B-914F-CD8ACC2069AB}"/>
              </a:ext>
            </a:extLst>
          </p:cNvPr>
          <p:cNvSpPr txBox="1"/>
          <p:nvPr/>
        </p:nvSpPr>
        <p:spPr>
          <a:xfrm>
            <a:off x="6918345" y="5924256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14C8E3-4ACE-FB52-B4E3-2336C7116278}"/>
              </a:ext>
            </a:extLst>
          </p:cNvPr>
          <p:cNvSpPr txBox="1"/>
          <p:nvPr/>
        </p:nvSpPr>
        <p:spPr>
          <a:xfrm>
            <a:off x="256893" y="2395234"/>
            <a:ext cx="1300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REVENUE</a:t>
            </a:r>
            <a:endParaRPr lang="en-GB" b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4FD227D-A344-36F3-25B6-79588C6B56F2}"/>
              </a:ext>
            </a:extLst>
          </p:cNvPr>
          <p:cNvCxnSpPr/>
          <p:nvPr/>
        </p:nvCxnSpPr>
        <p:spPr>
          <a:xfrm>
            <a:off x="2145440" y="2854250"/>
            <a:ext cx="3832669" cy="251137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5B8B930-8163-482B-AA6F-7F6A24E743BC}"/>
              </a:ext>
            </a:extLst>
          </p:cNvPr>
          <p:cNvSpPr txBox="1"/>
          <p:nvPr/>
        </p:nvSpPr>
        <p:spPr>
          <a:xfrm>
            <a:off x="6005119" y="5331124"/>
            <a:ext cx="93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 = AR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15D30F-32E6-867A-1560-A4B8622869EA}"/>
              </a:ext>
            </a:extLst>
          </p:cNvPr>
          <p:cNvSpPr txBox="1"/>
          <p:nvPr/>
        </p:nvSpPr>
        <p:spPr>
          <a:xfrm>
            <a:off x="397396" y="4156847"/>
            <a:ext cx="1178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AR(4) = 4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0BCF7A3-1905-8175-26CB-4942D6F16FDE}"/>
              </a:ext>
            </a:extLst>
          </p:cNvPr>
          <p:cNvCxnSpPr/>
          <p:nvPr/>
        </p:nvCxnSpPr>
        <p:spPr>
          <a:xfrm>
            <a:off x="4419602" y="4341513"/>
            <a:ext cx="0" cy="175593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014B0A3-7DBF-318E-DB13-FE497A76955A}"/>
              </a:ext>
            </a:extLst>
          </p:cNvPr>
          <p:cNvSpPr txBox="1"/>
          <p:nvPr/>
        </p:nvSpPr>
        <p:spPr>
          <a:xfrm>
            <a:off x="4261409" y="6138724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4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713AC08-E0BD-2D79-CB5B-625FEA020F9A}"/>
              </a:ext>
            </a:extLst>
          </p:cNvPr>
          <p:cNvCxnSpPr/>
          <p:nvPr/>
        </p:nvCxnSpPr>
        <p:spPr>
          <a:xfrm>
            <a:off x="3791581" y="3936210"/>
            <a:ext cx="0" cy="216124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98DC906-AA09-3238-621B-EBAB7DC5BA0A}"/>
              </a:ext>
            </a:extLst>
          </p:cNvPr>
          <p:cNvSpPr txBox="1"/>
          <p:nvPr/>
        </p:nvSpPr>
        <p:spPr>
          <a:xfrm>
            <a:off x="3635127" y="6138724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3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07E4EAB-5097-070D-775B-A2742A73161B}"/>
              </a:ext>
            </a:extLst>
          </p:cNvPr>
          <p:cNvCxnSpPr/>
          <p:nvPr/>
        </p:nvCxnSpPr>
        <p:spPr>
          <a:xfrm>
            <a:off x="1613141" y="3926657"/>
            <a:ext cx="216851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urved Down Arrow 36">
            <a:extLst>
              <a:ext uri="{FF2B5EF4-FFF2-40B4-BE49-F238E27FC236}">
                <a16:creationId xmlns:a16="http://schemas.microsoft.com/office/drawing/2014/main" id="{C77C08BD-0BCE-593A-6197-71527A89A250}"/>
              </a:ext>
            </a:extLst>
          </p:cNvPr>
          <p:cNvSpPr/>
          <p:nvPr/>
        </p:nvSpPr>
        <p:spPr>
          <a:xfrm rot="1977164">
            <a:off x="3869015" y="3622713"/>
            <a:ext cx="912719" cy="397363"/>
          </a:xfrm>
          <a:prstGeom prst="curvedDown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F2394D1-8FD8-144A-D74A-D510CA7BAF96}"/>
              </a:ext>
            </a:extLst>
          </p:cNvPr>
          <p:cNvSpPr/>
          <p:nvPr/>
        </p:nvSpPr>
        <p:spPr>
          <a:xfrm>
            <a:off x="3279796" y="2181831"/>
            <a:ext cx="5789716" cy="577366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MR(4) = TR(4) - TR(3) = $16 - $15 = $1 &lt; AR(4) = $4 </a:t>
            </a:r>
            <a:endParaRPr lang="en-GB" b="1" dirty="0">
              <a:solidFill>
                <a:schemeClr val="tx1"/>
              </a:solidFill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79F783E-7B00-34DA-3367-63206CEF4AD2}"/>
              </a:ext>
            </a:extLst>
          </p:cNvPr>
          <p:cNvCxnSpPr/>
          <p:nvPr/>
        </p:nvCxnSpPr>
        <p:spPr>
          <a:xfrm>
            <a:off x="1626080" y="4341513"/>
            <a:ext cx="277447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127488B-8602-C3D5-54B8-EA39F8F991B2}"/>
              </a:ext>
            </a:extLst>
          </p:cNvPr>
          <p:cNvSpPr txBox="1"/>
          <p:nvPr/>
        </p:nvSpPr>
        <p:spPr>
          <a:xfrm>
            <a:off x="402106" y="3741914"/>
            <a:ext cx="1178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AR(3) = 5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0F4CE15-4400-E127-66CB-E45AC3F1FAAD}"/>
              </a:ext>
            </a:extLst>
          </p:cNvPr>
          <p:cNvCxnSpPr/>
          <p:nvPr/>
        </p:nvCxnSpPr>
        <p:spPr>
          <a:xfrm flipH="1">
            <a:off x="4061774" y="5568789"/>
            <a:ext cx="513246" cy="0"/>
          </a:xfrm>
          <a:prstGeom prst="straightConnector1">
            <a:avLst/>
          </a:prstGeom>
          <a:ln w="3810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876A4861-3C2E-0782-A733-EDFDD4A77158}"/>
              </a:ext>
            </a:extLst>
          </p:cNvPr>
          <p:cNvSpPr txBox="1"/>
          <p:nvPr/>
        </p:nvSpPr>
        <p:spPr>
          <a:xfrm>
            <a:off x="4616305" y="5101101"/>
            <a:ext cx="9820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6600"/>
                </a:solidFill>
              </a:rPr>
              <a:t>GAIN IN TR</a:t>
            </a:r>
          </a:p>
          <a:p>
            <a:pPr algn="ctr"/>
            <a:r>
              <a:rPr lang="en-US" b="1" dirty="0">
                <a:solidFill>
                  <a:srgbClr val="006600"/>
                </a:solidFill>
              </a:rPr>
              <a:t>(+$4)</a:t>
            </a:r>
            <a:endParaRPr lang="en-GB" b="1" dirty="0">
              <a:solidFill>
                <a:srgbClr val="006600"/>
              </a:solidFill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BD47D0C-A12A-8863-7628-7A1DAB0B5F5B}"/>
              </a:ext>
            </a:extLst>
          </p:cNvPr>
          <p:cNvCxnSpPr>
            <a:cxnSpLocks/>
            <a:stCxn id="39" idx="0"/>
          </p:cNvCxnSpPr>
          <p:nvPr/>
        </p:nvCxnSpPr>
        <p:spPr>
          <a:xfrm flipV="1">
            <a:off x="2701005" y="4074149"/>
            <a:ext cx="5125" cy="50104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4B623DE-1C3D-2015-D9A7-DAC42DBF89DB}"/>
              </a:ext>
            </a:extLst>
          </p:cNvPr>
          <p:cNvSpPr txBox="1"/>
          <p:nvPr/>
        </p:nvSpPr>
        <p:spPr>
          <a:xfrm>
            <a:off x="1610429" y="4575197"/>
            <a:ext cx="21811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LOSS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IN TR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(-$3)</a:t>
            </a:r>
            <a:endParaRPr lang="en-GB" b="1" dirty="0">
              <a:solidFill>
                <a:srgbClr val="C00000"/>
              </a:solidFill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2682E2E-CB05-90E8-12C6-F39038730D0C}"/>
              </a:ext>
            </a:extLst>
          </p:cNvPr>
          <p:cNvCxnSpPr>
            <a:cxnSpLocks/>
          </p:cNvCxnSpPr>
          <p:nvPr/>
        </p:nvCxnSpPr>
        <p:spPr>
          <a:xfrm>
            <a:off x="1613141" y="6108922"/>
            <a:ext cx="530520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100BF31-5DFB-F6CA-C417-E7A9DFFB3F61}"/>
              </a:ext>
            </a:extLst>
          </p:cNvPr>
          <p:cNvCxnSpPr>
            <a:cxnSpLocks/>
          </p:cNvCxnSpPr>
          <p:nvPr/>
        </p:nvCxnSpPr>
        <p:spPr>
          <a:xfrm flipV="1">
            <a:off x="1613141" y="2147977"/>
            <a:ext cx="0" cy="396094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0105765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7E0E8-0CF2-C85E-72F4-66527A340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D16D04A2-1F6B-4F00-CF82-8F85EEB1C148}"/>
              </a:ext>
            </a:extLst>
          </p:cNvPr>
          <p:cNvSpPr/>
          <p:nvPr/>
        </p:nvSpPr>
        <p:spPr>
          <a:xfrm>
            <a:off x="1599750" y="4345724"/>
            <a:ext cx="2819851" cy="4247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9F9DD41-24C0-C5CE-FA57-A91D8658E79B}"/>
              </a:ext>
            </a:extLst>
          </p:cNvPr>
          <p:cNvSpPr/>
          <p:nvPr/>
        </p:nvSpPr>
        <p:spPr>
          <a:xfrm>
            <a:off x="4419601" y="4764858"/>
            <a:ext cx="638175" cy="1344064"/>
          </a:xfrm>
          <a:prstGeom prst="rect">
            <a:avLst/>
          </a:prstGeom>
          <a:solidFill>
            <a:srgbClr val="C0E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28E071-DB1D-8AE1-4172-4F3B45CAA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863" y="645575"/>
            <a:ext cx="9956800" cy="613882"/>
          </a:xfrm>
        </p:spPr>
        <p:txBody>
          <a:bodyPr>
            <a:noAutofit/>
          </a:bodyPr>
          <a:lstStyle/>
          <a:p>
            <a:r>
              <a:rPr lang="en-US" dirty="0"/>
              <a:t>Average, Marginal &amp; Total Revenue</a:t>
            </a:r>
            <a:endParaRPr lang="en-GB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75526BA-CB7D-4A0D-9364-EAD9ED74DE29}"/>
              </a:ext>
            </a:extLst>
          </p:cNvPr>
          <p:cNvCxnSpPr>
            <a:cxnSpLocks/>
          </p:cNvCxnSpPr>
          <p:nvPr/>
        </p:nvCxnSpPr>
        <p:spPr>
          <a:xfrm>
            <a:off x="1613141" y="6108922"/>
            <a:ext cx="530520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4799CDF-934C-0185-E461-CA64A251A491}"/>
              </a:ext>
            </a:extLst>
          </p:cNvPr>
          <p:cNvSpPr txBox="1"/>
          <p:nvPr/>
        </p:nvSpPr>
        <p:spPr>
          <a:xfrm>
            <a:off x="6918345" y="5924256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B942B8-1700-8F86-64F6-5C106891491F}"/>
              </a:ext>
            </a:extLst>
          </p:cNvPr>
          <p:cNvSpPr txBox="1"/>
          <p:nvPr/>
        </p:nvSpPr>
        <p:spPr>
          <a:xfrm>
            <a:off x="256893" y="2395234"/>
            <a:ext cx="1300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REVENUE</a:t>
            </a:r>
            <a:endParaRPr lang="en-GB" b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CE55C6-2B6F-740D-BA81-2CE18002BBEB}"/>
              </a:ext>
            </a:extLst>
          </p:cNvPr>
          <p:cNvCxnSpPr/>
          <p:nvPr/>
        </p:nvCxnSpPr>
        <p:spPr>
          <a:xfrm>
            <a:off x="2145440" y="2854250"/>
            <a:ext cx="3832669" cy="251137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2A7A8A3-A53B-5B41-9BA0-332ABE4A88AF}"/>
              </a:ext>
            </a:extLst>
          </p:cNvPr>
          <p:cNvCxnSpPr>
            <a:cxnSpLocks/>
          </p:cNvCxnSpPr>
          <p:nvPr/>
        </p:nvCxnSpPr>
        <p:spPr>
          <a:xfrm flipV="1">
            <a:off x="1613141" y="2147977"/>
            <a:ext cx="0" cy="396094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32E9161-6340-2163-8C58-947323AA3CC3}"/>
              </a:ext>
            </a:extLst>
          </p:cNvPr>
          <p:cNvSpPr txBox="1"/>
          <p:nvPr/>
        </p:nvSpPr>
        <p:spPr>
          <a:xfrm>
            <a:off x="6005119" y="5331124"/>
            <a:ext cx="93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 = AR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9EBE64-97D6-8219-1226-F6551A4270F1}"/>
              </a:ext>
            </a:extLst>
          </p:cNvPr>
          <p:cNvSpPr txBox="1"/>
          <p:nvPr/>
        </p:nvSpPr>
        <p:spPr>
          <a:xfrm>
            <a:off x="397396" y="4156847"/>
            <a:ext cx="1178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AR(4) = 4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2949BA7-4DE2-1006-3083-D6E9C6936BD0}"/>
              </a:ext>
            </a:extLst>
          </p:cNvPr>
          <p:cNvCxnSpPr/>
          <p:nvPr/>
        </p:nvCxnSpPr>
        <p:spPr>
          <a:xfrm>
            <a:off x="4419602" y="4341513"/>
            <a:ext cx="0" cy="175593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28246A4-B0C6-9822-624D-A1E32D46AF77}"/>
              </a:ext>
            </a:extLst>
          </p:cNvPr>
          <p:cNvSpPr txBox="1"/>
          <p:nvPr/>
        </p:nvSpPr>
        <p:spPr>
          <a:xfrm>
            <a:off x="4261409" y="6138724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4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5602168-0481-8BB4-51B6-E0AF6F18080E}"/>
              </a:ext>
            </a:extLst>
          </p:cNvPr>
          <p:cNvCxnSpPr/>
          <p:nvPr/>
        </p:nvCxnSpPr>
        <p:spPr>
          <a:xfrm>
            <a:off x="5063167" y="4764858"/>
            <a:ext cx="0" cy="134406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0430DB8-A9F2-2F47-2D31-E3667A72AB59}"/>
              </a:ext>
            </a:extLst>
          </p:cNvPr>
          <p:cNvSpPr txBox="1"/>
          <p:nvPr/>
        </p:nvSpPr>
        <p:spPr>
          <a:xfrm>
            <a:off x="4906713" y="6138724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5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0EAA76B-6789-2D74-2049-8E1837A46E29}"/>
              </a:ext>
            </a:extLst>
          </p:cNvPr>
          <p:cNvCxnSpPr/>
          <p:nvPr/>
        </p:nvCxnSpPr>
        <p:spPr>
          <a:xfrm>
            <a:off x="4205387" y="5496655"/>
            <a:ext cx="566640" cy="0"/>
          </a:xfrm>
          <a:prstGeom prst="straightConnector1">
            <a:avLst/>
          </a:prstGeom>
          <a:ln w="3810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2707C1B-8C08-7008-D137-3E91B4D4E7B1}"/>
              </a:ext>
            </a:extLst>
          </p:cNvPr>
          <p:cNvCxnSpPr/>
          <p:nvPr/>
        </p:nvCxnSpPr>
        <p:spPr>
          <a:xfrm>
            <a:off x="2317740" y="4177610"/>
            <a:ext cx="0" cy="43957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9C15F21D-1A78-16E6-6F8C-DC9C4BE3C0ED}"/>
              </a:ext>
            </a:extLst>
          </p:cNvPr>
          <p:cNvSpPr/>
          <p:nvPr/>
        </p:nvSpPr>
        <p:spPr>
          <a:xfrm>
            <a:off x="3341928" y="2221014"/>
            <a:ext cx="5789716" cy="577366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MR(5) = TR(5) - TR(4) = $16 - $16 = -$1 &lt; AR(5) = $3 </a:t>
            </a:r>
            <a:endParaRPr lang="en-GB" b="1" dirty="0">
              <a:solidFill>
                <a:schemeClr val="tx1"/>
              </a:solidFill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64D0ADF-BA86-E57A-34B6-BC975A70606D}"/>
              </a:ext>
            </a:extLst>
          </p:cNvPr>
          <p:cNvCxnSpPr/>
          <p:nvPr/>
        </p:nvCxnSpPr>
        <p:spPr>
          <a:xfrm>
            <a:off x="1626080" y="4341513"/>
            <a:ext cx="277447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B50289C-E902-ECEF-7BFC-8B91BAD50C68}"/>
              </a:ext>
            </a:extLst>
          </p:cNvPr>
          <p:cNvCxnSpPr/>
          <p:nvPr/>
        </p:nvCxnSpPr>
        <p:spPr>
          <a:xfrm>
            <a:off x="1626080" y="4769621"/>
            <a:ext cx="343169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910112A1-D78E-096B-AFD5-89F2FEBD66D2}"/>
              </a:ext>
            </a:extLst>
          </p:cNvPr>
          <p:cNvSpPr txBox="1"/>
          <p:nvPr/>
        </p:nvSpPr>
        <p:spPr>
          <a:xfrm>
            <a:off x="397396" y="4580191"/>
            <a:ext cx="1178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AR(5) = 3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1" name="Curved Down Arrow 30">
            <a:extLst>
              <a:ext uri="{FF2B5EF4-FFF2-40B4-BE49-F238E27FC236}">
                <a16:creationId xmlns:a16="http://schemas.microsoft.com/office/drawing/2014/main" id="{820109CC-A28E-C691-19CE-B867E3D8228E}"/>
              </a:ext>
            </a:extLst>
          </p:cNvPr>
          <p:cNvSpPr/>
          <p:nvPr/>
        </p:nvSpPr>
        <p:spPr>
          <a:xfrm rot="1977164">
            <a:off x="4499885" y="4053443"/>
            <a:ext cx="947176" cy="397363"/>
          </a:xfrm>
          <a:prstGeom prst="curvedDown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AD5B664-3C6F-C7AB-4DAD-78F0C770D075}"/>
              </a:ext>
            </a:extLst>
          </p:cNvPr>
          <p:cNvSpPr txBox="1"/>
          <p:nvPr/>
        </p:nvSpPr>
        <p:spPr>
          <a:xfrm>
            <a:off x="2754411" y="5034990"/>
            <a:ext cx="1445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6600"/>
                </a:solidFill>
              </a:rPr>
              <a:t>GAIN</a:t>
            </a:r>
            <a:br>
              <a:rPr lang="en-US" b="1" dirty="0">
                <a:solidFill>
                  <a:srgbClr val="006600"/>
                </a:solidFill>
              </a:rPr>
            </a:br>
            <a:r>
              <a:rPr lang="en-US" b="1" dirty="0">
                <a:solidFill>
                  <a:srgbClr val="006600"/>
                </a:solidFill>
              </a:rPr>
              <a:t>IN TR</a:t>
            </a:r>
          </a:p>
          <a:p>
            <a:pPr algn="ctr"/>
            <a:r>
              <a:rPr lang="en-US" b="1" dirty="0">
                <a:solidFill>
                  <a:srgbClr val="006600"/>
                </a:solidFill>
              </a:rPr>
              <a:t>(+$3)</a:t>
            </a:r>
            <a:endParaRPr lang="en-GB" b="1" dirty="0">
              <a:solidFill>
                <a:srgbClr val="0066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42FB818-B810-9D46-4D93-879F30DBCE74}"/>
              </a:ext>
            </a:extLst>
          </p:cNvPr>
          <p:cNvSpPr txBox="1"/>
          <p:nvPr/>
        </p:nvSpPr>
        <p:spPr>
          <a:xfrm>
            <a:off x="1747349" y="3258788"/>
            <a:ext cx="11482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LOSS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IN TR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(-$4)</a:t>
            </a:r>
            <a:endParaRPr lang="en-GB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44245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CD3CD-27EE-5317-E1B4-EE1AE10BE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92976B55-DAD0-B10F-7FE7-F00D1B46FB38}"/>
              </a:ext>
            </a:extLst>
          </p:cNvPr>
          <p:cNvCxnSpPr/>
          <p:nvPr/>
        </p:nvCxnSpPr>
        <p:spPr>
          <a:xfrm flipH="1" flipV="1">
            <a:off x="3172281" y="2867859"/>
            <a:ext cx="2510102" cy="337007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6654BC7-FFB0-1541-38B4-7CCF7BA4D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107" y="533437"/>
            <a:ext cx="9956800" cy="613882"/>
          </a:xfrm>
        </p:spPr>
        <p:txBody>
          <a:bodyPr>
            <a:noAutofit/>
          </a:bodyPr>
          <a:lstStyle/>
          <a:p>
            <a:r>
              <a:rPr lang="en-US" dirty="0"/>
              <a:t>Average, Marginal &amp; Total Revenue</a:t>
            </a:r>
            <a:endParaRPr lang="en-GB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4E241E5-0B9A-70E6-923C-A98834AA7A94}"/>
              </a:ext>
            </a:extLst>
          </p:cNvPr>
          <p:cNvCxnSpPr>
            <a:cxnSpLocks/>
          </p:cNvCxnSpPr>
          <p:nvPr/>
        </p:nvCxnSpPr>
        <p:spPr>
          <a:xfrm>
            <a:off x="1994362" y="5481863"/>
            <a:ext cx="5313872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963ABBB-E6B1-0175-36A1-5D0485161336}"/>
              </a:ext>
            </a:extLst>
          </p:cNvPr>
          <p:cNvSpPr txBox="1"/>
          <p:nvPr/>
        </p:nvSpPr>
        <p:spPr>
          <a:xfrm>
            <a:off x="7302598" y="5299718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B4D6CA-57FE-CE43-6843-E637A9FE9214}"/>
              </a:ext>
            </a:extLst>
          </p:cNvPr>
          <p:cNvSpPr txBox="1"/>
          <p:nvPr/>
        </p:nvSpPr>
        <p:spPr>
          <a:xfrm>
            <a:off x="644107" y="1830580"/>
            <a:ext cx="1300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REVENUE</a:t>
            </a:r>
            <a:endParaRPr lang="en-GB" b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E03226E-A32B-6224-178C-D90B7CFF628B}"/>
              </a:ext>
            </a:extLst>
          </p:cNvPr>
          <p:cNvCxnSpPr/>
          <p:nvPr/>
        </p:nvCxnSpPr>
        <p:spPr>
          <a:xfrm>
            <a:off x="3172281" y="2708715"/>
            <a:ext cx="3193042" cy="209225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971F9FB-359C-43C6-7285-A3755BF3D6EE}"/>
              </a:ext>
            </a:extLst>
          </p:cNvPr>
          <p:cNvCxnSpPr/>
          <p:nvPr/>
        </p:nvCxnSpPr>
        <p:spPr>
          <a:xfrm flipV="1">
            <a:off x="2000355" y="1591972"/>
            <a:ext cx="0" cy="464961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CA0F6D6-8658-9888-25BB-B417A3275531}"/>
              </a:ext>
            </a:extLst>
          </p:cNvPr>
          <p:cNvSpPr txBox="1"/>
          <p:nvPr/>
        </p:nvSpPr>
        <p:spPr>
          <a:xfrm>
            <a:off x="6392333" y="4766470"/>
            <a:ext cx="93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 = AR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51FF04-F300-556B-6D14-D24C70066A6F}"/>
              </a:ext>
            </a:extLst>
          </p:cNvPr>
          <p:cNvSpPr txBox="1"/>
          <p:nvPr/>
        </p:nvSpPr>
        <p:spPr>
          <a:xfrm>
            <a:off x="1648721" y="359219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4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F994ED2-E7E6-EEA8-0E7F-7ADE34674850}"/>
              </a:ext>
            </a:extLst>
          </p:cNvPr>
          <p:cNvCxnSpPr/>
          <p:nvPr/>
        </p:nvCxnSpPr>
        <p:spPr>
          <a:xfrm>
            <a:off x="4806816" y="3776859"/>
            <a:ext cx="0" cy="170500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2848EFA-BAF4-C964-B846-BB0FBDED796D}"/>
              </a:ext>
            </a:extLst>
          </p:cNvPr>
          <p:cNvSpPr txBox="1"/>
          <p:nvPr/>
        </p:nvSpPr>
        <p:spPr>
          <a:xfrm>
            <a:off x="4648623" y="5512000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4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65BE460-54DD-1AC8-05F5-87A653993EA7}"/>
              </a:ext>
            </a:extLst>
          </p:cNvPr>
          <p:cNvCxnSpPr/>
          <p:nvPr/>
        </p:nvCxnSpPr>
        <p:spPr>
          <a:xfrm>
            <a:off x="5450381" y="4200204"/>
            <a:ext cx="0" cy="128165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6BC8D0D-03D8-4BCC-FA3B-A75167BE086E}"/>
              </a:ext>
            </a:extLst>
          </p:cNvPr>
          <p:cNvCxnSpPr/>
          <p:nvPr/>
        </p:nvCxnSpPr>
        <p:spPr>
          <a:xfrm>
            <a:off x="2013294" y="3776859"/>
            <a:ext cx="277447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98752A6-4CE8-B271-B7E5-4AF4DEE3BD95}"/>
              </a:ext>
            </a:extLst>
          </p:cNvPr>
          <p:cNvCxnSpPr/>
          <p:nvPr/>
        </p:nvCxnSpPr>
        <p:spPr>
          <a:xfrm>
            <a:off x="2013294" y="4204967"/>
            <a:ext cx="343169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029510CC-5E60-8CBB-54F2-D5268D96D4A0}"/>
              </a:ext>
            </a:extLst>
          </p:cNvPr>
          <p:cNvSpPr txBox="1"/>
          <p:nvPr/>
        </p:nvSpPr>
        <p:spPr>
          <a:xfrm>
            <a:off x="1648721" y="401553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3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F6A891E-BF87-B33E-11C9-38037BB74305}"/>
              </a:ext>
            </a:extLst>
          </p:cNvPr>
          <p:cNvCxnSpPr/>
          <p:nvPr/>
        </p:nvCxnSpPr>
        <p:spPr>
          <a:xfrm>
            <a:off x="3544489" y="2965105"/>
            <a:ext cx="0" cy="251675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021F2C23-B1D9-803C-8B16-78B4403FED7C}"/>
              </a:ext>
            </a:extLst>
          </p:cNvPr>
          <p:cNvSpPr txBox="1"/>
          <p:nvPr/>
        </p:nvSpPr>
        <p:spPr>
          <a:xfrm>
            <a:off x="3388035" y="5512000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2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1C73C95-4EAD-B867-585A-83338AD297F2}"/>
              </a:ext>
            </a:extLst>
          </p:cNvPr>
          <p:cNvCxnSpPr/>
          <p:nvPr/>
        </p:nvCxnSpPr>
        <p:spPr>
          <a:xfrm>
            <a:off x="4178795" y="3371556"/>
            <a:ext cx="0" cy="211030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67D4C2FD-6192-7C83-14D1-E9A897AE7E74}"/>
              </a:ext>
            </a:extLst>
          </p:cNvPr>
          <p:cNvSpPr txBox="1"/>
          <p:nvPr/>
        </p:nvSpPr>
        <p:spPr>
          <a:xfrm>
            <a:off x="4022341" y="5512000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3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45273DBF-16DC-2BA1-015C-7596C2FA8D57}"/>
              </a:ext>
            </a:extLst>
          </p:cNvPr>
          <p:cNvCxnSpPr/>
          <p:nvPr/>
        </p:nvCxnSpPr>
        <p:spPr>
          <a:xfrm>
            <a:off x="2000355" y="2945009"/>
            <a:ext cx="153324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F01ABE51-8095-6830-D7EF-91E3DB200F60}"/>
              </a:ext>
            </a:extLst>
          </p:cNvPr>
          <p:cNvCxnSpPr/>
          <p:nvPr/>
        </p:nvCxnSpPr>
        <p:spPr>
          <a:xfrm>
            <a:off x="2000355" y="3362003"/>
            <a:ext cx="216851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38BC9C97-8221-B44B-A9D9-5E633EDDA460}"/>
              </a:ext>
            </a:extLst>
          </p:cNvPr>
          <p:cNvSpPr txBox="1"/>
          <p:nvPr/>
        </p:nvSpPr>
        <p:spPr>
          <a:xfrm>
            <a:off x="1653432" y="275531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6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5E711E8-191B-CA0E-E475-5A786DE37CE7}"/>
              </a:ext>
            </a:extLst>
          </p:cNvPr>
          <p:cNvSpPr txBox="1"/>
          <p:nvPr/>
        </p:nvSpPr>
        <p:spPr>
          <a:xfrm>
            <a:off x="1653431" y="317726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5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94C7A781-D00E-E63F-6427-846E57BB9B5D}"/>
              </a:ext>
            </a:extLst>
          </p:cNvPr>
          <p:cNvCxnSpPr/>
          <p:nvPr/>
        </p:nvCxnSpPr>
        <p:spPr>
          <a:xfrm>
            <a:off x="2018684" y="4621029"/>
            <a:ext cx="343169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E5EF6D60-45A6-61D3-428F-9825F84A1985}"/>
              </a:ext>
            </a:extLst>
          </p:cNvPr>
          <p:cNvCxnSpPr/>
          <p:nvPr/>
        </p:nvCxnSpPr>
        <p:spPr>
          <a:xfrm>
            <a:off x="2007464" y="5059926"/>
            <a:ext cx="343169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A5244D79-62EB-E3B9-76B4-24FD6CD9687B}"/>
              </a:ext>
            </a:extLst>
          </p:cNvPr>
          <p:cNvCxnSpPr/>
          <p:nvPr/>
        </p:nvCxnSpPr>
        <p:spPr>
          <a:xfrm>
            <a:off x="2018684" y="5934776"/>
            <a:ext cx="343169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C3FEFC8B-5724-770D-B527-4C61697B0DC4}"/>
              </a:ext>
            </a:extLst>
          </p:cNvPr>
          <p:cNvCxnSpPr/>
          <p:nvPr/>
        </p:nvCxnSpPr>
        <p:spPr>
          <a:xfrm>
            <a:off x="5451932" y="5817141"/>
            <a:ext cx="0" cy="7313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465ADD36-2E2E-EB41-4AC5-0EFBCC442360}"/>
              </a:ext>
            </a:extLst>
          </p:cNvPr>
          <p:cNvSpPr txBox="1"/>
          <p:nvPr/>
        </p:nvSpPr>
        <p:spPr>
          <a:xfrm>
            <a:off x="5296488" y="5512000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5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58803686-2B3E-6244-446E-FFB305F027DF}"/>
              </a:ext>
            </a:extLst>
          </p:cNvPr>
          <p:cNvCxnSpPr/>
          <p:nvPr/>
        </p:nvCxnSpPr>
        <p:spPr>
          <a:xfrm>
            <a:off x="5448804" y="5436345"/>
            <a:ext cx="0" cy="11983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1871A4D0-2A16-EE1A-5B1E-38423D10F61F}"/>
              </a:ext>
            </a:extLst>
          </p:cNvPr>
          <p:cNvSpPr txBox="1"/>
          <p:nvPr/>
        </p:nvSpPr>
        <p:spPr>
          <a:xfrm>
            <a:off x="5679873" y="6233449"/>
            <a:ext cx="543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MR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CDACB1F5-A333-A173-64E2-B9309453C744}"/>
              </a:ext>
            </a:extLst>
          </p:cNvPr>
          <p:cNvSpPr txBox="1"/>
          <p:nvPr/>
        </p:nvSpPr>
        <p:spPr>
          <a:xfrm>
            <a:off x="1653432" y="4436363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2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041C60BD-9EA7-FC55-8719-06FAF74B8411}"/>
              </a:ext>
            </a:extLst>
          </p:cNvPr>
          <p:cNvSpPr txBox="1"/>
          <p:nvPr/>
        </p:nvSpPr>
        <p:spPr>
          <a:xfrm>
            <a:off x="1653432" y="4875260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1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5191ECB-0555-14D4-1C7F-2E6B68948DFA}"/>
              </a:ext>
            </a:extLst>
          </p:cNvPr>
          <p:cNvSpPr txBox="1"/>
          <p:nvPr/>
        </p:nvSpPr>
        <p:spPr>
          <a:xfrm>
            <a:off x="1653432" y="5297197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94EAD10F-B2D6-F664-06AA-DCE02DA57AD5}"/>
              </a:ext>
            </a:extLst>
          </p:cNvPr>
          <p:cNvSpPr txBox="1"/>
          <p:nvPr/>
        </p:nvSpPr>
        <p:spPr>
          <a:xfrm>
            <a:off x="1614960" y="5750783"/>
            <a:ext cx="389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27668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1F9CA-CB40-4D6B-5B82-E209C3229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657B5B8D-DB8B-2742-3723-869CED98436C}"/>
              </a:ext>
            </a:extLst>
          </p:cNvPr>
          <p:cNvCxnSpPr/>
          <p:nvPr/>
        </p:nvCxnSpPr>
        <p:spPr>
          <a:xfrm flipH="1" flipV="1">
            <a:off x="4679783" y="2500376"/>
            <a:ext cx="1052470" cy="407400"/>
          </a:xfrm>
          <a:prstGeom prst="line">
            <a:avLst/>
          </a:prstGeom>
          <a:ln w="571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DEDD5BB8-8D9E-9B07-0176-4861595CA1C3}"/>
              </a:ext>
            </a:extLst>
          </p:cNvPr>
          <p:cNvCxnSpPr/>
          <p:nvPr/>
        </p:nvCxnSpPr>
        <p:spPr>
          <a:xfrm flipV="1">
            <a:off x="4062350" y="2501589"/>
            <a:ext cx="643362" cy="257153"/>
          </a:xfrm>
          <a:prstGeom prst="line">
            <a:avLst/>
          </a:prstGeom>
          <a:ln w="571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B2FB705-B7AC-26C2-723F-EB24EC13346B}"/>
              </a:ext>
            </a:extLst>
          </p:cNvPr>
          <p:cNvCxnSpPr/>
          <p:nvPr/>
        </p:nvCxnSpPr>
        <p:spPr>
          <a:xfrm flipV="1">
            <a:off x="3093763" y="2749539"/>
            <a:ext cx="980860" cy="905278"/>
          </a:xfrm>
          <a:prstGeom prst="line">
            <a:avLst/>
          </a:prstGeom>
          <a:ln w="571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3FD2D08-4B50-3C91-70B8-4D52B7D17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107" y="533437"/>
            <a:ext cx="9956800" cy="613882"/>
          </a:xfrm>
        </p:spPr>
        <p:txBody>
          <a:bodyPr>
            <a:noAutofit/>
          </a:bodyPr>
          <a:lstStyle/>
          <a:p>
            <a:r>
              <a:rPr lang="en-US" dirty="0"/>
              <a:t>Average, Marginal &amp; Total Revenue</a:t>
            </a:r>
            <a:endParaRPr lang="en-GB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31365D2-2F32-1178-A7D4-4267A3929245}"/>
              </a:ext>
            </a:extLst>
          </p:cNvPr>
          <p:cNvCxnSpPr>
            <a:cxnSpLocks/>
          </p:cNvCxnSpPr>
          <p:nvPr/>
        </p:nvCxnSpPr>
        <p:spPr>
          <a:xfrm>
            <a:off x="1896901" y="5883581"/>
            <a:ext cx="529937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5768B17A-736F-4FB4-4613-3CFC0F8DD995}"/>
              </a:ext>
            </a:extLst>
          </p:cNvPr>
          <p:cNvSpPr txBox="1"/>
          <p:nvPr/>
        </p:nvSpPr>
        <p:spPr>
          <a:xfrm>
            <a:off x="7201387" y="5696006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AAE14D-54D9-52E8-3853-48F35B4B438B}"/>
              </a:ext>
            </a:extLst>
          </p:cNvPr>
          <p:cNvSpPr txBox="1"/>
          <p:nvPr/>
        </p:nvSpPr>
        <p:spPr>
          <a:xfrm>
            <a:off x="539935" y="1805550"/>
            <a:ext cx="1300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REVENUE</a:t>
            </a:r>
            <a:endParaRPr lang="en-GB" b="1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E5EFD21-79C1-4E4D-BDBB-47A8CBBC2B9B}"/>
              </a:ext>
            </a:extLst>
          </p:cNvPr>
          <p:cNvCxnSpPr/>
          <p:nvPr/>
        </p:nvCxnSpPr>
        <p:spPr>
          <a:xfrm flipV="1">
            <a:off x="1896183" y="1494393"/>
            <a:ext cx="0" cy="438918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DCFF003-2E6C-2550-DA6B-2A588C48F1C1}"/>
              </a:ext>
            </a:extLst>
          </p:cNvPr>
          <p:cNvSpPr txBox="1"/>
          <p:nvPr/>
        </p:nvSpPr>
        <p:spPr>
          <a:xfrm>
            <a:off x="5747807" y="2839154"/>
            <a:ext cx="492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6600"/>
                </a:solidFill>
              </a:rPr>
              <a:t>TR</a:t>
            </a:r>
            <a:endParaRPr lang="en-GB" b="1" dirty="0">
              <a:solidFill>
                <a:srgbClr val="006600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5918D9-C0B8-EE44-3076-36A5062946CF}"/>
              </a:ext>
            </a:extLst>
          </p:cNvPr>
          <p:cNvCxnSpPr/>
          <p:nvPr/>
        </p:nvCxnSpPr>
        <p:spPr>
          <a:xfrm>
            <a:off x="4702644" y="2500220"/>
            <a:ext cx="0" cy="338336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30D6915-F5C5-3576-DE20-BDB8AC7C8D49}"/>
              </a:ext>
            </a:extLst>
          </p:cNvPr>
          <p:cNvSpPr txBox="1"/>
          <p:nvPr/>
        </p:nvSpPr>
        <p:spPr>
          <a:xfrm>
            <a:off x="4544451" y="5913718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4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A5125C4-73C2-7C1D-99B8-FD8BBFC4E92F}"/>
              </a:ext>
            </a:extLst>
          </p:cNvPr>
          <p:cNvCxnSpPr/>
          <p:nvPr/>
        </p:nvCxnSpPr>
        <p:spPr>
          <a:xfrm>
            <a:off x="5337005" y="2749538"/>
            <a:ext cx="0" cy="313404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C4A8FB4-2032-293E-FD15-57A71C79F792}"/>
              </a:ext>
            </a:extLst>
          </p:cNvPr>
          <p:cNvCxnSpPr/>
          <p:nvPr/>
        </p:nvCxnSpPr>
        <p:spPr>
          <a:xfrm>
            <a:off x="3431113" y="3346727"/>
            <a:ext cx="0" cy="253685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8B5D1112-E17F-6B04-F1A4-E4EB9D91A42C}"/>
              </a:ext>
            </a:extLst>
          </p:cNvPr>
          <p:cNvSpPr txBox="1"/>
          <p:nvPr/>
        </p:nvSpPr>
        <p:spPr>
          <a:xfrm>
            <a:off x="3283863" y="5913718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2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9999F89-57AF-EA70-239C-8197D06B5B9E}"/>
              </a:ext>
            </a:extLst>
          </p:cNvPr>
          <p:cNvSpPr txBox="1"/>
          <p:nvPr/>
        </p:nvSpPr>
        <p:spPr>
          <a:xfrm>
            <a:off x="3918169" y="5913718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3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CD797A46-BA39-87F1-EA5F-FF5220790C52}"/>
              </a:ext>
            </a:extLst>
          </p:cNvPr>
          <p:cNvCxnSpPr/>
          <p:nvPr/>
        </p:nvCxnSpPr>
        <p:spPr>
          <a:xfrm>
            <a:off x="1896183" y="3346727"/>
            <a:ext cx="153324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EB4D04EC-AE68-5C3E-E91A-2933BAD4983A}"/>
              </a:ext>
            </a:extLst>
          </p:cNvPr>
          <p:cNvSpPr txBox="1"/>
          <p:nvPr/>
        </p:nvSpPr>
        <p:spPr>
          <a:xfrm>
            <a:off x="1429494" y="3157037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12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73C0992-F53D-5AA3-0EBD-317033B96022}"/>
              </a:ext>
            </a:extLst>
          </p:cNvPr>
          <p:cNvSpPr txBox="1"/>
          <p:nvPr/>
        </p:nvSpPr>
        <p:spPr>
          <a:xfrm>
            <a:off x="5192316" y="5913718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5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524373B-431B-6D35-C779-BF136D1BE305}"/>
              </a:ext>
            </a:extLst>
          </p:cNvPr>
          <p:cNvSpPr txBox="1"/>
          <p:nvPr/>
        </p:nvSpPr>
        <p:spPr>
          <a:xfrm>
            <a:off x="1429492" y="2315554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16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2527E0B-208C-9A19-2843-8E4D35B1D10B}"/>
              </a:ext>
            </a:extLst>
          </p:cNvPr>
          <p:cNvCxnSpPr/>
          <p:nvPr/>
        </p:nvCxnSpPr>
        <p:spPr>
          <a:xfrm>
            <a:off x="1923905" y="2500104"/>
            <a:ext cx="277447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F5D0F31D-E12D-353C-1A12-A229FB5F14B4}"/>
              </a:ext>
            </a:extLst>
          </p:cNvPr>
          <p:cNvSpPr txBox="1"/>
          <p:nvPr/>
        </p:nvSpPr>
        <p:spPr>
          <a:xfrm>
            <a:off x="1429493" y="2564872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15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7B5D4A14-19D9-03ED-1E11-607B2F92B592}"/>
              </a:ext>
            </a:extLst>
          </p:cNvPr>
          <p:cNvCxnSpPr/>
          <p:nvPr/>
        </p:nvCxnSpPr>
        <p:spPr>
          <a:xfrm>
            <a:off x="4074623" y="2738782"/>
            <a:ext cx="0" cy="314479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B966B105-08E0-D073-FA1D-20A66F256D6D}"/>
              </a:ext>
            </a:extLst>
          </p:cNvPr>
          <p:cNvCxnSpPr/>
          <p:nvPr/>
        </p:nvCxnSpPr>
        <p:spPr>
          <a:xfrm>
            <a:off x="1893115" y="2748692"/>
            <a:ext cx="344389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370977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6954E-221A-B3A1-DF14-A754857AE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Arc 55">
            <a:extLst>
              <a:ext uri="{FF2B5EF4-FFF2-40B4-BE49-F238E27FC236}">
                <a16:creationId xmlns:a16="http://schemas.microsoft.com/office/drawing/2014/main" id="{62ECFB9E-8615-5CBE-4FBB-558C56761B1F}"/>
              </a:ext>
            </a:extLst>
          </p:cNvPr>
          <p:cNvSpPr/>
          <p:nvPr/>
        </p:nvSpPr>
        <p:spPr>
          <a:xfrm flipH="1">
            <a:off x="6076104" y="5013580"/>
            <a:ext cx="441918" cy="563990"/>
          </a:xfrm>
          <a:prstGeom prst="arc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Arc 54">
            <a:extLst>
              <a:ext uri="{FF2B5EF4-FFF2-40B4-BE49-F238E27FC236}">
                <a16:creationId xmlns:a16="http://schemas.microsoft.com/office/drawing/2014/main" id="{CCDFEF25-0D43-DA1E-C408-FE00ED08429D}"/>
              </a:ext>
            </a:extLst>
          </p:cNvPr>
          <p:cNvSpPr/>
          <p:nvPr/>
        </p:nvSpPr>
        <p:spPr>
          <a:xfrm flipH="1">
            <a:off x="3932203" y="5013580"/>
            <a:ext cx="441918" cy="563990"/>
          </a:xfrm>
          <a:prstGeom prst="arc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F04DCFF-C7AC-09D4-71C4-0BC5ABD3EC4F}"/>
              </a:ext>
            </a:extLst>
          </p:cNvPr>
          <p:cNvCxnSpPr>
            <a:cxnSpLocks/>
          </p:cNvCxnSpPr>
          <p:nvPr/>
        </p:nvCxnSpPr>
        <p:spPr>
          <a:xfrm>
            <a:off x="2078064" y="2236578"/>
            <a:ext cx="2834281" cy="375332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7B0528C-EB33-9590-E860-B3A85C955960}"/>
              </a:ext>
            </a:extLst>
          </p:cNvPr>
          <p:cNvCxnSpPr>
            <a:cxnSpLocks/>
          </p:cNvCxnSpPr>
          <p:nvPr/>
        </p:nvCxnSpPr>
        <p:spPr>
          <a:xfrm>
            <a:off x="2072277" y="2229633"/>
            <a:ext cx="4681387" cy="306750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2D30B233-8E17-15CD-57E1-98D98DE76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067" y="478181"/>
            <a:ext cx="9956800" cy="685944"/>
          </a:xfrm>
        </p:spPr>
        <p:txBody>
          <a:bodyPr>
            <a:normAutofit/>
          </a:bodyPr>
          <a:lstStyle/>
          <a:p>
            <a:r>
              <a:rPr lang="en-US" dirty="0"/>
              <a:t>AR &amp; MR: Linear Demand</a:t>
            </a:r>
            <a:endParaRPr lang="fr-FR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30F4D08-5EB8-301C-73A0-F375CE91ABBA}"/>
              </a:ext>
            </a:extLst>
          </p:cNvPr>
          <p:cNvCxnSpPr/>
          <p:nvPr/>
        </p:nvCxnSpPr>
        <p:spPr>
          <a:xfrm>
            <a:off x="2059427" y="5299088"/>
            <a:ext cx="5313872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A80F0A81-5659-92CA-64BD-44939889083A}"/>
              </a:ext>
            </a:extLst>
          </p:cNvPr>
          <p:cNvSpPr txBox="1"/>
          <p:nvPr/>
        </p:nvSpPr>
        <p:spPr>
          <a:xfrm>
            <a:off x="7367512" y="5114422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2CD4CF2-D484-2D65-DE92-B010A9523700}"/>
              </a:ext>
            </a:extLst>
          </p:cNvPr>
          <p:cNvSpPr txBox="1"/>
          <p:nvPr/>
        </p:nvSpPr>
        <p:spPr>
          <a:xfrm>
            <a:off x="702067" y="1626496"/>
            <a:ext cx="1300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REVENUE</a:t>
            </a:r>
            <a:endParaRPr lang="en-GB" b="1" dirty="0"/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B899AEF-7C26-49E8-8B7E-33DFD3E90A19}"/>
              </a:ext>
            </a:extLst>
          </p:cNvPr>
          <p:cNvCxnSpPr>
            <a:cxnSpLocks/>
          </p:cNvCxnSpPr>
          <p:nvPr/>
        </p:nvCxnSpPr>
        <p:spPr>
          <a:xfrm flipV="1">
            <a:off x="2062308" y="1338143"/>
            <a:ext cx="0" cy="490522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F09D6180-4B13-FB9D-4667-4E5D5BE65C98}"/>
              </a:ext>
            </a:extLst>
          </p:cNvPr>
          <p:cNvSpPr txBox="1"/>
          <p:nvPr/>
        </p:nvSpPr>
        <p:spPr>
          <a:xfrm>
            <a:off x="6418134" y="4680502"/>
            <a:ext cx="93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 = AR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90E8A2C-C443-A6D5-AAC4-4FB5EADA1899}"/>
              </a:ext>
            </a:extLst>
          </p:cNvPr>
          <p:cNvSpPr txBox="1"/>
          <p:nvPr/>
        </p:nvSpPr>
        <p:spPr>
          <a:xfrm>
            <a:off x="4866991" y="5960962"/>
            <a:ext cx="543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MR</a:t>
            </a:r>
            <a:endParaRPr lang="en-GB" b="1" dirty="0">
              <a:solidFill>
                <a:srgbClr val="C00000"/>
              </a:solidFill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9D0D6261-06F5-9CEF-354A-2FA717164D8A}"/>
              </a:ext>
            </a:extLst>
          </p:cNvPr>
          <p:cNvCxnSpPr/>
          <p:nvPr/>
        </p:nvCxnSpPr>
        <p:spPr>
          <a:xfrm>
            <a:off x="3009446" y="5191029"/>
            <a:ext cx="114300" cy="2159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D352C9C-E6A3-4295-3948-D58712FE3BA4}"/>
              </a:ext>
            </a:extLst>
          </p:cNvPr>
          <p:cNvCxnSpPr/>
          <p:nvPr/>
        </p:nvCxnSpPr>
        <p:spPr>
          <a:xfrm>
            <a:off x="3087704" y="5189188"/>
            <a:ext cx="114300" cy="2159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ED67FE8-7023-D917-2B41-832C7BA95DAA}"/>
              </a:ext>
            </a:extLst>
          </p:cNvPr>
          <p:cNvCxnSpPr/>
          <p:nvPr/>
        </p:nvCxnSpPr>
        <p:spPr>
          <a:xfrm>
            <a:off x="5232643" y="5191029"/>
            <a:ext cx="114300" cy="2159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F9EB012-E77E-0463-1D36-4B1A721594A0}"/>
              </a:ext>
            </a:extLst>
          </p:cNvPr>
          <p:cNvCxnSpPr/>
          <p:nvPr/>
        </p:nvCxnSpPr>
        <p:spPr>
          <a:xfrm>
            <a:off x="5310901" y="5189188"/>
            <a:ext cx="114300" cy="2159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880F5D3-94A1-5885-0E76-7FE9911E74E3}"/>
                  </a:ext>
                </a:extLst>
              </p:cNvPr>
              <p:cNvSpPr txBox="1"/>
              <p:nvPr/>
            </p:nvSpPr>
            <p:spPr>
              <a:xfrm>
                <a:off x="1634817" y="2045214"/>
                <a:ext cx="3914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880F5D3-94A1-5885-0E76-7FE9911E74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4817" y="2045214"/>
                <a:ext cx="391454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A8AB2FD1-B4EE-B2BE-F469-A8B8A9BA8F28}"/>
                  </a:ext>
                </a:extLst>
              </p:cNvPr>
              <p:cNvSpPr txBox="1"/>
              <p:nvPr/>
            </p:nvSpPr>
            <p:spPr>
              <a:xfrm>
                <a:off x="3807195" y="5324341"/>
                <a:ext cx="7548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fr-FR" b="0" i="1" dirty="0" smtClean="0">
                          <a:latin typeface="Cambria Math" panose="02040503050406030204" pitchFamily="18" charset="0"/>
                        </a:rPr>
                        <m:t>/2</m:t>
                      </m:r>
                      <m:r>
                        <a:rPr lang="fr-FR" b="0" i="1" dirty="0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A8AB2FD1-B4EE-B2BE-F469-A8B8A9BA8F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7195" y="5324341"/>
                <a:ext cx="754822" cy="369332"/>
              </a:xfrm>
              <a:prstGeom prst="rect">
                <a:avLst/>
              </a:prstGeom>
              <a:blipFill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3C5A65D5-82C6-F744-0955-4BE077110A57}"/>
                  </a:ext>
                </a:extLst>
              </p:cNvPr>
              <p:cNvSpPr txBox="1"/>
              <p:nvPr/>
            </p:nvSpPr>
            <p:spPr>
              <a:xfrm>
                <a:off x="6418134" y="5327899"/>
                <a:ext cx="6265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fr-FR" b="0" i="1" dirty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fr-FR" b="0" i="1" dirty="0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3C5A65D5-82C6-F744-0955-4BE077110A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8134" y="5327899"/>
                <a:ext cx="626582" cy="369332"/>
              </a:xfrm>
              <a:prstGeom prst="rect">
                <a:avLst/>
              </a:prstGeom>
              <a:blipFill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44CED3A-9AC0-13B9-AE7F-EB10A87AA656}"/>
                  </a:ext>
                </a:extLst>
              </p:cNvPr>
              <p:cNvSpPr txBox="1"/>
              <p:nvPr/>
            </p:nvSpPr>
            <p:spPr>
              <a:xfrm>
                <a:off x="3594544" y="4860949"/>
                <a:ext cx="3644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44CED3A-9AC0-13B9-AE7F-EB10A87AA6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4544" y="4860949"/>
                <a:ext cx="364436" cy="369332"/>
              </a:xfrm>
              <a:prstGeom prst="rect">
                <a:avLst/>
              </a:prstGeom>
              <a:blipFill>
                <a:blip r:embed="rId5"/>
                <a:stretch>
                  <a:fillRect l="-22034" r="-5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C5A3CB0-1EAE-5B80-FB79-3AE09E59DE40}"/>
                  </a:ext>
                </a:extLst>
              </p:cNvPr>
              <p:cNvSpPr txBox="1"/>
              <p:nvPr/>
            </p:nvSpPr>
            <p:spPr>
              <a:xfrm>
                <a:off x="5741576" y="4860949"/>
                <a:ext cx="3644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C5A3CB0-1EAE-5B80-FB79-3AE09E59DE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1576" y="4860949"/>
                <a:ext cx="364436" cy="369332"/>
              </a:xfrm>
              <a:prstGeom prst="rect">
                <a:avLst/>
              </a:prstGeom>
              <a:blipFill>
                <a:blip r:embed="rId6"/>
                <a:stretch>
                  <a:fillRect l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801383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05EBC-8EF7-551A-4712-9D1BA6748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D04A7B8-56DC-F2EA-7916-B2DD20406168}"/>
              </a:ext>
            </a:extLst>
          </p:cNvPr>
          <p:cNvSpPr/>
          <p:nvPr/>
        </p:nvSpPr>
        <p:spPr>
          <a:xfrm>
            <a:off x="1942778" y="1724950"/>
            <a:ext cx="4667250" cy="3670300"/>
          </a:xfrm>
          <a:custGeom>
            <a:avLst/>
            <a:gdLst>
              <a:gd name="connsiteX0" fmla="*/ 0 w 4667250"/>
              <a:gd name="connsiteY0" fmla="*/ 3670300 h 3670300"/>
              <a:gd name="connsiteX1" fmla="*/ 2349500 w 4667250"/>
              <a:gd name="connsiteY1" fmla="*/ 0 h 3670300"/>
              <a:gd name="connsiteX2" fmla="*/ 4667250 w 4667250"/>
              <a:gd name="connsiteY2" fmla="*/ 3663950 h 367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67250" h="3670300">
                <a:moveTo>
                  <a:pt x="0" y="3670300"/>
                </a:moveTo>
                <a:cubicBezTo>
                  <a:pt x="785812" y="1835679"/>
                  <a:pt x="1571625" y="1058"/>
                  <a:pt x="2349500" y="0"/>
                </a:cubicBezTo>
                <a:cubicBezTo>
                  <a:pt x="3127375" y="-1058"/>
                  <a:pt x="3897312" y="1831446"/>
                  <a:pt x="4667250" y="3663950"/>
                </a:cubicBezTo>
              </a:path>
            </a:pathLst>
          </a:custGeom>
          <a:noFill/>
          <a:ln w="571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150A5DD-9352-D25B-6424-3A72ED923E45}"/>
              </a:ext>
            </a:extLst>
          </p:cNvPr>
          <p:cNvCxnSpPr>
            <a:cxnSpLocks/>
          </p:cNvCxnSpPr>
          <p:nvPr/>
        </p:nvCxnSpPr>
        <p:spPr>
          <a:xfrm>
            <a:off x="1952336" y="2334964"/>
            <a:ext cx="2866666" cy="375331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1AA9F22-4CC1-2DEE-976C-C0FB32DC92A3}"/>
              </a:ext>
            </a:extLst>
          </p:cNvPr>
          <p:cNvCxnSpPr>
            <a:cxnSpLocks/>
          </p:cNvCxnSpPr>
          <p:nvPr/>
        </p:nvCxnSpPr>
        <p:spPr>
          <a:xfrm>
            <a:off x="1946549" y="2328019"/>
            <a:ext cx="4681387" cy="306750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7382BDA5-48F6-97ED-C435-835B63D4D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067" y="478181"/>
            <a:ext cx="9956800" cy="685944"/>
          </a:xfrm>
        </p:spPr>
        <p:txBody>
          <a:bodyPr>
            <a:normAutofit/>
          </a:bodyPr>
          <a:lstStyle/>
          <a:p>
            <a:r>
              <a:rPr lang="fr-FR" dirty="0" err="1"/>
              <a:t>Average</a:t>
            </a:r>
            <a:r>
              <a:rPr lang="fr-FR" dirty="0"/>
              <a:t>, Marginal &amp; Total Revenue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C32C766-8A6B-11EE-FB4E-CF46FB5166F8}"/>
              </a:ext>
            </a:extLst>
          </p:cNvPr>
          <p:cNvCxnSpPr/>
          <p:nvPr/>
        </p:nvCxnSpPr>
        <p:spPr>
          <a:xfrm>
            <a:off x="1939486" y="5397474"/>
            <a:ext cx="5313872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E340EB3A-8CE9-3D43-FBF6-1CADF054C21D}"/>
              </a:ext>
            </a:extLst>
          </p:cNvPr>
          <p:cNvSpPr txBox="1"/>
          <p:nvPr/>
        </p:nvSpPr>
        <p:spPr>
          <a:xfrm>
            <a:off x="7241784" y="5212808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9B7C6C6-2CEC-13ED-5827-A4533DCC0767}"/>
              </a:ext>
            </a:extLst>
          </p:cNvPr>
          <p:cNvSpPr txBox="1"/>
          <p:nvPr/>
        </p:nvSpPr>
        <p:spPr>
          <a:xfrm>
            <a:off x="576339" y="1724882"/>
            <a:ext cx="1300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REVENUE</a:t>
            </a:r>
            <a:endParaRPr lang="en-GB" b="1" dirty="0"/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CF3BDB1-DF05-5694-3EF5-50CC0494EE96}"/>
              </a:ext>
            </a:extLst>
          </p:cNvPr>
          <p:cNvCxnSpPr>
            <a:cxnSpLocks/>
          </p:cNvCxnSpPr>
          <p:nvPr/>
        </p:nvCxnSpPr>
        <p:spPr>
          <a:xfrm flipV="1">
            <a:off x="1936580" y="1436529"/>
            <a:ext cx="0" cy="490522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7F09A405-D1E2-05E0-6212-973F762676DC}"/>
              </a:ext>
            </a:extLst>
          </p:cNvPr>
          <p:cNvSpPr txBox="1"/>
          <p:nvPr/>
        </p:nvSpPr>
        <p:spPr>
          <a:xfrm>
            <a:off x="5085100" y="4942919"/>
            <a:ext cx="93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 = AR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E0C0018-DEE3-CABE-6C9F-14A81DC3AE95}"/>
              </a:ext>
            </a:extLst>
          </p:cNvPr>
          <p:cNvSpPr txBox="1"/>
          <p:nvPr/>
        </p:nvSpPr>
        <p:spPr>
          <a:xfrm>
            <a:off x="4768890" y="6067636"/>
            <a:ext cx="543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MR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1236719-96FC-0E61-987D-6CF256E3BFA9}"/>
              </a:ext>
            </a:extLst>
          </p:cNvPr>
          <p:cNvSpPr txBox="1"/>
          <p:nvPr/>
        </p:nvSpPr>
        <p:spPr>
          <a:xfrm>
            <a:off x="6365907" y="4453192"/>
            <a:ext cx="492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6600"/>
                </a:solidFill>
              </a:rPr>
              <a:t>TR</a:t>
            </a:r>
            <a:endParaRPr lang="en-GB" b="1" dirty="0">
              <a:solidFill>
                <a:srgbClr val="006600"/>
              </a:solidFill>
            </a:endParaRPr>
          </a:p>
        </p:txBody>
      </p:sp>
      <p:grpSp>
        <p:nvGrpSpPr>
          <p:cNvPr id="30" name="Groupe 14">
            <a:extLst>
              <a:ext uri="{FF2B5EF4-FFF2-40B4-BE49-F238E27FC236}">
                <a16:creationId xmlns:a16="http://schemas.microsoft.com/office/drawing/2014/main" id="{51E41763-A99E-F0E3-B9C4-EAC2608FC8DC}"/>
              </a:ext>
            </a:extLst>
          </p:cNvPr>
          <p:cNvGrpSpPr/>
          <p:nvPr/>
        </p:nvGrpSpPr>
        <p:grpSpPr>
          <a:xfrm>
            <a:off x="6521867" y="5304101"/>
            <a:ext cx="160729" cy="164592"/>
            <a:chOff x="4802909" y="4396509"/>
            <a:chExt cx="332509" cy="295564"/>
          </a:xfrm>
        </p:grpSpPr>
        <p:cxnSp>
          <p:nvCxnSpPr>
            <p:cNvPr id="31" name="Connecteur droit 15">
              <a:extLst>
                <a:ext uri="{FF2B5EF4-FFF2-40B4-BE49-F238E27FC236}">
                  <a16:creationId xmlns:a16="http://schemas.microsoft.com/office/drawing/2014/main" id="{1AB0F9AA-43CD-62E4-0053-CD63830AC7CA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Connecteur droit 16">
              <a:extLst>
                <a:ext uri="{FF2B5EF4-FFF2-40B4-BE49-F238E27FC236}">
                  <a16:creationId xmlns:a16="http://schemas.microsoft.com/office/drawing/2014/main" id="{1936FE55-AA3E-2D19-F20C-B59C7BCB998F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AABB5E44-879B-D0B3-B0F3-3C93DF6E62C3}"/>
              </a:ext>
            </a:extLst>
          </p:cNvPr>
          <p:cNvSpPr txBox="1"/>
          <p:nvPr/>
        </p:nvSpPr>
        <p:spPr>
          <a:xfrm>
            <a:off x="6264266" y="5025461"/>
            <a:ext cx="15894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|</a:t>
            </a:r>
            <a:r>
              <a:rPr lang="en-GB" sz="1400" b="1" dirty="0"/>
              <a:t>PED</a:t>
            </a:r>
            <a:r>
              <a:rPr lang="en-US" sz="1400" b="1" dirty="0"/>
              <a:t>|</a:t>
            </a:r>
            <a:r>
              <a:rPr lang="en-GB" sz="1400" b="1" dirty="0"/>
              <a:t> = 0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615BEED9-0D72-5D1A-AC42-C458384085B6}"/>
              </a:ext>
            </a:extLst>
          </p:cNvPr>
          <p:cNvCxnSpPr>
            <a:cxnSpLocks/>
          </p:cNvCxnSpPr>
          <p:nvPr/>
        </p:nvCxnSpPr>
        <p:spPr>
          <a:xfrm flipV="1">
            <a:off x="4276960" y="1724882"/>
            <a:ext cx="0" cy="366911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526B6D65-61D5-DDCE-1DDF-5ED34D59700A}"/>
              </a:ext>
            </a:extLst>
          </p:cNvPr>
          <p:cNvSpPr txBox="1"/>
          <p:nvPr/>
        </p:nvSpPr>
        <p:spPr>
          <a:xfrm rot="2002785">
            <a:off x="3969573" y="4462425"/>
            <a:ext cx="21980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|PED| &lt; 1</a:t>
            </a:r>
            <a:endParaRPr lang="en-GB" sz="1400" b="1" dirty="0"/>
          </a:p>
        </p:txBody>
      </p:sp>
      <p:grpSp>
        <p:nvGrpSpPr>
          <p:cNvPr id="69" name="Groupe 14">
            <a:extLst>
              <a:ext uri="{FF2B5EF4-FFF2-40B4-BE49-F238E27FC236}">
                <a16:creationId xmlns:a16="http://schemas.microsoft.com/office/drawing/2014/main" id="{9832B15C-20D1-4C07-E29F-98F24833FE5B}"/>
              </a:ext>
            </a:extLst>
          </p:cNvPr>
          <p:cNvGrpSpPr/>
          <p:nvPr/>
        </p:nvGrpSpPr>
        <p:grpSpPr>
          <a:xfrm>
            <a:off x="4194239" y="3768539"/>
            <a:ext cx="160729" cy="164592"/>
            <a:chOff x="4802909" y="4396509"/>
            <a:chExt cx="332509" cy="295564"/>
          </a:xfrm>
        </p:grpSpPr>
        <p:cxnSp>
          <p:nvCxnSpPr>
            <p:cNvPr id="70" name="Connecteur droit 15">
              <a:extLst>
                <a:ext uri="{FF2B5EF4-FFF2-40B4-BE49-F238E27FC236}">
                  <a16:creationId xmlns:a16="http://schemas.microsoft.com/office/drawing/2014/main" id="{114A6C64-F3C2-00D0-89F1-589976140140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Connecteur droit 16">
              <a:extLst>
                <a:ext uri="{FF2B5EF4-FFF2-40B4-BE49-F238E27FC236}">
                  <a16:creationId xmlns:a16="http://schemas.microsoft.com/office/drawing/2014/main" id="{A7CB3658-4525-AA8E-1589-A072AF5ABDCA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A43EB873-3E9D-9AE6-AB38-AC7035E0B462}"/>
              </a:ext>
            </a:extLst>
          </p:cNvPr>
          <p:cNvSpPr txBox="1"/>
          <p:nvPr/>
        </p:nvSpPr>
        <p:spPr>
          <a:xfrm>
            <a:off x="4295514" y="3492965"/>
            <a:ext cx="10635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|</a:t>
            </a:r>
            <a:r>
              <a:rPr lang="en-GB" sz="1400" b="1" dirty="0"/>
              <a:t>PED</a:t>
            </a:r>
            <a:r>
              <a:rPr lang="en-US" sz="1400" b="1" dirty="0"/>
              <a:t>|</a:t>
            </a:r>
            <a:r>
              <a:rPr lang="en-GB" sz="1400" b="1" dirty="0"/>
              <a:t> = 1</a:t>
            </a:r>
          </a:p>
        </p:txBody>
      </p:sp>
      <p:grpSp>
        <p:nvGrpSpPr>
          <p:cNvPr id="73" name="Groupe 14">
            <a:extLst>
              <a:ext uri="{FF2B5EF4-FFF2-40B4-BE49-F238E27FC236}">
                <a16:creationId xmlns:a16="http://schemas.microsoft.com/office/drawing/2014/main" id="{57B33874-26B2-A296-6401-D9D88D31575C}"/>
              </a:ext>
            </a:extLst>
          </p:cNvPr>
          <p:cNvGrpSpPr/>
          <p:nvPr/>
        </p:nvGrpSpPr>
        <p:grpSpPr>
          <a:xfrm>
            <a:off x="1858934" y="2248640"/>
            <a:ext cx="160729" cy="164592"/>
            <a:chOff x="4802909" y="4396509"/>
            <a:chExt cx="332509" cy="295564"/>
          </a:xfrm>
        </p:grpSpPr>
        <p:cxnSp>
          <p:nvCxnSpPr>
            <p:cNvPr id="74" name="Connecteur droit 15">
              <a:extLst>
                <a:ext uri="{FF2B5EF4-FFF2-40B4-BE49-F238E27FC236}">
                  <a16:creationId xmlns:a16="http://schemas.microsoft.com/office/drawing/2014/main" id="{90EFE962-D430-4898-A326-7611AE04F63E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Connecteur droit 16">
              <a:extLst>
                <a:ext uri="{FF2B5EF4-FFF2-40B4-BE49-F238E27FC236}">
                  <a16:creationId xmlns:a16="http://schemas.microsoft.com/office/drawing/2014/main" id="{25FE3B55-EB50-2540-C84B-7845F39414CA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2D1739A0-5C3F-89BA-E43C-AEE7761D4E4F}"/>
                  </a:ext>
                </a:extLst>
              </p:cNvPr>
              <p:cNvSpPr txBox="1"/>
              <p:nvPr/>
            </p:nvSpPr>
            <p:spPr>
              <a:xfrm>
                <a:off x="1969900" y="1986677"/>
                <a:ext cx="113790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/>
                  <a:t>|</a:t>
                </a:r>
                <a:r>
                  <a:rPr lang="en-GB" sz="1400" b="1" dirty="0"/>
                  <a:t>PED</a:t>
                </a:r>
                <a:r>
                  <a:rPr lang="en-US" sz="1400" b="1" dirty="0"/>
                  <a:t>|</a:t>
                </a:r>
                <a:r>
                  <a:rPr lang="en-GB" sz="1400" b="1" dirty="0"/>
                  <a:t> </a:t>
                </a:r>
                <a14:m>
                  <m:oMath xmlns:m="http://schemas.openxmlformats.org/officeDocument/2006/math">
                    <m:r>
                      <a:rPr lang="en-GB" sz="1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GB" sz="1400" b="1" dirty="0"/>
                  <a:t> </a:t>
                </a: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2D1739A0-5C3F-89BA-E43C-AEE7761D4E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9900" y="1986677"/>
                <a:ext cx="1137902" cy="307777"/>
              </a:xfrm>
              <a:prstGeom prst="rect">
                <a:avLst/>
              </a:prstGeom>
              <a:blipFill>
                <a:blip r:embed="rId2"/>
                <a:stretch>
                  <a:fillRect l="-535" t="-6000"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>
            <a:extLst>
              <a:ext uri="{FF2B5EF4-FFF2-40B4-BE49-F238E27FC236}">
                <a16:creationId xmlns:a16="http://schemas.microsoft.com/office/drawing/2014/main" id="{14906304-1362-C4FD-11E7-042C904C469A}"/>
              </a:ext>
            </a:extLst>
          </p:cNvPr>
          <p:cNvSpPr txBox="1"/>
          <p:nvPr/>
        </p:nvSpPr>
        <p:spPr>
          <a:xfrm rot="2002785">
            <a:off x="2245872" y="3331241"/>
            <a:ext cx="21897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|</a:t>
            </a:r>
            <a:r>
              <a:rPr lang="en-GB" sz="1400" b="1" dirty="0"/>
              <a:t>PED</a:t>
            </a:r>
            <a:r>
              <a:rPr lang="en-US" sz="1400" b="1" dirty="0"/>
              <a:t>| &gt; 1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146375733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961331" y="4012359"/>
            <a:ext cx="550221" cy="1965935"/>
          </a:xfrm>
          <a:prstGeom prst="rect">
            <a:avLst/>
          </a:prstGeom>
          <a:solidFill>
            <a:srgbClr val="C0E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7048973" y="5793628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17534" y="2264606"/>
            <a:ext cx="1300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REVENUE</a:t>
            </a:r>
            <a:endParaRPr lang="en-GB" b="1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755343" y="4011908"/>
            <a:ext cx="450602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258421" y="3827693"/>
            <a:ext cx="93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 = AR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46731" y="3819067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10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3511553" y="4009671"/>
            <a:ext cx="0" cy="196593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349161" y="6003315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3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2961332" y="4012359"/>
            <a:ext cx="0" cy="196593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798940" y="6006003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2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3236441" y="4995326"/>
            <a:ext cx="760341" cy="0"/>
          </a:xfrm>
          <a:prstGeom prst="straightConnector1">
            <a:avLst/>
          </a:prstGeom>
          <a:ln w="3810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2483820" y="3457813"/>
            <a:ext cx="1" cy="538339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821704" y="2352215"/>
            <a:ext cx="5306636" cy="577366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MR(3) = TR(3) - TR(2) = $30 - $20 = $10 = AR(3)</a:t>
            </a:r>
            <a:endParaRPr lang="en-GB" b="1" baseline="-25000" dirty="0">
              <a:solidFill>
                <a:schemeClr val="tx1"/>
              </a:solidFill>
            </a:endParaRPr>
          </a:p>
        </p:txBody>
      </p:sp>
      <p:sp>
        <p:nvSpPr>
          <p:cNvPr id="10" name="Curved Down Arrow 9"/>
          <p:cNvSpPr/>
          <p:nvPr/>
        </p:nvSpPr>
        <p:spPr>
          <a:xfrm>
            <a:off x="2895180" y="3457813"/>
            <a:ext cx="721431" cy="397363"/>
          </a:xfrm>
          <a:prstGeom prst="curvedDown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90693E7-6DB4-4599-9743-6EF36495B4D6}"/>
              </a:ext>
            </a:extLst>
          </p:cNvPr>
          <p:cNvSpPr txBox="1"/>
          <p:nvPr/>
        </p:nvSpPr>
        <p:spPr>
          <a:xfrm>
            <a:off x="4061772" y="4530973"/>
            <a:ext cx="8579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6600"/>
                </a:solidFill>
              </a:rPr>
              <a:t>GAIN</a:t>
            </a:r>
            <a:br>
              <a:rPr lang="en-US" b="1" dirty="0">
                <a:solidFill>
                  <a:srgbClr val="006600"/>
                </a:solidFill>
              </a:rPr>
            </a:br>
            <a:r>
              <a:rPr lang="en-US" b="1" dirty="0">
                <a:solidFill>
                  <a:srgbClr val="006600"/>
                </a:solidFill>
              </a:rPr>
              <a:t>IN TR</a:t>
            </a:r>
          </a:p>
          <a:p>
            <a:pPr algn="ctr"/>
            <a:r>
              <a:rPr lang="en-US" b="1" dirty="0">
                <a:solidFill>
                  <a:srgbClr val="006600"/>
                </a:solidFill>
              </a:rPr>
              <a:t>(+$10)</a:t>
            </a:r>
            <a:endParaRPr lang="en-GB" b="1" dirty="0">
              <a:solidFill>
                <a:srgbClr val="0066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1D9FDA7-9DAD-4B28-96AD-EA1EA914F9F1}"/>
              </a:ext>
            </a:extLst>
          </p:cNvPr>
          <p:cNvSpPr txBox="1"/>
          <p:nvPr/>
        </p:nvSpPr>
        <p:spPr>
          <a:xfrm>
            <a:off x="2077298" y="2492257"/>
            <a:ext cx="8130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LOSS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IN TR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($0)</a:t>
            </a:r>
            <a:endParaRPr lang="en-GB" b="1" dirty="0">
              <a:solidFill>
                <a:srgbClr val="C00000"/>
              </a:solidFill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3E2A8F5-C9D7-B44C-B4BD-2AF6900395E6}"/>
              </a:ext>
            </a:extLst>
          </p:cNvPr>
          <p:cNvCxnSpPr/>
          <p:nvPr/>
        </p:nvCxnSpPr>
        <p:spPr>
          <a:xfrm>
            <a:off x="1745223" y="5981668"/>
            <a:ext cx="5313872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4B653E7-A8D6-B871-210B-AC8AECF7027D}"/>
              </a:ext>
            </a:extLst>
          </p:cNvPr>
          <p:cNvCxnSpPr/>
          <p:nvPr/>
        </p:nvCxnSpPr>
        <p:spPr>
          <a:xfrm flipV="1">
            <a:off x="1743769" y="2005540"/>
            <a:ext cx="0" cy="397677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6DD2F821-5A5A-74D5-F3E5-CDA9147E5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913" y="695040"/>
            <a:ext cx="9956800" cy="606755"/>
          </a:xfrm>
        </p:spPr>
        <p:txBody>
          <a:bodyPr>
            <a:noAutofit/>
          </a:bodyPr>
          <a:lstStyle/>
          <a:p>
            <a:r>
              <a:rPr lang="en-US" dirty="0"/>
              <a:t>Perfectly Price-Elastic Demand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631713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19BF3-ED2A-5424-F0E0-4857C82C9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rc 19">
            <a:extLst>
              <a:ext uri="{FF2B5EF4-FFF2-40B4-BE49-F238E27FC236}">
                <a16:creationId xmlns:a16="http://schemas.microsoft.com/office/drawing/2014/main" id="{D9235CBC-81F7-CB05-5DCA-CA028EC659E3}"/>
              </a:ext>
            </a:extLst>
          </p:cNvPr>
          <p:cNvSpPr/>
          <p:nvPr/>
        </p:nvSpPr>
        <p:spPr>
          <a:xfrm>
            <a:off x="1628096" y="5316401"/>
            <a:ext cx="802257" cy="802257"/>
          </a:xfrm>
          <a:prstGeom prst="arc">
            <a:avLst>
              <a:gd name="adj1" fmla="val 18051242"/>
              <a:gd name="adj2" fmla="val 0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23B03D4-4C85-9E7C-231B-32864B08766F}"/>
              </a:ext>
            </a:extLst>
          </p:cNvPr>
          <p:cNvCxnSpPr/>
          <p:nvPr/>
        </p:nvCxnSpPr>
        <p:spPr>
          <a:xfrm flipV="1">
            <a:off x="1717269" y="2723545"/>
            <a:ext cx="4514694" cy="298616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8F033DC-BD53-F548-DFB4-5051C745D7AE}"/>
              </a:ext>
            </a:extLst>
          </p:cNvPr>
          <p:cNvCxnSpPr/>
          <p:nvPr/>
        </p:nvCxnSpPr>
        <p:spPr>
          <a:xfrm>
            <a:off x="1708643" y="5726959"/>
            <a:ext cx="5313872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F1F0405-AE47-A043-7BAC-C8977A6145EF}"/>
              </a:ext>
            </a:extLst>
          </p:cNvPr>
          <p:cNvSpPr txBox="1"/>
          <p:nvPr/>
        </p:nvSpPr>
        <p:spPr>
          <a:xfrm>
            <a:off x="7010941" y="5542293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216396-CF2B-A67D-F1A7-0240F976FDC2}"/>
              </a:ext>
            </a:extLst>
          </p:cNvPr>
          <p:cNvSpPr txBox="1"/>
          <p:nvPr/>
        </p:nvSpPr>
        <p:spPr>
          <a:xfrm>
            <a:off x="379502" y="2013271"/>
            <a:ext cx="1300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REVENUE</a:t>
            </a:r>
            <a:endParaRPr lang="en-GB" b="1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F3E86A6-5836-2E47-4821-1B53DF908358}"/>
              </a:ext>
            </a:extLst>
          </p:cNvPr>
          <p:cNvCxnSpPr/>
          <p:nvPr/>
        </p:nvCxnSpPr>
        <p:spPr>
          <a:xfrm>
            <a:off x="1717311" y="3760573"/>
            <a:ext cx="450602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3FE8C6D-E44A-D8BE-04B2-A413DC07D034}"/>
              </a:ext>
            </a:extLst>
          </p:cNvPr>
          <p:cNvCxnSpPr/>
          <p:nvPr/>
        </p:nvCxnSpPr>
        <p:spPr>
          <a:xfrm flipV="1">
            <a:off x="1705737" y="1754440"/>
            <a:ext cx="0" cy="397677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BB7EED1-21A4-93A8-5058-A81A73DACD2F}"/>
              </a:ext>
            </a:extLst>
          </p:cNvPr>
          <p:cNvSpPr txBox="1"/>
          <p:nvPr/>
        </p:nvSpPr>
        <p:spPr>
          <a:xfrm>
            <a:off x="6223091" y="3575907"/>
            <a:ext cx="1561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 = AR = MR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B9D5CC-A8E7-10C8-A476-E27C4C989E60}"/>
              </a:ext>
            </a:extLst>
          </p:cNvPr>
          <p:cNvSpPr txBox="1"/>
          <p:nvPr/>
        </p:nvSpPr>
        <p:spPr>
          <a:xfrm>
            <a:off x="6221254" y="2414595"/>
            <a:ext cx="492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TR</a:t>
            </a:r>
            <a:endParaRPr lang="en-GB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CFA0DB6-6653-0E64-D2D0-58740C3B3667}"/>
                  </a:ext>
                </a:extLst>
              </p:cNvPr>
              <p:cNvSpPr txBox="1"/>
              <p:nvPr/>
            </p:nvSpPr>
            <p:spPr>
              <a:xfrm>
                <a:off x="2463610" y="5273268"/>
                <a:ext cx="5019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𝒑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GB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CFA0DB6-6653-0E64-D2D0-58740C3B36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3610" y="5273268"/>
                <a:ext cx="501997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39CF7AA-B862-0052-6DC1-ED301B33920B}"/>
                  </a:ext>
                </a:extLst>
              </p:cNvPr>
              <p:cNvSpPr txBox="1"/>
              <p:nvPr/>
            </p:nvSpPr>
            <p:spPr>
              <a:xfrm>
                <a:off x="1190745" y="3567732"/>
                <a:ext cx="4770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39CF7AA-B862-0052-6DC1-ED301B3392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0745" y="3567732"/>
                <a:ext cx="477054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>
            <a:extLst>
              <a:ext uri="{FF2B5EF4-FFF2-40B4-BE49-F238E27FC236}">
                <a16:creationId xmlns:a16="http://schemas.microsoft.com/office/drawing/2014/main" id="{28628744-07BA-402F-C76A-86CEE3EE1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913" y="695040"/>
            <a:ext cx="9956800" cy="606755"/>
          </a:xfrm>
        </p:spPr>
        <p:txBody>
          <a:bodyPr>
            <a:noAutofit/>
          </a:bodyPr>
          <a:lstStyle/>
          <a:p>
            <a:r>
              <a:rPr lang="en-US" dirty="0"/>
              <a:t>Perfectly Price-Elastic Demand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5247831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E44F319-07B7-15A1-CEDE-772A6BDC3FC8}"/>
              </a:ext>
            </a:extLst>
          </p:cNvPr>
          <p:cNvSpPr/>
          <p:nvPr/>
        </p:nvSpPr>
        <p:spPr>
          <a:xfrm>
            <a:off x="4194975" y="1295890"/>
            <a:ext cx="2551814" cy="50488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0E945D-FC54-756F-5EDF-8EF233B35282}"/>
              </a:ext>
            </a:extLst>
          </p:cNvPr>
          <p:cNvSpPr/>
          <p:nvPr/>
        </p:nvSpPr>
        <p:spPr>
          <a:xfrm>
            <a:off x="2266507" y="1313096"/>
            <a:ext cx="1943423" cy="50488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Connecteur droit avec flèche 5"/>
          <p:cNvCxnSpPr>
            <a:cxnSpLocks/>
          </p:cNvCxnSpPr>
          <p:nvPr/>
        </p:nvCxnSpPr>
        <p:spPr>
          <a:xfrm flipV="1">
            <a:off x="2286765" y="4073095"/>
            <a:ext cx="0" cy="228889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>
            <a:cxnSpLocks/>
          </p:cNvCxnSpPr>
          <p:nvPr/>
        </p:nvCxnSpPr>
        <p:spPr>
          <a:xfrm>
            <a:off x="2294436" y="6361994"/>
            <a:ext cx="481873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7134313" y="6038828"/>
            <a:ext cx="15183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  <a:br>
              <a:rPr lang="fr-FR" b="1" dirty="0"/>
            </a:br>
            <a:r>
              <a:rPr lang="fr-FR" b="1" dirty="0"/>
              <a:t>OF OUTPUT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279922" y="4246847"/>
            <a:ext cx="974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COST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5987484" y="3920641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MC</a:t>
            </a:r>
          </a:p>
        </p:txBody>
      </p:sp>
      <p:sp>
        <p:nvSpPr>
          <p:cNvPr id="11" name="Forme libre 10"/>
          <p:cNvSpPr/>
          <p:nvPr/>
        </p:nvSpPr>
        <p:spPr>
          <a:xfrm>
            <a:off x="2908749" y="4310134"/>
            <a:ext cx="3122004" cy="1602428"/>
          </a:xfrm>
          <a:custGeom>
            <a:avLst/>
            <a:gdLst>
              <a:gd name="connsiteX0" fmla="*/ 0 w 4313382"/>
              <a:gd name="connsiteY0" fmla="*/ 489528 h 2996252"/>
              <a:gd name="connsiteX1" fmla="*/ 1884218 w 4313382"/>
              <a:gd name="connsiteY1" fmla="*/ 2992582 h 2996252"/>
              <a:gd name="connsiteX2" fmla="*/ 4313382 w 4313382"/>
              <a:gd name="connsiteY2" fmla="*/ 0 h 2996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13382" h="2996252">
                <a:moveTo>
                  <a:pt x="0" y="489528"/>
                </a:moveTo>
                <a:cubicBezTo>
                  <a:pt x="582660" y="1781849"/>
                  <a:pt x="1165321" y="3074170"/>
                  <a:pt x="1884218" y="2992582"/>
                </a:cubicBezTo>
                <a:cubicBezTo>
                  <a:pt x="2603115" y="2910994"/>
                  <a:pt x="3458248" y="1455497"/>
                  <a:pt x="4313382" y="0"/>
                </a:cubicBezTo>
              </a:path>
            </a:pathLst>
          </a:cu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7" name="Connecteur droit avec flèche 26"/>
          <p:cNvCxnSpPr>
            <a:cxnSpLocks/>
          </p:cNvCxnSpPr>
          <p:nvPr/>
        </p:nvCxnSpPr>
        <p:spPr>
          <a:xfrm flipV="1">
            <a:off x="2280471" y="1116724"/>
            <a:ext cx="0" cy="266382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>
          <a:xfrm>
            <a:off x="2286765" y="3780695"/>
            <a:ext cx="484666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7113167" y="3450202"/>
            <a:ext cx="1556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  <a:p>
            <a:pPr algn="ctr"/>
            <a:r>
              <a:rPr lang="fr-FR" b="1" dirty="0"/>
              <a:t>OF LABOUR</a:t>
            </a:r>
          </a:p>
        </p:txBody>
      </p:sp>
      <p:sp>
        <p:nvSpPr>
          <p:cNvPr id="42" name="Forme libre 41"/>
          <p:cNvSpPr/>
          <p:nvPr/>
        </p:nvSpPr>
        <p:spPr>
          <a:xfrm flipV="1">
            <a:off x="2890277" y="1472465"/>
            <a:ext cx="3122004" cy="1816991"/>
          </a:xfrm>
          <a:custGeom>
            <a:avLst/>
            <a:gdLst>
              <a:gd name="connsiteX0" fmla="*/ 0 w 4313382"/>
              <a:gd name="connsiteY0" fmla="*/ 489528 h 2996252"/>
              <a:gd name="connsiteX1" fmla="*/ 1884218 w 4313382"/>
              <a:gd name="connsiteY1" fmla="*/ 2992582 h 2996252"/>
              <a:gd name="connsiteX2" fmla="*/ 4313382 w 4313382"/>
              <a:gd name="connsiteY2" fmla="*/ 0 h 2996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13382" h="2996252">
                <a:moveTo>
                  <a:pt x="0" y="489528"/>
                </a:moveTo>
                <a:cubicBezTo>
                  <a:pt x="582660" y="1781849"/>
                  <a:pt x="1165321" y="3074170"/>
                  <a:pt x="1884218" y="2992582"/>
                </a:cubicBezTo>
                <a:cubicBezTo>
                  <a:pt x="2603115" y="2910994"/>
                  <a:pt x="3458248" y="1455497"/>
                  <a:pt x="4313382" y="0"/>
                </a:cubicBezTo>
              </a:path>
            </a:pathLst>
          </a:cu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ZoneTexte 47"/>
          <p:cNvSpPr txBox="1"/>
          <p:nvPr/>
        </p:nvSpPr>
        <p:spPr>
          <a:xfrm>
            <a:off x="5964945" y="3305273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MP</a:t>
            </a:r>
            <a:r>
              <a:rPr lang="fr-FR" b="1" baseline="-25000" dirty="0">
                <a:solidFill>
                  <a:srgbClr val="002060"/>
                </a:solidFill>
              </a:rPr>
              <a:t>L</a:t>
            </a:r>
          </a:p>
        </p:txBody>
      </p:sp>
      <p:cxnSp>
        <p:nvCxnSpPr>
          <p:cNvPr id="24" name="Connecteur droit 23"/>
          <p:cNvCxnSpPr/>
          <p:nvPr/>
        </p:nvCxnSpPr>
        <p:spPr>
          <a:xfrm flipV="1">
            <a:off x="4196443" y="1456648"/>
            <a:ext cx="0" cy="231672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8"/>
          <p:cNvSpPr txBox="1"/>
          <p:nvPr/>
        </p:nvSpPr>
        <p:spPr>
          <a:xfrm>
            <a:off x="3979141" y="6400056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Q</a:t>
            </a:r>
            <a:r>
              <a:rPr lang="fr-FR" baseline="-25000" dirty="0"/>
              <a:t>1</a:t>
            </a:r>
          </a:p>
        </p:txBody>
      </p:sp>
      <p:cxnSp>
        <p:nvCxnSpPr>
          <p:cNvPr id="35" name="Connecteur droit 50"/>
          <p:cNvCxnSpPr>
            <a:cxnSpLocks/>
          </p:cNvCxnSpPr>
          <p:nvPr/>
        </p:nvCxnSpPr>
        <p:spPr>
          <a:xfrm flipH="1" flipV="1">
            <a:off x="4198575" y="4221993"/>
            <a:ext cx="11355" cy="212279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ZoneTexte 8"/>
          <p:cNvSpPr txBox="1"/>
          <p:nvPr/>
        </p:nvSpPr>
        <p:spPr>
          <a:xfrm>
            <a:off x="4004789" y="3820747"/>
            <a:ext cx="397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dirty="0"/>
              <a:t>L</a:t>
            </a:r>
            <a:r>
              <a:rPr lang="fr-FR" baseline="-25000" dirty="0"/>
              <a:t>1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4983E5A8-9007-B9C5-2FE3-70DDA021B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44" y="383210"/>
            <a:ext cx="9956800" cy="833187"/>
          </a:xfrm>
        </p:spPr>
        <p:txBody>
          <a:bodyPr/>
          <a:lstStyle/>
          <a:p>
            <a:r>
              <a:rPr lang="fr-FR" dirty="0"/>
              <a:t>Marginal Product </a:t>
            </a:r>
            <a:r>
              <a:rPr lang="fr-FR" i="1" dirty="0"/>
              <a:t>vs</a:t>
            </a:r>
            <a:r>
              <a:rPr lang="fr-FR" dirty="0"/>
              <a:t> Marginal </a:t>
            </a:r>
            <a:r>
              <a:rPr lang="fr-FR" dirty="0" err="1"/>
              <a:t>Cost</a:t>
            </a:r>
            <a:endParaRPr lang="fr-FR" dirty="0"/>
          </a:p>
        </p:txBody>
      </p:sp>
      <p:sp>
        <p:nvSpPr>
          <p:cNvPr id="4" name="ZoneTexte 33">
            <a:extLst>
              <a:ext uri="{FF2B5EF4-FFF2-40B4-BE49-F238E27FC236}">
                <a16:creationId xmlns:a16="http://schemas.microsoft.com/office/drawing/2014/main" id="{70D299A3-3725-4E37-C229-12ACB63C1653}"/>
              </a:ext>
            </a:extLst>
          </p:cNvPr>
          <p:cNvSpPr txBox="1"/>
          <p:nvPr/>
        </p:nvSpPr>
        <p:spPr>
          <a:xfrm>
            <a:off x="807303" y="1269739"/>
            <a:ext cx="1473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PHYSICAL</a:t>
            </a:r>
          </a:p>
          <a:p>
            <a:pPr algn="ctr"/>
            <a:r>
              <a:rPr lang="fr-FR" b="1" dirty="0"/>
              <a:t>PRODUCT</a:t>
            </a:r>
          </a:p>
        </p:txBody>
      </p:sp>
      <p:sp>
        <p:nvSpPr>
          <p:cNvPr id="12" name="ZoneTexte 32">
            <a:extLst>
              <a:ext uri="{FF2B5EF4-FFF2-40B4-BE49-F238E27FC236}">
                <a16:creationId xmlns:a16="http://schemas.microsoft.com/office/drawing/2014/main" id="{BE9D519C-48FF-202D-30DE-F68FB6B7EDBF}"/>
              </a:ext>
            </a:extLst>
          </p:cNvPr>
          <p:cNvSpPr txBox="1"/>
          <p:nvPr/>
        </p:nvSpPr>
        <p:spPr>
          <a:xfrm>
            <a:off x="2294436" y="3167390"/>
            <a:ext cx="1888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2">
                    <a:lumMod val="75000"/>
                  </a:schemeClr>
                </a:solidFill>
              </a:rPr>
              <a:t>INCREASING</a:t>
            </a:r>
            <a:br>
              <a:rPr lang="fr-FR" sz="1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FR" sz="1400" b="1" dirty="0">
                <a:solidFill>
                  <a:schemeClr val="accent2">
                    <a:lumMod val="75000"/>
                  </a:schemeClr>
                </a:solidFill>
              </a:rPr>
              <a:t>RETURNS</a:t>
            </a:r>
          </a:p>
        </p:txBody>
      </p:sp>
      <p:sp>
        <p:nvSpPr>
          <p:cNvPr id="13" name="ZoneTexte 32">
            <a:extLst>
              <a:ext uri="{FF2B5EF4-FFF2-40B4-BE49-F238E27FC236}">
                <a16:creationId xmlns:a16="http://schemas.microsoft.com/office/drawing/2014/main" id="{A00BD009-FB07-CEE8-4275-8C065DC38580}"/>
              </a:ext>
            </a:extLst>
          </p:cNvPr>
          <p:cNvSpPr txBox="1"/>
          <p:nvPr/>
        </p:nvSpPr>
        <p:spPr>
          <a:xfrm>
            <a:off x="2297365" y="5778105"/>
            <a:ext cx="1888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2">
                    <a:lumMod val="75000"/>
                  </a:schemeClr>
                </a:solidFill>
              </a:rPr>
              <a:t>DECREASING MARGINAL COST</a:t>
            </a:r>
          </a:p>
        </p:txBody>
      </p:sp>
      <p:sp>
        <p:nvSpPr>
          <p:cNvPr id="3" name="ZoneTexte 32">
            <a:extLst>
              <a:ext uri="{FF2B5EF4-FFF2-40B4-BE49-F238E27FC236}">
                <a16:creationId xmlns:a16="http://schemas.microsoft.com/office/drawing/2014/main" id="{D728331A-6D30-922F-7689-F5463E658D6E}"/>
              </a:ext>
            </a:extLst>
          </p:cNvPr>
          <p:cNvSpPr txBox="1"/>
          <p:nvPr/>
        </p:nvSpPr>
        <p:spPr>
          <a:xfrm>
            <a:off x="4255441" y="3167390"/>
            <a:ext cx="1888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DIMINISHING</a:t>
            </a:r>
            <a:br>
              <a:rPr lang="fr-FR" sz="1400" b="1" dirty="0">
                <a:solidFill>
                  <a:srgbClr val="C00000"/>
                </a:solidFill>
              </a:rPr>
            </a:br>
            <a:r>
              <a:rPr lang="fr-FR" sz="1400" b="1" dirty="0">
                <a:solidFill>
                  <a:srgbClr val="C00000"/>
                </a:solidFill>
              </a:rPr>
              <a:t>RETURNS</a:t>
            </a:r>
          </a:p>
        </p:txBody>
      </p:sp>
      <p:sp>
        <p:nvSpPr>
          <p:cNvPr id="14" name="ZoneTexte 32">
            <a:extLst>
              <a:ext uri="{FF2B5EF4-FFF2-40B4-BE49-F238E27FC236}">
                <a16:creationId xmlns:a16="http://schemas.microsoft.com/office/drawing/2014/main" id="{DCC0471C-109B-5F7B-F7D7-6D7F13A39700}"/>
              </a:ext>
            </a:extLst>
          </p:cNvPr>
          <p:cNvSpPr txBox="1"/>
          <p:nvPr/>
        </p:nvSpPr>
        <p:spPr>
          <a:xfrm>
            <a:off x="4858270" y="5773480"/>
            <a:ext cx="1888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INCREASING MARGINAL COST</a:t>
            </a:r>
          </a:p>
        </p:txBody>
      </p:sp>
    </p:spTree>
    <p:extLst>
      <p:ext uri="{BB962C8B-B14F-4D97-AF65-F5344CB8AC3E}">
        <p14:creationId xmlns:p14="http://schemas.microsoft.com/office/powerpoint/2010/main" val="1491124114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D0D4516-3ED0-2FF3-32CB-35764D654DF3}"/>
              </a:ext>
            </a:extLst>
          </p:cNvPr>
          <p:cNvCxnSpPr/>
          <p:nvPr/>
        </p:nvCxnSpPr>
        <p:spPr>
          <a:xfrm flipH="1">
            <a:off x="4097438" y="4821175"/>
            <a:ext cx="5094" cy="105807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17">
            <a:extLst>
              <a:ext uri="{FF2B5EF4-FFF2-40B4-BE49-F238E27FC236}">
                <a16:creationId xmlns:a16="http://schemas.microsoft.com/office/drawing/2014/main" id="{FBED9B58-4B2B-9086-9908-8C9939A6C73F}"/>
              </a:ext>
            </a:extLst>
          </p:cNvPr>
          <p:cNvSpPr txBox="1"/>
          <p:nvPr/>
        </p:nvSpPr>
        <p:spPr>
          <a:xfrm>
            <a:off x="3794310" y="5934665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MES</a:t>
            </a:r>
          </a:p>
        </p:txBody>
      </p:sp>
      <p:cxnSp>
        <p:nvCxnSpPr>
          <p:cNvPr id="4" name="Connecteur droit avec flèche 4"/>
          <p:cNvCxnSpPr/>
          <p:nvPr/>
        </p:nvCxnSpPr>
        <p:spPr>
          <a:xfrm flipV="1">
            <a:off x="1510836" y="1361328"/>
            <a:ext cx="6117" cy="451792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8"/>
          <p:cNvCxnSpPr/>
          <p:nvPr/>
        </p:nvCxnSpPr>
        <p:spPr>
          <a:xfrm>
            <a:off x="1510172" y="5881798"/>
            <a:ext cx="638724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7"/>
          <p:cNvSpPr/>
          <p:nvPr/>
        </p:nvSpPr>
        <p:spPr>
          <a:xfrm>
            <a:off x="1788399" y="3678809"/>
            <a:ext cx="4958084" cy="1142427"/>
          </a:xfrm>
          <a:custGeom>
            <a:avLst/>
            <a:gdLst>
              <a:gd name="connsiteX0" fmla="*/ 0 w 7486650"/>
              <a:gd name="connsiteY0" fmla="*/ 81643 h 2286123"/>
              <a:gd name="connsiteX1" fmla="*/ 3494315 w 7486650"/>
              <a:gd name="connsiteY1" fmla="*/ 2286000 h 2286123"/>
              <a:gd name="connsiteX2" fmla="*/ 7486650 w 7486650"/>
              <a:gd name="connsiteY2" fmla="*/ 0 h 2286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86650" h="2286123">
                <a:moveTo>
                  <a:pt x="0" y="81643"/>
                </a:moveTo>
                <a:cubicBezTo>
                  <a:pt x="1123270" y="1190625"/>
                  <a:pt x="2246540" y="2299607"/>
                  <a:pt x="3494315" y="2286000"/>
                </a:cubicBezTo>
                <a:cubicBezTo>
                  <a:pt x="4742090" y="2272393"/>
                  <a:pt x="6114370" y="1136196"/>
                  <a:pt x="7486650" y="0"/>
                </a:cubicBezTo>
              </a:path>
            </a:pathLst>
          </a:custGeom>
          <a:ln w="571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1739738" y="2804870"/>
            <a:ext cx="3006210" cy="1621685"/>
          </a:xfrm>
          <a:custGeom>
            <a:avLst/>
            <a:gdLst>
              <a:gd name="connsiteX0" fmla="*/ 0 w 4539342"/>
              <a:gd name="connsiteY0" fmla="*/ 277586 h 1472012"/>
              <a:gd name="connsiteX1" fmla="*/ 1951264 w 4539342"/>
              <a:gd name="connsiteY1" fmla="*/ 1469571 h 1472012"/>
              <a:gd name="connsiteX2" fmla="*/ 4539342 w 4539342"/>
              <a:gd name="connsiteY2" fmla="*/ 0 h 1472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39342" h="1472012">
                <a:moveTo>
                  <a:pt x="0" y="277586"/>
                </a:moveTo>
                <a:cubicBezTo>
                  <a:pt x="597353" y="896710"/>
                  <a:pt x="1194707" y="1515835"/>
                  <a:pt x="1951264" y="1469571"/>
                </a:cubicBezTo>
                <a:cubicBezTo>
                  <a:pt x="2707821" y="1423307"/>
                  <a:pt x="3623581" y="711653"/>
                  <a:pt x="4539342" y="0"/>
                </a:cubicBezTo>
              </a:path>
            </a:pathLst>
          </a:cu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 11"/>
          <p:cNvSpPr/>
          <p:nvPr/>
        </p:nvSpPr>
        <p:spPr>
          <a:xfrm>
            <a:off x="2507338" y="3157857"/>
            <a:ext cx="3006210" cy="1621685"/>
          </a:xfrm>
          <a:custGeom>
            <a:avLst/>
            <a:gdLst>
              <a:gd name="connsiteX0" fmla="*/ 0 w 4539342"/>
              <a:gd name="connsiteY0" fmla="*/ 277586 h 1472012"/>
              <a:gd name="connsiteX1" fmla="*/ 1951264 w 4539342"/>
              <a:gd name="connsiteY1" fmla="*/ 1469571 h 1472012"/>
              <a:gd name="connsiteX2" fmla="*/ 4539342 w 4539342"/>
              <a:gd name="connsiteY2" fmla="*/ 0 h 1472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39342" h="1472012">
                <a:moveTo>
                  <a:pt x="0" y="277586"/>
                </a:moveTo>
                <a:cubicBezTo>
                  <a:pt x="597353" y="896710"/>
                  <a:pt x="1194707" y="1515835"/>
                  <a:pt x="1951264" y="1469571"/>
                </a:cubicBezTo>
                <a:cubicBezTo>
                  <a:pt x="2707821" y="1423307"/>
                  <a:pt x="3623581" y="711653"/>
                  <a:pt x="4539342" y="0"/>
                </a:cubicBezTo>
              </a:path>
            </a:pathLst>
          </a:cu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reeform 12"/>
          <p:cNvSpPr/>
          <p:nvPr/>
        </p:nvSpPr>
        <p:spPr>
          <a:xfrm>
            <a:off x="3403074" y="3097124"/>
            <a:ext cx="3006210" cy="1621685"/>
          </a:xfrm>
          <a:custGeom>
            <a:avLst/>
            <a:gdLst>
              <a:gd name="connsiteX0" fmla="*/ 0 w 4539342"/>
              <a:gd name="connsiteY0" fmla="*/ 277586 h 1472012"/>
              <a:gd name="connsiteX1" fmla="*/ 1951264 w 4539342"/>
              <a:gd name="connsiteY1" fmla="*/ 1469571 h 1472012"/>
              <a:gd name="connsiteX2" fmla="*/ 4539342 w 4539342"/>
              <a:gd name="connsiteY2" fmla="*/ 0 h 1472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39342" h="1472012">
                <a:moveTo>
                  <a:pt x="0" y="277586"/>
                </a:moveTo>
                <a:cubicBezTo>
                  <a:pt x="597353" y="896710"/>
                  <a:pt x="1194707" y="1515835"/>
                  <a:pt x="1951264" y="1469571"/>
                </a:cubicBezTo>
                <a:cubicBezTo>
                  <a:pt x="2707821" y="1423307"/>
                  <a:pt x="3623581" y="711653"/>
                  <a:pt x="4539342" y="0"/>
                </a:cubicBezTo>
              </a:path>
            </a:pathLst>
          </a:cu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 13"/>
          <p:cNvSpPr/>
          <p:nvPr/>
        </p:nvSpPr>
        <p:spPr>
          <a:xfrm>
            <a:off x="4331250" y="2661863"/>
            <a:ext cx="3006210" cy="1621685"/>
          </a:xfrm>
          <a:custGeom>
            <a:avLst/>
            <a:gdLst>
              <a:gd name="connsiteX0" fmla="*/ 0 w 4539342"/>
              <a:gd name="connsiteY0" fmla="*/ 277586 h 1472012"/>
              <a:gd name="connsiteX1" fmla="*/ 1951264 w 4539342"/>
              <a:gd name="connsiteY1" fmla="*/ 1469571 h 1472012"/>
              <a:gd name="connsiteX2" fmla="*/ 4539342 w 4539342"/>
              <a:gd name="connsiteY2" fmla="*/ 0 h 1472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39342" h="1472012">
                <a:moveTo>
                  <a:pt x="0" y="277586"/>
                </a:moveTo>
                <a:cubicBezTo>
                  <a:pt x="597353" y="896710"/>
                  <a:pt x="1194707" y="1515835"/>
                  <a:pt x="1951264" y="1469571"/>
                </a:cubicBezTo>
                <a:cubicBezTo>
                  <a:pt x="2707821" y="1423307"/>
                  <a:pt x="3623581" y="711653"/>
                  <a:pt x="4539342" y="0"/>
                </a:cubicBezTo>
              </a:path>
            </a:pathLst>
          </a:cu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0" name="Straight Connector 19"/>
          <p:cNvCxnSpPr/>
          <p:nvPr/>
        </p:nvCxnSpPr>
        <p:spPr>
          <a:xfrm>
            <a:off x="2668038" y="4333314"/>
            <a:ext cx="1100" cy="153795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609794" y="4770017"/>
            <a:ext cx="0" cy="110125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844721" y="4689837"/>
            <a:ext cx="0" cy="117159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5932732" y="4176924"/>
            <a:ext cx="5610" cy="169979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ZoneTexte 17"/>
              <p:cNvSpPr txBox="1"/>
              <p:nvPr/>
            </p:nvSpPr>
            <p:spPr>
              <a:xfrm>
                <a:off x="2428702" y="5911591"/>
                <a:ext cx="4713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0" name="ZoneTexte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702" y="5911591"/>
                <a:ext cx="471346" cy="369332"/>
              </a:xfrm>
              <a:prstGeom prst="rect">
                <a:avLst/>
              </a:prstGeom>
              <a:blipFill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ZoneTexte 17"/>
              <p:cNvSpPr txBox="1"/>
              <p:nvPr/>
            </p:nvSpPr>
            <p:spPr>
              <a:xfrm>
                <a:off x="3362946" y="5909487"/>
                <a:ext cx="4766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1" name="ZoneTexte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2946" y="5909487"/>
                <a:ext cx="476669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ZoneTexte 17"/>
              <p:cNvSpPr txBox="1"/>
              <p:nvPr/>
            </p:nvSpPr>
            <p:spPr>
              <a:xfrm>
                <a:off x="4606386" y="5909137"/>
                <a:ext cx="4766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2" name="ZoneTexte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6386" y="5909137"/>
                <a:ext cx="476669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ZoneTexte 17"/>
              <p:cNvSpPr txBox="1"/>
              <p:nvPr/>
            </p:nvSpPr>
            <p:spPr>
              <a:xfrm>
                <a:off x="5694091" y="5905960"/>
                <a:ext cx="4766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3" name="ZoneTexte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4091" y="5905960"/>
                <a:ext cx="476669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ZoneTexte 17"/>
          <p:cNvSpPr txBox="1"/>
          <p:nvPr/>
        </p:nvSpPr>
        <p:spPr>
          <a:xfrm>
            <a:off x="7896025" y="5694588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</p:txBody>
      </p:sp>
      <p:sp>
        <p:nvSpPr>
          <p:cNvPr id="45" name="ZoneTexte 17"/>
          <p:cNvSpPr txBox="1"/>
          <p:nvPr/>
        </p:nvSpPr>
        <p:spPr>
          <a:xfrm>
            <a:off x="6773342" y="3466235"/>
            <a:ext cx="949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6600"/>
                </a:solidFill>
              </a:rPr>
              <a:t>LRATC</a:t>
            </a:r>
          </a:p>
        </p:txBody>
      </p:sp>
      <p:sp>
        <p:nvSpPr>
          <p:cNvPr id="46" name="ZoneTexte 17"/>
          <p:cNvSpPr txBox="1"/>
          <p:nvPr/>
        </p:nvSpPr>
        <p:spPr>
          <a:xfrm>
            <a:off x="4390971" y="2369977"/>
            <a:ext cx="1225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SRATC</a:t>
            </a:r>
            <a:r>
              <a:rPr lang="fr-FR" b="1" baseline="-25000" dirty="0">
                <a:solidFill>
                  <a:srgbClr val="002060"/>
                </a:solidFill>
              </a:rPr>
              <a:t>k</a:t>
            </a:r>
            <a:r>
              <a:rPr lang="fr-FR" sz="1400" b="1" baseline="-50000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47" name="ZoneTexte 17"/>
          <p:cNvSpPr txBox="1"/>
          <p:nvPr/>
        </p:nvSpPr>
        <p:spPr>
          <a:xfrm>
            <a:off x="6993269" y="2258027"/>
            <a:ext cx="1225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SRATC</a:t>
            </a:r>
            <a:r>
              <a:rPr lang="fr-FR" b="1" baseline="-25000" dirty="0">
                <a:solidFill>
                  <a:srgbClr val="002060"/>
                </a:solidFill>
              </a:rPr>
              <a:t>k</a:t>
            </a:r>
            <a:r>
              <a:rPr lang="fr-FR" sz="1400" b="1" baseline="-50000" dirty="0">
                <a:solidFill>
                  <a:srgbClr val="002060"/>
                </a:solidFill>
              </a:rPr>
              <a:t>4</a:t>
            </a:r>
          </a:p>
        </p:txBody>
      </p:sp>
      <p:sp>
        <p:nvSpPr>
          <p:cNvPr id="48" name="ZoneTexte 17"/>
          <p:cNvSpPr txBox="1"/>
          <p:nvPr/>
        </p:nvSpPr>
        <p:spPr>
          <a:xfrm>
            <a:off x="4900805" y="2778992"/>
            <a:ext cx="1225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SRATC</a:t>
            </a:r>
            <a:r>
              <a:rPr lang="fr-FR" b="1" baseline="-25000" dirty="0">
                <a:solidFill>
                  <a:srgbClr val="002060"/>
                </a:solidFill>
              </a:rPr>
              <a:t>k</a:t>
            </a:r>
            <a:r>
              <a:rPr lang="fr-FR" sz="1400" b="1" baseline="-50000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49" name="ZoneTexte 17"/>
          <p:cNvSpPr txBox="1"/>
          <p:nvPr/>
        </p:nvSpPr>
        <p:spPr>
          <a:xfrm>
            <a:off x="5929241" y="2684662"/>
            <a:ext cx="1225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SRATC</a:t>
            </a:r>
            <a:r>
              <a:rPr lang="fr-FR" b="1" baseline="-25000" dirty="0">
                <a:solidFill>
                  <a:srgbClr val="002060"/>
                </a:solidFill>
              </a:rPr>
              <a:t>k</a:t>
            </a:r>
            <a:r>
              <a:rPr lang="fr-FR" sz="1400" b="1" baseline="-50000" dirty="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50" name="ZoneTexte 17"/>
          <p:cNvSpPr txBox="1"/>
          <p:nvPr/>
        </p:nvSpPr>
        <p:spPr>
          <a:xfrm>
            <a:off x="29948" y="1593403"/>
            <a:ext cx="14522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AVERAGE TOTAL COST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6D41BD8-F0CF-5976-B5EF-5E1A5D513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196" y="469595"/>
            <a:ext cx="9956800" cy="696912"/>
          </a:xfrm>
        </p:spPr>
        <p:txBody>
          <a:bodyPr/>
          <a:lstStyle/>
          <a:p>
            <a:r>
              <a:rPr lang="en-US" dirty="0"/>
              <a:t>SRATC </a:t>
            </a:r>
            <a:r>
              <a:rPr lang="en-US" i="1" dirty="0" err="1"/>
              <a:t>vs</a:t>
            </a:r>
            <a:r>
              <a:rPr lang="en-US" dirty="0"/>
              <a:t> LRATC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0007806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494DCAA-A61F-1EDA-72CE-92E41527CF29}"/>
              </a:ext>
            </a:extLst>
          </p:cNvPr>
          <p:cNvSpPr/>
          <p:nvPr/>
        </p:nvSpPr>
        <p:spPr>
          <a:xfrm>
            <a:off x="1279300" y="1684585"/>
            <a:ext cx="2733570" cy="4121034"/>
          </a:xfrm>
          <a:prstGeom prst="rect">
            <a:avLst/>
          </a:prstGeom>
          <a:solidFill>
            <a:srgbClr val="B9DD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ZoneTexte 17">
            <a:extLst>
              <a:ext uri="{FF2B5EF4-FFF2-40B4-BE49-F238E27FC236}">
                <a16:creationId xmlns:a16="http://schemas.microsoft.com/office/drawing/2014/main" id="{8B4EC0F0-69F7-21CC-CE3E-528B22D9EBF3}"/>
              </a:ext>
            </a:extLst>
          </p:cNvPr>
          <p:cNvSpPr txBox="1"/>
          <p:nvPr/>
        </p:nvSpPr>
        <p:spPr>
          <a:xfrm>
            <a:off x="1259879" y="4709430"/>
            <a:ext cx="2742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6600"/>
                </a:solidFill>
              </a:rPr>
              <a:t>INTERNAL</a:t>
            </a:r>
          </a:p>
          <a:p>
            <a:pPr algn="ctr"/>
            <a:r>
              <a:rPr lang="fr-FR" b="1" dirty="0">
                <a:solidFill>
                  <a:srgbClr val="006600"/>
                </a:solidFill>
              </a:rPr>
              <a:t>ECONOMIES</a:t>
            </a:r>
          </a:p>
          <a:p>
            <a:pPr algn="ctr"/>
            <a:r>
              <a:rPr lang="fr-FR" b="1" dirty="0">
                <a:solidFill>
                  <a:srgbClr val="006600"/>
                </a:solidFill>
              </a:rPr>
              <a:t>OF SCALE</a:t>
            </a:r>
          </a:p>
        </p:txBody>
      </p:sp>
      <p:sp>
        <p:nvSpPr>
          <p:cNvPr id="16" name="Rectangle 15"/>
          <p:cNvSpPr/>
          <p:nvPr/>
        </p:nvSpPr>
        <p:spPr>
          <a:xfrm flipH="1">
            <a:off x="4012870" y="1684585"/>
            <a:ext cx="3483498" cy="41210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915" y="487661"/>
            <a:ext cx="9956800" cy="809098"/>
          </a:xfrm>
        </p:spPr>
        <p:txBody>
          <a:bodyPr>
            <a:noAutofit/>
          </a:bodyPr>
          <a:lstStyle/>
          <a:p>
            <a:r>
              <a:rPr lang="en-US" dirty="0" err="1"/>
              <a:t>IEoS</a:t>
            </a:r>
            <a:r>
              <a:rPr lang="en-US" dirty="0"/>
              <a:t> &amp; </a:t>
            </a:r>
            <a:r>
              <a:rPr lang="en-US" dirty="0" err="1"/>
              <a:t>IDoS</a:t>
            </a:r>
            <a:endParaRPr lang="en-GB" dirty="0"/>
          </a:p>
        </p:txBody>
      </p:sp>
      <p:cxnSp>
        <p:nvCxnSpPr>
          <p:cNvPr id="4" name="Connecteur droit avec flèche 4"/>
          <p:cNvCxnSpPr/>
          <p:nvPr/>
        </p:nvCxnSpPr>
        <p:spPr>
          <a:xfrm flipV="1">
            <a:off x="1271971" y="1451164"/>
            <a:ext cx="7329" cy="435636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8"/>
          <p:cNvCxnSpPr>
            <a:cxnSpLocks/>
          </p:cNvCxnSpPr>
          <p:nvPr/>
        </p:nvCxnSpPr>
        <p:spPr>
          <a:xfrm flipV="1">
            <a:off x="1270995" y="5805619"/>
            <a:ext cx="6561620" cy="163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17"/>
          <p:cNvSpPr txBox="1"/>
          <p:nvPr/>
        </p:nvSpPr>
        <p:spPr>
          <a:xfrm>
            <a:off x="7821499" y="5620953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b="1" dirty="0"/>
              <a:t>QUANTITY</a:t>
            </a:r>
          </a:p>
        </p:txBody>
      </p:sp>
      <p:sp>
        <p:nvSpPr>
          <p:cNvPr id="7" name="ZoneTexte 17"/>
          <p:cNvSpPr txBox="1"/>
          <p:nvPr/>
        </p:nvSpPr>
        <p:spPr>
          <a:xfrm>
            <a:off x="267634" y="1684585"/>
            <a:ext cx="979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COSTS</a:t>
            </a:r>
          </a:p>
        </p:txBody>
      </p:sp>
      <p:sp>
        <p:nvSpPr>
          <p:cNvPr id="8" name="ZoneTexte 17"/>
          <p:cNvSpPr txBox="1"/>
          <p:nvPr/>
        </p:nvSpPr>
        <p:spPr>
          <a:xfrm>
            <a:off x="6670501" y="2192649"/>
            <a:ext cx="860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LRATC</a:t>
            </a:r>
          </a:p>
        </p:txBody>
      </p:sp>
      <p:sp>
        <p:nvSpPr>
          <p:cNvPr id="9" name="Freeform: Shape 29">
            <a:extLst>
              <a:ext uri="{FF2B5EF4-FFF2-40B4-BE49-F238E27FC236}">
                <a16:creationId xmlns:a16="http://schemas.microsoft.com/office/drawing/2014/main" id="{7F85BA07-9D39-4FDC-8D54-15A5D9F4501F}"/>
              </a:ext>
            </a:extLst>
          </p:cNvPr>
          <p:cNvSpPr/>
          <p:nvPr/>
        </p:nvSpPr>
        <p:spPr>
          <a:xfrm>
            <a:off x="1570970" y="2538003"/>
            <a:ext cx="5142661" cy="1915192"/>
          </a:xfrm>
          <a:custGeom>
            <a:avLst/>
            <a:gdLst>
              <a:gd name="connsiteX0" fmla="*/ 0 w 4235450"/>
              <a:gd name="connsiteY0" fmla="*/ 6350 h 1403351"/>
              <a:gd name="connsiteX1" fmla="*/ 2006600 w 4235450"/>
              <a:gd name="connsiteY1" fmla="*/ 1403350 h 1403351"/>
              <a:gd name="connsiteX2" fmla="*/ 4235450 w 4235450"/>
              <a:gd name="connsiteY2" fmla="*/ 0 h 1403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35450" h="1403351">
                <a:moveTo>
                  <a:pt x="0" y="6350"/>
                </a:moveTo>
                <a:cubicBezTo>
                  <a:pt x="650346" y="705379"/>
                  <a:pt x="1300692" y="1404408"/>
                  <a:pt x="2006600" y="1403350"/>
                </a:cubicBezTo>
                <a:cubicBezTo>
                  <a:pt x="2712508" y="1402292"/>
                  <a:pt x="3473979" y="701146"/>
                  <a:pt x="4235450" y="0"/>
                </a:cubicBezTo>
              </a:path>
            </a:pathLst>
          </a:cu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Straight Connector 10"/>
          <p:cNvCxnSpPr/>
          <p:nvPr/>
        </p:nvCxnSpPr>
        <p:spPr>
          <a:xfrm>
            <a:off x="4002697" y="1684585"/>
            <a:ext cx="0" cy="412103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7"/>
          <p:cNvSpPr txBox="1"/>
          <p:nvPr/>
        </p:nvSpPr>
        <p:spPr>
          <a:xfrm>
            <a:off x="3670469" y="5839077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MES</a:t>
            </a:r>
          </a:p>
        </p:txBody>
      </p:sp>
      <p:sp>
        <p:nvSpPr>
          <p:cNvPr id="20" name="ZoneTexte 17"/>
          <p:cNvSpPr txBox="1"/>
          <p:nvPr/>
        </p:nvSpPr>
        <p:spPr>
          <a:xfrm flipH="1">
            <a:off x="4002696" y="4709430"/>
            <a:ext cx="30807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INTERNAL</a:t>
            </a:r>
          </a:p>
          <a:p>
            <a:pPr algn="ctr"/>
            <a:r>
              <a:rPr lang="fr-FR" b="1" dirty="0">
                <a:solidFill>
                  <a:srgbClr val="C00000"/>
                </a:solidFill>
              </a:rPr>
              <a:t>DISECONOMIES</a:t>
            </a:r>
          </a:p>
          <a:p>
            <a:pPr algn="ctr"/>
            <a:r>
              <a:rPr lang="fr-FR" b="1" dirty="0">
                <a:solidFill>
                  <a:srgbClr val="C00000"/>
                </a:solidFill>
              </a:rPr>
              <a:t>OF SCALE</a:t>
            </a:r>
          </a:p>
        </p:txBody>
      </p:sp>
    </p:spTree>
    <p:extLst>
      <p:ext uri="{BB962C8B-B14F-4D97-AF65-F5344CB8AC3E}">
        <p14:creationId xmlns:p14="http://schemas.microsoft.com/office/powerpoint/2010/main" val="369842093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6">
            <a:extLst>
              <a:ext uri="{FF2B5EF4-FFF2-40B4-BE49-F238E27FC236}">
                <a16:creationId xmlns:a16="http://schemas.microsoft.com/office/drawing/2014/main" id="{05E13E67-A9C8-A6FA-94BF-C20E5A47FEE9}"/>
              </a:ext>
            </a:extLst>
          </p:cNvPr>
          <p:cNvSpPr/>
          <p:nvPr/>
        </p:nvSpPr>
        <p:spPr>
          <a:xfrm>
            <a:off x="1543841" y="2799087"/>
            <a:ext cx="5125552" cy="3364343"/>
          </a:xfrm>
          <a:custGeom>
            <a:avLst/>
            <a:gdLst>
              <a:gd name="connsiteX0" fmla="*/ 0 w 5641521"/>
              <a:gd name="connsiteY0" fmla="*/ 3902529 h 3902529"/>
              <a:gd name="connsiteX1" fmla="*/ 2383971 w 5641521"/>
              <a:gd name="connsiteY1" fmla="*/ 1134836 h 3902529"/>
              <a:gd name="connsiteX2" fmla="*/ 5641521 w 5641521"/>
              <a:gd name="connsiteY2" fmla="*/ 0 h 3902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41521" h="3902529">
                <a:moveTo>
                  <a:pt x="0" y="3902529"/>
                </a:moveTo>
                <a:cubicBezTo>
                  <a:pt x="721859" y="2843893"/>
                  <a:pt x="1443718" y="1785257"/>
                  <a:pt x="2383971" y="1134836"/>
                </a:cubicBezTo>
                <a:cubicBezTo>
                  <a:pt x="3324224" y="484415"/>
                  <a:pt x="4482872" y="242207"/>
                  <a:pt x="5641521" y="0"/>
                </a:cubicBezTo>
              </a:path>
            </a:pathLst>
          </a:cu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reeform 20">
            <a:extLst>
              <a:ext uri="{FF2B5EF4-FFF2-40B4-BE49-F238E27FC236}">
                <a16:creationId xmlns:a16="http://schemas.microsoft.com/office/drawing/2014/main" id="{EB9F90B6-3F77-0D62-F1E3-443D30E39FDA}"/>
              </a:ext>
            </a:extLst>
          </p:cNvPr>
          <p:cNvSpPr/>
          <p:nvPr/>
        </p:nvSpPr>
        <p:spPr>
          <a:xfrm>
            <a:off x="1539507" y="2362405"/>
            <a:ext cx="4638795" cy="3792399"/>
          </a:xfrm>
          <a:custGeom>
            <a:avLst/>
            <a:gdLst>
              <a:gd name="connsiteX0" fmla="*/ 0 w 5519057"/>
              <a:gd name="connsiteY0" fmla="*/ 4400550 h 4400550"/>
              <a:gd name="connsiteX1" fmla="*/ 3927021 w 5519057"/>
              <a:gd name="connsiteY1" fmla="*/ 2775857 h 4400550"/>
              <a:gd name="connsiteX2" fmla="*/ 5519057 w 5519057"/>
              <a:gd name="connsiteY2" fmla="*/ 0 h 440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19057" h="4400550">
                <a:moveTo>
                  <a:pt x="0" y="4400550"/>
                </a:moveTo>
                <a:cubicBezTo>
                  <a:pt x="1503589" y="3954916"/>
                  <a:pt x="3007178" y="3509282"/>
                  <a:pt x="3927021" y="2775857"/>
                </a:cubicBezTo>
                <a:cubicBezTo>
                  <a:pt x="4846864" y="2042432"/>
                  <a:pt x="5182960" y="1021216"/>
                  <a:pt x="5519057" y="0"/>
                </a:cubicBezTo>
              </a:path>
            </a:pathLst>
          </a:cu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ZoneTexte 10"/>
          <p:cNvSpPr txBox="1"/>
          <p:nvPr/>
        </p:nvSpPr>
        <p:spPr>
          <a:xfrm>
            <a:off x="7329774" y="5983101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</p:txBody>
      </p:sp>
      <p:sp>
        <p:nvSpPr>
          <p:cNvPr id="8" name="ZoneTexte 11"/>
          <p:cNvSpPr txBox="1"/>
          <p:nvPr/>
        </p:nvSpPr>
        <p:spPr>
          <a:xfrm>
            <a:off x="504400" y="2074521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TR / TC</a:t>
            </a:r>
          </a:p>
        </p:txBody>
      </p:sp>
      <p:sp>
        <p:nvSpPr>
          <p:cNvPr id="18" name="ZoneTexte 10"/>
          <p:cNvSpPr txBox="1"/>
          <p:nvPr/>
        </p:nvSpPr>
        <p:spPr>
          <a:xfrm>
            <a:off x="6678705" y="257249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TR</a:t>
            </a:r>
          </a:p>
        </p:txBody>
      </p:sp>
      <p:sp>
        <p:nvSpPr>
          <p:cNvPr id="22" name="ZoneTexte 10"/>
          <p:cNvSpPr txBox="1"/>
          <p:nvPr/>
        </p:nvSpPr>
        <p:spPr>
          <a:xfrm>
            <a:off x="6053530" y="1975821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TC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0"/>
              <p:cNvSpPr txBox="1"/>
              <p:nvPr/>
            </p:nvSpPr>
            <p:spPr>
              <a:xfrm>
                <a:off x="2816137" y="6212544"/>
                <a:ext cx="4713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6137" y="6212544"/>
                <a:ext cx="471346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 flipV="1">
            <a:off x="3045470" y="4802178"/>
            <a:ext cx="0" cy="135885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1526281" y="4320893"/>
            <a:ext cx="150867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1531567" y="5677915"/>
            <a:ext cx="150867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10"/>
              <p:cNvSpPr txBox="1"/>
              <p:nvPr/>
            </p:nvSpPr>
            <p:spPr>
              <a:xfrm>
                <a:off x="880273" y="5487963"/>
                <a:ext cx="6180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𝑇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6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273" y="5487963"/>
                <a:ext cx="61805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10"/>
              <p:cNvSpPr txBox="1"/>
              <p:nvPr/>
            </p:nvSpPr>
            <p:spPr>
              <a:xfrm>
                <a:off x="869339" y="4126965"/>
                <a:ext cx="6372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𝑇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7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339" y="4126965"/>
                <a:ext cx="63722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>
            <a:off x="796139" y="4311631"/>
            <a:ext cx="0" cy="13609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10"/>
              <p:cNvSpPr txBox="1"/>
              <p:nvPr/>
            </p:nvSpPr>
            <p:spPr>
              <a:xfrm>
                <a:off x="225376" y="4807464"/>
                <a:ext cx="5062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/>
                              <a:ea typeface="Cambria Math"/>
                            </a:rPr>
                            <m:t>Π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9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376" y="4807464"/>
                <a:ext cx="506292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/>
          <p:cNvCxnSpPr/>
          <p:nvPr/>
        </p:nvCxnSpPr>
        <p:spPr>
          <a:xfrm flipV="1">
            <a:off x="2484619" y="3839416"/>
            <a:ext cx="989622" cy="9607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2423050" y="5477275"/>
            <a:ext cx="1257960" cy="4511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476065" y="4802178"/>
            <a:ext cx="9896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2425935" y="5926269"/>
            <a:ext cx="128235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Arc 38"/>
          <p:cNvSpPr/>
          <p:nvPr/>
        </p:nvSpPr>
        <p:spPr>
          <a:xfrm>
            <a:off x="2675941" y="5632139"/>
            <a:ext cx="529816" cy="529816"/>
          </a:xfrm>
          <a:prstGeom prst="arc">
            <a:avLst>
              <a:gd name="adj1" fmla="val 18410781"/>
              <a:gd name="adj2" fmla="val 404611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ZoneTexte 10"/>
              <p:cNvSpPr txBox="1"/>
              <p:nvPr/>
            </p:nvSpPr>
            <p:spPr>
              <a:xfrm>
                <a:off x="3214200" y="5552180"/>
                <a:ext cx="6779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dirty="0" smtClean="0">
                          <a:latin typeface="Cambria Math"/>
                        </a:rPr>
                        <m:t>𝑀</m:t>
                      </m:r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dirty="0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0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4200" y="5552180"/>
                <a:ext cx="677943" cy="369332"/>
              </a:xfrm>
              <a:prstGeom prst="rect">
                <a:avLst/>
              </a:prstGeom>
              <a:blipFill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Arc 40"/>
          <p:cNvSpPr/>
          <p:nvPr/>
        </p:nvSpPr>
        <p:spPr>
          <a:xfrm>
            <a:off x="2375746" y="4542556"/>
            <a:ext cx="529816" cy="529816"/>
          </a:xfrm>
          <a:prstGeom prst="arc">
            <a:avLst>
              <a:gd name="adj1" fmla="val 17528516"/>
              <a:gd name="adj2" fmla="val 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ZoneTexte 10"/>
              <p:cNvSpPr txBox="1"/>
              <p:nvPr/>
            </p:nvSpPr>
            <p:spPr>
              <a:xfrm>
                <a:off x="2953566" y="4432846"/>
                <a:ext cx="6971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dirty="0" smtClean="0">
                          <a:latin typeface="Cambria Math"/>
                        </a:rPr>
                        <m:t>𝑀</m:t>
                      </m:r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3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3566" y="4432846"/>
                <a:ext cx="69711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Connector 45"/>
          <p:cNvCxnSpPr/>
          <p:nvPr/>
        </p:nvCxnSpPr>
        <p:spPr>
          <a:xfrm flipV="1">
            <a:off x="3043750" y="4322397"/>
            <a:ext cx="0" cy="17390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C24793F2-93E2-4EDE-824F-63BD832B8BF8}"/>
              </a:ext>
            </a:extLst>
          </p:cNvPr>
          <p:cNvSpPr/>
          <p:nvPr/>
        </p:nvSpPr>
        <p:spPr>
          <a:xfrm>
            <a:off x="5722670" y="4196790"/>
            <a:ext cx="3138286" cy="1535314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MR</a:t>
            </a:r>
            <a:r>
              <a:rPr lang="en-US" b="1" baseline="-25000" dirty="0">
                <a:solidFill>
                  <a:schemeClr val="tx1"/>
                </a:solidFill>
              </a:rPr>
              <a:t>1</a:t>
            </a:r>
            <a:r>
              <a:rPr lang="en-US" b="1" dirty="0">
                <a:solidFill>
                  <a:schemeClr val="tx1"/>
                </a:solidFill>
              </a:rPr>
              <a:t> &gt; MC</a:t>
            </a:r>
            <a:r>
              <a:rPr lang="en-US" b="1" baseline="-25000" dirty="0">
                <a:solidFill>
                  <a:schemeClr val="tx1"/>
                </a:solidFill>
              </a:rPr>
              <a:t>1</a:t>
            </a:r>
          </a:p>
          <a:p>
            <a:pPr algn="ctr"/>
            <a:endParaRPr lang="en-US" b="1" baseline="-25000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A MARGINAL </a:t>
            </a:r>
            <a:r>
              <a:rPr lang="en-US" b="1" u="sng" dirty="0">
                <a:solidFill>
                  <a:schemeClr val="tx1"/>
                </a:solidFill>
              </a:rPr>
              <a:t>INCREASE</a:t>
            </a:r>
            <a:r>
              <a:rPr lang="en-US" dirty="0">
                <a:solidFill>
                  <a:schemeClr val="tx1"/>
                </a:solidFill>
              </a:rPr>
              <a:t> IN </a:t>
            </a:r>
            <a:r>
              <a:rPr lang="en-US" b="1" dirty="0">
                <a:solidFill>
                  <a:schemeClr val="tx1"/>
                </a:solidFill>
              </a:rPr>
              <a:t>OUTPUT</a:t>
            </a:r>
            <a:r>
              <a:rPr lang="en-US" dirty="0">
                <a:solidFill>
                  <a:schemeClr val="tx1"/>
                </a:solidFill>
              </a:rPr>
              <a:t>  WILL LEAD TO AN </a:t>
            </a:r>
            <a:r>
              <a:rPr lang="en-US" b="1" dirty="0">
                <a:solidFill>
                  <a:schemeClr val="tx1"/>
                </a:solidFill>
              </a:rPr>
              <a:t>INCREASE</a:t>
            </a:r>
            <a:r>
              <a:rPr lang="en-US" dirty="0">
                <a:solidFill>
                  <a:schemeClr val="tx1"/>
                </a:solidFill>
              </a:rPr>
              <a:t> IN </a:t>
            </a:r>
            <a:r>
              <a:rPr lang="en-US" b="1" dirty="0">
                <a:solidFill>
                  <a:schemeClr val="tx1"/>
                </a:solidFill>
              </a:rPr>
              <a:t>PROFIT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2344EBE-5792-7792-5926-7AD81FF62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400" y="584761"/>
            <a:ext cx="9956800" cy="647926"/>
          </a:xfrm>
        </p:spPr>
        <p:txBody>
          <a:bodyPr>
            <a:normAutofit/>
          </a:bodyPr>
          <a:lstStyle/>
          <a:p>
            <a:r>
              <a:rPr lang="en-US" dirty="0"/>
              <a:t>Profit </a:t>
            </a:r>
            <a:r>
              <a:rPr lang="en-US" dirty="0" err="1"/>
              <a:t>Maximisation</a:t>
            </a:r>
            <a:endParaRPr lang="en-GB" dirty="0"/>
          </a:p>
        </p:txBody>
      </p:sp>
      <p:cxnSp>
        <p:nvCxnSpPr>
          <p:cNvPr id="10" name="Connecteur droit avec flèche 4">
            <a:extLst>
              <a:ext uri="{FF2B5EF4-FFF2-40B4-BE49-F238E27FC236}">
                <a16:creationId xmlns:a16="http://schemas.microsoft.com/office/drawing/2014/main" id="{7849682F-6ED3-6F9A-04F0-EBBC53813652}"/>
              </a:ext>
            </a:extLst>
          </p:cNvPr>
          <p:cNvCxnSpPr/>
          <p:nvPr/>
        </p:nvCxnSpPr>
        <p:spPr>
          <a:xfrm flipH="1" flipV="1">
            <a:off x="1527232" y="1862908"/>
            <a:ext cx="1" cy="430414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C2E6257-02A1-A763-F30A-3501AB717984}"/>
              </a:ext>
            </a:extLst>
          </p:cNvPr>
          <p:cNvCxnSpPr/>
          <p:nvPr/>
        </p:nvCxnSpPr>
        <p:spPr>
          <a:xfrm flipV="1">
            <a:off x="1526935" y="6172531"/>
            <a:ext cx="5798657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5260363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6">
            <a:extLst>
              <a:ext uri="{FF2B5EF4-FFF2-40B4-BE49-F238E27FC236}">
                <a16:creationId xmlns:a16="http://schemas.microsoft.com/office/drawing/2014/main" id="{7D420032-90AF-CC8F-C5AA-9E2FD68AA5FB}"/>
              </a:ext>
            </a:extLst>
          </p:cNvPr>
          <p:cNvSpPr/>
          <p:nvPr/>
        </p:nvSpPr>
        <p:spPr>
          <a:xfrm>
            <a:off x="1543841" y="2799087"/>
            <a:ext cx="5125552" cy="3364343"/>
          </a:xfrm>
          <a:custGeom>
            <a:avLst/>
            <a:gdLst>
              <a:gd name="connsiteX0" fmla="*/ 0 w 5641521"/>
              <a:gd name="connsiteY0" fmla="*/ 3902529 h 3902529"/>
              <a:gd name="connsiteX1" fmla="*/ 2383971 w 5641521"/>
              <a:gd name="connsiteY1" fmla="*/ 1134836 h 3902529"/>
              <a:gd name="connsiteX2" fmla="*/ 5641521 w 5641521"/>
              <a:gd name="connsiteY2" fmla="*/ 0 h 3902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41521" h="3902529">
                <a:moveTo>
                  <a:pt x="0" y="3902529"/>
                </a:moveTo>
                <a:cubicBezTo>
                  <a:pt x="721859" y="2843893"/>
                  <a:pt x="1443718" y="1785257"/>
                  <a:pt x="2383971" y="1134836"/>
                </a:cubicBezTo>
                <a:cubicBezTo>
                  <a:pt x="3324224" y="484415"/>
                  <a:pt x="4482872" y="242207"/>
                  <a:pt x="5641521" y="0"/>
                </a:cubicBezTo>
              </a:path>
            </a:pathLst>
          </a:cu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 20">
            <a:extLst>
              <a:ext uri="{FF2B5EF4-FFF2-40B4-BE49-F238E27FC236}">
                <a16:creationId xmlns:a16="http://schemas.microsoft.com/office/drawing/2014/main" id="{4CFB442F-34C4-9FAE-0A89-619881589CEE}"/>
              </a:ext>
            </a:extLst>
          </p:cNvPr>
          <p:cNvSpPr/>
          <p:nvPr/>
        </p:nvSpPr>
        <p:spPr>
          <a:xfrm>
            <a:off x="1539507" y="2362405"/>
            <a:ext cx="4638795" cy="3792399"/>
          </a:xfrm>
          <a:custGeom>
            <a:avLst/>
            <a:gdLst>
              <a:gd name="connsiteX0" fmla="*/ 0 w 5519057"/>
              <a:gd name="connsiteY0" fmla="*/ 4400550 h 4400550"/>
              <a:gd name="connsiteX1" fmla="*/ 3927021 w 5519057"/>
              <a:gd name="connsiteY1" fmla="*/ 2775857 h 4400550"/>
              <a:gd name="connsiteX2" fmla="*/ 5519057 w 5519057"/>
              <a:gd name="connsiteY2" fmla="*/ 0 h 440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19057" h="4400550">
                <a:moveTo>
                  <a:pt x="0" y="4400550"/>
                </a:moveTo>
                <a:cubicBezTo>
                  <a:pt x="1503589" y="3954916"/>
                  <a:pt x="3007178" y="3509282"/>
                  <a:pt x="3927021" y="2775857"/>
                </a:cubicBezTo>
                <a:cubicBezTo>
                  <a:pt x="4846864" y="2042432"/>
                  <a:pt x="5182960" y="1021216"/>
                  <a:pt x="5519057" y="0"/>
                </a:cubicBezTo>
              </a:path>
            </a:pathLst>
          </a:cu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ZoneTexte 10"/>
          <p:cNvSpPr txBox="1"/>
          <p:nvPr/>
        </p:nvSpPr>
        <p:spPr>
          <a:xfrm>
            <a:off x="7329774" y="5983101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</p:txBody>
      </p:sp>
      <p:sp>
        <p:nvSpPr>
          <p:cNvPr id="8" name="ZoneTexte 11"/>
          <p:cNvSpPr txBox="1"/>
          <p:nvPr/>
        </p:nvSpPr>
        <p:spPr>
          <a:xfrm>
            <a:off x="504400" y="2074521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TR / TC</a:t>
            </a:r>
          </a:p>
        </p:txBody>
      </p:sp>
      <p:sp>
        <p:nvSpPr>
          <p:cNvPr id="18" name="ZoneTexte 10"/>
          <p:cNvSpPr txBox="1"/>
          <p:nvPr/>
        </p:nvSpPr>
        <p:spPr>
          <a:xfrm>
            <a:off x="6678705" y="257249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TR</a:t>
            </a:r>
          </a:p>
        </p:txBody>
      </p:sp>
      <p:sp>
        <p:nvSpPr>
          <p:cNvPr id="22" name="ZoneTexte 10"/>
          <p:cNvSpPr txBox="1"/>
          <p:nvPr/>
        </p:nvSpPr>
        <p:spPr>
          <a:xfrm>
            <a:off x="6053530" y="1975821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TC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0"/>
              <p:cNvSpPr txBox="1"/>
              <p:nvPr/>
            </p:nvSpPr>
            <p:spPr>
              <a:xfrm>
                <a:off x="5237498" y="6206560"/>
                <a:ext cx="4766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7498" y="6206560"/>
                <a:ext cx="476669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 flipV="1">
            <a:off x="5469492" y="3059722"/>
            <a:ext cx="0" cy="309532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1527233" y="3059722"/>
            <a:ext cx="393723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1527232" y="4056579"/>
            <a:ext cx="393723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10"/>
              <p:cNvSpPr txBox="1"/>
              <p:nvPr/>
            </p:nvSpPr>
            <p:spPr>
              <a:xfrm>
                <a:off x="867564" y="3871302"/>
                <a:ext cx="6233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𝑇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6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564" y="3871302"/>
                <a:ext cx="62337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10"/>
              <p:cNvSpPr txBox="1"/>
              <p:nvPr/>
            </p:nvSpPr>
            <p:spPr>
              <a:xfrm>
                <a:off x="856631" y="2872032"/>
                <a:ext cx="6425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𝑇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7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631" y="2872032"/>
                <a:ext cx="642547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>
            <a:off x="796170" y="3061111"/>
            <a:ext cx="0" cy="99485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10"/>
              <p:cNvSpPr txBox="1"/>
              <p:nvPr/>
            </p:nvSpPr>
            <p:spPr>
              <a:xfrm>
                <a:off x="212667" y="3373873"/>
                <a:ext cx="5116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/>
                              <a:ea typeface="Cambria Math"/>
                            </a:rPr>
                            <m:t>Π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9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667" y="3373873"/>
                <a:ext cx="51161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/>
          <p:cNvCxnSpPr/>
          <p:nvPr/>
        </p:nvCxnSpPr>
        <p:spPr>
          <a:xfrm flipV="1">
            <a:off x="5083923" y="3479506"/>
            <a:ext cx="817428" cy="11915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4727842" y="2771289"/>
            <a:ext cx="1674528" cy="4485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073892" y="4673629"/>
            <a:ext cx="84545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734258" y="3217801"/>
            <a:ext cx="171919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10"/>
              <p:cNvSpPr txBox="1"/>
              <p:nvPr/>
            </p:nvSpPr>
            <p:spPr>
              <a:xfrm>
                <a:off x="5927805" y="2859443"/>
                <a:ext cx="7024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dirty="0" smtClean="0">
                          <a:latin typeface="Cambria Math"/>
                        </a:rPr>
                        <m:t>𝑀</m:t>
                      </m:r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2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7805" y="2859443"/>
                <a:ext cx="70243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rc 32"/>
          <p:cNvSpPr/>
          <p:nvPr/>
        </p:nvSpPr>
        <p:spPr>
          <a:xfrm>
            <a:off x="4893258" y="4401575"/>
            <a:ext cx="529816" cy="529816"/>
          </a:xfrm>
          <a:prstGeom prst="arc">
            <a:avLst>
              <a:gd name="adj1" fmla="val 17528516"/>
              <a:gd name="adj2" fmla="val 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10"/>
              <p:cNvSpPr txBox="1"/>
              <p:nvPr/>
            </p:nvSpPr>
            <p:spPr>
              <a:xfrm>
                <a:off x="5425899" y="4299292"/>
                <a:ext cx="6832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dirty="0" smtClean="0">
                          <a:latin typeface="Cambria Math"/>
                        </a:rPr>
                        <m:t>𝑀</m:t>
                      </m:r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4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5899" y="4299292"/>
                <a:ext cx="68326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Arc 36"/>
          <p:cNvSpPr/>
          <p:nvPr/>
        </p:nvSpPr>
        <p:spPr>
          <a:xfrm>
            <a:off x="5233967" y="2953263"/>
            <a:ext cx="529816" cy="529816"/>
          </a:xfrm>
          <a:prstGeom prst="arc">
            <a:avLst>
              <a:gd name="adj1" fmla="val 17994235"/>
              <a:gd name="adj2" fmla="val 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EB2B572-1878-4AB8-BBD5-07D80BEE88B0}"/>
              </a:ext>
            </a:extLst>
          </p:cNvPr>
          <p:cNvSpPr/>
          <p:nvPr/>
        </p:nvSpPr>
        <p:spPr>
          <a:xfrm>
            <a:off x="6109163" y="4042387"/>
            <a:ext cx="3169841" cy="1577257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MR</a:t>
            </a:r>
            <a:r>
              <a:rPr lang="en-US" b="1" baseline="-25000" dirty="0">
                <a:solidFill>
                  <a:schemeClr val="tx1"/>
                </a:solidFill>
              </a:rPr>
              <a:t>2</a:t>
            </a:r>
            <a:r>
              <a:rPr lang="en-US" b="1" dirty="0">
                <a:solidFill>
                  <a:schemeClr val="tx1"/>
                </a:solidFill>
              </a:rPr>
              <a:t> &lt; MC</a:t>
            </a:r>
            <a:r>
              <a:rPr lang="en-US" b="1" baseline="-25000" dirty="0">
                <a:solidFill>
                  <a:schemeClr val="tx1"/>
                </a:solidFill>
              </a:rPr>
              <a:t>2</a:t>
            </a:r>
          </a:p>
          <a:p>
            <a:pPr algn="ctr"/>
            <a:endParaRPr lang="en-US" b="1" baseline="-25000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A MARGINAL </a:t>
            </a:r>
            <a:r>
              <a:rPr lang="en-US" b="1" u="sng" dirty="0">
                <a:solidFill>
                  <a:schemeClr val="tx1"/>
                </a:solidFill>
              </a:rPr>
              <a:t>DECREASE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IN </a:t>
            </a:r>
            <a:r>
              <a:rPr lang="en-US" b="1" dirty="0">
                <a:solidFill>
                  <a:schemeClr val="tx1"/>
                </a:solidFill>
              </a:rPr>
              <a:t>OUTPUT</a:t>
            </a:r>
            <a:r>
              <a:rPr lang="en-US" dirty="0">
                <a:solidFill>
                  <a:schemeClr val="tx1"/>
                </a:solidFill>
              </a:rPr>
              <a:t>  WILL LEAD TO AN </a:t>
            </a:r>
            <a:r>
              <a:rPr lang="en-US" b="1" dirty="0">
                <a:solidFill>
                  <a:schemeClr val="tx1"/>
                </a:solidFill>
              </a:rPr>
              <a:t>INCREASE</a:t>
            </a:r>
            <a:r>
              <a:rPr lang="en-US" dirty="0">
                <a:solidFill>
                  <a:schemeClr val="tx1"/>
                </a:solidFill>
              </a:rPr>
              <a:t> IN </a:t>
            </a:r>
            <a:r>
              <a:rPr lang="en-US" b="1" dirty="0">
                <a:solidFill>
                  <a:schemeClr val="tx1"/>
                </a:solidFill>
              </a:rPr>
              <a:t>PROFIT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FFAEA44-16D4-D3D9-2F5F-A11078CF5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400" y="584761"/>
            <a:ext cx="9956800" cy="647926"/>
          </a:xfrm>
        </p:spPr>
        <p:txBody>
          <a:bodyPr>
            <a:normAutofit/>
          </a:bodyPr>
          <a:lstStyle/>
          <a:p>
            <a:r>
              <a:rPr lang="en-US" dirty="0"/>
              <a:t>Profit </a:t>
            </a:r>
            <a:r>
              <a:rPr lang="en-US" dirty="0" err="1"/>
              <a:t>Maximisation</a:t>
            </a:r>
            <a:endParaRPr lang="en-GB" dirty="0"/>
          </a:p>
        </p:txBody>
      </p:sp>
      <p:cxnSp>
        <p:nvCxnSpPr>
          <p:cNvPr id="6" name="Connecteur droit avec flèche 4">
            <a:extLst>
              <a:ext uri="{FF2B5EF4-FFF2-40B4-BE49-F238E27FC236}">
                <a16:creationId xmlns:a16="http://schemas.microsoft.com/office/drawing/2014/main" id="{57BE6B50-28F4-9423-6C6C-EF85E1FEA161}"/>
              </a:ext>
            </a:extLst>
          </p:cNvPr>
          <p:cNvCxnSpPr/>
          <p:nvPr/>
        </p:nvCxnSpPr>
        <p:spPr>
          <a:xfrm flipH="1" flipV="1">
            <a:off x="1527232" y="1862908"/>
            <a:ext cx="1" cy="430414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16A542C-23D7-6DC0-78EB-7156AD422ACF}"/>
              </a:ext>
            </a:extLst>
          </p:cNvPr>
          <p:cNvCxnSpPr/>
          <p:nvPr/>
        </p:nvCxnSpPr>
        <p:spPr>
          <a:xfrm flipV="1">
            <a:off x="1526935" y="6172531"/>
            <a:ext cx="5798657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3408425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6">
            <a:extLst>
              <a:ext uri="{FF2B5EF4-FFF2-40B4-BE49-F238E27FC236}">
                <a16:creationId xmlns:a16="http://schemas.microsoft.com/office/drawing/2014/main" id="{A81330AD-8F3D-7B2F-725C-18A53F54B316}"/>
              </a:ext>
            </a:extLst>
          </p:cNvPr>
          <p:cNvSpPr/>
          <p:nvPr/>
        </p:nvSpPr>
        <p:spPr>
          <a:xfrm>
            <a:off x="1543841" y="2799087"/>
            <a:ext cx="5125552" cy="3364343"/>
          </a:xfrm>
          <a:custGeom>
            <a:avLst/>
            <a:gdLst>
              <a:gd name="connsiteX0" fmla="*/ 0 w 5641521"/>
              <a:gd name="connsiteY0" fmla="*/ 3902529 h 3902529"/>
              <a:gd name="connsiteX1" fmla="*/ 2383971 w 5641521"/>
              <a:gd name="connsiteY1" fmla="*/ 1134836 h 3902529"/>
              <a:gd name="connsiteX2" fmla="*/ 5641521 w 5641521"/>
              <a:gd name="connsiteY2" fmla="*/ 0 h 3902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41521" h="3902529">
                <a:moveTo>
                  <a:pt x="0" y="3902529"/>
                </a:moveTo>
                <a:cubicBezTo>
                  <a:pt x="721859" y="2843893"/>
                  <a:pt x="1443718" y="1785257"/>
                  <a:pt x="2383971" y="1134836"/>
                </a:cubicBezTo>
                <a:cubicBezTo>
                  <a:pt x="3324224" y="484415"/>
                  <a:pt x="4482872" y="242207"/>
                  <a:pt x="5641521" y="0"/>
                </a:cubicBezTo>
              </a:path>
            </a:pathLst>
          </a:cu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 20">
            <a:extLst>
              <a:ext uri="{FF2B5EF4-FFF2-40B4-BE49-F238E27FC236}">
                <a16:creationId xmlns:a16="http://schemas.microsoft.com/office/drawing/2014/main" id="{B0717676-4685-99DD-6FE3-B43856BC85E0}"/>
              </a:ext>
            </a:extLst>
          </p:cNvPr>
          <p:cNvSpPr/>
          <p:nvPr/>
        </p:nvSpPr>
        <p:spPr>
          <a:xfrm>
            <a:off x="1539507" y="2362405"/>
            <a:ext cx="4638795" cy="3792399"/>
          </a:xfrm>
          <a:custGeom>
            <a:avLst/>
            <a:gdLst>
              <a:gd name="connsiteX0" fmla="*/ 0 w 5519057"/>
              <a:gd name="connsiteY0" fmla="*/ 4400550 h 4400550"/>
              <a:gd name="connsiteX1" fmla="*/ 3927021 w 5519057"/>
              <a:gd name="connsiteY1" fmla="*/ 2775857 h 4400550"/>
              <a:gd name="connsiteX2" fmla="*/ 5519057 w 5519057"/>
              <a:gd name="connsiteY2" fmla="*/ 0 h 440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19057" h="4400550">
                <a:moveTo>
                  <a:pt x="0" y="4400550"/>
                </a:moveTo>
                <a:cubicBezTo>
                  <a:pt x="1503589" y="3954916"/>
                  <a:pt x="3007178" y="3509282"/>
                  <a:pt x="3927021" y="2775857"/>
                </a:cubicBezTo>
                <a:cubicBezTo>
                  <a:pt x="4846864" y="2042432"/>
                  <a:pt x="5182960" y="1021216"/>
                  <a:pt x="5519057" y="0"/>
                </a:cubicBezTo>
              </a:path>
            </a:pathLst>
          </a:cu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ZoneTexte 10"/>
          <p:cNvSpPr txBox="1"/>
          <p:nvPr/>
        </p:nvSpPr>
        <p:spPr>
          <a:xfrm>
            <a:off x="7329774" y="5983101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</p:txBody>
      </p:sp>
      <p:sp>
        <p:nvSpPr>
          <p:cNvPr id="8" name="ZoneTexte 11"/>
          <p:cNvSpPr txBox="1"/>
          <p:nvPr/>
        </p:nvSpPr>
        <p:spPr>
          <a:xfrm>
            <a:off x="504400" y="2074521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TR / TC</a:t>
            </a:r>
          </a:p>
        </p:txBody>
      </p:sp>
      <p:sp>
        <p:nvSpPr>
          <p:cNvPr id="18" name="ZoneTexte 10"/>
          <p:cNvSpPr txBox="1"/>
          <p:nvPr/>
        </p:nvSpPr>
        <p:spPr>
          <a:xfrm>
            <a:off x="6678705" y="257249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TR</a:t>
            </a:r>
          </a:p>
        </p:txBody>
      </p:sp>
      <p:sp>
        <p:nvSpPr>
          <p:cNvPr id="22" name="ZoneTexte 10"/>
          <p:cNvSpPr txBox="1"/>
          <p:nvPr/>
        </p:nvSpPr>
        <p:spPr>
          <a:xfrm>
            <a:off x="6053530" y="1975821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TC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0"/>
              <p:cNvSpPr txBox="1"/>
              <p:nvPr/>
            </p:nvSpPr>
            <p:spPr>
              <a:xfrm>
                <a:off x="3862618" y="6214836"/>
                <a:ext cx="4721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2618" y="6214836"/>
                <a:ext cx="472117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/>
          <p:cNvCxnSpPr/>
          <p:nvPr/>
        </p:nvCxnSpPr>
        <p:spPr>
          <a:xfrm flipH="1">
            <a:off x="1527233" y="3554401"/>
            <a:ext cx="256316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1527233" y="5225222"/>
            <a:ext cx="256730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10"/>
              <p:cNvSpPr txBox="1"/>
              <p:nvPr/>
            </p:nvSpPr>
            <p:spPr>
              <a:xfrm>
                <a:off x="862050" y="5040556"/>
                <a:ext cx="6344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𝑇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𝐶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6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050" y="5040556"/>
                <a:ext cx="63440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10"/>
              <p:cNvSpPr txBox="1"/>
              <p:nvPr/>
            </p:nvSpPr>
            <p:spPr>
              <a:xfrm>
                <a:off x="859228" y="3373873"/>
                <a:ext cx="6372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𝑇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𝑅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7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228" y="3373873"/>
                <a:ext cx="63722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>
            <a:off x="786607" y="3558539"/>
            <a:ext cx="0" cy="167082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10"/>
              <p:cNvSpPr txBox="1"/>
              <p:nvPr/>
            </p:nvSpPr>
            <p:spPr>
              <a:xfrm>
                <a:off x="245998" y="4209283"/>
                <a:ext cx="5028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/>
                              <a:ea typeface="Cambria Math"/>
                            </a:rPr>
                            <m:t>Π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9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998" y="4209283"/>
                <a:ext cx="50289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/>
          <p:cNvCxnSpPr/>
          <p:nvPr/>
        </p:nvCxnSpPr>
        <p:spPr>
          <a:xfrm flipV="1">
            <a:off x="3323714" y="3307781"/>
            <a:ext cx="1206616" cy="61394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10"/>
              <p:cNvSpPr txBox="1"/>
              <p:nvPr/>
            </p:nvSpPr>
            <p:spPr>
              <a:xfrm>
                <a:off x="4056873" y="3597690"/>
                <a:ext cx="6971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dirty="0" smtClean="0">
                          <a:latin typeface="Cambria Math"/>
                        </a:rPr>
                        <m:t>𝑀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/>
                            </a:rPr>
                            <m:t>𝑅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2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873" y="3597690"/>
                <a:ext cx="69711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Arc 36"/>
          <p:cNvSpPr/>
          <p:nvPr/>
        </p:nvSpPr>
        <p:spPr>
          <a:xfrm>
            <a:off x="3386732" y="3651208"/>
            <a:ext cx="529816" cy="529816"/>
          </a:xfrm>
          <a:prstGeom prst="arc">
            <a:avLst>
              <a:gd name="adj1" fmla="val 17994235"/>
              <a:gd name="adj2" fmla="val 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/>
          <p:cNvSpPr/>
          <p:nvPr/>
        </p:nvSpPr>
        <p:spPr>
          <a:xfrm>
            <a:off x="5937430" y="4007700"/>
            <a:ext cx="3169841" cy="1577257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MR</a:t>
            </a:r>
            <a:r>
              <a:rPr lang="en-US" b="1" baseline="30000" dirty="0">
                <a:solidFill>
                  <a:schemeClr val="tx1"/>
                </a:solidFill>
              </a:rPr>
              <a:t>*</a:t>
            </a:r>
            <a:r>
              <a:rPr lang="en-US" b="1" dirty="0">
                <a:solidFill>
                  <a:schemeClr val="tx1"/>
                </a:solidFill>
              </a:rPr>
              <a:t> = MC</a:t>
            </a:r>
            <a:r>
              <a:rPr lang="en-US" b="1" baseline="30000" dirty="0">
                <a:solidFill>
                  <a:schemeClr val="tx1"/>
                </a:solidFill>
              </a:rPr>
              <a:t>*</a:t>
            </a:r>
          </a:p>
          <a:p>
            <a:pPr algn="ctr"/>
            <a:endParaRPr lang="en-US" b="1" baseline="-25000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A MARGINAL </a:t>
            </a:r>
            <a:r>
              <a:rPr lang="en-US" b="1" u="sng" dirty="0">
                <a:solidFill>
                  <a:schemeClr val="tx1"/>
                </a:solidFill>
              </a:rPr>
              <a:t>CHANGE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IN </a:t>
            </a:r>
            <a:r>
              <a:rPr lang="en-US" b="1" dirty="0">
                <a:solidFill>
                  <a:schemeClr val="tx1"/>
                </a:solidFill>
              </a:rPr>
              <a:t>OUTPUT</a:t>
            </a:r>
            <a:r>
              <a:rPr lang="en-US" dirty="0">
                <a:solidFill>
                  <a:schemeClr val="tx1"/>
                </a:solidFill>
              </a:rPr>
              <a:t>  WILL </a:t>
            </a:r>
            <a:r>
              <a:rPr lang="en-US" b="1" dirty="0">
                <a:solidFill>
                  <a:schemeClr val="tx1"/>
                </a:solidFill>
              </a:rPr>
              <a:t>LEAVE PROFIT UNCHANGED</a:t>
            </a:r>
            <a:endParaRPr lang="en-GB" b="1" dirty="0">
              <a:solidFill>
                <a:schemeClr val="tx1"/>
              </a:solidFill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 flipV="1">
            <a:off x="4098664" y="3554401"/>
            <a:ext cx="0" cy="260065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3327245" y="3919646"/>
            <a:ext cx="125149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3583706" y="4903125"/>
            <a:ext cx="1206616" cy="61394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ZoneTexte 10"/>
              <p:cNvSpPr txBox="1"/>
              <p:nvPr/>
            </p:nvSpPr>
            <p:spPr>
              <a:xfrm>
                <a:off x="4304151" y="5193034"/>
                <a:ext cx="6942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dirty="0" smtClean="0">
                          <a:latin typeface="Cambria Math"/>
                        </a:rPr>
                        <m:t>𝑀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/>
                            </a:rPr>
                            <m:t>𝐶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5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4151" y="5193034"/>
                <a:ext cx="694293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Connector 45"/>
          <p:cNvCxnSpPr/>
          <p:nvPr/>
        </p:nvCxnSpPr>
        <p:spPr>
          <a:xfrm>
            <a:off x="3587237" y="5514990"/>
            <a:ext cx="125149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Arc 46"/>
          <p:cNvSpPr/>
          <p:nvPr/>
        </p:nvSpPr>
        <p:spPr>
          <a:xfrm>
            <a:off x="3671685" y="5239489"/>
            <a:ext cx="529816" cy="529816"/>
          </a:xfrm>
          <a:prstGeom prst="arc">
            <a:avLst>
              <a:gd name="adj1" fmla="val 17994235"/>
              <a:gd name="adj2" fmla="val 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8F02FB7-69E2-1362-9BCD-5FB4C93C1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400" y="584761"/>
            <a:ext cx="9956800" cy="647926"/>
          </a:xfrm>
        </p:spPr>
        <p:txBody>
          <a:bodyPr>
            <a:normAutofit/>
          </a:bodyPr>
          <a:lstStyle/>
          <a:p>
            <a:r>
              <a:rPr lang="en-US" dirty="0"/>
              <a:t>Profit </a:t>
            </a:r>
            <a:r>
              <a:rPr lang="en-US" dirty="0" err="1"/>
              <a:t>Maximisation</a:t>
            </a:r>
            <a:endParaRPr lang="en-GB" dirty="0"/>
          </a:p>
        </p:txBody>
      </p:sp>
      <p:cxnSp>
        <p:nvCxnSpPr>
          <p:cNvPr id="6" name="Connecteur droit avec flèche 4">
            <a:extLst>
              <a:ext uri="{FF2B5EF4-FFF2-40B4-BE49-F238E27FC236}">
                <a16:creationId xmlns:a16="http://schemas.microsoft.com/office/drawing/2014/main" id="{D7C279A6-AC9E-0698-E891-9166AADE5A40}"/>
              </a:ext>
            </a:extLst>
          </p:cNvPr>
          <p:cNvCxnSpPr/>
          <p:nvPr/>
        </p:nvCxnSpPr>
        <p:spPr>
          <a:xfrm flipH="1" flipV="1">
            <a:off x="1527232" y="1862908"/>
            <a:ext cx="1" cy="430414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B435307-2B86-4534-90AF-54BFE01C4C96}"/>
              </a:ext>
            </a:extLst>
          </p:cNvPr>
          <p:cNvCxnSpPr/>
          <p:nvPr/>
        </p:nvCxnSpPr>
        <p:spPr>
          <a:xfrm flipV="1">
            <a:off x="1526935" y="6172531"/>
            <a:ext cx="5798657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7612338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10"/>
          <p:cNvSpPr txBox="1"/>
          <p:nvPr/>
        </p:nvSpPr>
        <p:spPr>
          <a:xfrm>
            <a:off x="7329774" y="5983101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</p:txBody>
      </p:sp>
      <p:sp>
        <p:nvSpPr>
          <p:cNvPr id="8" name="ZoneTexte 11"/>
          <p:cNvSpPr txBox="1"/>
          <p:nvPr/>
        </p:nvSpPr>
        <p:spPr>
          <a:xfrm>
            <a:off x="401347" y="2074521"/>
            <a:ext cx="1095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MR / MC</a:t>
            </a:r>
          </a:p>
        </p:txBody>
      </p:sp>
      <p:sp>
        <p:nvSpPr>
          <p:cNvPr id="18" name="ZoneTexte 10"/>
          <p:cNvSpPr txBox="1"/>
          <p:nvPr/>
        </p:nvSpPr>
        <p:spPr>
          <a:xfrm>
            <a:off x="6312015" y="5248738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MR</a:t>
            </a:r>
          </a:p>
        </p:txBody>
      </p:sp>
      <p:sp>
        <p:nvSpPr>
          <p:cNvPr id="22" name="ZoneTexte 10"/>
          <p:cNvSpPr txBox="1"/>
          <p:nvPr/>
        </p:nvSpPr>
        <p:spPr>
          <a:xfrm>
            <a:off x="6286137" y="2110929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MC</a:t>
            </a: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1527234" y="3363901"/>
            <a:ext cx="151823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10"/>
              <p:cNvSpPr txBox="1"/>
              <p:nvPr/>
            </p:nvSpPr>
            <p:spPr>
              <a:xfrm>
                <a:off x="902561" y="4601167"/>
                <a:ext cx="6779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𝑀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6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561" y="4601167"/>
                <a:ext cx="677943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10"/>
              <p:cNvSpPr txBox="1"/>
              <p:nvPr/>
            </p:nvSpPr>
            <p:spPr>
              <a:xfrm>
                <a:off x="883390" y="3175010"/>
                <a:ext cx="6971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fr-FR" i="1" dirty="0" smtClean="0">
                        <a:latin typeface="Cambria Math"/>
                      </a:rPr>
                      <m:t>𝑀</m:t>
                    </m:r>
                    <m:sSub>
                      <m:sSubPr>
                        <m:ctrlPr>
                          <a:rPr lang="fr-FR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 dirty="0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fr-FR" dirty="0"/>
                  <a:t> </a:t>
                </a:r>
              </a:p>
            </p:txBody>
          </p:sp>
        </mc:Choice>
        <mc:Fallback xmlns="">
          <p:sp>
            <p:nvSpPr>
              <p:cNvPr id="27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390" y="3175010"/>
                <a:ext cx="697114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/>
          <p:cNvCxnSpPr/>
          <p:nvPr/>
        </p:nvCxnSpPr>
        <p:spPr>
          <a:xfrm>
            <a:off x="1538807" y="2443853"/>
            <a:ext cx="4772518" cy="290329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1538807" y="2433537"/>
            <a:ext cx="4750279" cy="344545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ZoneTexte 10"/>
              <p:cNvSpPr txBox="1"/>
              <p:nvPr/>
            </p:nvSpPr>
            <p:spPr>
              <a:xfrm>
                <a:off x="2816137" y="6212544"/>
                <a:ext cx="4713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8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6137" y="6212544"/>
                <a:ext cx="471346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Connector 38"/>
          <p:cNvCxnSpPr/>
          <p:nvPr/>
        </p:nvCxnSpPr>
        <p:spPr>
          <a:xfrm flipV="1">
            <a:off x="3045470" y="3373873"/>
            <a:ext cx="0" cy="278716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1527232" y="4785833"/>
            <a:ext cx="150021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6157557" y="3175010"/>
            <a:ext cx="3169841" cy="1577257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MR</a:t>
            </a:r>
            <a:r>
              <a:rPr lang="en-US" b="1" baseline="-25000" dirty="0">
                <a:solidFill>
                  <a:schemeClr val="tx1"/>
                </a:solidFill>
              </a:rPr>
              <a:t>1</a:t>
            </a:r>
            <a:r>
              <a:rPr lang="en-US" b="1" dirty="0">
                <a:solidFill>
                  <a:schemeClr val="tx1"/>
                </a:solidFill>
              </a:rPr>
              <a:t> &gt; MC</a:t>
            </a:r>
            <a:r>
              <a:rPr lang="en-US" b="1" baseline="-25000" dirty="0">
                <a:solidFill>
                  <a:schemeClr val="tx1"/>
                </a:solidFill>
              </a:rPr>
              <a:t>1</a:t>
            </a:r>
          </a:p>
          <a:p>
            <a:pPr algn="ctr"/>
            <a:endParaRPr lang="en-US" b="1" baseline="-25000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A MARGINAL </a:t>
            </a:r>
            <a:r>
              <a:rPr lang="en-US" b="1" u="sng" dirty="0">
                <a:solidFill>
                  <a:schemeClr val="tx1"/>
                </a:solidFill>
              </a:rPr>
              <a:t>INCREASE</a:t>
            </a:r>
            <a:r>
              <a:rPr lang="en-US" dirty="0">
                <a:solidFill>
                  <a:schemeClr val="tx1"/>
                </a:solidFill>
              </a:rPr>
              <a:t> IN </a:t>
            </a:r>
            <a:r>
              <a:rPr lang="en-US" b="1" dirty="0">
                <a:solidFill>
                  <a:schemeClr val="tx1"/>
                </a:solidFill>
              </a:rPr>
              <a:t>OUTPUT</a:t>
            </a:r>
            <a:r>
              <a:rPr lang="en-US" dirty="0">
                <a:solidFill>
                  <a:schemeClr val="tx1"/>
                </a:solidFill>
              </a:rPr>
              <a:t>  WILL LEAD TO AN </a:t>
            </a:r>
            <a:r>
              <a:rPr lang="en-US" b="1" dirty="0">
                <a:solidFill>
                  <a:schemeClr val="tx1"/>
                </a:solidFill>
              </a:rPr>
              <a:t>INCREASE</a:t>
            </a:r>
            <a:r>
              <a:rPr lang="en-US" dirty="0">
                <a:solidFill>
                  <a:schemeClr val="tx1"/>
                </a:solidFill>
              </a:rPr>
              <a:t> IN </a:t>
            </a:r>
            <a:r>
              <a:rPr lang="en-US" b="1" dirty="0">
                <a:solidFill>
                  <a:schemeClr val="tx1"/>
                </a:solidFill>
              </a:rPr>
              <a:t>PROFIT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84CF030-7AB1-D84E-5F7A-F1140DAE1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400" y="584761"/>
            <a:ext cx="9956800" cy="647926"/>
          </a:xfrm>
        </p:spPr>
        <p:txBody>
          <a:bodyPr>
            <a:normAutofit/>
          </a:bodyPr>
          <a:lstStyle/>
          <a:p>
            <a:r>
              <a:rPr lang="en-US" dirty="0"/>
              <a:t>Profit </a:t>
            </a:r>
            <a:r>
              <a:rPr lang="en-US" dirty="0" err="1"/>
              <a:t>Maximisation</a:t>
            </a:r>
            <a:endParaRPr lang="en-GB" dirty="0"/>
          </a:p>
        </p:txBody>
      </p:sp>
      <p:cxnSp>
        <p:nvCxnSpPr>
          <p:cNvPr id="11" name="Connecteur droit avec flèche 4">
            <a:extLst>
              <a:ext uri="{FF2B5EF4-FFF2-40B4-BE49-F238E27FC236}">
                <a16:creationId xmlns:a16="http://schemas.microsoft.com/office/drawing/2014/main" id="{610135CD-897E-8ED2-0818-977E1382D1FA}"/>
              </a:ext>
            </a:extLst>
          </p:cNvPr>
          <p:cNvCxnSpPr/>
          <p:nvPr/>
        </p:nvCxnSpPr>
        <p:spPr>
          <a:xfrm flipH="1" flipV="1">
            <a:off x="1527232" y="1862908"/>
            <a:ext cx="1" cy="430414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282F0C4-F99F-FCC5-7A1F-416D75B1B343}"/>
              </a:ext>
            </a:extLst>
          </p:cNvPr>
          <p:cNvCxnSpPr/>
          <p:nvPr/>
        </p:nvCxnSpPr>
        <p:spPr>
          <a:xfrm flipV="1">
            <a:off x="1526935" y="6172531"/>
            <a:ext cx="5798657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1386280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10"/>
          <p:cNvSpPr txBox="1"/>
          <p:nvPr/>
        </p:nvSpPr>
        <p:spPr>
          <a:xfrm>
            <a:off x="7329774" y="5983101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</p:txBody>
      </p:sp>
      <p:sp>
        <p:nvSpPr>
          <p:cNvPr id="8" name="ZoneTexte 11"/>
          <p:cNvSpPr txBox="1"/>
          <p:nvPr/>
        </p:nvSpPr>
        <p:spPr>
          <a:xfrm>
            <a:off x="401347" y="2074521"/>
            <a:ext cx="1095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MR / MC</a:t>
            </a:r>
          </a:p>
        </p:txBody>
      </p:sp>
      <p:sp>
        <p:nvSpPr>
          <p:cNvPr id="18" name="ZoneTexte 10"/>
          <p:cNvSpPr txBox="1"/>
          <p:nvPr/>
        </p:nvSpPr>
        <p:spPr>
          <a:xfrm>
            <a:off x="6312015" y="5248738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MR</a:t>
            </a:r>
          </a:p>
        </p:txBody>
      </p:sp>
      <p:sp>
        <p:nvSpPr>
          <p:cNvPr id="22" name="ZoneTexte 10"/>
          <p:cNvSpPr txBox="1"/>
          <p:nvPr/>
        </p:nvSpPr>
        <p:spPr>
          <a:xfrm>
            <a:off x="6286137" y="2110929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MC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10"/>
              <p:cNvSpPr txBox="1"/>
              <p:nvPr/>
            </p:nvSpPr>
            <p:spPr>
              <a:xfrm>
                <a:off x="899901" y="4657267"/>
                <a:ext cx="6832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𝑀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6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901" y="4657267"/>
                <a:ext cx="683264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/>
          <p:cNvCxnSpPr/>
          <p:nvPr/>
        </p:nvCxnSpPr>
        <p:spPr>
          <a:xfrm>
            <a:off x="1538807" y="2443853"/>
            <a:ext cx="4772518" cy="290329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1538807" y="2433537"/>
            <a:ext cx="4750279" cy="344545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ZoneTexte 10"/>
              <p:cNvSpPr txBox="1"/>
              <p:nvPr/>
            </p:nvSpPr>
            <p:spPr>
              <a:xfrm>
                <a:off x="5231158" y="6200186"/>
                <a:ext cx="4766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8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158" y="6200186"/>
                <a:ext cx="476669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/>
          <p:cNvCxnSpPr/>
          <p:nvPr/>
        </p:nvCxnSpPr>
        <p:spPr>
          <a:xfrm flipH="1">
            <a:off x="1527232" y="4841933"/>
            <a:ext cx="394226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469492" y="3059722"/>
            <a:ext cx="0" cy="309532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1521624" y="3027301"/>
            <a:ext cx="394225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10"/>
              <p:cNvSpPr txBox="1"/>
              <p:nvPr/>
            </p:nvSpPr>
            <p:spPr>
              <a:xfrm>
                <a:off x="875119" y="2838410"/>
                <a:ext cx="7024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fr-FR" i="1" dirty="0" smtClean="0">
                        <a:latin typeface="Cambria Math"/>
                      </a:rPr>
                      <m:t>𝑀</m:t>
                    </m:r>
                    <m:sSub>
                      <m:sSubPr>
                        <m:ctrlPr>
                          <a:rPr lang="fr-FR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 dirty="0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fr-FR" dirty="0"/>
                  <a:t> </a:t>
                </a:r>
              </a:p>
            </p:txBody>
          </p:sp>
        </mc:Choice>
        <mc:Fallback xmlns="">
          <p:sp>
            <p:nvSpPr>
              <p:cNvPr id="27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119" y="2838410"/>
                <a:ext cx="702435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/>
          <p:cNvSpPr/>
          <p:nvPr/>
        </p:nvSpPr>
        <p:spPr>
          <a:xfrm>
            <a:off x="6427091" y="3241985"/>
            <a:ext cx="3169841" cy="1577257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MR</a:t>
            </a:r>
            <a:r>
              <a:rPr lang="en-US" b="1" baseline="-25000" dirty="0">
                <a:solidFill>
                  <a:schemeClr val="tx1"/>
                </a:solidFill>
              </a:rPr>
              <a:t>2</a:t>
            </a:r>
            <a:r>
              <a:rPr lang="en-US" b="1" dirty="0">
                <a:solidFill>
                  <a:schemeClr val="tx1"/>
                </a:solidFill>
              </a:rPr>
              <a:t> &lt; MC</a:t>
            </a:r>
            <a:r>
              <a:rPr lang="en-US" b="1" baseline="-25000" dirty="0">
                <a:solidFill>
                  <a:schemeClr val="tx1"/>
                </a:solidFill>
              </a:rPr>
              <a:t>2</a:t>
            </a:r>
          </a:p>
          <a:p>
            <a:pPr algn="ctr"/>
            <a:endParaRPr lang="en-US" b="1" baseline="-25000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A MARGINAL </a:t>
            </a:r>
            <a:r>
              <a:rPr lang="en-US" b="1" u="sng" dirty="0">
                <a:solidFill>
                  <a:schemeClr val="tx1"/>
                </a:solidFill>
              </a:rPr>
              <a:t>DECREASE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IN </a:t>
            </a:r>
            <a:r>
              <a:rPr lang="en-US" b="1" dirty="0">
                <a:solidFill>
                  <a:schemeClr val="tx1"/>
                </a:solidFill>
              </a:rPr>
              <a:t>OUTPUT</a:t>
            </a:r>
            <a:r>
              <a:rPr lang="en-US" dirty="0">
                <a:solidFill>
                  <a:schemeClr val="tx1"/>
                </a:solidFill>
              </a:rPr>
              <a:t>  WILL LEAD TO AN </a:t>
            </a:r>
            <a:r>
              <a:rPr lang="en-US" b="1" dirty="0">
                <a:solidFill>
                  <a:schemeClr val="tx1"/>
                </a:solidFill>
              </a:rPr>
              <a:t>INCREASE</a:t>
            </a:r>
            <a:r>
              <a:rPr lang="en-US" dirty="0">
                <a:solidFill>
                  <a:schemeClr val="tx1"/>
                </a:solidFill>
              </a:rPr>
              <a:t> IN </a:t>
            </a:r>
            <a:r>
              <a:rPr lang="en-US" b="1" dirty="0">
                <a:solidFill>
                  <a:schemeClr val="tx1"/>
                </a:solidFill>
              </a:rPr>
              <a:t>PROFIT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F026359-E5A9-5496-FDAD-7BAA496E2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400" y="584761"/>
            <a:ext cx="9956800" cy="647926"/>
          </a:xfrm>
        </p:spPr>
        <p:txBody>
          <a:bodyPr>
            <a:normAutofit/>
          </a:bodyPr>
          <a:lstStyle/>
          <a:p>
            <a:r>
              <a:rPr lang="en-US" dirty="0"/>
              <a:t>Profit </a:t>
            </a:r>
            <a:r>
              <a:rPr lang="en-US" dirty="0" err="1"/>
              <a:t>Maximisation</a:t>
            </a:r>
            <a:endParaRPr lang="en-GB" dirty="0"/>
          </a:p>
        </p:txBody>
      </p:sp>
      <p:cxnSp>
        <p:nvCxnSpPr>
          <p:cNvPr id="9" name="Connecteur droit avec flèche 4">
            <a:extLst>
              <a:ext uri="{FF2B5EF4-FFF2-40B4-BE49-F238E27FC236}">
                <a16:creationId xmlns:a16="http://schemas.microsoft.com/office/drawing/2014/main" id="{2C7139AD-D3B3-7933-5EC1-F5F52C9FBF0B}"/>
              </a:ext>
            </a:extLst>
          </p:cNvPr>
          <p:cNvCxnSpPr/>
          <p:nvPr/>
        </p:nvCxnSpPr>
        <p:spPr>
          <a:xfrm flipH="1" flipV="1">
            <a:off x="1527232" y="1862908"/>
            <a:ext cx="1" cy="430414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866EF18-4EB9-8E98-6DFC-3BB3F12F0B49}"/>
              </a:ext>
            </a:extLst>
          </p:cNvPr>
          <p:cNvCxnSpPr/>
          <p:nvPr/>
        </p:nvCxnSpPr>
        <p:spPr>
          <a:xfrm flipV="1">
            <a:off x="1526935" y="6172531"/>
            <a:ext cx="5798657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601420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10"/>
          <p:cNvSpPr txBox="1"/>
          <p:nvPr/>
        </p:nvSpPr>
        <p:spPr>
          <a:xfrm>
            <a:off x="7329774" y="5983101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</p:txBody>
      </p:sp>
      <p:sp>
        <p:nvSpPr>
          <p:cNvPr id="8" name="ZoneTexte 11"/>
          <p:cNvSpPr txBox="1"/>
          <p:nvPr/>
        </p:nvSpPr>
        <p:spPr>
          <a:xfrm>
            <a:off x="401347" y="2074521"/>
            <a:ext cx="1095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MR / MC</a:t>
            </a:r>
          </a:p>
        </p:txBody>
      </p:sp>
      <p:sp>
        <p:nvSpPr>
          <p:cNvPr id="18" name="ZoneTexte 10"/>
          <p:cNvSpPr txBox="1"/>
          <p:nvPr/>
        </p:nvSpPr>
        <p:spPr>
          <a:xfrm>
            <a:off x="6312015" y="5248738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MR</a:t>
            </a:r>
          </a:p>
        </p:txBody>
      </p:sp>
      <p:sp>
        <p:nvSpPr>
          <p:cNvPr id="22" name="ZoneTexte 10"/>
          <p:cNvSpPr txBox="1"/>
          <p:nvPr/>
        </p:nvSpPr>
        <p:spPr>
          <a:xfrm>
            <a:off x="6286137" y="2110929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MC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10"/>
              <p:cNvSpPr txBox="1"/>
              <p:nvPr/>
            </p:nvSpPr>
            <p:spPr>
              <a:xfrm>
                <a:off x="52535" y="3828859"/>
                <a:ext cx="1443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𝑀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𝐶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∗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𝑀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𝑅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6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35" y="3828859"/>
                <a:ext cx="1443985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/>
          <p:cNvCxnSpPr/>
          <p:nvPr/>
        </p:nvCxnSpPr>
        <p:spPr>
          <a:xfrm>
            <a:off x="1538807" y="2443853"/>
            <a:ext cx="4772518" cy="290329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1538807" y="2433537"/>
            <a:ext cx="4750279" cy="344545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ZoneTexte 10"/>
              <p:cNvSpPr txBox="1"/>
              <p:nvPr/>
            </p:nvSpPr>
            <p:spPr>
              <a:xfrm>
                <a:off x="3864428" y="6208854"/>
                <a:ext cx="4721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8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4428" y="6208854"/>
                <a:ext cx="472117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/>
          <p:cNvCxnSpPr/>
          <p:nvPr/>
        </p:nvCxnSpPr>
        <p:spPr>
          <a:xfrm flipH="1">
            <a:off x="1527232" y="4013525"/>
            <a:ext cx="257325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4100487" y="4013525"/>
            <a:ext cx="0" cy="215019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6427091" y="3242232"/>
            <a:ext cx="3169841" cy="1577257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MR</a:t>
            </a:r>
            <a:r>
              <a:rPr lang="en-US" b="1" baseline="30000" dirty="0">
                <a:solidFill>
                  <a:schemeClr val="tx1"/>
                </a:solidFill>
              </a:rPr>
              <a:t>*</a:t>
            </a:r>
            <a:r>
              <a:rPr lang="en-US" b="1" dirty="0">
                <a:solidFill>
                  <a:schemeClr val="tx1"/>
                </a:solidFill>
              </a:rPr>
              <a:t> = MC</a:t>
            </a:r>
            <a:r>
              <a:rPr lang="en-US" b="1" baseline="30000" dirty="0">
                <a:solidFill>
                  <a:schemeClr val="tx1"/>
                </a:solidFill>
              </a:rPr>
              <a:t>*</a:t>
            </a:r>
          </a:p>
          <a:p>
            <a:pPr algn="ctr"/>
            <a:endParaRPr lang="en-US" b="1" baseline="-25000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A MARGINAL </a:t>
            </a:r>
            <a:r>
              <a:rPr lang="en-US" b="1" u="sng" dirty="0">
                <a:solidFill>
                  <a:schemeClr val="tx1"/>
                </a:solidFill>
              </a:rPr>
              <a:t>CHANGE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IN </a:t>
            </a:r>
            <a:r>
              <a:rPr lang="en-US" b="1" dirty="0">
                <a:solidFill>
                  <a:schemeClr val="tx1"/>
                </a:solidFill>
              </a:rPr>
              <a:t>OUTPUT</a:t>
            </a:r>
            <a:r>
              <a:rPr lang="en-US" dirty="0">
                <a:solidFill>
                  <a:schemeClr val="tx1"/>
                </a:solidFill>
              </a:rPr>
              <a:t>  WILL </a:t>
            </a:r>
            <a:r>
              <a:rPr lang="en-US" b="1" dirty="0">
                <a:solidFill>
                  <a:schemeClr val="tx1"/>
                </a:solidFill>
              </a:rPr>
              <a:t>LEAVE PROFIT UNCHANGED</a:t>
            </a:r>
            <a:endParaRPr lang="en-GB" b="1" dirty="0">
              <a:solidFill>
                <a:schemeClr val="tx1"/>
              </a:solidFill>
            </a:endParaRPr>
          </a:p>
        </p:txBody>
      </p:sp>
      <p:grpSp>
        <p:nvGrpSpPr>
          <p:cNvPr id="29" name="Groupe 14">
            <a:extLst>
              <a:ext uri="{FF2B5EF4-FFF2-40B4-BE49-F238E27FC236}">
                <a16:creationId xmlns:a16="http://schemas.microsoft.com/office/drawing/2014/main" id="{359026EF-40B5-42E4-B9CF-720F2593B9E2}"/>
              </a:ext>
            </a:extLst>
          </p:cNvPr>
          <p:cNvGrpSpPr/>
          <p:nvPr/>
        </p:nvGrpSpPr>
        <p:grpSpPr>
          <a:xfrm>
            <a:off x="4011698" y="3929604"/>
            <a:ext cx="182880" cy="182880"/>
            <a:chOff x="4802909" y="4396509"/>
            <a:chExt cx="332509" cy="295564"/>
          </a:xfrm>
        </p:grpSpPr>
        <p:cxnSp>
          <p:nvCxnSpPr>
            <p:cNvPr id="31" name="Connecteur droit 15">
              <a:extLst>
                <a:ext uri="{FF2B5EF4-FFF2-40B4-BE49-F238E27FC236}">
                  <a16:creationId xmlns:a16="http://schemas.microsoft.com/office/drawing/2014/main" id="{3E6778E5-BCBE-4807-840E-A10F365D5760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Connecteur droit 16">
              <a:extLst>
                <a:ext uri="{FF2B5EF4-FFF2-40B4-BE49-F238E27FC236}">
                  <a16:creationId xmlns:a16="http://schemas.microsoft.com/office/drawing/2014/main" id="{CDC5D9CF-F8FF-4293-B855-AF9936A1C196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0" name="Connecteur droit avec flèche 4">
            <a:extLst>
              <a:ext uri="{FF2B5EF4-FFF2-40B4-BE49-F238E27FC236}">
                <a16:creationId xmlns:a16="http://schemas.microsoft.com/office/drawing/2014/main" id="{600AAD35-3322-DF6D-ECF8-8C8FB9F09266}"/>
              </a:ext>
            </a:extLst>
          </p:cNvPr>
          <p:cNvCxnSpPr/>
          <p:nvPr/>
        </p:nvCxnSpPr>
        <p:spPr>
          <a:xfrm flipH="1" flipV="1">
            <a:off x="1527232" y="1862908"/>
            <a:ext cx="1" cy="430414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E30AA7C-086E-8AA1-C8CB-B9ABB1D93084}"/>
              </a:ext>
            </a:extLst>
          </p:cNvPr>
          <p:cNvCxnSpPr/>
          <p:nvPr/>
        </p:nvCxnSpPr>
        <p:spPr>
          <a:xfrm flipV="1">
            <a:off x="1526935" y="6172531"/>
            <a:ext cx="5798657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4E6B20F9-08AC-210F-F2DC-0945A4B06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400" y="584761"/>
            <a:ext cx="9956800" cy="647926"/>
          </a:xfrm>
        </p:spPr>
        <p:txBody>
          <a:bodyPr>
            <a:normAutofit/>
          </a:bodyPr>
          <a:lstStyle/>
          <a:p>
            <a:r>
              <a:rPr lang="en-US" dirty="0"/>
              <a:t>Profit </a:t>
            </a:r>
            <a:r>
              <a:rPr lang="en-US" dirty="0" err="1"/>
              <a:t>Maximisation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2691125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426418" y="398745"/>
            <a:ext cx="9956800" cy="647926"/>
          </a:xfrm>
        </p:spPr>
        <p:txBody>
          <a:bodyPr>
            <a:normAutofit/>
          </a:bodyPr>
          <a:lstStyle/>
          <a:p>
            <a:r>
              <a:rPr lang="en-US" dirty="0"/>
              <a:t>Profit </a:t>
            </a:r>
            <a:r>
              <a:rPr lang="en-US" dirty="0" err="1"/>
              <a:t>Maximisation</a:t>
            </a:r>
            <a:endParaRPr lang="en-GB" dirty="0"/>
          </a:p>
        </p:txBody>
      </p:sp>
      <p:sp>
        <p:nvSpPr>
          <p:cNvPr id="7" name="ZoneTexte 10"/>
          <p:cNvSpPr txBox="1"/>
          <p:nvPr/>
        </p:nvSpPr>
        <p:spPr>
          <a:xfrm>
            <a:off x="6896839" y="6161849"/>
            <a:ext cx="1364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</p:txBody>
      </p:sp>
      <p:sp>
        <p:nvSpPr>
          <p:cNvPr id="8" name="ZoneTexte 11"/>
          <p:cNvSpPr txBox="1"/>
          <p:nvPr/>
        </p:nvSpPr>
        <p:spPr>
          <a:xfrm>
            <a:off x="1901130" y="4048238"/>
            <a:ext cx="1095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MR / MC</a:t>
            </a:r>
          </a:p>
        </p:txBody>
      </p:sp>
      <p:sp>
        <p:nvSpPr>
          <p:cNvPr id="18" name="ZoneTexte 10"/>
          <p:cNvSpPr txBox="1"/>
          <p:nvPr/>
        </p:nvSpPr>
        <p:spPr>
          <a:xfrm>
            <a:off x="5996425" y="5656831"/>
            <a:ext cx="543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MR</a:t>
            </a:r>
          </a:p>
        </p:txBody>
      </p:sp>
      <p:sp>
        <p:nvSpPr>
          <p:cNvPr id="22" name="ZoneTexte 10"/>
          <p:cNvSpPr txBox="1"/>
          <p:nvPr/>
        </p:nvSpPr>
        <p:spPr>
          <a:xfrm>
            <a:off x="5940438" y="3967678"/>
            <a:ext cx="543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MC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3027783" y="6348843"/>
            <a:ext cx="3873560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10"/>
              <p:cNvSpPr txBox="1"/>
              <p:nvPr/>
            </p:nvSpPr>
            <p:spPr>
              <a:xfrm>
                <a:off x="1575295" y="4892567"/>
                <a:ext cx="1443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𝑀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𝐶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∗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𝑀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𝑅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6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5295" y="4892567"/>
                <a:ext cx="1443985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/>
          <p:cNvCxnSpPr/>
          <p:nvPr/>
        </p:nvCxnSpPr>
        <p:spPr>
          <a:xfrm>
            <a:off x="3038057" y="4207227"/>
            <a:ext cx="2979676" cy="1560526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3036469" y="4270549"/>
            <a:ext cx="2933593" cy="183183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ZoneTexte 10"/>
              <p:cNvSpPr txBox="1"/>
              <p:nvPr/>
            </p:nvSpPr>
            <p:spPr>
              <a:xfrm>
                <a:off x="4434481" y="6382520"/>
                <a:ext cx="4721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8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4481" y="6382520"/>
                <a:ext cx="472117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/>
          <p:cNvCxnSpPr>
            <a:cxnSpLocks/>
          </p:cNvCxnSpPr>
          <p:nvPr/>
        </p:nvCxnSpPr>
        <p:spPr>
          <a:xfrm flipH="1">
            <a:off x="3024044" y="5077233"/>
            <a:ext cx="165532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avec flèche 4"/>
          <p:cNvCxnSpPr/>
          <p:nvPr/>
        </p:nvCxnSpPr>
        <p:spPr>
          <a:xfrm flipH="1" flipV="1">
            <a:off x="3026940" y="3872731"/>
            <a:ext cx="1" cy="247530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ZoneTexte 10"/>
          <p:cNvSpPr txBox="1"/>
          <p:nvPr/>
        </p:nvSpPr>
        <p:spPr>
          <a:xfrm>
            <a:off x="6747786" y="3598346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</p:txBody>
      </p:sp>
      <p:sp>
        <p:nvSpPr>
          <p:cNvPr id="81" name="ZoneTexte 11"/>
          <p:cNvSpPr txBox="1"/>
          <p:nvPr/>
        </p:nvSpPr>
        <p:spPr>
          <a:xfrm>
            <a:off x="1991793" y="1463191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TR / TC</a:t>
            </a:r>
          </a:p>
        </p:txBody>
      </p:sp>
      <p:sp>
        <p:nvSpPr>
          <p:cNvPr id="82" name="Freeform 81"/>
          <p:cNvSpPr/>
          <p:nvPr/>
        </p:nvSpPr>
        <p:spPr>
          <a:xfrm>
            <a:off x="3027782" y="1833745"/>
            <a:ext cx="3303110" cy="1944869"/>
          </a:xfrm>
          <a:custGeom>
            <a:avLst/>
            <a:gdLst>
              <a:gd name="connsiteX0" fmla="*/ 0 w 5641521"/>
              <a:gd name="connsiteY0" fmla="*/ 3902529 h 3902529"/>
              <a:gd name="connsiteX1" fmla="*/ 2383971 w 5641521"/>
              <a:gd name="connsiteY1" fmla="*/ 1134836 h 3902529"/>
              <a:gd name="connsiteX2" fmla="*/ 5641521 w 5641521"/>
              <a:gd name="connsiteY2" fmla="*/ 0 h 3902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41521" h="3902529">
                <a:moveTo>
                  <a:pt x="0" y="3902529"/>
                </a:moveTo>
                <a:cubicBezTo>
                  <a:pt x="721859" y="2843893"/>
                  <a:pt x="1443718" y="1785257"/>
                  <a:pt x="2383971" y="1134836"/>
                </a:cubicBezTo>
                <a:cubicBezTo>
                  <a:pt x="3324224" y="484415"/>
                  <a:pt x="4482872" y="242207"/>
                  <a:pt x="5641521" y="0"/>
                </a:cubicBezTo>
              </a:path>
            </a:pathLst>
          </a:cu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ZoneTexte 10"/>
          <p:cNvSpPr txBox="1"/>
          <p:nvPr/>
        </p:nvSpPr>
        <p:spPr>
          <a:xfrm>
            <a:off x="6307627" y="1627761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TR</a:t>
            </a:r>
          </a:p>
        </p:txBody>
      </p:sp>
      <p:sp>
        <p:nvSpPr>
          <p:cNvPr id="84" name="Freeform 83"/>
          <p:cNvSpPr/>
          <p:nvPr/>
        </p:nvSpPr>
        <p:spPr>
          <a:xfrm>
            <a:off x="3024989" y="1586071"/>
            <a:ext cx="2989424" cy="2192321"/>
          </a:xfrm>
          <a:custGeom>
            <a:avLst/>
            <a:gdLst>
              <a:gd name="connsiteX0" fmla="*/ 0 w 5519057"/>
              <a:gd name="connsiteY0" fmla="*/ 4400550 h 4400550"/>
              <a:gd name="connsiteX1" fmla="*/ 3927021 w 5519057"/>
              <a:gd name="connsiteY1" fmla="*/ 2775857 h 4400550"/>
              <a:gd name="connsiteX2" fmla="*/ 5519057 w 5519057"/>
              <a:gd name="connsiteY2" fmla="*/ 0 h 440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19057" h="4400550">
                <a:moveTo>
                  <a:pt x="0" y="4400550"/>
                </a:moveTo>
                <a:cubicBezTo>
                  <a:pt x="1503589" y="3954916"/>
                  <a:pt x="3007178" y="3509282"/>
                  <a:pt x="3927021" y="2775857"/>
                </a:cubicBezTo>
                <a:cubicBezTo>
                  <a:pt x="4846864" y="2042432"/>
                  <a:pt x="5182960" y="1021216"/>
                  <a:pt x="5519057" y="0"/>
                </a:cubicBezTo>
              </a:path>
            </a:pathLst>
          </a:cu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ZoneTexte 10"/>
          <p:cNvSpPr txBox="1"/>
          <p:nvPr/>
        </p:nvSpPr>
        <p:spPr>
          <a:xfrm>
            <a:off x="5850683" y="123674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TC</a:t>
            </a:r>
          </a:p>
        </p:txBody>
      </p:sp>
      <p:cxnSp>
        <p:nvCxnSpPr>
          <p:cNvPr id="86" name="Connecteur droit avec flèche 4"/>
          <p:cNvCxnSpPr/>
          <p:nvPr/>
        </p:nvCxnSpPr>
        <p:spPr>
          <a:xfrm flipH="1" flipV="1">
            <a:off x="3014255" y="1300148"/>
            <a:ext cx="1" cy="248815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 flipV="1">
            <a:off x="3015405" y="3789062"/>
            <a:ext cx="3736885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flipH="1">
            <a:off x="3014256" y="2278319"/>
            <a:ext cx="165180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H="1">
            <a:off x="3014256" y="3249216"/>
            <a:ext cx="165447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ZoneTexte 10"/>
              <p:cNvSpPr txBox="1"/>
              <p:nvPr/>
            </p:nvSpPr>
            <p:spPr>
              <a:xfrm>
                <a:off x="2472801" y="3062080"/>
                <a:ext cx="6344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𝑇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𝐶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9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2801" y="3062080"/>
                <a:ext cx="63440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ZoneTexte 10"/>
              <p:cNvSpPr txBox="1"/>
              <p:nvPr/>
            </p:nvSpPr>
            <p:spPr>
              <a:xfrm>
                <a:off x="2470481" y="2088551"/>
                <a:ext cx="6372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𝑇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𝑅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92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0481" y="2088551"/>
                <a:ext cx="63722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3" name="Straight Arrow Connector 92"/>
          <p:cNvCxnSpPr/>
          <p:nvPr/>
        </p:nvCxnSpPr>
        <p:spPr>
          <a:xfrm>
            <a:off x="2418326" y="2259985"/>
            <a:ext cx="0" cy="965873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ZoneTexte 10"/>
              <p:cNvSpPr txBox="1"/>
              <p:nvPr/>
            </p:nvSpPr>
            <p:spPr>
              <a:xfrm>
                <a:off x="1890145" y="2558255"/>
                <a:ext cx="5028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/>
                              <a:ea typeface="Cambria Math"/>
                            </a:rPr>
                            <m:t>Π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94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0145" y="2558255"/>
                <a:ext cx="50289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5" name="Straight Connector 94"/>
          <p:cNvCxnSpPr/>
          <p:nvPr/>
        </p:nvCxnSpPr>
        <p:spPr>
          <a:xfrm flipV="1">
            <a:off x="4171980" y="2021943"/>
            <a:ext cx="992876" cy="4531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ZoneTexte 10"/>
              <p:cNvSpPr txBox="1"/>
              <p:nvPr/>
            </p:nvSpPr>
            <p:spPr>
              <a:xfrm>
                <a:off x="4643584" y="2154164"/>
                <a:ext cx="6971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b="0" i="1" dirty="0" smtClean="0">
                          <a:latin typeface="Cambria Math"/>
                        </a:rPr>
                        <m:t>𝑀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/>
                            </a:rPr>
                            <m:t>𝑅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96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3584" y="2154164"/>
                <a:ext cx="69711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7" name="Arc 96"/>
          <p:cNvSpPr/>
          <p:nvPr/>
        </p:nvSpPr>
        <p:spPr>
          <a:xfrm>
            <a:off x="4212591" y="2318734"/>
            <a:ext cx="341435" cy="306278"/>
          </a:xfrm>
          <a:prstGeom prst="arc">
            <a:avLst>
              <a:gd name="adj1" fmla="val 17994235"/>
              <a:gd name="adj2" fmla="val 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9" name="Straight Connector 98"/>
          <p:cNvCxnSpPr/>
          <p:nvPr/>
        </p:nvCxnSpPr>
        <p:spPr>
          <a:xfrm flipV="1">
            <a:off x="4671388" y="2278320"/>
            <a:ext cx="0" cy="406819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174255" y="2473914"/>
            <a:ext cx="99060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flipV="1">
            <a:off x="4339529" y="3029482"/>
            <a:ext cx="860496" cy="3927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ZoneTexte 10"/>
              <p:cNvSpPr txBox="1"/>
              <p:nvPr/>
            </p:nvSpPr>
            <p:spPr>
              <a:xfrm>
                <a:off x="4710525" y="3102223"/>
                <a:ext cx="6942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b="0" i="1" dirty="0" smtClean="0">
                          <a:latin typeface="Cambria Math"/>
                        </a:rPr>
                        <m:t>𝑀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/>
                            </a:rPr>
                            <m:t>𝐶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02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525" y="3102223"/>
                <a:ext cx="694293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3" name="Straight Connector 102"/>
          <p:cNvCxnSpPr/>
          <p:nvPr/>
        </p:nvCxnSpPr>
        <p:spPr>
          <a:xfrm>
            <a:off x="4341804" y="3421031"/>
            <a:ext cx="8933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Arc 103"/>
          <p:cNvSpPr/>
          <p:nvPr/>
        </p:nvSpPr>
        <p:spPr>
          <a:xfrm>
            <a:off x="4396226" y="3261769"/>
            <a:ext cx="341435" cy="306278"/>
          </a:xfrm>
          <a:prstGeom prst="arc">
            <a:avLst>
              <a:gd name="adj1" fmla="val 17994235"/>
              <a:gd name="adj2" fmla="val 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5" name="Groupe 14">
            <a:extLst>
              <a:ext uri="{FF2B5EF4-FFF2-40B4-BE49-F238E27FC236}">
                <a16:creationId xmlns:a16="http://schemas.microsoft.com/office/drawing/2014/main" id="{359026EF-40B5-42E4-B9CF-720F2593B9E2}"/>
              </a:ext>
            </a:extLst>
          </p:cNvPr>
          <p:cNvGrpSpPr/>
          <p:nvPr/>
        </p:nvGrpSpPr>
        <p:grpSpPr>
          <a:xfrm>
            <a:off x="4596760" y="4999961"/>
            <a:ext cx="160729" cy="164592"/>
            <a:chOff x="4802909" y="4396509"/>
            <a:chExt cx="332509" cy="295564"/>
          </a:xfrm>
        </p:grpSpPr>
        <p:cxnSp>
          <p:nvCxnSpPr>
            <p:cNvPr id="106" name="Connecteur droit 15">
              <a:extLst>
                <a:ext uri="{FF2B5EF4-FFF2-40B4-BE49-F238E27FC236}">
                  <a16:creationId xmlns:a16="http://schemas.microsoft.com/office/drawing/2014/main" id="{3E6778E5-BCBE-4807-840E-A10F365D5760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7" name="Connecteur droit 16">
              <a:extLst>
                <a:ext uri="{FF2B5EF4-FFF2-40B4-BE49-F238E27FC236}">
                  <a16:creationId xmlns:a16="http://schemas.microsoft.com/office/drawing/2014/main" id="{CDC5D9CF-F8FF-4293-B855-AF9936A1C196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57693337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30560" y="3194852"/>
            <a:ext cx="1800935" cy="2292750"/>
          </a:xfrm>
          <a:prstGeom prst="rect">
            <a:avLst/>
          </a:prstGeom>
          <a:solidFill>
            <a:srgbClr val="CAE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itre 1"/>
          <p:cNvSpPr>
            <a:spLocks noGrp="1"/>
          </p:cNvSpPr>
          <p:nvPr>
            <p:ph type="title"/>
          </p:nvPr>
        </p:nvSpPr>
        <p:spPr>
          <a:xfrm>
            <a:off x="561835" y="583835"/>
            <a:ext cx="9956800" cy="685944"/>
          </a:xfrm>
        </p:spPr>
        <p:txBody>
          <a:bodyPr>
            <a:normAutofit/>
          </a:bodyPr>
          <a:lstStyle/>
          <a:p>
            <a:r>
              <a:rPr lang="fr-FR" dirty="0"/>
              <a:t>Profit Maximisation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55000" y="5302936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</a:t>
            </a:r>
            <a:r>
              <a:rPr lang="en-US" b="1" dirty="0"/>
              <a:t>UANTITY</a:t>
            </a:r>
            <a:endParaRPr lang="en-GB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61223" y="1814720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COST /</a:t>
            </a:r>
          </a:p>
          <a:p>
            <a:pPr algn="ctr"/>
            <a:r>
              <a:rPr lang="en-US" b="1" dirty="0"/>
              <a:t>REVENUE</a:t>
            </a:r>
            <a:endParaRPr lang="en-GB" b="1" dirty="0"/>
          </a:p>
        </p:txBody>
      </p: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2137875" y="2240734"/>
            <a:ext cx="3163688" cy="3764871"/>
          </a:xfrm>
          <a:prstGeom prst="line">
            <a:avLst/>
          </a:prstGeom>
          <a:ln w="571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 17"/>
          <p:cNvSpPr/>
          <p:nvPr/>
        </p:nvSpPr>
        <p:spPr>
          <a:xfrm>
            <a:off x="2467077" y="2874923"/>
            <a:ext cx="3884371" cy="1075596"/>
          </a:xfrm>
          <a:custGeom>
            <a:avLst/>
            <a:gdLst>
              <a:gd name="connsiteX0" fmla="*/ 0 w 3050438"/>
              <a:gd name="connsiteY0" fmla="*/ 0 h 1075596"/>
              <a:gd name="connsiteX1" fmla="*/ 1470355 w 3050438"/>
              <a:gd name="connsiteY1" fmla="*/ 1075335 h 1075596"/>
              <a:gd name="connsiteX2" fmla="*/ 3050438 w 3050438"/>
              <a:gd name="connsiteY2" fmla="*/ 80468 h 1075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0438" h="1075596">
                <a:moveTo>
                  <a:pt x="0" y="0"/>
                </a:moveTo>
                <a:cubicBezTo>
                  <a:pt x="480974" y="530962"/>
                  <a:pt x="961949" y="1061924"/>
                  <a:pt x="1470355" y="1075335"/>
                </a:cubicBezTo>
                <a:cubicBezTo>
                  <a:pt x="1978761" y="1088746"/>
                  <a:pt x="2514599" y="584607"/>
                  <a:pt x="3050438" y="80468"/>
                </a:cubicBezTo>
              </a:path>
            </a:pathLst>
          </a:cu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reeform 18"/>
          <p:cNvSpPr/>
          <p:nvPr/>
        </p:nvSpPr>
        <p:spPr>
          <a:xfrm>
            <a:off x="2657266" y="2509166"/>
            <a:ext cx="2984602" cy="2268461"/>
          </a:xfrm>
          <a:custGeom>
            <a:avLst/>
            <a:gdLst>
              <a:gd name="connsiteX0" fmla="*/ 0 w 2984602"/>
              <a:gd name="connsiteY0" fmla="*/ 1272845 h 2268461"/>
              <a:gd name="connsiteX1" fmla="*/ 797357 w 2984602"/>
              <a:gd name="connsiteY1" fmla="*/ 2223821 h 2268461"/>
              <a:gd name="connsiteX2" fmla="*/ 2984602 w 2984602"/>
              <a:gd name="connsiteY2" fmla="*/ 0 h 2268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84602" h="2268461">
                <a:moveTo>
                  <a:pt x="0" y="1272845"/>
                </a:moveTo>
                <a:cubicBezTo>
                  <a:pt x="149961" y="1854403"/>
                  <a:pt x="299923" y="2435962"/>
                  <a:pt x="797357" y="2223821"/>
                </a:cubicBezTo>
                <a:cubicBezTo>
                  <a:pt x="1294791" y="2011680"/>
                  <a:pt x="2139696" y="1005840"/>
                  <a:pt x="2984602" y="0"/>
                </a:cubicBezTo>
              </a:path>
            </a:pathLst>
          </a:cu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6816194" y="4656605"/>
            <a:ext cx="939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 = AR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08878" y="5961697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6600"/>
                </a:solidFill>
              </a:rPr>
              <a:t>MR</a:t>
            </a:r>
            <a:endParaRPr lang="en-GB" b="1" dirty="0">
              <a:solidFill>
                <a:srgbClr val="0066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349888" y="2587886"/>
            <a:ext cx="590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ATC</a:t>
            </a:r>
            <a:endParaRPr lang="en-GB" b="1" dirty="0">
              <a:solidFill>
                <a:schemeClr val="accent4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621347" y="2152452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MC</a:t>
            </a:r>
            <a:endParaRPr lang="en-GB" b="1" dirty="0">
              <a:solidFill>
                <a:srgbClr val="C00000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2130560" y="5487602"/>
            <a:ext cx="562444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139928" y="2245406"/>
            <a:ext cx="4628481" cy="246522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>
            <a:cxnSpLocks/>
          </p:cNvCxnSpPr>
          <p:nvPr/>
        </p:nvCxnSpPr>
        <p:spPr>
          <a:xfrm flipV="1">
            <a:off x="2139928" y="1609734"/>
            <a:ext cx="0" cy="456240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FE32C8C-BB7C-470B-AB65-1D28656E824A}"/>
              </a:ext>
            </a:extLst>
          </p:cNvPr>
          <p:cNvCxnSpPr>
            <a:cxnSpLocks/>
          </p:cNvCxnSpPr>
          <p:nvPr/>
        </p:nvCxnSpPr>
        <p:spPr>
          <a:xfrm>
            <a:off x="2137875" y="3200655"/>
            <a:ext cx="179362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8D410B5-66C8-4E47-9D17-DFF1168A2315}"/>
                  </a:ext>
                </a:extLst>
              </p:cNvPr>
              <p:cNvSpPr txBox="1"/>
              <p:nvPr/>
            </p:nvSpPr>
            <p:spPr>
              <a:xfrm>
                <a:off x="1634670" y="3010186"/>
                <a:ext cx="4733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8D410B5-66C8-4E47-9D17-DFF1168A23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4670" y="3010186"/>
                <a:ext cx="473399" cy="369332"/>
              </a:xfrm>
              <a:prstGeom prst="rect">
                <a:avLst/>
              </a:prstGeom>
              <a:blipFill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6A6B772-52C3-4F32-9A35-3AE21F831731}"/>
              </a:ext>
            </a:extLst>
          </p:cNvPr>
          <p:cNvCxnSpPr>
            <a:cxnSpLocks/>
          </p:cNvCxnSpPr>
          <p:nvPr/>
        </p:nvCxnSpPr>
        <p:spPr>
          <a:xfrm>
            <a:off x="3936494" y="3176799"/>
            <a:ext cx="0" cy="230682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3689802-6A76-423B-ACEB-D5FA5BF0051D}"/>
                  </a:ext>
                </a:extLst>
              </p:cNvPr>
              <p:cNvSpPr txBox="1"/>
              <p:nvPr/>
            </p:nvSpPr>
            <p:spPr>
              <a:xfrm>
                <a:off x="3695437" y="5514331"/>
                <a:ext cx="4721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3689802-6A76-423B-ACEB-D5FA5BF005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5437" y="5514331"/>
                <a:ext cx="472117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2137874" y="4910146"/>
            <a:ext cx="1798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6600"/>
                </a:solidFill>
              </a:rPr>
              <a:t>TR*</a:t>
            </a:r>
            <a:endParaRPr lang="en-GB" sz="2400" b="1" dirty="0">
              <a:solidFill>
                <a:srgbClr val="006600"/>
              </a:solidFill>
            </a:endParaRPr>
          </a:p>
        </p:txBody>
      </p:sp>
      <p:grpSp>
        <p:nvGrpSpPr>
          <p:cNvPr id="36" name="Groupe 14">
            <a:extLst>
              <a:ext uri="{FF2B5EF4-FFF2-40B4-BE49-F238E27FC236}">
                <a16:creationId xmlns:a16="http://schemas.microsoft.com/office/drawing/2014/main" id="{99749120-9A38-4701-B97F-039F8BC09C5F}"/>
              </a:ext>
            </a:extLst>
          </p:cNvPr>
          <p:cNvGrpSpPr/>
          <p:nvPr/>
        </p:nvGrpSpPr>
        <p:grpSpPr>
          <a:xfrm>
            <a:off x="3846266" y="4299183"/>
            <a:ext cx="182880" cy="182880"/>
            <a:chOff x="4802909" y="4396509"/>
            <a:chExt cx="332509" cy="295564"/>
          </a:xfrm>
        </p:grpSpPr>
        <p:cxnSp>
          <p:nvCxnSpPr>
            <p:cNvPr id="37" name="Connecteur droit 15">
              <a:extLst>
                <a:ext uri="{FF2B5EF4-FFF2-40B4-BE49-F238E27FC236}">
                  <a16:creationId xmlns:a16="http://schemas.microsoft.com/office/drawing/2014/main" id="{AB1ADA2C-0A4D-4D84-86A9-4A1CF90D10A1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Connecteur droit 16">
              <a:extLst>
                <a:ext uri="{FF2B5EF4-FFF2-40B4-BE49-F238E27FC236}">
                  <a16:creationId xmlns:a16="http://schemas.microsoft.com/office/drawing/2014/main" id="{4BE45F6F-7A19-40DC-B08F-58CC3C71590C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26F196D-CA91-4C2B-889F-C78634366000}"/>
              </a:ext>
            </a:extLst>
          </p:cNvPr>
          <p:cNvCxnSpPr>
            <a:cxnSpLocks/>
          </p:cNvCxnSpPr>
          <p:nvPr/>
        </p:nvCxnSpPr>
        <p:spPr>
          <a:xfrm>
            <a:off x="2145190" y="4382560"/>
            <a:ext cx="179362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FA4D7AE-4B72-4CC5-AF7A-552F67D7B001}"/>
                  </a:ext>
                </a:extLst>
              </p:cNvPr>
              <p:cNvSpPr txBox="1"/>
              <p:nvPr/>
            </p:nvSpPr>
            <p:spPr>
              <a:xfrm>
                <a:off x="699270" y="4195161"/>
                <a:ext cx="13839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FA4D7AE-4B72-4CC5-AF7A-552F67D7B0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270" y="4195161"/>
                <a:ext cx="1383967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5456643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AD933B-E1BA-9F0D-D0C2-64B030F8ED46}"/>
              </a:ext>
            </a:extLst>
          </p:cNvPr>
          <p:cNvSpPr/>
          <p:nvPr/>
        </p:nvSpPr>
        <p:spPr>
          <a:xfrm>
            <a:off x="2147920" y="3879749"/>
            <a:ext cx="1800935" cy="1607854"/>
          </a:xfrm>
          <a:prstGeom prst="rect">
            <a:avLst/>
          </a:prstGeom>
          <a:solidFill>
            <a:srgbClr val="F5BE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0EA15C-7670-FD16-EBE2-BAD2BD184FCC}"/>
              </a:ext>
            </a:extLst>
          </p:cNvPr>
          <p:cNvSpPr txBox="1"/>
          <p:nvPr/>
        </p:nvSpPr>
        <p:spPr>
          <a:xfrm>
            <a:off x="2155234" y="4910147"/>
            <a:ext cx="1798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TC*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44" name="Titre 1"/>
          <p:cNvSpPr>
            <a:spLocks noGrp="1"/>
          </p:cNvSpPr>
          <p:nvPr>
            <p:ph type="title"/>
          </p:nvPr>
        </p:nvSpPr>
        <p:spPr>
          <a:xfrm>
            <a:off x="561835" y="583835"/>
            <a:ext cx="9956800" cy="685944"/>
          </a:xfrm>
        </p:spPr>
        <p:txBody>
          <a:bodyPr>
            <a:normAutofit/>
          </a:bodyPr>
          <a:lstStyle/>
          <a:p>
            <a:r>
              <a:rPr lang="fr-FR" dirty="0"/>
              <a:t>Profit Maximisation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55000" y="5302936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</a:t>
            </a:r>
            <a:r>
              <a:rPr lang="en-US" b="1" dirty="0"/>
              <a:t>UANTITY</a:t>
            </a:r>
            <a:endParaRPr lang="en-GB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61223" y="1814720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COST /</a:t>
            </a:r>
          </a:p>
          <a:p>
            <a:pPr algn="ctr"/>
            <a:r>
              <a:rPr lang="en-US" b="1" dirty="0"/>
              <a:t>REVENUE</a:t>
            </a:r>
            <a:endParaRPr lang="en-GB" b="1" dirty="0"/>
          </a:p>
        </p:txBody>
      </p: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2137875" y="2240734"/>
            <a:ext cx="3163688" cy="3764871"/>
          </a:xfrm>
          <a:prstGeom prst="line">
            <a:avLst/>
          </a:prstGeom>
          <a:ln w="571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 17"/>
          <p:cNvSpPr/>
          <p:nvPr/>
        </p:nvSpPr>
        <p:spPr>
          <a:xfrm>
            <a:off x="2467077" y="2874923"/>
            <a:ext cx="3884371" cy="1075596"/>
          </a:xfrm>
          <a:custGeom>
            <a:avLst/>
            <a:gdLst>
              <a:gd name="connsiteX0" fmla="*/ 0 w 3050438"/>
              <a:gd name="connsiteY0" fmla="*/ 0 h 1075596"/>
              <a:gd name="connsiteX1" fmla="*/ 1470355 w 3050438"/>
              <a:gd name="connsiteY1" fmla="*/ 1075335 h 1075596"/>
              <a:gd name="connsiteX2" fmla="*/ 3050438 w 3050438"/>
              <a:gd name="connsiteY2" fmla="*/ 80468 h 1075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0438" h="1075596">
                <a:moveTo>
                  <a:pt x="0" y="0"/>
                </a:moveTo>
                <a:cubicBezTo>
                  <a:pt x="480974" y="530962"/>
                  <a:pt x="961949" y="1061924"/>
                  <a:pt x="1470355" y="1075335"/>
                </a:cubicBezTo>
                <a:cubicBezTo>
                  <a:pt x="1978761" y="1088746"/>
                  <a:pt x="2514599" y="584607"/>
                  <a:pt x="3050438" y="80468"/>
                </a:cubicBezTo>
              </a:path>
            </a:pathLst>
          </a:cu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reeform 18"/>
          <p:cNvSpPr/>
          <p:nvPr/>
        </p:nvSpPr>
        <p:spPr>
          <a:xfrm>
            <a:off x="2657266" y="2509166"/>
            <a:ext cx="2984602" cy="2268461"/>
          </a:xfrm>
          <a:custGeom>
            <a:avLst/>
            <a:gdLst>
              <a:gd name="connsiteX0" fmla="*/ 0 w 2984602"/>
              <a:gd name="connsiteY0" fmla="*/ 1272845 h 2268461"/>
              <a:gd name="connsiteX1" fmla="*/ 797357 w 2984602"/>
              <a:gd name="connsiteY1" fmla="*/ 2223821 h 2268461"/>
              <a:gd name="connsiteX2" fmla="*/ 2984602 w 2984602"/>
              <a:gd name="connsiteY2" fmla="*/ 0 h 2268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84602" h="2268461">
                <a:moveTo>
                  <a:pt x="0" y="1272845"/>
                </a:moveTo>
                <a:cubicBezTo>
                  <a:pt x="149961" y="1854403"/>
                  <a:pt x="299923" y="2435962"/>
                  <a:pt x="797357" y="2223821"/>
                </a:cubicBezTo>
                <a:cubicBezTo>
                  <a:pt x="1294791" y="2011680"/>
                  <a:pt x="2139696" y="1005840"/>
                  <a:pt x="2984602" y="0"/>
                </a:cubicBezTo>
              </a:path>
            </a:pathLst>
          </a:cu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6816194" y="4656605"/>
            <a:ext cx="939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 = AR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08878" y="5961697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6600"/>
                </a:solidFill>
              </a:rPr>
              <a:t>MR</a:t>
            </a:r>
            <a:endParaRPr lang="en-GB" b="1" dirty="0">
              <a:solidFill>
                <a:srgbClr val="0066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349888" y="2587886"/>
            <a:ext cx="590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ATC</a:t>
            </a:r>
            <a:endParaRPr lang="en-GB" b="1" dirty="0">
              <a:solidFill>
                <a:schemeClr val="accent4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621347" y="2152452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MC</a:t>
            </a:r>
            <a:endParaRPr lang="en-GB" b="1" dirty="0">
              <a:solidFill>
                <a:srgbClr val="C00000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2130560" y="5487602"/>
            <a:ext cx="562444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139928" y="2245406"/>
            <a:ext cx="4628481" cy="246522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>
            <a:cxnSpLocks/>
          </p:cNvCxnSpPr>
          <p:nvPr/>
        </p:nvCxnSpPr>
        <p:spPr>
          <a:xfrm flipV="1">
            <a:off x="2139928" y="1609734"/>
            <a:ext cx="0" cy="456240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FE32C8C-BB7C-470B-AB65-1D28656E824A}"/>
              </a:ext>
            </a:extLst>
          </p:cNvPr>
          <p:cNvCxnSpPr>
            <a:cxnSpLocks/>
          </p:cNvCxnSpPr>
          <p:nvPr/>
        </p:nvCxnSpPr>
        <p:spPr>
          <a:xfrm>
            <a:off x="2137875" y="3200655"/>
            <a:ext cx="179362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8D410B5-66C8-4E47-9D17-DFF1168A2315}"/>
                  </a:ext>
                </a:extLst>
              </p:cNvPr>
              <p:cNvSpPr txBox="1"/>
              <p:nvPr/>
            </p:nvSpPr>
            <p:spPr>
              <a:xfrm>
                <a:off x="1634670" y="3010186"/>
                <a:ext cx="4733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8D410B5-66C8-4E47-9D17-DFF1168A23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4670" y="3010186"/>
                <a:ext cx="473399" cy="369332"/>
              </a:xfrm>
              <a:prstGeom prst="rect">
                <a:avLst/>
              </a:prstGeom>
              <a:blipFill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6A6B772-52C3-4F32-9A35-3AE21F831731}"/>
              </a:ext>
            </a:extLst>
          </p:cNvPr>
          <p:cNvCxnSpPr>
            <a:cxnSpLocks/>
          </p:cNvCxnSpPr>
          <p:nvPr/>
        </p:nvCxnSpPr>
        <p:spPr>
          <a:xfrm>
            <a:off x="3936494" y="3176799"/>
            <a:ext cx="0" cy="230682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3689802-6A76-423B-ACEB-D5FA5BF0051D}"/>
                  </a:ext>
                </a:extLst>
              </p:cNvPr>
              <p:cNvSpPr txBox="1"/>
              <p:nvPr/>
            </p:nvSpPr>
            <p:spPr>
              <a:xfrm>
                <a:off x="3695437" y="5514331"/>
                <a:ext cx="4721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3689802-6A76-423B-ACEB-D5FA5BF005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5437" y="5514331"/>
                <a:ext cx="472117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E86F2F6-ABE9-4B0B-B255-1ADB96228CF9}"/>
              </a:ext>
            </a:extLst>
          </p:cNvPr>
          <p:cNvCxnSpPr>
            <a:cxnSpLocks/>
          </p:cNvCxnSpPr>
          <p:nvPr/>
        </p:nvCxnSpPr>
        <p:spPr>
          <a:xfrm>
            <a:off x="2137875" y="3879748"/>
            <a:ext cx="179362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889A652-2251-4205-BE87-EBAB40DD1081}"/>
                  </a:ext>
                </a:extLst>
              </p:cNvPr>
              <p:cNvSpPr txBox="1"/>
              <p:nvPr/>
            </p:nvSpPr>
            <p:spPr>
              <a:xfrm>
                <a:off x="1370470" y="3690335"/>
                <a:ext cx="6178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𝐴𝑇𝐶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889A652-2251-4205-BE87-EBAB40DD10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0470" y="3690335"/>
                <a:ext cx="617814" cy="369332"/>
              </a:xfrm>
              <a:prstGeom prst="rect">
                <a:avLst/>
              </a:prstGeom>
              <a:blipFill>
                <a:blip r:embed="rId4"/>
                <a:stretch>
                  <a:fillRect r="-5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e 14">
            <a:extLst>
              <a:ext uri="{FF2B5EF4-FFF2-40B4-BE49-F238E27FC236}">
                <a16:creationId xmlns:a16="http://schemas.microsoft.com/office/drawing/2014/main" id="{99749120-9A38-4701-B97F-039F8BC09C5F}"/>
              </a:ext>
            </a:extLst>
          </p:cNvPr>
          <p:cNvGrpSpPr/>
          <p:nvPr/>
        </p:nvGrpSpPr>
        <p:grpSpPr>
          <a:xfrm>
            <a:off x="3846266" y="4299183"/>
            <a:ext cx="182880" cy="182880"/>
            <a:chOff x="4802909" y="4396509"/>
            <a:chExt cx="332509" cy="295564"/>
          </a:xfrm>
        </p:grpSpPr>
        <p:cxnSp>
          <p:nvCxnSpPr>
            <p:cNvPr id="37" name="Connecteur droit 15">
              <a:extLst>
                <a:ext uri="{FF2B5EF4-FFF2-40B4-BE49-F238E27FC236}">
                  <a16:creationId xmlns:a16="http://schemas.microsoft.com/office/drawing/2014/main" id="{AB1ADA2C-0A4D-4D84-86A9-4A1CF90D10A1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Connecteur droit 16">
              <a:extLst>
                <a:ext uri="{FF2B5EF4-FFF2-40B4-BE49-F238E27FC236}">
                  <a16:creationId xmlns:a16="http://schemas.microsoft.com/office/drawing/2014/main" id="{4BE45F6F-7A19-40DC-B08F-58CC3C71590C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26F196D-CA91-4C2B-889F-C78634366000}"/>
              </a:ext>
            </a:extLst>
          </p:cNvPr>
          <p:cNvCxnSpPr>
            <a:cxnSpLocks/>
          </p:cNvCxnSpPr>
          <p:nvPr/>
        </p:nvCxnSpPr>
        <p:spPr>
          <a:xfrm>
            <a:off x="2145190" y="4382560"/>
            <a:ext cx="179362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FA4D7AE-4B72-4CC5-AF7A-552F67D7B001}"/>
                  </a:ext>
                </a:extLst>
              </p:cNvPr>
              <p:cNvSpPr txBox="1"/>
              <p:nvPr/>
            </p:nvSpPr>
            <p:spPr>
              <a:xfrm>
                <a:off x="699270" y="4195161"/>
                <a:ext cx="13839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FA4D7AE-4B72-4CC5-AF7A-552F67D7B0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270" y="4195161"/>
                <a:ext cx="1383967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1386444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E974DC-57AB-9189-D9BC-6623D4EDF56E}"/>
              </a:ext>
            </a:extLst>
          </p:cNvPr>
          <p:cNvSpPr/>
          <p:nvPr/>
        </p:nvSpPr>
        <p:spPr>
          <a:xfrm>
            <a:off x="2132088" y="3202475"/>
            <a:ext cx="1800934" cy="67908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06FA8C9-E243-FC44-70FD-E92DDCC68640}"/>
                  </a:ext>
                </a:extLst>
              </p:cNvPr>
              <p:cNvSpPr txBox="1"/>
              <p:nvPr/>
            </p:nvSpPr>
            <p:spPr>
              <a:xfrm>
                <a:off x="2550689" y="3313174"/>
                <a:ext cx="6178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l-GR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𝚷</m:t>
                          </m:r>
                        </m:e>
                        <m:sup>
                          <m:r>
                            <a:rPr lang="fr-FR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06FA8C9-E243-FC44-70FD-E92DDCC686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0689" y="3313174"/>
                <a:ext cx="617814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itre 1"/>
          <p:cNvSpPr>
            <a:spLocks noGrp="1"/>
          </p:cNvSpPr>
          <p:nvPr>
            <p:ph type="title"/>
          </p:nvPr>
        </p:nvSpPr>
        <p:spPr>
          <a:xfrm>
            <a:off x="561835" y="583835"/>
            <a:ext cx="9956800" cy="685944"/>
          </a:xfrm>
        </p:spPr>
        <p:txBody>
          <a:bodyPr>
            <a:normAutofit/>
          </a:bodyPr>
          <a:lstStyle/>
          <a:p>
            <a:r>
              <a:rPr lang="fr-FR" dirty="0"/>
              <a:t>Profit Maximisation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55000" y="5302936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</a:t>
            </a:r>
            <a:r>
              <a:rPr lang="en-US" b="1" dirty="0"/>
              <a:t>UANTITY</a:t>
            </a:r>
            <a:endParaRPr lang="en-GB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61223" y="1814720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COST /</a:t>
            </a:r>
          </a:p>
          <a:p>
            <a:pPr algn="ctr"/>
            <a:r>
              <a:rPr lang="en-US" b="1" dirty="0"/>
              <a:t>REVENUE</a:t>
            </a:r>
            <a:endParaRPr lang="en-GB" b="1" dirty="0"/>
          </a:p>
        </p:txBody>
      </p: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2137875" y="2240734"/>
            <a:ext cx="3163688" cy="3764871"/>
          </a:xfrm>
          <a:prstGeom prst="line">
            <a:avLst/>
          </a:prstGeom>
          <a:ln w="571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 17"/>
          <p:cNvSpPr/>
          <p:nvPr/>
        </p:nvSpPr>
        <p:spPr>
          <a:xfrm>
            <a:off x="2467077" y="2874923"/>
            <a:ext cx="3884371" cy="1075596"/>
          </a:xfrm>
          <a:custGeom>
            <a:avLst/>
            <a:gdLst>
              <a:gd name="connsiteX0" fmla="*/ 0 w 3050438"/>
              <a:gd name="connsiteY0" fmla="*/ 0 h 1075596"/>
              <a:gd name="connsiteX1" fmla="*/ 1470355 w 3050438"/>
              <a:gd name="connsiteY1" fmla="*/ 1075335 h 1075596"/>
              <a:gd name="connsiteX2" fmla="*/ 3050438 w 3050438"/>
              <a:gd name="connsiteY2" fmla="*/ 80468 h 1075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0438" h="1075596">
                <a:moveTo>
                  <a:pt x="0" y="0"/>
                </a:moveTo>
                <a:cubicBezTo>
                  <a:pt x="480974" y="530962"/>
                  <a:pt x="961949" y="1061924"/>
                  <a:pt x="1470355" y="1075335"/>
                </a:cubicBezTo>
                <a:cubicBezTo>
                  <a:pt x="1978761" y="1088746"/>
                  <a:pt x="2514599" y="584607"/>
                  <a:pt x="3050438" y="80468"/>
                </a:cubicBezTo>
              </a:path>
            </a:pathLst>
          </a:cu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reeform 18"/>
          <p:cNvSpPr/>
          <p:nvPr/>
        </p:nvSpPr>
        <p:spPr>
          <a:xfrm>
            <a:off x="2657266" y="2509166"/>
            <a:ext cx="2984602" cy="2268461"/>
          </a:xfrm>
          <a:custGeom>
            <a:avLst/>
            <a:gdLst>
              <a:gd name="connsiteX0" fmla="*/ 0 w 2984602"/>
              <a:gd name="connsiteY0" fmla="*/ 1272845 h 2268461"/>
              <a:gd name="connsiteX1" fmla="*/ 797357 w 2984602"/>
              <a:gd name="connsiteY1" fmla="*/ 2223821 h 2268461"/>
              <a:gd name="connsiteX2" fmla="*/ 2984602 w 2984602"/>
              <a:gd name="connsiteY2" fmla="*/ 0 h 2268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84602" h="2268461">
                <a:moveTo>
                  <a:pt x="0" y="1272845"/>
                </a:moveTo>
                <a:cubicBezTo>
                  <a:pt x="149961" y="1854403"/>
                  <a:pt x="299923" y="2435962"/>
                  <a:pt x="797357" y="2223821"/>
                </a:cubicBezTo>
                <a:cubicBezTo>
                  <a:pt x="1294791" y="2011680"/>
                  <a:pt x="2139696" y="1005840"/>
                  <a:pt x="2984602" y="0"/>
                </a:cubicBezTo>
              </a:path>
            </a:pathLst>
          </a:cu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6816194" y="4656605"/>
            <a:ext cx="939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 = AR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08878" y="5961697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6600"/>
                </a:solidFill>
              </a:rPr>
              <a:t>MR</a:t>
            </a:r>
            <a:endParaRPr lang="en-GB" b="1" dirty="0">
              <a:solidFill>
                <a:srgbClr val="0066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349888" y="2587886"/>
            <a:ext cx="590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ATC</a:t>
            </a:r>
            <a:endParaRPr lang="en-GB" b="1" dirty="0">
              <a:solidFill>
                <a:schemeClr val="accent4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621347" y="2152452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MC</a:t>
            </a:r>
            <a:endParaRPr lang="en-GB" b="1" dirty="0">
              <a:solidFill>
                <a:srgbClr val="C00000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2130560" y="5487602"/>
            <a:ext cx="562444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139928" y="2245406"/>
            <a:ext cx="4628481" cy="246522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>
            <a:cxnSpLocks/>
          </p:cNvCxnSpPr>
          <p:nvPr/>
        </p:nvCxnSpPr>
        <p:spPr>
          <a:xfrm flipV="1">
            <a:off x="2139928" y="1609734"/>
            <a:ext cx="0" cy="456240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FE32C8C-BB7C-470B-AB65-1D28656E824A}"/>
              </a:ext>
            </a:extLst>
          </p:cNvPr>
          <p:cNvCxnSpPr>
            <a:cxnSpLocks/>
          </p:cNvCxnSpPr>
          <p:nvPr/>
        </p:nvCxnSpPr>
        <p:spPr>
          <a:xfrm>
            <a:off x="2137875" y="3200655"/>
            <a:ext cx="179362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8D410B5-66C8-4E47-9D17-DFF1168A2315}"/>
                  </a:ext>
                </a:extLst>
              </p:cNvPr>
              <p:cNvSpPr txBox="1"/>
              <p:nvPr/>
            </p:nvSpPr>
            <p:spPr>
              <a:xfrm>
                <a:off x="1634670" y="3010186"/>
                <a:ext cx="4733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8D410B5-66C8-4E47-9D17-DFF1168A23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4670" y="3010186"/>
                <a:ext cx="473399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6A6B772-52C3-4F32-9A35-3AE21F831731}"/>
              </a:ext>
            </a:extLst>
          </p:cNvPr>
          <p:cNvCxnSpPr>
            <a:cxnSpLocks/>
          </p:cNvCxnSpPr>
          <p:nvPr/>
        </p:nvCxnSpPr>
        <p:spPr>
          <a:xfrm>
            <a:off x="3936494" y="3176799"/>
            <a:ext cx="0" cy="230682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3689802-6A76-423B-ACEB-D5FA5BF0051D}"/>
                  </a:ext>
                </a:extLst>
              </p:cNvPr>
              <p:cNvSpPr txBox="1"/>
              <p:nvPr/>
            </p:nvSpPr>
            <p:spPr>
              <a:xfrm>
                <a:off x="3695437" y="5514331"/>
                <a:ext cx="4721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3689802-6A76-423B-ACEB-D5FA5BF005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5437" y="5514331"/>
                <a:ext cx="472117" cy="369332"/>
              </a:xfrm>
              <a:prstGeom prst="rect">
                <a:avLst/>
              </a:prstGeom>
              <a:blipFill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E86F2F6-ABE9-4B0B-B255-1ADB96228CF9}"/>
              </a:ext>
            </a:extLst>
          </p:cNvPr>
          <p:cNvCxnSpPr>
            <a:cxnSpLocks/>
          </p:cNvCxnSpPr>
          <p:nvPr/>
        </p:nvCxnSpPr>
        <p:spPr>
          <a:xfrm>
            <a:off x="2137875" y="3879748"/>
            <a:ext cx="179362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889A652-2251-4205-BE87-EBAB40DD1081}"/>
                  </a:ext>
                </a:extLst>
              </p:cNvPr>
              <p:cNvSpPr txBox="1"/>
              <p:nvPr/>
            </p:nvSpPr>
            <p:spPr>
              <a:xfrm>
                <a:off x="1370470" y="3690335"/>
                <a:ext cx="6178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𝐴𝑇𝐶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889A652-2251-4205-BE87-EBAB40DD10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0470" y="3690335"/>
                <a:ext cx="617814" cy="369332"/>
              </a:xfrm>
              <a:prstGeom prst="rect">
                <a:avLst/>
              </a:prstGeom>
              <a:blipFill>
                <a:blip r:embed="rId5"/>
                <a:stretch>
                  <a:fillRect r="-5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e 14">
            <a:extLst>
              <a:ext uri="{FF2B5EF4-FFF2-40B4-BE49-F238E27FC236}">
                <a16:creationId xmlns:a16="http://schemas.microsoft.com/office/drawing/2014/main" id="{99749120-9A38-4701-B97F-039F8BC09C5F}"/>
              </a:ext>
            </a:extLst>
          </p:cNvPr>
          <p:cNvGrpSpPr/>
          <p:nvPr/>
        </p:nvGrpSpPr>
        <p:grpSpPr>
          <a:xfrm>
            <a:off x="3846266" y="4299183"/>
            <a:ext cx="182880" cy="182880"/>
            <a:chOff x="4802909" y="4396509"/>
            <a:chExt cx="332509" cy="295564"/>
          </a:xfrm>
        </p:grpSpPr>
        <p:cxnSp>
          <p:nvCxnSpPr>
            <p:cNvPr id="37" name="Connecteur droit 15">
              <a:extLst>
                <a:ext uri="{FF2B5EF4-FFF2-40B4-BE49-F238E27FC236}">
                  <a16:creationId xmlns:a16="http://schemas.microsoft.com/office/drawing/2014/main" id="{AB1ADA2C-0A4D-4D84-86A9-4A1CF90D10A1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Connecteur droit 16">
              <a:extLst>
                <a:ext uri="{FF2B5EF4-FFF2-40B4-BE49-F238E27FC236}">
                  <a16:creationId xmlns:a16="http://schemas.microsoft.com/office/drawing/2014/main" id="{4BE45F6F-7A19-40DC-B08F-58CC3C71590C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26F196D-CA91-4C2B-889F-C78634366000}"/>
              </a:ext>
            </a:extLst>
          </p:cNvPr>
          <p:cNvCxnSpPr>
            <a:cxnSpLocks/>
          </p:cNvCxnSpPr>
          <p:nvPr/>
        </p:nvCxnSpPr>
        <p:spPr>
          <a:xfrm>
            <a:off x="2145190" y="4382560"/>
            <a:ext cx="179362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FA4D7AE-4B72-4CC5-AF7A-552F67D7B001}"/>
                  </a:ext>
                </a:extLst>
              </p:cNvPr>
              <p:cNvSpPr txBox="1"/>
              <p:nvPr/>
            </p:nvSpPr>
            <p:spPr>
              <a:xfrm>
                <a:off x="699270" y="4195161"/>
                <a:ext cx="13839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FA4D7AE-4B72-4CC5-AF7A-552F67D7B0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270" y="4195161"/>
                <a:ext cx="1383967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0806473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Connecteur droit 4">
            <a:extLst>
              <a:ext uri="{FF2B5EF4-FFF2-40B4-BE49-F238E27FC236}">
                <a16:creationId xmlns:a16="http://schemas.microsoft.com/office/drawing/2014/main" id="{EEF6F8D3-567F-32D2-5D83-982681A27BA7}"/>
              </a:ext>
            </a:extLst>
          </p:cNvPr>
          <p:cNvCxnSpPr>
            <a:cxnSpLocks/>
          </p:cNvCxnSpPr>
          <p:nvPr/>
        </p:nvCxnSpPr>
        <p:spPr>
          <a:xfrm flipV="1">
            <a:off x="1004348" y="2828698"/>
            <a:ext cx="2094648" cy="191427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1F52124B-411D-8489-3024-80B2824BD651}"/>
              </a:ext>
            </a:extLst>
          </p:cNvPr>
          <p:cNvSpPr/>
          <p:nvPr/>
        </p:nvSpPr>
        <p:spPr>
          <a:xfrm>
            <a:off x="4863012" y="3488867"/>
            <a:ext cx="2302696" cy="43805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10">
            <a:extLst>
              <a:ext uri="{FF2B5EF4-FFF2-40B4-BE49-F238E27FC236}">
                <a16:creationId xmlns:a16="http://schemas.microsoft.com/office/drawing/2014/main" id="{F47C652F-B1D5-3B43-E501-23FBE8320D92}"/>
              </a:ext>
            </a:extLst>
          </p:cNvPr>
          <p:cNvSpPr txBox="1"/>
          <p:nvPr/>
        </p:nvSpPr>
        <p:spPr>
          <a:xfrm>
            <a:off x="8681498" y="1992228"/>
            <a:ext cx="590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ATC</a:t>
            </a:r>
          </a:p>
        </p:txBody>
      </p:sp>
      <p:sp>
        <p:nvSpPr>
          <p:cNvPr id="27" name="Forme libre 5">
            <a:extLst>
              <a:ext uri="{FF2B5EF4-FFF2-40B4-BE49-F238E27FC236}">
                <a16:creationId xmlns:a16="http://schemas.microsoft.com/office/drawing/2014/main" id="{933485D7-C713-4E42-5BF4-BCA040D53201}"/>
              </a:ext>
            </a:extLst>
          </p:cNvPr>
          <p:cNvSpPr/>
          <p:nvPr/>
        </p:nvSpPr>
        <p:spPr>
          <a:xfrm>
            <a:off x="5160785" y="2369724"/>
            <a:ext cx="3517499" cy="1610334"/>
          </a:xfrm>
          <a:custGeom>
            <a:avLst/>
            <a:gdLst>
              <a:gd name="connsiteX0" fmla="*/ 0 w 5523346"/>
              <a:gd name="connsiteY0" fmla="*/ 101600 h 1459652"/>
              <a:gd name="connsiteX1" fmla="*/ 2733964 w 5523346"/>
              <a:gd name="connsiteY1" fmla="*/ 1459346 h 1459652"/>
              <a:gd name="connsiteX2" fmla="*/ 5523346 w 5523346"/>
              <a:gd name="connsiteY2" fmla="*/ 0 h 1459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23346" h="1459652">
                <a:moveTo>
                  <a:pt x="0" y="101600"/>
                </a:moveTo>
                <a:cubicBezTo>
                  <a:pt x="906703" y="788939"/>
                  <a:pt x="1813406" y="1476279"/>
                  <a:pt x="2733964" y="1459346"/>
                </a:cubicBezTo>
                <a:cubicBezTo>
                  <a:pt x="3654522" y="1442413"/>
                  <a:pt x="4588934" y="721206"/>
                  <a:pt x="5523346" y="0"/>
                </a:cubicBezTo>
              </a:path>
            </a:pathLst>
          </a:cu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10">
            <a:extLst>
              <a:ext uri="{FF2B5EF4-FFF2-40B4-BE49-F238E27FC236}">
                <a16:creationId xmlns:a16="http://schemas.microsoft.com/office/drawing/2014/main" id="{63E6A1D1-42AF-66DD-D316-98EE43285C96}"/>
              </a:ext>
            </a:extLst>
          </p:cNvPr>
          <p:cNvSpPr txBox="1"/>
          <p:nvPr/>
        </p:nvSpPr>
        <p:spPr>
          <a:xfrm>
            <a:off x="7850655" y="1562072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MC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10">
                <a:extLst>
                  <a:ext uri="{FF2B5EF4-FFF2-40B4-BE49-F238E27FC236}">
                    <a16:creationId xmlns:a16="http://schemas.microsoft.com/office/drawing/2014/main" id="{1ED0CD7A-14EF-E19F-CAF0-386B64093DE5}"/>
                  </a:ext>
                </a:extLst>
              </p:cNvPr>
              <p:cNvSpPr txBox="1"/>
              <p:nvPr/>
            </p:nvSpPr>
            <p:spPr>
              <a:xfrm>
                <a:off x="6918547" y="5267340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2" name="ZoneTexte 10">
                <a:extLst>
                  <a:ext uri="{FF2B5EF4-FFF2-40B4-BE49-F238E27FC236}">
                    <a16:creationId xmlns:a16="http://schemas.microsoft.com/office/drawing/2014/main" id="{1ED0CD7A-14EF-E19F-CAF0-386B64093D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8547" y="5267340"/>
                <a:ext cx="476156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Connecteur droit 2">
            <a:extLst>
              <a:ext uri="{FF2B5EF4-FFF2-40B4-BE49-F238E27FC236}">
                <a16:creationId xmlns:a16="http://schemas.microsoft.com/office/drawing/2014/main" id="{CE752278-1D7D-E4A0-06D1-7F54D47410B0}"/>
              </a:ext>
            </a:extLst>
          </p:cNvPr>
          <p:cNvCxnSpPr>
            <a:cxnSpLocks/>
          </p:cNvCxnSpPr>
          <p:nvPr/>
        </p:nvCxnSpPr>
        <p:spPr>
          <a:xfrm>
            <a:off x="4873569" y="3926926"/>
            <a:ext cx="228103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ZoneTexte 10">
                <a:extLst>
                  <a:ext uri="{FF2B5EF4-FFF2-40B4-BE49-F238E27FC236}">
                    <a16:creationId xmlns:a16="http://schemas.microsoft.com/office/drawing/2014/main" id="{05505C22-9677-0187-82C5-7E95409531A9}"/>
                  </a:ext>
                </a:extLst>
              </p:cNvPr>
              <p:cNvSpPr txBox="1"/>
              <p:nvPr/>
            </p:nvSpPr>
            <p:spPr>
              <a:xfrm>
                <a:off x="4950857" y="3510138"/>
                <a:ext cx="95535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l-GR" sz="2000" b="1" i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𝚷</m:t>
                      </m:r>
                      <m:r>
                        <a:rPr lang="en-US" sz="2000" b="1" i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&gt;</m:t>
                      </m:r>
                      <m:r>
                        <a:rPr lang="en-US" sz="2000" b="1" i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𝟎</m:t>
                      </m:r>
                    </m:oMath>
                  </m:oMathPara>
                </a14:m>
                <a:endParaRPr lang="fr-FR" sz="2000" b="1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5" name="ZoneTexte 10">
                <a:extLst>
                  <a:ext uri="{FF2B5EF4-FFF2-40B4-BE49-F238E27FC236}">
                    <a16:creationId xmlns:a16="http://schemas.microsoft.com/office/drawing/2014/main" id="{05505C22-9677-0187-82C5-7E95409531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0857" y="3510138"/>
                <a:ext cx="955351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9B8AA9F0-7A71-B7A1-F94D-5041DE36F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0900"/>
          </a:xfrm>
        </p:spPr>
        <p:txBody>
          <a:bodyPr/>
          <a:lstStyle/>
          <a:p>
            <a:r>
              <a:rPr lang="fr-FR" dirty="0" err="1"/>
              <a:t>Equilibrium</a:t>
            </a:r>
            <a:r>
              <a:rPr lang="fr-FR" dirty="0"/>
              <a:t> in </a:t>
            </a:r>
            <a:r>
              <a:rPr lang="fr-FR" dirty="0" err="1"/>
              <a:t>Perfect</a:t>
            </a:r>
            <a:r>
              <a:rPr lang="fr-FR" dirty="0"/>
              <a:t> </a:t>
            </a:r>
            <a:r>
              <a:rPr lang="fr-FR" dirty="0" err="1"/>
              <a:t>Competition</a:t>
            </a:r>
            <a:endParaRPr lang="en-US" dirty="0"/>
          </a:p>
        </p:txBody>
      </p:sp>
      <p:sp>
        <p:nvSpPr>
          <p:cNvPr id="6" name="ZoneTexte 10">
            <a:extLst>
              <a:ext uri="{FF2B5EF4-FFF2-40B4-BE49-F238E27FC236}">
                <a16:creationId xmlns:a16="http://schemas.microsoft.com/office/drawing/2014/main" id="{AD7B156A-72EA-CC69-8829-8F2F8CA2E027}"/>
              </a:ext>
            </a:extLst>
          </p:cNvPr>
          <p:cNvSpPr txBox="1"/>
          <p:nvPr/>
        </p:nvSpPr>
        <p:spPr>
          <a:xfrm>
            <a:off x="3205537" y="5329200"/>
            <a:ext cx="1415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  <a:p>
            <a:pPr algn="ctr"/>
            <a:r>
              <a:rPr lang="fr-FR" b="1" dirty="0"/>
              <a:t>(BILLIONS)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C500161-F603-3FB6-AC92-E23CEBECFD11}"/>
              </a:ext>
            </a:extLst>
          </p:cNvPr>
          <p:cNvCxnSpPr/>
          <p:nvPr/>
        </p:nvCxnSpPr>
        <p:spPr>
          <a:xfrm>
            <a:off x="618354" y="5225389"/>
            <a:ext cx="4087379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9">
            <a:extLst>
              <a:ext uri="{FF2B5EF4-FFF2-40B4-BE49-F238E27FC236}">
                <a16:creationId xmlns:a16="http://schemas.microsoft.com/office/drawing/2014/main" id="{8F068ABC-F5C7-C983-8AF9-47EAD5DE858B}"/>
              </a:ext>
            </a:extLst>
          </p:cNvPr>
          <p:cNvCxnSpPr>
            <a:cxnSpLocks/>
          </p:cNvCxnSpPr>
          <p:nvPr/>
        </p:nvCxnSpPr>
        <p:spPr>
          <a:xfrm>
            <a:off x="1000889" y="2270930"/>
            <a:ext cx="2748005" cy="245887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10">
            <a:extLst>
              <a:ext uri="{FF2B5EF4-FFF2-40B4-BE49-F238E27FC236}">
                <a16:creationId xmlns:a16="http://schemas.microsoft.com/office/drawing/2014/main" id="{4004BFEE-2429-C1B5-F8AF-5B649E79C56D}"/>
              </a:ext>
            </a:extLst>
          </p:cNvPr>
          <p:cNvSpPr txBox="1"/>
          <p:nvPr/>
        </p:nvSpPr>
        <p:spPr>
          <a:xfrm>
            <a:off x="3756219" y="4676938"/>
            <a:ext cx="488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  <a:r>
              <a:rPr lang="fr-FR" b="1" baseline="-25000" dirty="0">
                <a:solidFill>
                  <a:srgbClr val="002060"/>
                </a:solidFill>
              </a:rPr>
              <a:t>M</a:t>
            </a:r>
          </a:p>
        </p:txBody>
      </p:sp>
      <p:cxnSp>
        <p:nvCxnSpPr>
          <p:cNvPr id="11" name="Connecteur droit avec flèche 4">
            <a:extLst>
              <a:ext uri="{FF2B5EF4-FFF2-40B4-BE49-F238E27FC236}">
                <a16:creationId xmlns:a16="http://schemas.microsoft.com/office/drawing/2014/main" id="{79A1ADD5-57AF-FAE3-5C71-500AD14E4103}"/>
              </a:ext>
            </a:extLst>
          </p:cNvPr>
          <p:cNvCxnSpPr/>
          <p:nvPr/>
        </p:nvCxnSpPr>
        <p:spPr>
          <a:xfrm flipH="1" flipV="1">
            <a:off x="4867807" y="1982930"/>
            <a:ext cx="1" cy="324943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0">
            <a:extLst>
              <a:ext uri="{FF2B5EF4-FFF2-40B4-BE49-F238E27FC236}">
                <a16:creationId xmlns:a16="http://schemas.microsoft.com/office/drawing/2014/main" id="{C0138CDE-22CB-44A2-4477-B88D88C06CE3}"/>
              </a:ext>
            </a:extLst>
          </p:cNvPr>
          <p:cNvSpPr txBox="1"/>
          <p:nvPr/>
        </p:nvSpPr>
        <p:spPr>
          <a:xfrm>
            <a:off x="7404358" y="5355900"/>
            <a:ext cx="1800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  <a:p>
            <a:pPr algn="ctr"/>
            <a:r>
              <a:rPr lang="fr-FR" b="1" dirty="0"/>
              <a:t>(THOUSANDS)</a:t>
            </a:r>
          </a:p>
        </p:txBody>
      </p:sp>
      <p:sp>
        <p:nvSpPr>
          <p:cNvPr id="13" name="ZoneTexte 10">
            <a:extLst>
              <a:ext uri="{FF2B5EF4-FFF2-40B4-BE49-F238E27FC236}">
                <a16:creationId xmlns:a16="http://schemas.microsoft.com/office/drawing/2014/main" id="{CF91DFD2-6E20-3AE3-E28B-39B91D3B3167}"/>
              </a:ext>
            </a:extLst>
          </p:cNvPr>
          <p:cNvSpPr txBox="1"/>
          <p:nvPr/>
        </p:nvSpPr>
        <p:spPr>
          <a:xfrm>
            <a:off x="591661" y="6123728"/>
            <a:ext cx="406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MARKET</a:t>
            </a:r>
          </a:p>
        </p:txBody>
      </p:sp>
      <p:sp>
        <p:nvSpPr>
          <p:cNvPr id="14" name="ZoneTexte 10">
            <a:extLst>
              <a:ext uri="{FF2B5EF4-FFF2-40B4-BE49-F238E27FC236}">
                <a16:creationId xmlns:a16="http://schemas.microsoft.com/office/drawing/2014/main" id="{1FA08D0E-A78F-7EE9-CEEB-2C6435399D53}"/>
              </a:ext>
            </a:extLst>
          </p:cNvPr>
          <p:cNvSpPr txBox="1"/>
          <p:nvPr/>
        </p:nvSpPr>
        <p:spPr>
          <a:xfrm>
            <a:off x="4851389" y="6091462"/>
            <a:ext cx="4097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INDIVIDUAL FIRM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3E3AC8C-02E3-BE47-92E3-BC708999DB86}"/>
              </a:ext>
            </a:extLst>
          </p:cNvPr>
          <p:cNvCxnSpPr/>
          <p:nvPr/>
        </p:nvCxnSpPr>
        <p:spPr>
          <a:xfrm>
            <a:off x="4869176" y="5234336"/>
            <a:ext cx="411537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2">
            <a:extLst>
              <a:ext uri="{FF2B5EF4-FFF2-40B4-BE49-F238E27FC236}">
                <a16:creationId xmlns:a16="http://schemas.microsoft.com/office/drawing/2014/main" id="{8DFF5C8B-4615-623A-4447-1DD048CA2360}"/>
              </a:ext>
            </a:extLst>
          </p:cNvPr>
          <p:cNvCxnSpPr>
            <a:cxnSpLocks/>
          </p:cNvCxnSpPr>
          <p:nvPr/>
        </p:nvCxnSpPr>
        <p:spPr>
          <a:xfrm>
            <a:off x="619173" y="3491147"/>
            <a:ext cx="375915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22">
            <a:extLst>
              <a:ext uri="{FF2B5EF4-FFF2-40B4-BE49-F238E27FC236}">
                <a16:creationId xmlns:a16="http://schemas.microsoft.com/office/drawing/2014/main" id="{C3731959-FFB3-6607-4FE1-B9DF18E9C2AE}"/>
              </a:ext>
            </a:extLst>
          </p:cNvPr>
          <p:cNvCxnSpPr>
            <a:cxnSpLocks/>
          </p:cNvCxnSpPr>
          <p:nvPr/>
        </p:nvCxnSpPr>
        <p:spPr>
          <a:xfrm flipV="1">
            <a:off x="2364090" y="3488867"/>
            <a:ext cx="0" cy="173652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e 14">
            <a:extLst>
              <a:ext uri="{FF2B5EF4-FFF2-40B4-BE49-F238E27FC236}">
                <a16:creationId xmlns:a16="http://schemas.microsoft.com/office/drawing/2014/main" id="{9675FFA6-4F00-C249-D6CE-CF18292818DE}"/>
              </a:ext>
            </a:extLst>
          </p:cNvPr>
          <p:cNvGrpSpPr/>
          <p:nvPr/>
        </p:nvGrpSpPr>
        <p:grpSpPr>
          <a:xfrm>
            <a:off x="2267977" y="3397725"/>
            <a:ext cx="182880" cy="182880"/>
            <a:chOff x="4802909" y="4396509"/>
            <a:chExt cx="332509" cy="295564"/>
          </a:xfrm>
        </p:grpSpPr>
        <p:cxnSp>
          <p:nvCxnSpPr>
            <p:cNvPr id="21" name="Connecteur droit 15">
              <a:extLst>
                <a:ext uri="{FF2B5EF4-FFF2-40B4-BE49-F238E27FC236}">
                  <a16:creationId xmlns:a16="http://schemas.microsoft.com/office/drawing/2014/main" id="{C2F7A65C-F82F-6ED4-8882-54209A46DA96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Connecteur droit 16">
              <a:extLst>
                <a:ext uri="{FF2B5EF4-FFF2-40B4-BE49-F238E27FC236}">
                  <a16:creationId xmlns:a16="http://schemas.microsoft.com/office/drawing/2014/main" id="{77550E84-E4E3-519F-0A86-C989E6882C10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3" name="ZoneTexte 11">
            <a:extLst>
              <a:ext uri="{FF2B5EF4-FFF2-40B4-BE49-F238E27FC236}">
                <a16:creationId xmlns:a16="http://schemas.microsoft.com/office/drawing/2014/main" id="{8ECAFB35-B9D4-604F-D76E-5E2CCEF343EC}"/>
              </a:ext>
            </a:extLst>
          </p:cNvPr>
          <p:cNvSpPr txBox="1"/>
          <p:nvPr/>
        </p:nvSpPr>
        <p:spPr>
          <a:xfrm>
            <a:off x="4262987" y="1334631"/>
            <a:ext cx="1175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COST /</a:t>
            </a:r>
          </a:p>
          <a:p>
            <a:pPr algn="ctr"/>
            <a:r>
              <a:rPr lang="fr-FR" b="1" dirty="0"/>
              <a:t>REVENUE</a:t>
            </a:r>
          </a:p>
        </p:txBody>
      </p:sp>
      <p:sp>
        <p:nvSpPr>
          <p:cNvPr id="26" name="ZoneTexte 11">
            <a:extLst>
              <a:ext uri="{FF2B5EF4-FFF2-40B4-BE49-F238E27FC236}">
                <a16:creationId xmlns:a16="http://schemas.microsoft.com/office/drawing/2014/main" id="{162143FB-3AEE-851D-AE72-AB7627958835}"/>
              </a:ext>
            </a:extLst>
          </p:cNvPr>
          <p:cNvSpPr txBox="1"/>
          <p:nvPr/>
        </p:nvSpPr>
        <p:spPr>
          <a:xfrm>
            <a:off x="173360" y="1586748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cxnSp>
        <p:nvCxnSpPr>
          <p:cNvPr id="31" name="Connecteur droit avec flèche 4">
            <a:extLst>
              <a:ext uri="{FF2B5EF4-FFF2-40B4-BE49-F238E27FC236}">
                <a16:creationId xmlns:a16="http://schemas.microsoft.com/office/drawing/2014/main" id="{799F485B-CD95-44D6-CC4A-88EB776F0A3B}"/>
              </a:ext>
            </a:extLst>
          </p:cNvPr>
          <p:cNvCxnSpPr/>
          <p:nvPr/>
        </p:nvCxnSpPr>
        <p:spPr>
          <a:xfrm flipH="1" flipV="1">
            <a:off x="619172" y="1958095"/>
            <a:ext cx="1" cy="326646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3DDDE90C-C457-A13B-10B4-F30E198D47AE}"/>
              </a:ext>
            </a:extLst>
          </p:cNvPr>
          <p:cNvSpPr/>
          <p:nvPr/>
        </p:nvSpPr>
        <p:spPr>
          <a:xfrm>
            <a:off x="5731286" y="1956005"/>
            <a:ext cx="2120900" cy="2845523"/>
          </a:xfrm>
          <a:custGeom>
            <a:avLst/>
            <a:gdLst>
              <a:gd name="connsiteX0" fmla="*/ 0 w 2120900"/>
              <a:gd name="connsiteY0" fmla="*/ 2038350 h 2845523"/>
              <a:gd name="connsiteX1" fmla="*/ 704850 w 2120900"/>
              <a:gd name="connsiteY1" fmla="*/ 2736850 h 2845523"/>
              <a:gd name="connsiteX2" fmla="*/ 2120900 w 2120900"/>
              <a:gd name="connsiteY2" fmla="*/ 0 h 284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20900" h="2845523">
                <a:moveTo>
                  <a:pt x="0" y="2038350"/>
                </a:moveTo>
                <a:cubicBezTo>
                  <a:pt x="175683" y="2557462"/>
                  <a:pt x="351367" y="3076575"/>
                  <a:pt x="704850" y="2736850"/>
                </a:cubicBezTo>
                <a:cubicBezTo>
                  <a:pt x="1058333" y="2397125"/>
                  <a:pt x="1589616" y="1198562"/>
                  <a:pt x="2120900" y="0"/>
                </a:cubicBezTo>
              </a:path>
            </a:pathLst>
          </a:cu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ZoneTexte 10">
                <a:extLst>
                  <a:ext uri="{FF2B5EF4-FFF2-40B4-BE49-F238E27FC236}">
                    <a16:creationId xmlns:a16="http://schemas.microsoft.com/office/drawing/2014/main" id="{247194A0-C77A-B26E-05DF-11ADB05A7B26}"/>
                  </a:ext>
                </a:extLst>
              </p:cNvPr>
              <p:cNvSpPr txBox="1"/>
              <p:nvPr/>
            </p:nvSpPr>
            <p:spPr>
              <a:xfrm>
                <a:off x="4440928" y="3305538"/>
                <a:ext cx="3791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1" name="ZoneTexte 10">
                <a:extLst>
                  <a:ext uri="{FF2B5EF4-FFF2-40B4-BE49-F238E27FC236}">
                    <a16:creationId xmlns:a16="http://schemas.microsoft.com/office/drawing/2014/main" id="{247194A0-C77A-B26E-05DF-11ADB05A7B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0928" y="3305538"/>
                <a:ext cx="379179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50">
            <a:extLst>
              <a:ext uri="{FF2B5EF4-FFF2-40B4-BE49-F238E27FC236}">
                <a16:creationId xmlns:a16="http://schemas.microsoft.com/office/drawing/2014/main" id="{B6A20365-D252-D96A-E565-04EFFC534CDA}"/>
              </a:ext>
            </a:extLst>
          </p:cNvPr>
          <p:cNvCxnSpPr>
            <a:cxnSpLocks/>
          </p:cNvCxnSpPr>
          <p:nvPr/>
        </p:nvCxnSpPr>
        <p:spPr>
          <a:xfrm>
            <a:off x="7155032" y="3482990"/>
            <a:ext cx="0" cy="174937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e 14">
            <a:extLst>
              <a:ext uri="{FF2B5EF4-FFF2-40B4-BE49-F238E27FC236}">
                <a16:creationId xmlns:a16="http://schemas.microsoft.com/office/drawing/2014/main" id="{D30A2FEB-F580-B2EF-F061-A5ADEED20133}"/>
              </a:ext>
            </a:extLst>
          </p:cNvPr>
          <p:cNvGrpSpPr/>
          <p:nvPr/>
        </p:nvGrpSpPr>
        <p:grpSpPr>
          <a:xfrm>
            <a:off x="7075217" y="3408461"/>
            <a:ext cx="160729" cy="164592"/>
            <a:chOff x="4802909" y="4396509"/>
            <a:chExt cx="332509" cy="295564"/>
          </a:xfrm>
        </p:grpSpPr>
        <p:cxnSp>
          <p:nvCxnSpPr>
            <p:cNvPr id="37" name="Connecteur droit 15">
              <a:extLst>
                <a:ext uri="{FF2B5EF4-FFF2-40B4-BE49-F238E27FC236}">
                  <a16:creationId xmlns:a16="http://schemas.microsoft.com/office/drawing/2014/main" id="{BDB1F8CC-F341-B8DC-7309-FBB3AC1C3690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Connecteur droit 16">
              <a:extLst>
                <a:ext uri="{FF2B5EF4-FFF2-40B4-BE49-F238E27FC236}">
                  <a16:creationId xmlns:a16="http://schemas.microsoft.com/office/drawing/2014/main" id="{876764A4-3CC1-5550-C1EE-AE6D2877E1E3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ZoneTexte 10">
                <a:extLst>
                  <a:ext uri="{FF2B5EF4-FFF2-40B4-BE49-F238E27FC236}">
                    <a16:creationId xmlns:a16="http://schemas.microsoft.com/office/drawing/2014/main" id="{FCA15959-4C7E-1055-BEF7-94F1E49F6A9D}"/>
                  </a:ext>
                </a:extLst>
              </p:cNvPr>
              <p:cNvSpPr txBox="1"/>
              <p:nvPr/>
            </p:nvSpPr>
            <p:spPr>
              <a:xfrm>
                <a:off x="2164181" y="5258816"/>
                <a:ext cx="4029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2" name="ZoneTexte 10">
                <a:extLst>
                  <a:ext uri="{FF2B5EF4-FFF2-40B4-BE49-F238E27FC236}">
                    <a16:creationId xmlns:a16="http://schemas.microsoft.com/office/drawing/2014/main" id="{FCA15959-4C7E-1055-BEF7-94F1E49F6A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4181" y="5258816"/>
                <a:ext cx="402914" cy="369332"/>
              </a:xfrm>
              <a:prstGeom prst="rect">
                <a:avLst/>
              </a:prstGeom>
              <a:blipFill>
                <a:blip r:embed="rId5"/>
                <a:stretch>
                  <a:fillRect l="-3030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ZoneTexte 10">
                <a:extLst>
                  <a:ext uri="{FF2B5EF4-FFF2-40B4-BE49-F238E27FC236}">
                    <a16:creationId xmlns:a16="http://schemas.microsoft.com/office/drawing/2014/main" id="{A38305A9-3719-E36C-ACA3-8AB610F1706D}"/>
                  </a:ext>
                </a:extLst>
              </p:cNvPr>
              <p:cNvSpPr txBox="1"/>
              <p:nvPr/>
            </p:nvSpPr>
            <p:spPr>
              <a:xfrm>
                <a:off x="188474" y="3310009"/>
                <a:ext cx="3791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3" name="ZoneTexte 10">
                <a:extLst>
                  <a:ext uri="{FF2B5EF4-FFF2-40B4-BE49-F238E27FC236}">
                    <a16:creationId xmlns:a16="http://schemas.microsoft.com/office/drawing/2014/main" id="{A38305A9-3719-E36C-ACA3-8AB610F170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474" y="3310009"/>
                <a:ext cx="37917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Connecteur droit 2">
            <a:extLst>
              <a:ext uri="{FF2B5EF4-FFF2-40B4-BE49-F238E27FC236}">
                <a16:creationId xmlns:a16="http://schemas.microsoft.com/office/drawing/2014/main" id="{3514540E-D837-55BC-8D54-74BBDCF93A64}"/>
              </a:ext>
            </a:extLst>
          </p:cNvPr>
          <p:cNvCxnSpPr>
            <a:cxnSpLocks/>
          </p:cNvCxnSpPr>
          <p:nvPr/>
        </p:nvCxnSpPr>
        <p:spPr>
          <a:xfrm>
            <a:off x="4877472" y="3492208"/>
            <a:ext cx="3333078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10">
            <a:extLst>
              <a:ext uri="{FF2B5EF4-FFF2-40B4-BE49-F238E27FC236}">
                <a16:creationId xmlns:a16="http://schemas.microsoft.com/office/drawing/2014/main" id="{824BB87A-7A7F-385D-85D0-1D6D49D164ED}"/>
              </a:ext>
            </a:extLst>
          </p:cNvPr>
          <p:cNvSpPr txBox="1"/>
          <p:nvPr/>
        </p:nvSpPr>
        <p:spPr>
          <a:xfrm>
            <a:off x="8245614" y="3304732"/>
            <a:ext cx="1800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  <a:r>
              <a:rPr lang="fr-FR" b="1" baseline="-25000" dirty="0">
                <a:solidFill>
                  <a:srgbClr val="002060"/>
                </a:solidFill>
              </a:rPr>
              <a:t>1</a:t>
            </a:r>
            <a:r>
              <a:rPr lang="fr-FR" b="1" dirty="0">
                <a:solidFill>
                  <a:srgbClr val="002060"/>
                </a:solidFill>
              </a:rPr>
              <a:t> = AR</a:t>
            </a:r>
            <a:r>
              <a:rPr lang="fr-FR" b="1" baseline="-25000" dirty="0">
                <a:solidFill>
                  <a:srgbClr val="002060"/>
                </a:solidFill>
              </a:rPr>
              <a:t>1</a:t>
            </a:r>
            <a:r>
              <a:rPr lang="fr-FR" b="1" dirty="0">
                <a:solidFill>
                  <a:srgbClr val="002060"/>
                </a:solidFill>
              </a:rPr>
              <a:t> = MR</a:t>
            </a:r>
            <a:r>
              <a:rPr lang="fr-FR" b="1" baseline="-25000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46" name="ZoneTexte 10">
            <a:extLst>
              <a:ext uri="{FF2B5EF4-FFF2-40B4-BE49-F238E27FC236}">
                <a16:creationId xmlns:a16="http://schemas.microsoft.com/office/drawing/2014/main" id="{7979348D-8CB7-2B9A-DA61-5330416DE14F}"/>
              </a:ext>
            </a:extLst>
          </p:cNvPr>
          <p:cNvSpPr txBox="1"/>
          <p:nvPr/>
        </p:nvSpPr>
        <p:spPr>
          <a:xfrm>
            <a:off x="3098996" y="2484420"/>
            <a:ext cx="537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M</a:t>
            </a:r>
          </a:p>
        </p:txBody>
      </p:sp>
      <p:sp>
        <p:nvSpPr>
          <p:cNvPr id="47" name="ZoneTexte 10">
            <a:extLst>
              <a:ext uri="{FF2B5EF4-FFF2-40B4-BE49-F238E27FC236}">
                <a16:creationId xmlns:a16="http://schemas.microsoft.com/office/drawing/2014/main" id="{246E5F29-2EE4-3D13-2AF0-10AEC317680D}"/>
              </a:ext>
            </a:extLst>
          </p:cNvPr>
          <p:cNvSpPr txBox="1"/>
          <p:nvPr/>
        </p:nvSpPr>
        <p:spPr>
          <a:xfrm>
            <a:off x="3213620" y="2520132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baseline="30000" dirty="0">
                <a:solidFill>
                  <a:srgbClr val="C00000"/>
                </a:solidFill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ZoneTexte 10">
                <a:extLst>
                  <a:ext uri="{FF2B5EF4-FFF2-40B4-BE49-F238E27FC236}">
                    <a16:creationId xmlns:a16="http://schemas.microsoft.com/office/drawing/2014/main" id="{B660E197-2F71-DA85-837F-1CDF754F4F31}"/>
                  </a:ext>
                </a:extLst>
              </p:cNvPr>
              <p:cNvSpPr txBox="1"/>
              <p:nvPr/>
            </p:nvSpPr>
            <p:spPr>
              <a:xfrm>
                <a:off x="4152474" y="3753578"/>
                <a:ext cx="6661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𝐴𝑇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8" name="ZoneTexte 10">
                <a:extLst>
                  <a:ext uri="{FF2B5EF4-FFF2-40B4-BE49-F238E27FC236}">
                    <a16:creationId xmlns:a16="http://schemas.microsoft.com/office/drawing/2014/main" id="{B660E197-2F71-DA85-837F-1CDF754F4F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2474" y="3753578"/>
                <a:ext cx="666194" cy="369332"/>
              </a:xfrm>
              <a:prstGeom prst="rect">
                <a:avLst/>
              </a:prstGeom>
              <a:blipFill>
                <a:blip r:embed="rId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0158161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10">
            <a:extLst>
              <a:ext uri="{FF2B5EF4-FFF2-40B4-BE49-F238E27FC236}">
                <a16:creationId xmlns:a16="http://schemas.microsoft.com/office/drawing/2014/main" id="{F47C652F-B1D5-3B43-E501-23FBE8320D92}"/>
              </a:ext>
            </a:extLst>
          </p:cNvPr>
          <p:cNvSpPr txBox="1"/>
          <p:nvPr/>
        </p:nvSpPr>
        <p:spPr>
          <a:xfrm>
            <a:off x="8681498" y="1992228"/>
            <a:ext cx="590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ATC</a:t>
            </a:r>
          </a:p>
        </p:txBody>
      </p:sp>
      <p:sp>
        <p:nvSpPr>
          <p:cNvPr id="27" name="Forme libre 5">
            <a:extLst>
              <a:ext uri="{FF2B5EF4-FFF2-40B4-BE49-F238E27FC236}">
                <a16:creationId xmlns:a16="http://schemas.microsoft.com/office/drawing/2014/main" id="{933485D7-C713-4E42-5BF4-BCA040D53201}"/>
              </a:ext>
            </a:extLst>
          </p:cNvPr>
          <p:cNvSpPr/>
          <p:nvPr/>
        </p:nvSpPr>
        <p:spPr>
          <a:xfrm>
            <a:off x="5160785" y="2369724"/>
            <a:ext cx="3517499" cy="1610334"/>
          </a:xfrm>
          <a:custGeom>
            <a:avLst/>
            <a:gdLst>
              <a:gd name="connsiteX0" fmla="*/ 0 w 5523346"/>
              <a:gd name="connsiteY0" fmla="*/ 101600 h 1459652"/>
              <a:gd name="connsiteX1" fmla="*/ 2733964 w 5523346"/>
              <a:gd name="connsiteY1" fmla="*/ 1459346 h 1459652"/>
              <a:gd name="connsiteX2" fmla="*/ 5523346 w 5523346"/>
              <a:gd name="connsiteY2" fmla="*/ 0 h 1459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23346" h="1459652">
                <a:moveTo>
                  <a:pt x="0" y="101600"/>
                </a:moveTo>
                <a:cubicBezTo>
                  <a:pt x="906703" y="788939"/>
                  <a:pt x="1813406" y="1476279"/>
                  <a:pt x="2733964" y="1459346"/>
                </a:cubicBezTo>
                <a:cubicBezTo>
                  <a:pt x="3654522" y="1442413"/>
                  <a:pt x="4588934" y="721206"/>
                  <a:pt x="5523346" y="0"/>
                </a:cubicBezTo>
              </a:path>
            </a:pathLst>
          </a:cu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10">
            <a:extLst>
              <a:ext uri="{FF2B5EF4-FFF2-40B4-BE49-F238E27FC236}">
                <a16:creationId xmlns:a16="http://schemas.microsoft.com/office/drawing/2014/main" id="{63E6A1D1-42AF-66DD-D316-98EE43285C96}"/>
              </a:ext>
            </a:extLst>
          </p:cNvPr>
          <p:cNvSpPr txBox="1"/>
          <p:nvPr/>
        </p:nvSpPr>
        <p:spPr>
          <a:xfrm>
            <a:off x="7850655" y="1562072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MC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10">
                <a:extLst>
                  <a:ext uri="{FF2B5EF4-FFF2-40B4-BE49-F238E27FC236}">
                    <a16:creationId xmlns:a16="http://schemas.microsoft.com/office/drawing/2014/main" id="{1ED0CD7A-14EF-E19F-CAF0-386B64093DE5}"/>
                  </a:ext>
                </a:extLst>
              </p:cNvPr>
              <p:cNvSpPr txBox="1"/>
              <p:nvPr/>
            </p:nvSpPr>
            <p:spPr>
              <a:xfrm>
                <a:off x="6668779" y="5267340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2" name="ZoneTexte 10">
                <a:extLst>
                  <a:ext uri="{FF2B5EF4-FFF2-40B4-BE49-F238E27FC236}">
                    <a16:creationId xmlns:a16="http://schemas.microsoft.com/office/drawing/2014/main" id="{1ED0CD7A-14EF-E19F-CAF0-386B64093D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8779" y="5267340"/>
                <a:ext cx="481478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Connecteur droit 2">
            <a:extLst>
              <a:ext uri="{FF2B5EF4-FFF2-40B4-BE49-F238E27FC236}">
                <a16:creationId xmlns:a16="http://schemas.microsoft.com/office/drawing/2014/main" id="{6CC3800B-47A3-517F-A0AB-81BD68066357}"/>
              </a:ext>
            </a:extLst>
          </p:cNvPr>
          <p:cNvCxnSpPr>
            <a:cxnSpLocks/>
          </p:cNvCxnSpPr>
          <p:nvPr/>
        </p:nvCxnSpPr>
        <p:spPr>
          <a:xfrm>
            <a:off x="4877472" y="3970574"/>
            <a:ext cx="3421978" cy="0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B8AA9F0-7A71-B7A1-F94D-5041DE36F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0900"/>
          </a:xfrm>
        </p:spPr>
        <p:txBody>
          <a:bodyPr/>
          <a:lstStyle/>
          <a:p>
            <a:r>
              <a:rPr lang="fr-FR" dirty="0" err="1"/>
              <a:t>Equilibrium</a:t>
            </a:r>
            <a:r>
              <a:rPr lang="fr-FR" dirty="0"/>
              <a:t> in </a:t>
            </a:r>
            <a:r>
              <a:rPr lang="fr-FR" dirty="0" err="1"/>
              <a:t>Perfect</a:t>
            </a:r>
            <a:r>
              <a:rPr lang="fr-FR" dirty="0"/>
              <a:t> </a:t>
            </a:r>
            <a:r>
              <a:rPr lang="fr-FR" dirty="0" err="1"/>
              <a:t>Competition</a:t>
            </a:r>
            <a:endParaRPr lang="en-US" dirty="0"/>
          </a:p>
        </p:txBody>
      </p:sp>
      <p:sp>
        <p:nvSpPr>
          <p:cNvPr id="6" name="ZoneTexte 10">
            <a:extLst>
              <a:ext uri="{FF2B5EF4-FFF2-40B4-BE49-F238E27FC236}">
                <a16:creationId xmlns:a16="http://schemas.microsoft.com/office/drawing/2014/main" id="{AD7B156A-72EA-CC69-8829-8F2F8CA2E027}"/>
              </a:ext>
            </a:extLst>
          </p:cNvPr>
          <p:cNvSpPr txBox="1"/>
          <p:nvPr/>
        </p:nvSpPr>
        <p:spPr>
          <a:xfrm>
            <a:off x="3205537" y="5329200"/>
            <a:ext cx="1415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  <a:p>
            <a:pPr algn="ctr"/>
            <a:r>
              <a:rPr lang="fr-FR" b="1" dirty="0"/>
              <a:t>(BILLIONS)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C500161-F603-3FB6-AC92-E23CEBECFD11}"/>
              </a:ext>
            </a:extLst>
          </p:cNvPr>
          <p:cNvCxnSpPr/>
          <p:nvPr/>
        </p:nvCxnSpPr>
        <p:spPr>
          <a:xfrm>
            <a:off x="618354" y="5225389"/>
            <a:ext cx="4087379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4">
            <a:extLst>
              <a:ext uri="{FF2B5EF4-FFF2-40B4-BE49-F238E27FC236}">
                <a16:creationId xmlns:a16="http://schemas.microsoft.com/office/drawing/2014/main" id="{D8E217EC-B585-3CEF-73C9-52AAC38A9BB7}"/>
              </a:ext>
            </a:extLst>
          </p:cNvPr>
          <p:cNvCxnSpPr>
            <a:cxnSpLocks/>
          </p:cNvCxnSpPr>
          <p:nvPr/>
        </p:nvCxnSpPr>
        <p:spPr>
          <a:xfrm flipV="1">
            <a:off x="1004348" y="2828698"/>
            <a:ext cx="2094648" cy="1914272"/>
          </a:xfrm>
          <a:prstGeom prst="line">
            <a:avLst/>
          </a:prstGeom>
          <a:ln w="2857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9">
            <a:extLst>
              <a:ext uri="{FF2B5EF4-FFF2-40B4-BE49-F238E27FC236}">
                <a16:creationId xmlns:a16="http://schemas.microsoft.com/office/drawing/2014/main" id="{8F068ABC-F5C7-C983-8AF9-47EAD5DE858B}"/>
              </a:ext>
            </a:extLst>
          </p:cNvPr>
          <p:cNvCxnSpPr>
            <a:cxnSpLocks/>
          </p:cNvCxnSpPr>
          <p:nvPr/>
        </p:nvCxnSpPr>
        <p:spPr>
          <a:xfrm>
            <a:off x="1000889" y="2270930"/>
            <a:ext cx="2748005" cy="245887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10">
            <a:extLst>
              <a:ext uri="{FF2B5EF4-FFF2-40B4-BE49-F238E27FC236}">
                <a16:creationId xmlns:a16="http://schemas.microsoft.com/office/drawing/2014/main" id="{4004BFEE-2429-C1B5-F8AF-5B649E79C56D}"/>
              </a:ext>
            </a:extLst>
          </p:cNvPr>
          <p:cNvSpPr txBox="1"/>
          <p:nvPr/>
        </p:nvSpPr>
        <p:spPr>
          <a:xfrm>
            <a:off x="3756219" y="4676938"/>
            <a:ext cx="488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  <a:r>
              <a:rPr lang="fr-FR" b="1" baseline="-25000" dirty="0">
                <a:solidFill>
                  <a:srgbClr val="002060"/>
                </a:solidFill>
              </a:rPr>
              <a:t>M</a:t>
            </a:r>
          </a:p>
        </p:txBody>
      </p:sp>
      <p:cxnSp>
        <p:nvCxnSpPr>
          <p:cNvPr id="11" name="Connecteur droit avec flèche 4">
            <a:extLst>
              <a:ext uri="{FF2B5EF4-FFF2-40B4-BE49-F238E27FC236}">
                <a16:creationId xmlns:a16="http://schemas.microsoft.com/office/drawing/2014/main" id="{79A1ADD5-57AF-FAE3-5C71-500AD14E4103}"/>
              </a:ext>
            </a:extLst>
          </p:cNvPr>
          <p:cNvCxnSpPr/>
          <p:nvPr/>
        </p:nvCxnSpPr>
        <p:spPr>
          <a:xfrm flipH="1" flipV="1">
            <a:off x="4867807" y="1982930"/>
            <a:ext cx="1" cy="324943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0">
            <a:extLst>
              <a:ext uri="{FF2B5EF4-FFF2-40B4-BE49-F238E27FC236}">
                <a16:creationId xmlns:a16="http://schemas.microsoft.com/office/drawing/2014/main" id="{C0138CDE-22CB-44A2-4477-B88D88C06CE3}"/>
              </a:ext>
            </a:extLst>
          </p:cNvPr>
          <p:cNvSpPr txBox="1"/>
          <p:nvPr/>
        </p:nvSpPr>
        <p:spPr>
          <a:xfrm>
            <a:off x="7404358" y="5355900"/>
            <a:ext cx="1800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  <a:p>
            <a:pPr algn="ctr"/>
            <a:r>
              <a:rPr lang="fr-FR" b="1" dirty="0"/>
              <a:t>(THOUSANDS)</a:t>
            </a:r>
          </a:p>
        </p:txBody>
      </p:sp>
      <p:sp>
        <p:nvSpPr>
          <p:cNvPr id="13" name="ZoneTexte 10">
            <a:extLst>
              <a:ext uri="{FF2B5EF4-FFF2-40B4-BE49-F238E27FC236}">
                <a16:creationId xmlns:a16="http://schemas.microsoft.com/office/drawing/2014/main" id="{CF91DFD2-6E20-3AE3-E28B-39B91D3B3167}"/>
              </a:ext>
            </a:extLst>
          </p:cNvPr>
          <p:cNvSpPr txBox="1"/>
          <p:nvPr/>
        </p:nvSpPr>
        <p:spPr>
          <a:xfrm>
            <a:off x="591661" y="6123728"/>
            <a:ext cx="406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MARKET</a:t>
            </a:r>
          </a:p>
        </p:txBody>
      </p:sp>
      <p:sp>
        <p:nvSpPr>
          <p:cNvPr id="14" name="ZoneTexte 10">
            <a:extLst>
              <a:ext uri="{FF2B5EF4-FFF2-40B4-BE49-F238E27FC236}">
                <a16:creationId xmlns:a16="http://schemas.microsoft.com/office/drawing/2014/main" id="{1FA08D0E-A78F-7EE9-CEEB-2C6435399D53}"/>
              </a:ext>
            </a:extLst>
          </p:cNvPr>
          <p:cNvSpPr txBox="1"/>
          <p:nvPr/>
        </p:nvSpPr>
        <p:spPr>
          <a:xfrm>
            <a:off x="4851389" y="6091462"/>
            <a:ext cx="4097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INDIVIDUAL FIRM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3E3AC8C-02E3-BE47-92E3-BC708999DB86}"/>
              </a:ext>
            </a:extLst>
          </p:cNvPr>
          <p:cNvCxnSpPr/>
          <p:nvPr/>
        </p:nvCxnSpPr>
        <p:spPr>
          <a:xfrm>
            <a:off x="4869176" y="5234336"/>
            <a:ext cx="411537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2">
            <a:extLst>
              <a:ext uri="{FF2B5EF4-FFF2-40B4-BE49-F238E27FC236}">
                <a16:creationId xmlns:a16="http://schemas.microsoft.com/office/drawing/2014/main" id="{8DFF5C8B-4615-623A-4447-1DD048CA2360}"/>
              </a:ext>
            </a:extLst>
          </p:cNvPr>
          <p:cNvCxnSpPr>
            <a:cxnSpLocks/>
          </p:cNvCxnSpPr>
          <p:nvPr/>
        </p:nvCxnSpPr>
        <p:spPr>
          <a:xfrm>
            <a:off x="619173" y="3969513"/>
            <a:ext cx="375915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0">
            <a:extLst>
              <a:ext uri="{FF2B5EF4-FFF2-40B4-BE49-F238E27FC236}">
                <a16:creationId xmlns:a16="http://schemas.microsoft.com/office/drawing/2014/main" id="{26264A44-581C-575D-049F-A2BA7CE267AC}"/>
              </a:ext>
            </a:extLst>
          </p:cNvPr>
          <p:cNvSpPr txBox="1"/>
          <p:nvPr/>
        </p:nvSpPr>
        <p:spPr>
          <a:xfrm>
            <a:off x="8337257" y="3783097"/>
            <a:ext cx="1800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D</a:t>
            </a:r>
            <a:r>
              <a:rPr lang="fr-FR" b="1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 = AR</a:t>
            </a:r>
            <a:r>
              <a:rPr lang="fr-FR" b="1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 = MR</a:t>
            </a:r>
            <a:r>
              <a:rPr lang="fr-FR" b="1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23" name="ZoneTexte 11">
            <a:extLst>
              <a:ext uri="{FF2B5EF4-FFF2-40B4-BE49-F238E27FC236}">
                <a16:creationId xmlns:a16="http://schemas.microsoft.com/office/drawing/2014/main" id="{8ECAFB35-B9D4-604F-D76E-5E2CCEF343EC}"/>
              </a:ext>
            </a:extLst>
          </p:cNvPr>
          <p:cNvSpPr txBox="1"/>
          <p:nvPr/>
        </p:nvSpPr>
        <p:spPr>
          <a:xfrm>
            <a:off x="4262987" y="1334631"/>
            <a:ext cx="1175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COST /</a:t>
            </a:r>
          </a:p>
          <a:p>
            <a:pPr algn="ctr"/>
            <a:r>
              <a:rPr lang="fr-FR" b="1" dirty="0"/>
              <a:t>REVENUE</a:t>
            </a:r>
          </a:p>
        </p:txBody>
      </p:sp>
      <p:sp>
        <p:nvSpPr>
          <p:cNvPr id="24" name="ZoneTexte 10">
            <a:extLst>
              <a:ext uri="{FF2B5EF4-FFF2-40B4-BE49-F238E27FC236}">
                <a16:creationId xmlns:a16="http://schemas.microsoft.com/office/drawing/2014/main" id="{68AF0FAE-FD1D-A4EA-88F9-F9CE137EE5A4}"/>
              </a:ext>
            </a:extLst>
          </p:cNvPr>
          <p:cNvSpPr txBox="1"/>
          <p:nvPr/>
        </p:nvSpPr>
        <p:spPr>
          <a:xfrm>
            <a:off x="3098996" y="2484420"/>
            <a:ext cx="537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10">
                <a:extLst>
                  <a:ext uri="{FF2B5EF4-FFF2-40B4-BE49-F238E27FC236}">
                    <a16:creationId xmlns:a16="http://schemas.microsoft.com/office/drawing/2014/main" id="{F2B0054C-954A-377A-CB07-FC2125A32378}"/>
                  </a:ext>
                </a:extLst>
              </p:cNvPr>
              <p:cNvSpPr txBox="1"/>
              <p:nvPr/>
            </p:nvSpPr>
            <p:spPr>
              <a:xfrm>
                <a:off x="188474" y="3784143"/>
                <a:ext cx="3791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5" name="ZoneTexte 10">
                <a:extLst>
                  <a:ext uri="{FF2B5EF4-FFF2-40B4-BE49-F238E27FC236}">
                    <a16:creationId xmlns:a16="http://schemas.microsoft.com/office/drawing/2014/main" id="{F2B0054C-954A-377A-CB07-FC2125A323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474" y="3784143"/>
                <a:ext cx="379179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ZoneTexte 11">
            <a:extLst>
              <a:ext uri="{FF2B5EF4-FFF2-40B4-BE49-F238E27FC236}">
                <a16:creationId xmlns:a16="http://schemas.microsoft.com/office/drawing/2014/main" id="{162143FB-3AEE-851D-AE72-AB7627958835}"/>
              </a:ext>
            </a:extLst>
          </p:cNvPr>
          <p:cNvSpPr txBox="1"/>
          <p:nvPr/>
        </p:nvSpPr>
        <p:spPr>
          <a:xfrm>
            <a:off x="173360" y="1586748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cxnSp>
        <p:nvCxnSpPr>
          <p:cNvPr id="31" name="Connecteur droit avec flèche 4">
            <a:extLst>
              <a:ext uri="{FF2B5EF4-FFF2-40B4-BE49-F238E27FC236}">
                <a16:creationId xmlns:a16="http://schemas.microsoft.com/office/drawing/2014/main" id="{799F485B-CD95-44D6-CC4A-88EB776F0A3B}"/>
              </a:ext>
            </a:extLst>
          </p:cNvPr>
          <p:cNvCxnSpPr/>
          <p:nvPr/>
        </p:nvCxnSpPr>
        <p:spPr>
          <a:xfrm flipH="1" flipV="1">
            <a:off x="619172" y="1958095"/>
            <a:ext cx="1" cy="326646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3DDDE90C-C457-A13B-10B4-F30E198D47AE}"/>
              </a:ext>
            </a:extLst>
          </p:cNvPr>
          <p:cNvSpPr/>
          <p:nvPr/>
        </p:nvSpPr>
        <p:spPr>
          <a:xfrm>
            <a:off x="5731286" y="1956005"/>
            <a:ext cx="2120900" cy="2845523"/>
          </a:xfrm>
          <a:custGeom>
            <a:avLst/>
            <a:gdLst>
              <a:gd name="connsiteX0" fmla="*/ 0 w 2120900"/>
              <a:gd name="connsiteY0" fmla="*/ 2038350 h 2845523"/>
              <a:gd name="connsiteX1" fmla="*/ 704850 w 2120900"/>
              <a:gd name="connsiteY1" fmla="*/ 2736850 h 2845523"/>
              <a:gd name="connsiteX2" fmla="*/ 2120900 w 2120900"/>
              <a:gd name="connsiteY2" fmla="*/ 0 h 284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20900" h="2845523">
                <a:moveTo>
                  <a:pt x="0" y="2038350"/>
                </a:moveTo>
                <a:cubicBezTo>
                  <a:pt x="175683" y="2557462"/>
                  <a:pt x="351367" y="3076575"/>
                  <a:pt x="704850" y="2736850"/>
                </a:cubicBezTo>
                <a:cubicBezTo>
                  <a:pt x="1058333" y="2397125"/>
                  <a:pt x="1589616" y="1198562"/>
                  <a:pt x="2120900" y="0"/>
                </a:cubicBezTo>
              </a:path>
            </a:pathLst>
          </a:cu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ZoneTexte 10">
                <a:extLst>
                  <a:ext uri="{FF2B5EF4-FFF2-40B4-BE49-F238E27FC236}">
                    <a16:creationId xmlns:a16="http://schemas.microsoft.com/office/drawing/2014/main" id="{247194A0-C77A-B26E-05DF-11ADB05A7B26}"/>
                  </a:ext>
                </a:extLst>
              </p:cNvPr>
              <p:cNvSpPr txBox="1"/>
              <p:nvPr/>
            </p:nvSpPr>
            <p:spPr>
              <a:xfrm>
                <a:off x="4440928" y="3783904"/>
                <a:ext cx="3791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1" name="ZoneTexte 10">
                <a:extLst>
                  <a:ext uri="{FF2B5EF4-FFF2-40B4-BE49-F238E27FC236}">
                    <a16:creationId xmlns:a16="http://schemas.microsoft.com/office/drawing/2014/main" id="{247194A0-C77A-B26E-05DF-11ADB05A7B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0928" y="3783904"/>
                <a:ext cx="379179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50">
            <a:extLst>
              <a:ext uri="{FF2B5EF4-FFF2-40B4-BE49-F238E27FC236}">
                <a16:creationId xmlns:a16="http://schemas.microsoft.com/office/drawing/2014/main" id="{B6A20365-D252-D96A-E565-04EFFC534CDA}"/>
              </a:ext>
            </a:extLst>
          </p:cNvPr>
          <p:cNvCxnSpPr>
            <a:cxnSpLocks/>
          </p:cNvCxnSpPr>
          <p:nvPr/>
        </p:nvCxnSpPr>
        <p:spPr>
          <a:xfrm>
            <a:off x="6906546" y="3968570"/>
            <a:ext cx="0" cy="125598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e 14">
            <a:extLst>
              <a:ext uri="{FF2B5EF4-FFF2-40B4-BE49-F238E27FC236}">
                <a16:creationId xmlns:a16="http://schemas.microsoft.com/office/drawing/2014/main" id="{D30A2FEB-F580-B2EF-F061-A5ADEED20133}"/>
              </a:ext>
            </a:extLst>
          </p:cNvPr>
          <p:cNvGrpSpPr/>
          <p:nvPr/>
        </p:nvGrpSpPr>
        <p:grpSpPr>
          <a:xfrm>
            <a:off x="6829259" y="3888117"/>
            <a:ext cx="160729" cy="164592"/>
            <a:chOff x="4802909" y="4396509"/>
            <a:chExt cx="332509" cy="295564"/>
          </a:xfrm>
        </p:grpSpPr>
        <p:cxnSp>
          <p:nvCxnSpPr>
            <p:cNvPr id="37" name="Connecteur droit 15">
              <a:extLst>
                <a:ext uri="{FF2B5EF4-FFF2-40B4-BE49-F238E27FC236}">
                  <a16:creationId xmlns:a16="http://schemas.microsoft.com/office/drawing/2014/main" id="{BDB1F8CC-F341-B8DC-7309-FBB3AC1C3690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Connecteur droit 16">
              <a:extLst>
                <a:ext uri="{FF2B5EF4-FFF2-40B4-BE49-F238E27FC236}">
                  <a16:creationId xmlns:a16="http://schemas.microsoft.com/office/drawing/2014/main" id="{876764A4-3CC1-5550-C1EE-AE6D2877E1E3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50" name="Connecteur droit 4">
            <a:extLst>
              <a:ext uri="{FF2B5EF4-FFF2-40B4-BE49-F238E27FC236}">
                <a16:creationId xmlns:a16="http://schemas.microsoft.com/office/drawing/2014/main" id="{F4A478A0-ABB5-F6C4-1D8B-7EA49876FC24}"/>
              </a:ext>
            </a:extLst>
          </p:cNvPr>
          <p:cNvCxnSpPr>
            <a:cxnSpLocks/>
          </p:cNvCxnSpPr>
          <p:nvPr/>
        </p:nvCxnSpPr>
        <p:spPr>
          <a:xfrm flipV="1">
            <a:off x="2050042" y="2825718"/>
            <a:ext cx="2097909" cy="1917252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e 14">
            <a:extLst>
              <a:ext uri="{FF2B5EF4-FFF2-40B4-BE49-F238E27FC236}">
                <a16:creationId xmlns:a16="http://schemas.microsoft.com/office/drawing/2014/main" id="{80D665A8-4677-66D0-A20E-EF0F21FAB0A0}"/>
              </a:ext>
            </a:extLst>
          </p:cNvPr>
          <p:cNvGrpSpPr/>
          <p:nvPr/>
        </p:nvGrpSpPr>
        <p:grpSpPr>
          <a:xfrm>
            <a:off x="2805859" y="3876074"/>
            <a:ext cx="182880" cy="182880"/>
            <a:chOff x="4802909" y="4396509"/>
            <a:chExt cx="332509" cy="295564"/>
          </a:xfrm>
        </p:grpSpPr>
        <p:cxnSp>
          <p:nvCxnSpPr>
            <p:cNvPr id="55" name="Connecteur droit 15">
              <a:extLst>
                <a:ext uri="{FF2B5EF4-FFF2-40B4-BE49-F238E27FC236}">
                  <a16:creationId xmlns:a16="http://schemas.microsoft.com/office/drawing/2014/main" id="{C2E8302F-2E50-DB24-4437-E8BE834AC456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Connecteur droit 16">
              <a:extLst>
                <a:ext uri="{FF2B5EF4-FFF2-40B4-BE49-F238E27FC236}">
                  <a16:creationId xmlns:a16="http://schemas.microsoft.com/office/drawing/2014/main" id="{2562E007-E93E-E8E4-1444-3DB1EB21B12F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57" name="Connecteur droit 22">
            <a:extLst>
              <a:ext uri="{FF2B5EF4-FFF2-40B4-BE49-F238E27FC236}">
                <a16:creationId xmlns:a16="http://schemas.microsoft.com/office/drawing/2014/main" id="{16C624C1-4BE0-6BCD-D4AA-BA1C432FFFCC}"/>
              </a:ext>
            </a:extLst>
          </p:cNvPr>
          <p:cNvCxnSpPr>
            <a:cxnSpLocks/>
          </p:cNvCxnSpPr>
          <p:nvPr/>
        </p:nvCxnSpPr>
        <p:spPr>
          <a:xfrm flipV="1">
            <a:off x="2892535" y="3963433"/>
            <a:ext cx="0" cy="126112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ZoneTexte 10">
                <a:extLst>
                  <a:ext uri="{FF2B5EF4-FFF2-40B4-BE49-F238E27FC236}">
                    <a16:creationId xmlns:a16="http://schemas.microsoft.com/office/drawing/2014/main" id="{ED481BFC-E730-864F-A886-312EC826DFD4}"/>
                  </a:ext>
                </a:extLst>
              </p:cNvPr>
              <p:cNvSpPr txBox="1"/>
              <p:nvPr/>
            </p:nvSpPr>
            <p:spPr>
              <a:xfrm>
                <a:off x="2684859" y="5258274"/>
                <a:ext cx="402914" cy="375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0" name="ZoneTexte 10">
                <a:extLst>
                  <a:ext uri="{FF2B5EF4-FFF2-40B4-BE49-F238E27FC236}">
                    <a16:creationId xmlns:a16="http://schemas.microsoft.com/office/drawing/2014/main" id="{ED481BFC-E730-864F-A886-312EC826DF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4859" y="5258274"/>
                <a:ext cx="402914" cy="375424"/>
              </a:xfrm>
              <a:prstGeom prst="rect">
                <a:avLst/>
              </a:prstGeom>
              <a:blipFill>
                <a:blip r:embed="rId5"/>
                <a:stretch>
                  <a:fillRect l="-2985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Arrow: Right 63">
            <a:extLst>
              <a:ext uri="{FF2B5EF4-FFF2-40B4-BE49-F238E27FC236}">
                <a16:creationId xmlns:a16="http://schemas.microsoft.com/office/drawing/2014/main" id="{CBB5B3CE-A456-2645-20D0-14A7C79BC0CE}"/>
              </a:ext>
            </a:extLst>
          </p:cNvPr>
          <p:cNvSpPr/>
          <p:nvPr/>
        </p:nvSpPr>
        <p:spPr>
          <a:xfrm>
            <a:off x="3194567" y="2953497"/>
            <a:ext cx="394811" cy="218472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Connecteur droit avec flèche 45">
            <a:extLst>
              <a:ext uri="{FF2B5EF4-FFF2-40B4-BE49-F238E27FC236}">
                <a16:creationId xmlns:a16="http://schemas.microsoft.com/office/drawing/2014/main" id="{E5765A37-4466-50BF-16AD-98B9E0818DE3}"/>
              </a:ext>
            </a:extLst>
          </p:cNvPr>
          <p:cNvCxnSpPr>
            <a:cxnSpLocks/>
          </p:cNvCxnSpPr>
          <p:nvPr/>
        </p:nvCxnSpPr>
        <p:spPr>
          <a:xfrm>
            <a:off x="6769249" y="3501274"/>
            <a:ext cx="108541" cy="34663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B0E28411-8E6A-F6DE-AABC-FD87B1E5457C}"/>
                  </a:ext>
                </a:extLst>
              </p:cNvPr>
              <p:cNvSpPr txBox="1"/>
              <p:nvPr/>
            </p:nvSpPr>
            <p:spPr>
              <a:xfrm>
                <a:off x="6247000" y="3106724"/>
                <a:ext cx="8570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l-GR" sz="1800" b="1" i="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𝚷</m:t>
                      </m:r>
                      <m:r>
                        <a:rPr lang="en-US" sz="18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en-US" sz="1800" b="1" i="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𝟎</m:t>
                      </m:r>
                    </m:oMath>
                  </m:oMathPara>
                </a14:m>
                <a:endParaRPr lang="fr-FR" sz="1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B0E28411-8E6A-F6DE-AABC-FD87B1E545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7000" y="3106724"/>
                <a:ext cx="857097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ZoneTexte 10">
            <a:extLst>
              <a:ext uri="{FF2B5EF4-FFF2-40B4-BE49-F238E27FC236}">
                <a16:creationId xmlns:a16="http://schemas.microsoft.com/office/drawing/2014/main" id="{C3D6DEB4-3A63-7FCE-116B-E3411EED3FE0}"/>
              </a:ext>
            </a:extLst>
          </p:cNvPr>
          <p:cNvSpPr txBox="1"/>
          <p:nvPr/>
        </p:nvSpPr>
        <p:spPr>
          <a:xfrm>
            <a:off x="3213620" y="2520132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baseline="30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77" name="ZoneTexte 10">
            <a:extLst>
              <a:ext uri="{FF2B5EF4-FFF2-40B4-BE49-F238E27FC236}">
                <a16:creationId xmlns:a16="http://schemas.microsoft.com/office/drawing/2014/main" id="{B560A8D8-C226-8EE6-9A0B-B73A38F93125}"/>
              </a:ext>
            </a:extLst>
          </p:cNvPr>
          <p:cNvSpPr txBox="1"/>
          <p:nvPr/>
        </p:nvSpPr>
        <p:spPr>
          <a:xfrm>
            <a:off x="4130610" y="2464718"/>
            <a:ext cx="537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M</a:t>
            </a:r>
          </a:p>
        </p:txBody>
      </p:sp>
      <p:sp>
        <p:nvSpPr>
          <p:cNvPr id="78" name="ZoneTexte 10">
            <a:extLst>
              <a:ext uri="{FF2B5EF4-FFF2-40B4-BE49-F238E27FC236}">
                <a16:creationId xmlns:a16="http://schemas.microsoft.com/office/drawing/2014/main" id="{088DCD29-84F1-4D42-14E7-BCA405942B34}"/>
              </a:ext>
            </a:extLst>
          </p:cNvPr>
          <p:cNvSpPr txBox="1"/>
          <p:nvPr/>
        </p:nvSpPr>
        <p:spPr>
          <a:xfrm>
            <a:off x="4245234" y="2500430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baseline="30000" dirty="0">
                <a:solidFill>
                  <a:schemeClr val="accent4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994059398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10">
            <a:extLst>
              <a:ext uri="{FF2B5EF4-FFF2-40B4-BE49-F238E27FC236}">
                <a16:creationId xmlns:a16="http://schemas.microsoft.com/office/drawing/2014/main" id="{F47C652F-B1D5-3B43-E501-23FBE8320D92}"/>
              </a:ext>
            </a:extLst>
          </p:cNvPr>
          <p:cNvSpPr txBox="1"/>
          <p:nvPr/>
        </p:nvSpPr>
        <p:spPr>
          <a:xfrm>
            <a:off x="8681498" y="1992228"/>
            <a:ext cx="590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ATC</a:t>
            </a:r>
          </a:p>
        </p:txBody>
      </p:sp>
      <p:sp>
        <p:nvSpPr>
          <p:cNvPr id="27" name="Forme libre 5">
            <a:extLst>
              <a:ext uri="{FF2B5EF4-FFF2-40B4-BE49-F238E27FC236}">
                <a16:creationId xmlns:a16="http://schemas.microsoft.com/office/drawing/2014/main" id="{933485D7-C713-4E42-5BF4-BCA040D53201}"/>
              </a:ext>
            </a:extLst>
          </p:cNvPr>
          <p:cNvSpPr/>
          <p:nvPr/>
        </p:nvSpPr>
        <p:spPr>
          <a:xfrm>
            <a:off x="5160785" y="2369724"/>
            <a:ext cx="3517499" cy="1610334"/>
          </a:xfrm>
          <a:custGeom>
            <a:avLst/>
            <a:gdLst>
              <a:gd name="connsiteX0" fmla="*/ 0 w 5523346"/>
              <a:gd name="connsiteY0" fmla="*/ 101600 h 1459652"/>
              <a:gd name="connsiteX1" fmla="*/ 2733964 w 5523346"/>
              <a:gd name="connsiteY1" fmla="*/ 1459346 h 1459652"/>
              <a:gd name="connsiteX2" fmla="*/ 5523346 w 5523346"/>
              <a:gd name="connsiteY2" fmla="*/ 0 h 1459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23346" h="1459652">
                <a:moveTo>
                  <a:pt x="0" y="101600"/>
                </a:moveTo>
                <a:cubicBezTo>
                  <a:pt x="906703" y="788939"/>
                  <a:pt x="1813406" y="1476279"/>
                  <a:pt x="2733964" y="1459346"/>
                </a:cubicBezTo>
                <a:cubicBezTo>
                  <a:pt x="3654522" y="1442413"/>
                  <a:pt x="4588934" y="721206"/>
                  <a:pt x="5523346" y="0"/>
                </a:cubicBezTo>
              </a:path>
            </a:pathLst>
          </a:cu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10">
            <a:extLst>
              <a:ext uri="{FF2B5EF4-FFF2-40B4-BE49-F238E27FC236}">
                <a16:creationId xmlns:a16="http://schemas.microsoft.com/office/drawing/2014/main" id="{63E6A1D1-42AF-66DD-D316-98EE43285C96}"/>
              </a:ext>
            </a:extLst>
          </p:cNvPr>
          <p:cNvSpPr txBox="1"/>
          <p:nvPr/>
        </p:nvSpPr>
        <p:spPr>
          <a:xfrm>
            <a:off x="7850655" y="1562072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MC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10">
                <a:extLst>
                  <a:ext uri="{FF2B5EF4-FFF2-40B4-BE49-F238E27FC236}">
                    <a16:creationId xmlns:a16="http://schemas.microsoft.com/office/drawing/2014/main" id="{1ED0CD7A-14EF-E19F-CAF0-386B64093DE5}"/>
                  </a:ext>
                </a:extLst>
              </p:cNvPr>
              <p:cNvSpPr txBox="1"/>
              <p:nvPr/>
            </p:nvSpPr>
            <p:spPr>
              <a:xfrm>
                <a:off x="6641149" y="5267340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2" name="ZoneTexte 10">
                <a:extLst>
                  <a:ext uri="{FF2B5EF4-FFF2-40B4-BE49-F238E27FC236}">
                    <a16:creationId xmlns:a16="http://schemas.microsoft.com/office/drawing/2014/main" id="{1ED0CD7A-14EF-E19F-CAF0-386B64093D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1149" y="5267340"/>
                <a:ext cx="481478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Connecteur droit 2">
            <a:extLst>
              <a:ext uri="{FF2B5EF4-FFF2-40B4-BE49-F238E27FC236}">
                <a16:creationId xmlns:a16="http://schemas.microsoft.com/office/drawing/2014/main" id="{6CC3800B-47A3-517F-A0AB-81BD68066357}"/>
              </a:ext>
            </a:extLst>
          </p:cNvPr>
          <p:cNvCxnSpPr>
            <a:cxnSpLocks/>
          </p:cNvCxnSpPr>
          <p:nvPr/>
        </p:nvCxnSpPr>
        <p:spPr>
          <a:xfrm>
            <a:off x="4877472" y="3970574"/>
            <a:ext cx="3368142" cy="0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B8AA9F0-7A71-B7A1-F94D-5041DE36F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0900"/>
          </a:xfrm>
        </p:spPr>
        <p:txBody>
          <a:bodyPr/>
          <a:lstStyle/>
          <a:p>
            <a:r>
              <a:rPr lang="fr-FR" dirty="0" err="1"/>
              <a:t>Equilibrium</a:t>
            </a:r>
            <a:r>
              <a:rPr lang="fr-FR" dirty="0"/>
              <a:t> in </a:t>
            </a:r>
            <a:r>
              <a:rPr lang="fr-FR" dirty="0" err="1"/>
              <a:t>Perfect</a:t>
            </a:r>
            <a:r>
              <a:rPr lang="fr-FR" dirty="0"/>
              <a:t> </a:t>
            </a:r>
            <a:r>
              <a:rPr lang="fr-FR" dirty="0" err="1"/>
              <a:t>Competition</a:t>
            </a:r>
            <a:endParaRPr lang="en-US" dirty="0"/>
          </a:p>
        </p:txBody>
      </p:sp>
      <p:sp>
        <p:nvSpPr>
          <p:cNvPr id="6" name="ZoneTexte 10">
            <a:extLst>
              <a:ext uri="{FF2B5EF4-FFF2-40B4-BE49-F238E27FC236}">
                <a16:creationId xmlns:a16="http://schemas.microsoft.com/office/drawing/2014/main" id="{AD7B156A-72EA-CC69-8829-8F2F8CA2E027}"/>
              </a:ext>
            </a:extLst>
          </p:cNvPr>
          <p:cNvSpPr txBox="1"/>
          <p:nvPr/>
        </p:nvSpPr>
        <p:spPr>
          <a:xfrm>
            <a:off x="3205537" y="5329200"/>
            <a:ext cx="1415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  <a:p>
            <a:pPr algn="ctr"/>
            <a:r>
              <a:rPr lang="fr-FR" b="1" dirty="0"/>
              <a:t>(BILLIONS)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C500161-F603-3FB6-AC92-E23CEBECFD11}"/>
              </a:ext>
            </a:extLst>
          </p:cNvPr>
          <p:cNvCxnSpPr/>
          <p:nvPr/>
        </p:nvCxnSpPr>
        <p:spPr>
          <a:xfrm>
            <a:off x="618354" y="5225389"/>
            <a:ext cx="4087379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4">
            <a:extLst>
              <a:ext uri="{FF2B5EF4-FFF2-40B4-BE49-F238E27FC236}">
                <a16:creationId xmlns:a16="http://schemas.microsoft.com/office/drawing/2014/main" id="{D8E217EC-B585-3CEF-73C9-52AAC38A9BB7}"/>
              </a:ext>
            </a:extLst>
          </p:cNvPr>
          <p:cNvCxnSpPr>
            <a:cxnSpLocks/>
          </p:cNvCxnSpPr>
          <p:nvPr/>
        </p:nvCxnSpPr>
        <p:spPr>
          <a:xfrm flipV="1">
            <a:off x="1004348" y="2828698"/>
            <a:ext cx="2094648" cy="191427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9">
            <a:extLst>
              <a:ext uri="{FF2B5EF4-FFF2-40B4-BE49-F238E27FC236}">
                <a16:creationId xmlns:a16="http://schemas.microsoft.com/office/drawing/2014/main" id="{8F068ABC-F5C7-C983-8AF9-47EAD5DE858B}"/>
              </a:ext>
            </a:extLst>
          </p:cNvPr>
          <p:cNvCxnSpPr>
            <a:cxnSpLocks/>
          </p:cNvCxnSpPr>
          <p:nvPr/>
        </p:nvCxnSpPr>
        <p:spPr>
          <a:xfrm>
            <a:off x="1000889" y="2270930"/>
            <a:ext cx="2748005" cy="245887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10">
            <a:extLst>
              <a:ext uri="{FF2B5EF4-FFF2-40B4-BE49-F238E27FC236}">
                <a16:creationId xmlns:a16="http://schemas.microsoft.com/office/drawing/2014/main" id="{4004BFEE-2429-C1B5-F8AF-5B649E79C56D}"/>
              </a:ext>
            </a:extLst>
          </p:cNvPr>
          <p:cNvSpPr txBox="1"/>
          <p:nvPr/>
        </p:nvSpPr>
        <p:spPr>
          <a:xfrm>
            <a:off x="3756219" y="4676938"/>
            <a:ext cx="488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  <a:r>
              <a:rPr lang="fr-FR" b="1" baseline="-25000" dirty="0">
                <a:solidFill>
                  <a:srgbClr val="002060"/>
                </a:solidFill>
              </a:rPr>
              <a:t>M</a:t>
            </a:r>
          </a:p>
        </p:txBody>
      </p:sp>
      <p:cxnSp>
        <p:nvCxnSpPr>
          <p:cNvPr id="11" name="Connecteur droit avec flèche 4">
            <a:extLst>
              <a:ext uri="{FF2B5EF4-FFF2-40B4-BE49-F238E27FC236}">
                <a16:creationId xmlns:a16="http://schemas.microsoft.com/office/drawing/2014/main" id="{79A1ADD5-57AF-FAE3-5C71-500AD14E4103}"/>
              </a:ext>
            </a:extLst>
          </p:cNvPr>
          <p:cNvCxnSpPr/>
          <p:nvPr/>
        </p:nvCxnSpPr>
        <p:spPr>
          <a:xfrm flipH="1" flipV="1">
            <a:off x="4867807" y="1982930"/>
            <a:ext cx="1" cy="324943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0">
            <a:extLst>
              <a:ext uri="{FF2B5EF4-FFF2-40B4-BE49-F238E27FC236}">
                <a16:creationId xmlns:a16="http://schemas.microsoft.com/office/drawing/2014/main" id="{C0138CDE-22CB-44A2-4477-B88D88C06CE3}"/>
              </a:ext>
            </a:extLst>
          </p:cNvPr>
          <p:cNvSpPr txBox="1"/>
          <p:nvPr/>
        </p:nvSpPr>
        <p:spPr>
          <a:xfrm>
            <a:off x="7404358" y="5355900"/>
            <a:ext cx="1800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  <a:p>
            <a:pPr algn="ctr"/>
            <a:r>
              <a:rPr lang="fr-FR" b="1" dirty="0"/>
              <a:t>(THOUSANDS)</a:t>
            </a:r>
          </a:p>
        </p:txBody>
      </p:sp>
      <p:sp>
        <p:nvSpPr>
          <p:cNvPr id="13" name="ZoneTexte 10">
            <a:extLst>
              <a:ext uri="{FF2B5EF4-FFF2-40B4-BE49-F238E27FC236}">
                <a16:creationId xmlns:a16="http://schemas.microsoft.com/office/drawing/2014/main" id="{CF91DFD2-6E20-3AE3-E28B-39B91D3B3167}"/>
              </a:ext>
            </a:extLst>
          </p:cNvPr>
          <p:cNvSpPr txBox="1"/>
          <p:nvPr/>
        </p:nvSpPr>
        <p:spPr>
          <a:xfrm>
            <a:off x="591661" y="6123728"/>
            <a:ext cx="406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MARKET</a:t>
            </a:r>
          </a:p>
        </p:txBody>
      </p:sp>
      <p:sp>
        <p:nvSpPr>
          <p:cNvPr id="14" name="ZoneTexte 10">
            <a:extLst>
              <a:ext uri="{FF2B5EF4-FFF2-40B4-BE49-F238E27FC236}">
                <a16:creationId xmlns:a16="http://schemas.microsoft.com/office/drawing/2014/main" id="{1FA08D0E-A78F-7EE9-CEEB-2C6435399D53}"/>
              </a:ext>
            </a:extLst>
          </p:cNvPr>
          <p:cNvSpPr txBox="1"/>
          <p:nvPr/>
        </p:nvSpPr>
        <p:spPr>
          <a:xfrm>
            <a:off x="4851389" y="6091462"/>
            <a:ext cx="4097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INDIVIDUAL FIRM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3E3AC8C-02E3-BE47-92E3-BC708999DB86}"/>
              </a:ext>
            </a:extLst>
          </p:cNvPr>
          <p:cNvCxnSpPr/>
          <p:nvPr/>
        </p:nvCxnSpPr>
        <p:spPr>
          <a:xfrm>
            <a:off x="4869176" y="5234336"/>
            <a:ext cx="411537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2">
            <a:extLst>
              <a:ext uri="{FF2B5EF4-FFF2-40B4-BE49-F238E27FC236}">
                <a16:creationId xmlns:a16="http://schemas.microsoft.com/office/drawing/2014/main" id="{8DFF5C8B-4615-623A-4447-1DD048CA2360}"/>
              </a:ext>
            </a:extLst>
          </p:cNvPr>
          <p:cNvCxnSpPr>
            <a:cxnSpLocks/>
          </p:cNvCxnSpPr>
          <p:nvPr/>
        </p:nvCxnSpPr>
        <p:spPr>
          <a:xfrm>
            <a:off x="619173" y="3969513"/>
            <a:ext cx="375915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22">
            <a:extLst>
              <a:ext uri="{FF2B5EF4-FFF2-40B4-BE49-F238E27FC236}">
                <a16:creationId xmlns:a16="http://schemas.microsoft.com/office/drawing/2014/main" id="{C3731959-FFB3-6607-4FE1-B9DF18E9C2AE}"/>
              </a:ext>
            </a:extLst>
          </p:cNvPr>
          <p:cNvCxnSpPr>
            <a:cxnSpLocks/>
          </p:cNvCxnSpPr>
          <p:nvPr/>
        </p:nvCxnSpPr>
        <p:spPr>
          <a:xfrm flipV="1">
            <a:off x="2364090" y="3488867"/>
            <a:ext cx="0" cy="173652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0">
                <a:extLst>
                  <a:ext uri="{FF2B5EF4-FFF2-40B4-BE49-F238E27FC236}">
                    <a16:creationId xmlns:a16="http://schemas.microsoft.com/office/drawing/2014/main" id="{00BDC459-2C8D-F1A9-F765-30FBDA1F5B94}"/>
                  </a:ext>
                </a:extLst>
              </p:cNvPr>
              <p:cNvSpPr txBox="1"/>
              <p:nvPr/>
            </p:nvSpPr>
            <p:spPr>
              <a:xfrm>
                <a:off x="2164181" y="5258816"/>
                <a:ext cx="4029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8" name="ZoneTexte 10">
                <a:extLst>
                  <a:ext uri="{FF2B5EF4-FFF2-40B4-BE49-F238E27FC236}">
                    <a16:creationId xmlns:a16="http://schemas.microsoft.com/office/drawing/2014/main" id="{00BDC459-2C8D-F1A9-F765-30FBDA1F5B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4181" y="5258816"/>
                <a:ext cx="402914" cy="369332"/>
              </a:xfrm>
              <a:prstGeom prst="rect">
                <a:avLst/>
              </a:prstGeom>
              <a:blipFill>
                <a:blip r:embed="rId3"/>
                <a:stretch>
                  <a:fillRect l="-3030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ZoneTexte 10">
            <a:extLst>
              <a:ext uri="{FF2B5EF4-FFF2-40B4-BE49-F238E27FC236}">
                <a16:creationId xmlns:a16="http://schemas.microsoft.com/office/drawing/2014/main" id="{26264A44-581C-575D-049F-A2BA7CE267AC}"/>
              </a:ext>
            </a:extLst>
          </p:cNvPr>
          <p:cNvSpPr txBox="1"/>
          <p:nvPr/>
        </p:nvSpPr>
        <p:spPr>
          <a:xfrm>
            <a:off x="8245614" y="3783904"/>
            <a:ext cx="1800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D</a:t>
            </a:r>
            <a:r>
              <a:rPr lang="fr-FR" b="1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 = AR</a:t>
            </a:r>
            <a:r>
              <a:rPr lang="fr-FR" b="1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 = MR</a:t>
            </a:r>
            <a:r>
              <a:rPr lang="fr-FR" b="1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</a:p>
        </p:txBody>
      </p:sp>
      <p:grpSp>
        <p:nvGrpSpPr>
          <p:cNvPr id="20" name="Groupe 14">
            <a:extLst>
              <a:ext uri="{FF2B5EF4-FFF2-40B4-BE49-F238E27FC236}">
                <a16:creationId xmlns:a16="http://schemas.microsoft.com/office/drawing/2014/main" id="{9675FFA6-4F00-C249-D6CE-CF18292818DE}"/>
              </a:ext>
            </a:extLst>
          </p:cNvPr>
          <p:cNvGrpSpPr/>
          <p:nvPr/>
        </p:nvGrpSpPr>
        <p:grpSpPr>
          <a:xfrm>
            <a:off x="2267977" y="3397725"/>
            <a:ext cx="182880" cy="182880"/>
            <a:chOff x="4802909" y="4396509"/>
            <a:chExt cx="332509" cy="295564"/>
          </a:xfrm>
        </p:grpSpPr>
        <p:cxnSp>
          <p:nvCxnSpPr>
            <p:cNvPr id="21" name="Connecteur droit 15">
              <a:extLst>
                <a:ext uri="{FF2B5EF4-FFF2-40B4-BE49-F238E27FC236}">
                  <a16:creationId xmlns:a16="http://schemas.microsoft.com/office/drawing/2014/main" id="{C2F7A65C-F82F-6ED4-8882-54209A46DA96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Connecteur droit 16">
              <a:extLst>
                <a:ext uri="{FF2B5EF4-FFF2-40B4-BE49-F238E27FC236}">
                  <a16:creationId xmlns:a16="http://schemas.microsoft.com/office/drawing/2014/main" id="{77550E84-E4E3-519F-0A86-C989E6882C10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3" name="ZoneTexte 11">
            <a:extLst>
              <a:ext uri="{FF2B5EF4-FFF2-40B4-BE49-F238E27FC236}">
                <a16:creationId xmlns:a16="http://schemas.microsoft.com/office/drawing/2014/main" id="{8ECAFB35-B9D4-604F-D76E-5E2CCEF343EC}"/>
              </a:ext>
            </a:extLst>
          </p:cNvPr>
          <p:cNvSpPr txBox="1"/>
          <p:nvPr/>
        </p:nvSpPr>
        <p:spPr>
          <a:xfrm>
            <a:off x="4262987" y="1334631"/>
            <a:ext cx="1175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COST /</a:t>
            </a:r>
          </a:p>
          <a:p>
            <a:pPr algn="ctr"/>
            <a:r>
              <a:rPr lang="fr-FR" b="1" dirty="0"/>
              <a:t>REVENUE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10">
                <a:extLst>
                  <a:ext uri="{FF2B5EF4-FFF2-40B4-BE49-F238E27FC236}">
                    <a16:creationId xmlns:a16="http://schemas.microsoft.com/office/drawing/2014/main" id="{F2B0054C-954A-377A-CB07-FC2125A32378}"/>
                  </a:ext>
                </a:extLst>
              </p:cNvPr>
              <p:cNvSpPr txBox="1"/>
              <p:nvPr/>
            </p:nvSpPr>
            <p:spPr>
              <a:xfrm>
                <a:off x="188474" y="3784143"/>
                <a:ext cx="3791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5" name="ZoneTexte 10">
                <a:extLst>
                  <a:ext uri="{FF2B5EF4-FFF2-40B4-BE49-F238E27FC236}">
                    <a16:creationId xmlns:a16="http://schemas.microsoft.com/office/drawing/2014/main" id="{F2B0054C-954A-377A-CB07-FC2125A323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474" y="3784143"/>
                <a:ext cx="379179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ZoneTexte 11">
            <a:extLst>
              <a:ext uri="{FF2B5EF4-FFF2-40B4-BE49-F238E27FC236}">
                <a16:creationId xmlns:a16="http://schemas.microsoft.com/office/drawing/2014/main" id="{162143FB-3AEE-851D-AE72-AB7627958835}"/>
              </a:ext>
            </a:extLst>
          </p:cNvPr>
          <p:cNvSpPr txBox="1"/>
          <p:nvPr/>
        </p:nvSpPr>
        <p:spPr>
          <a:xfrm>
            <a:off x="173360" y="1586748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cxnSp>
        <p:nvCxnSpPr>
          <p:cNvPr id="31" name="Connecteur droit avec flèche 4">
            <a:extLst>
              <a:ext uri="{FF2B5EF4-FFF2-40B4-BE49-F238E27FC236}">
                <a16:creationId xmlns:a16="http://schemas.microsoft.com/office/drawing/2014/main" id="{799F485B-CD95-44D6-CC4A-88EB776F0A3B}"/>
              </a:ext>
            </a:extLst>
          </p:cNvPr>
          <p:cNvCxnSpPr/>
          <p:nvPr/>
        </p:nvCxnSpPr>
        <p:spPr>
          <a:xfrm flipH="1" flipV="1">
            <a:off x="619172" y="1958095"/>
            <a:ext cx="1" cy="326646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3DDDE90C-C457-A13B-10B4-F30E198D47AE}"/>
              </a:ext>
            </a:extLst>
          </p:cNvPr>
          <p:cNvSpPr/>
          <p:nvPr/>
        </p:nvSpPr>
        <p:spPr>
          <a:xfrm>
            <a:off x="5731286" y="1956005"/>
            <a:ext cx="2120900" cy="2845523"/>
          </a:xfrm>
          <a:custGeom>
            <a:avLst/>
            <a:gdLst>
              <a:gd name="connsiteX0" fmla="*/ 0 w 2120900"/>
              <a:gd name="connsiteY0" fmla="*/ 2038350 h 2845523"/>
              <a:gd name="connsiteX1" fmla="*/ 704850 w 2120900"/>
              <a:gd name="connsiteY1" fmla="*/ 2736850 h 2845523"/>
              <a:gd name="connsiteX2" fmla="*/ 2120900 w 2120900"/>
              <a:gd name="connsiteY2" fmla="*/ 0 h 284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20900" h="2845523">
                <a:moveTo>
                  <a:pt x="0" y="2038350"/>
                </a:moveTo>
                <a:cubicBezTo>
                  <a:pt x="175683" y="2557462"/>
                  <a:pt x="351367" y="3076575"/>
                  <a:pt x="704850" y="2736850"/>
                </a:cubicBezTo>
                <a:cubicBezTo>
                  <a:pt x="1058333" y="2397125"/>
                  <a:pt x="1589616" y="1198562"/>
                  <a:pt x="2120900" y="0"/>
                </a:cubicBezTo>
              </a:path>
            </a:pathLst>
          </a:cu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ZoneTexte 10">
                <a:extLst>
                  <a:ext uri="{FF2B5EF4-FFF2-40B4-BE49-F238E27FC236}">
                    <a16:creationId xmlns:a16="http://schemas.microsoft.com/office/drawing/2014/main" id="{247194A0-C77A-B26E-05DF-11ADB05A7B26}"/>
                  </a:ext>
                </a:extLst>
              </p:cNvPr>
              <p:cNvSpPr txBox="1"/>
              <p:nvPr/>
            </p:nvSpPr>
            <p:spPr>
              <a:xfrm>
                <a:off x="4440928" y="3783904"/>
                <a:ext cx="3791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1" name="ZoneTexte 10">
                <a:extLst>
                  <a:ext uri="{FF2B5EF4-FFF2-40B4-BE49-F238E27FC236}">
                    <a16:creationId xmlns:a16="http://schemas.microsoft.com/office/drawing/2014/main" id="{247194A0-C77A-B26E-05DF-11ADB05A7B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0928" y="3783904"/>
                <a:ext cx="379179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50">
            <a:extLst>
              <a:ext uri="{FF2B5EF4-FFF2-40B4-BE49-F238E27FC236}">
                <a16:creationId xmlns:a16="http://schemas.microsoft.com/office/drawing/2014/main" id="{B6A20365-D252-D96A-E565-04EFFC534CDA}"/>
              </a:ext>
            </a:extLst>
          </p:cNvPr>
          <p:cNvCxnSpPr>
            <a:cxnSpLocks/>
          </p:cNvCxnSpPr>
          <p:nvPr/>
        </p:nvCxnSpPr>
        <p:spPr>
          <a:xfrm>
            <a:off x="6906546" y="3968570"/>
            <a:ext cx="0" cy="125598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e 14">
            <a:extLst>
              <a:ext uri="{FF2B5EF4-FFF2-40B4-BE49-F238E27FC236}">
                <a16:creationId xmlns:a16="http://schemas.microsoft.com/office/drawing/2014/main" id="{D30A2FEB-F580-B2EF-F061-A5ADEED20133}"/>
              </a:ext>
            </a:extLst>
          </p:cNvPr>
          <p:cNvGrpSpPr/>
          <p:nvPr/>
        </p:nvGrpSpPr>
        <p:grpSpPr>
          <a:xfrm>
            <a:off x="6829259" y="3888117"/>
            <a:ext cx="160729" cy="164592"/>
            <a:chOff x="4802909" y="4396509"/>
            <a:chExt cx="332509" cy="295564"/>
          </a:xfrm>
        </p:grpSpPr>
        <p:cxnSp>
          <p:nvCxnSpPr>
            <p:cNvPr id="37" name="Connecteur droit 15">
              <a:extLst>
                <a:ext uri="{FF2B5EF4-FFF2-40B4-BE49-F238E27FC236}">
                  <a16:creationId xmlns:a16="http://schemas.microsoft.com/office/drawing/2014/main" id="{BDB1F8CC-F341-B8DC-7309-FBB3AC1C3690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Connecteur droit 16">
              <a:extLst>
                <a:ext uri="{FF2B5EF4-FFF2-40B4-BE49-F238E27FC236}">
                  <a16:creationId xmlns:a16="http://schemas.microsoft.com/office/drawing/2014/main" id="{876764A4-3CC1-5550-C1EE-AE6D2877E1E3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50" name="Connecteur droit 4">
            <a:extLst>
              <a:ext uri="{FF2B5EF4-FFF2-40B4-BE49-F238E27FC236}">
                <a16:creationId xmlns:a16="http://schemas.microsoft.com/office/drawing/2014/main" id="{F4A478A0-ABB5-F6C4-1D8B-7EA49876FC24}"/>
              </a:ext>
            </a:extLst>
          </p:cNvPr>
          <p:cNvCxnSpPr>
            <a:cxnSpLocks/>
          </p:cNvCxnSpPr>
          <p:nvPr/>
        </p:nvCxnSpPr>
        <p:spPr>
          <a:xfrm flipV="1">
            <a:off x="2050042" y="2825718"/>
            <a:ext cx="2097909" cy="1917252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e 14">
            <a:extLst>
              <a:ext uri="{FF2B5EF4-FFF2-40B4-BE49-F238E27FC236}">
                <a16:creationId xmlns:a16="http://schemas.microsoft.com/office/drawing/2014/main" id="{80D665A8-4677-66D0-A20E-EF0F21FAB0A0}"/>
              </a:ext>
            </a:extLst>
          </p:cNvPr>
          <p:cNvGrpSpPr/>
          <p:nvPr/>
        </p:nvGrpSpPr>
        <p:grpSpPr>
          <a:xfrm>
            <a:off x="2805859" y="3876074"/>
            <a:ext cx="182880" cy="182880"/>
            <a:chOff x="4802909" y="4396509"/>
            <a:chExt cx="332509" cy="295564"/>
          </a:xfrm>
        </p:grpSpPr>
        <p:cxnSp>
          <p:nvCxnSpPr>
            <p:cNvPr id="55" name="Connecteur droit 15">
              <a:extLst>
                <a:ext uri="{FF2B5EF4-FFF2-40B4-BE49-F238E27FC236}">
                  <a16:creationId xmlns:a16="http://schemas.microsoft.com/office/drawing/2014/main" id="{C2E8302F-2E50-DB24-4437-E8BE834AC456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Connecteur droit 16">
              <a:extLst>
                <a:ext uri="{FF2B5EF4-FFF2-40B4-BE49-F238E27FC236}">
                  <a16:creationId xmlns:a16="http://schemas.microsoft.com/office/drawing/2014/main" id="{2562E007-E93E-E8E4-1444-3DB1EB21B12F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57" name="Connecteur droit 22">
            <a:extLst>
              <a:ext uri="{FF2B5EF4-FFF2-40B4-BE49-F238E27FC236}">
                <a16:creationId xmlns:a16="http://schemas.microsoft.com/office/drawing/2014/main" id="{16C624C1-4BE0-6BCD-D4AA-BA1C432FFFCC}"/>
              </a:ext>
            </a:extLst>
          </p:cNvPr>
          <p:cNvCxnSpPr>
            <a:cxnSpLocks/>
          </p:cNvCxnSpPr>
          <p:nvPr/>
        </p:nvCxnSpPr>
        <p:spPr>
          <a:xfrm flipV="1">
            <a:off x="2892535" y="3963433"/>
            <a:ext cx="0" cy="126112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ZoneTexte 10">
                <a:extLst>
                  <a:ext uri="{FF2B5EF4-FFF2-40B4-BE49-F238E27FC236}">
                    <a16:creationId xmlns:a16="http://schemas.microsoft.com/office/drawing/2014/main" id="{ED481BFC-E730-864F-A886-312EC826DFD4}"/>
                  </a:ext>
                </a:extLst>
              </p:cNvPr>
              <p:cNvSpPr txBox="1"/>
              <p:nvPr/>
            </p:nvSpPr>
            <p:spPr>
              <a:xfrm>
                <a:off x="2684859" y="5258274"/>
                <a:ext cx="402914" cy="375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0" name="ZoneTexte 10">
                <a:extLst>
                  <a:ext uri="{FF2B5EF4-FFF2-40B4-BE49-F238E27FC236}">
                    <a16:creationId xmlns:a16="http://schemas.microsoft.com/office/drawing/2014/main" id="{ED481BFC-E730-864F-A886-312EC826DF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4859" y="5258274"/>
                <a:ext cx="402914" cy="375424"/>
              </a:xfrm>
              <a:prstGeom prst="rect">
                <a:avLst/>
              </a:prstGeom>
              <a:blipFill>
                <a:blip r:embed="rId6"/>
                <a:stretch>
                  <a:fillRect l="-2985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ZoneTexte 10">
                <a:extLst>
                  <a:ext uri="{FF2B5EF4-FFF2-40B4-BE49-F238E27FC236}">
                    <a16:creationId xmlns:a16="http://schemas.microsoft.com/office/drawing/2014/main" id="{FE146652-F318-9750-EE85-5D9ACB52B9E7}"/>
                  </a:ext>
                </a:extLst>
              </p:cNvPr>
              <p:cNvSpPr txBox="1"/>
              <p:nvPr/>
            </p:nvSpPr>
            <p:spPr>
              <a:xfrm>
                <a:off x="188474" y="3310009"/>
                <a:ext cx="3791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2" name="ZoneTexte 10">
                <a:extLst>
                  <a:ext uri="{FF2B5EF4-FFF2-40B4-BE49-F238E27FC236}">
                    <a16:creationId xmlns:a16="http://schemas.microsoft.com/office/drawing/2014/main" id="{FE146652-F318-9750-EE85-5D9ACB52B9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474" y="3310009"/>
                <a:ext cx="379179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Arrow: Right 63">
            <a:extLst>
              <a:ext uri="{FF2B5EF4-FFF2-40B4-BE49-F238E27FC236}">
                <a16:creationId xmlns:a16="http://schemas.microsoft.com/office/drawing/2014/main" id="{CBB5B3CE-A456-2645-20D0-14A7C79BC0CE}"/>
              </a:ext>
            </a:extLst>
          </p:cNvPr>
          <p:cNvSpPr/>
          <p:nvPr/>
        </p:nvSpPr>
        <p:spPr>
          <a:xfrm>
            <a:off x="3194567" y="2953497"/>
            <a:ext cx="394811" cy="218472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10">
                <a:extLst>
                  <a:ext uri="{FF2B5EF4-FFF2-40B4-BE49-F238E27FC236}">
                    <a16:creationId xmlns:a16="http://schemas.microsoft.com/office/drawing/2014/main" id="{6E98B24B-0243-08F5-C308-CD57882B0B6B}"/>
                  </a:ext>
                </a:extLst>
              </p:cNvPr>
              <p:cNvSpPr txBox="1"/>
              <p:nvPr/>
            </p:nvSpPr>
            <p:spPr>
              <a:xfrm>
                <a:off x="4440928" y="3305538"/>
                <a:ext cx="3791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8" name="ZoneTexte 10">
                <a:extLst>
                  <a:ext uri="{FF2B5EF4-FFF2-40B4-BE49-F238E27FC236}">
                    <a16:creationId xmlns:a16="http://schemas.microsoft.com/office/drawing/2014/main" id="{6E98B24B-0243-08F5-C308-CD57882B0B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0928" y="3305538"/>
                <a:ext cx="379179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50">
            <a:extLst>
              <a:ext uri="{FF2B5EF4-FFF2-40B4-BE49-F238E27FC236}">
                <a16:creationId xmlns:a16="http://schemas.microsoft.com/office/drawing/2014/main" id="{0C70FA34-03BE-FCE6-9BA7-7AFC943D9A43}"/>
              </a:ext>
            </a:extLst>
          </p:cNvPr>
          <p:cNvCxnSpPr>
            <a:cxnSpLocks/>
          </p:cNvCxnSpPr>
          <p:nvPr/>
        </p:nvCxnSpPr>
        <p:spPr>
          <a:xfrm>
            <a:off x="7155032" y="3482990"/>
            <a:ext cx="0" cy="174937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e 14">
            <a:extLst>
              <a:ext uri="{FF2B5EF4-FFF2-40B4-BE49-F238E27FC236}">
                <a16:creationId xmlns:a16="http://schemas.microsoft.com/office/drawing/2014/main" id="{F3FAF766-ADA0-9461-1E7A-1E5DC6288729}"/>
              </a:ext>
            </a:extLst>
          </p:cNvPr>
          <p:cNvGrpSpPr/>
          <p:nvPr/>
        </p:nvGrpSpPr>
        <p:grpSpPr>
          <a:xfrm>
            <a:off x="7075217" y="3408461"/>
            <a:ext cx="160729" cy="164592"/>
            <a:chOff x="4802909" y="4396509"/>
            <a:chExt cx="332509" cy="295564"/>
          </a:xfrm>
        </p:grpSpPr>
        <p:cxnSp>
          <p:nvCxnSpPr>
            <p:cNvPr id="35" name="Connecteur droit 15">
              <a:extLst>
                <a:ext uri="{FF2B5EF4-FFF2-40B4-BE49-F238E27FC236}">
                  <a16:creationId xmlns:a16="http://schemas.microsoft.com/office/drawing/2014/main" id="{996D1DE9-A15F-A6D7-E99E-A725B23F7E3D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Connecteur droit 16">
              <a:extLst>
                <a:ext uri="{FF2B5EF4-FFF2-40B4-BE49-F238E27FC236}">
                  <a16:creationId xmlns:a16="http://schemas.microsoft.com/office/drawing/2014/main" id="{D7A50102-9013-93AE-F33C-1643DA2EFB3D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2" name="Connecteur droit 2">
            <a:extLst>
              <a:ext uri="{FF2B5EF4-FFF2-40B4-BE49-F238E27FC236}">
                <a16:creationId xmlns:a16="http://schemas.microsoft.com/office/drawing/2014/main" id="{60F72AC3-71E9-3FE0-18B7-39F80C232B96}"/>
              </a:ext>
            </a:extLst>
          </p:cNvPr>
          <p:cNvCxnSpPr>
            <a:cxnSpLocks/>
          </p:cNvCxnSpPr>
          <p:nvPr/>
        </p:nvCxnSpPr>
        <p:spPr>
          <a:xfrm>
            <a:off x="4877472" y="3492208"/>
            <a:ext cx="3333078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ZoneTexte 10">
            <a:extLst>
              <a:ext uri="{FF2B5EF4-FFF2-40B4-BE49-F238E27FC236}">
                <a16:creationId xmlns:a16="http://schemas.microsoft.com/office/drawing/2014/main" id="{9FDC47D5-BB20-57DB-35C5-FD36898C05B7}"/>
              </a:ext>
            </a:extLst>
          </p:cNvPr>
          <p:cNvSpPr txBox="1"/>
          <p:nvPr/>
        </p:nvSpPr>
        <p:spPr>
          <a:xfrm>
            <a:off x="8245614" y="3304732"/>
            <a:ext cx="1800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  <a:r>
              <a:rPr lang="fr-FR" b="1" baseline="-25000" dirty="0">
                <a:solidFill>
                  <a:srgbClr val="002060"/>
                </a:solidFill>
              </a:rPr>
              <a:t>1</a:t>
            </a:r>
            <a:r>
              <a:rPr lang="fr-FR" b="1" dirty="0">
                <a:solidFill>
                  <a:srgbClr val="002060"/>
                </a:solidFill>
              </a:rPr>
              <a:t> = AR</a:t>
            </a:r>
            <a:r>
              <a:rPr lang="fr-FR" b="1" baseline="-25000" dirty="0">
                <a:solidFill>
                  <a:srgbClr val="002060"/>
                </a:solidFill>
              </a:rPr>
              <a:t>1</a:t>
            </a:r>
            <a:r>
              <a:rPr lang="fr-FR" b="1" dirty="0">
                <a:solidFill>
                  <a:srgbClr val="002060"/>
                </a:solidFill>
              </a:rPr>
              <a:t> = MR</a:t>
            </a:r>
            <a:r>
              <a:rPr lang="fr-FR" b="1" baseline="-25000" dirty="0">
                <a:solidFill>
                  <a:srgbClr val="002060"/>
                </a:solidFill>
              </a:rPr>
              <a:t>1</a:t>
            </a:r>
          </a:p>
        </p:txBody>
      </p:sp>
      <p:cxnSp>
        <p:nvCxnSpPr>
          <p:cNvPr id="45" name="Connecteur droit 2">
            <a:extLst>
              <a:ext uri="{FF2B5EF4-FFF2-40B4-BE49-F238E27FC236}">
                <a16:creationId xmlns:a16="http://schemas.microsoft.com/office/drawing/2014/main" id="{09E7BE3D-A05C-604D-1B66-0273711FC424}"/>
              </a:ext>
            </a:extLst>
          </p:cNvPr>
          <p:cNvCxnSpPr>
            <a:cxnSpLocks/>
          </p:cNvCxnSpPr>
          <p:nvPr/>
        </p:nvCxnSpPr>
        <p:spPr>
          <a:xfrm>
            <a:off x="617585" y="3496450"/>
            <a:ext cx="375915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ZoneTexte 10">
                <a:extLst>
                  <a:ext uri="{FF2B5EF4-FFF2-40B4-BE49-F238E27FC236}">
                    <a16:creationId xmlns:a16="http://schemas.microsoft.com/office/drawing/2014/main" id="{93B26B6A-F808-3E5C-6F87-75831341D9F9}"/>
                  </a:ext>
                </a:extLst>
              </p:cNvPr>
              <p:cNvSpPr txBox="1"/>
              <p:nvPr/>
            </p:nvSpPr>
            <p:spPr>
              <a:xfrm>
                <a:off x="6946177" y="5267340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7" name="ZoneTexte 10">
                <a:extLst>
                  <a:ext uri="{FF2B5EF4-FFF2-40B4-BE49-F238E27FC236}">
                    <a16:creationId xmlns:a16="http://schemas.microsoft.com/office/drawing/2014/main" id="{93B26B6A-F808-3E5C-6F87-75831341D9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6177" y="5267340"/>
                <a:ext cx="476156" cy="369332"/>
              </a:xfrm>
              <a:prstGeom prst="rect">
                <a:avLst/>
              </a:prstGeom>
              <a:blipFill>
                <a:blip r:embed="rId9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Arrow: Right 47">
            <a:extLst>
              <a:ext uri="{FF2B5EF4-FFF2-40B4-BE49-F238E27FC236}">
                <a16:creationId xmlns:a16="http://schemas.microsoft.com/office/drawing/2014/main" id="{7C9B3588-D99B-8D92-C668-C35C53407853}"/>
              </a:ext>
            </a:extLst>
          </p:cNvPr>
          <p:cNvSpPr/>
          <p:nvPr/>
        </p:nvSpPr>
        <p:spPr>
          <a:xfrm rot="5400000">
            <a:off x="7842802" y="3628372"/>
            <a:ext cx="301019" cy="218472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ZoneTexte 10">
            <a:extLst>
              <a:ext uri="{FF2B5EF4-FFF2-40B4-BE49-F238E27FC236}">
                <a16:creationId xmlns:a16="http://schemas.microsoft.com/office/drawing/2014/main" id="{722512F4-FA44-C6A3-EB33-7918549F1F74}"/>
              </a:ext>
            </a:extLst>
          </p:cNvPr>
          <p:cNvSpPr txBox="1"/>
          <p:nvPr/>
        </p:nvSpPr>
        <p:spPr>
          <a:xfrm>
            <a:off x="3098996" y="2484420"/>
            <a:ext cx="537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M</a:t>
            </a:r>
          </a:p>
        </p:txBody>
      </p:sp>
      <p:sp>
        <p:nvSpPr>
          <p:cNvPr id="51" name="ZoneTexte 10">
            <a:extLst>
              <a:ext uri="{FF2B5EF4-FFF2-40B4-BE49-F238E27FC236}">
                <a16:creationId xmlns:a16="http://schemas.microsoft.com/office/drawing/2014/main" id="{AD772DF0-6AF4-6DAF-1864-FE4828371A1E}"/>
              </a:ext>
            </a:extLst>
          </p:cNvPr>
          <p:cNvSpPr txBox="1"/>
          <p:nvPr/>
        </p:nvSpPr>
        <p:spPr>
          <a:xfrm>
            <a:off x="3213620" y="2520132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baseline="30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52" name="ZoneTexte 10">
            <a:extLst>
              <a:ext uri="{FF2B5EF4-FFF2-40B4-BE49-F238E27FC236}">
                <a16:creationId xmlns:a16="http://schemas.microsoft.com/office/drawing/2014/main" id="{4826ADA2-BB5E-D7E6-8BCE-F3C6557EA73B}"/>
              </a:ext>
            </a:extLst>
          </p:cNvPr>
          <p:cNvSpPr txBox="1"/>
          <p:nvPr/>
        </p:nvSpPr>
        <p:spPr>
          <a:xfrm>
            <a:off x="4130610" y="2464718"/>
            <a:ext cx="537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M</a:t>
            </a:r>
          </a:p>
        </p:txBody>
      </p:sp>
      <p:sp>
        <p:nvSpPr>
          <p:cNvPr id="58" name="ZoneTexte 10">
            <a:extLst>
              <a:ext uri="{FF2B5EF4-FFF2-40B4-BE49-F238E27FC236}">
                <a16:creationId xmlns:a16="http://schemas.microsoft.com/office/drawing/2014/main" id="{B07AE331-ED6B-9FB9-EDB2-31A167B694B4}"/>
              </a:ext>
            </a:extLst>
          </p:cNvPr>
          <p:cNvSpPr txBox="1"/>
          <p:nvPr/>
        </p:nvSpPr>
        <p:spPr>
          <a:xfrm>
            <a:off x="4245234" y="2500430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baseline="30000" dirty="0">
                <a:solidFill>
                  <a:schemeClr val="accent4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91906195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Connecteur droit 4">
            <a:extLst>
              <a:ext uri="{FF2B5EF4-FFF2-40B4-BE49-F238E27FC236}">
                <a16:creationId xmlns:a16="http://schemas.microsoft.com/office/drawing/2014/main" id="{EEF6F8D3-567F-32D2-5D83-982681A27BA7}"/>
              </a:ext>
            </a:extLst>
          </p:cNvPr>
          <p:cNvCxnSpPr>
            <a:cxnSpLocks/>
          </p:cNvCxnSpPr>
          <p:nvPr/>
        </p:nvCxnSpPr>
        <p:spPr>
          <a:xfrm flipV="1">
            <a:off x="2026698" y="2828698"/>
            <a:ext cx="2094648" cy="191427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1F52124B-411D-8489-3024-80B2824BD651}"/>
              </a:ext>
            </a:extLst>
          </p:cNvPr>
          <p:cNvSpPr/>
          <p:nvPr/>
        </p:nvSpPr>
        <p:spPr>
          <a:xfrm>
            <a:off x="4863012" y="3611804"/>
            <a:ext cx="1857043" cy="34298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10">
            <a:extLst>
              <a:ext uri="{FF2B5EF4-FFF2-40B4-BE49-F238E27FC236}">
                <a16:creationId xmlns:a16="http://schemas.microsoft.com/office/drawing/2014/main" id="{F47C652F-B1D5-3B43-E501-23FBE8320D92}"/>
              </a:ext>
            </a:extLst>
          </p:cNvPr>
          <p:cNvSpPr txBox="1"/>
          <p:nvPr/>
        </p:nvSpPr>
        <p:spPr>
          <a:xfrm>
            <a:off x="8652884" y="1651594"/>
            <a:ext cx="590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ATC</a:t>
            </a:r>
          </a:p>
        </p:txBody>
      </p:sp>
      <p:sp>
        <p:nvSpPr>
          <p:cNvPr id="27" name="Forme libre 5">
            <a:extLst>
              <a:ext uri="{FF2B5EF4-FFF2-40B4-BE49-F238E27FC236}">
                <a16:creationId xmlns:a16="http://schemas.microsoft.com/office/drawing/2014/main" id="{933485D7-C713-4E42-5BF4-BCA040D53201}"/>
              </a:ext>
            </a:extLst>
          </p:cNvPr>
          <p:cNvSpPr/>
          <p:nvPr/>
        </p:nvSpPr>
        <p:spPr>
          <a:xfrm>
            <a:off x="5160785" y="2012854"/>
            <a:ext cx="3517499" cy="1610334"/>
          </a:xfrm>
          <a:custGeom>
            <a:avLst/>
            <a:gdLst>
              <a:gd name="connsiteX0" fmla="*/ 0 w 5523346"/>
              <a:gd name="connsiteY0" fmla="*/ 101600 h 1459652"/>
              <a:gd name="connsiteX1" fmla="*/ 2733964 w 5523346"/>
              <a:gd name="connsiteY1" fmla="*/ 1459346 h 1459652"/>
              <a:gd name="connsiteX2" fmla="*/ 5523346 w 5523346"/>
              <a:gd name="connsiteY2" fmla="*/ 0 h 1459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23346" h="1459652">
                <a:moveTo>
                  <a:pt x="0" y="101600"/>
                </a:moveTo>
                <a:cubicBezTo>
                  <a:pt x="906703" y="788939"/>
                  <a:pt x="1813406" y="1476279"/>
                  <a:pt x="2733964" y="1459346"/>
                </a:cubicBezTo>
                <a:cubicBezTo>
                  <a:pt x="3654522" y="1442413"/>
                  <a:pt x="4588934" y="721206"/>
                  <a:pt x="5523346" y="0"/>
                </a:cubicBezTo>
              </a:path>
            </a:pathLst>
          </a:cu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10">
            <a:extLst>
              <a:ext uri="{FF2B5EF4-FFF2-40B4-BE49-F238E27FC236}">
                <a16:creationId xmlns:a16="http://schemas.microsoft.com/office/drawing/2014/main" id="{63E6A1D1-42AF-66DD-D316-98EE43285C96}"/>
              </a:ext>
            </a:extLst>
          </p:cNvPr>
          <p:cNvSpPr txBox="1"/>
          <p:nvPr/>
        </p:nvSpPr>
        <p:spPr>
          <a:xfrm>
            <a:off x="7858743" y="1508660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MC</a:t>
            </a:r>
          </a:p>
        </p:txBody>
      </p:sp>
      <p:cxnSp>
        <p:nvCxnSpPr>
          <p:cNvPr id="33" name="Connecteur droit 2">
            <a:extLst>
              <a:ext uri="{FF2B5EF4-FFF2-40B4-BE49-F238E27FC236}">
                <a16:creationId xmlns:a16="http://schemas.microsoft.com/office/drawing/2014/main" id="{CE752278-1D7D-E4A0-06D1-7F54D47410B0}"/>
              </a:ext>
            </a:extLst>
          </p:cNvPr>
          <p:cNvCxnSpPr>
            <a:cxnSpLocks/>
          </p:cNvCxnSpPr>
          <p:nvPr/>
        </p:nvCxnSpPr>
        <p:spPr>
          <a:xfrm>
            <a:off x="4863012" y="3606815"/>
            <a:ext cx="185704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10">
                <a:extLst>
                  <a:ext uri="{FF2B5EF4-FFF2-40B4-BE49-F238E27FC236}">
                    <a16:creationId xmlns:a16="http://schemas.microsoft.com/office/drawing/2014/main" id="{7257A7C2-E737-4C97-C466-0ADE67BE8418}"/>
                  </a:ext>
                </a:extLst>
              </p:cNvPr>
              <p:cNvSpPr txBox="1"/>
              <p:nvPr/>
            </p:nvSpPr>
            <p:spPr>
              <a:xfrm>
                <a:off x="4148416" y="3424141"/>
                <a:ext cx="6661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𝐴𝑇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4" name="ZoneTexte 10">
                <a:extLst>
                  <a:ext uri="{FF2B5EF4-FFF2-40B4-BE49-F238E27FC236}">
                    <a16:creationId xmlns:a16="http://schemas.microsoft.com/office/drawing/2014/main" id="{7257A7C2-E737-4C97-C466-0ADE67BE84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8416" y="3424141"/>
                <a:ext cx="666194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9B8AA9F0-7A71-B7A1-F94D-5041DE36F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0900"/>
          </a:xfrm>
        </p:spPr>
        <p:txBody>
          <a:bodyPr/>
          <a:lstStyle/>
          <a:p>
            <a:r>
              <a:rPr lang="fr-FR" dirty="0" err="1"/>
              <a:t>Equilibrium</a:t>
            </a:r>
            <a:r>
              <a:rPr lang="fr-FR" dirty="0"/>
              <a:t> in </a:t>
            </a:r>
            <a:r>
              <a:rPr lang="fr-FR" dirty="0" err="1"/>
              <a:t>Perfect</a:t>
            </a:r>
            <a:r>
              <a:rPr lang="fr-FR" dirty="0"/>
              <a:t> </a:t>
            </a:r>
            <a:r>
              <a:rPr lang="fr-FR" dirty="0" err="1"/>
              <a:t>Competition</a:t>
            </a:r>
            <a:endParaRPr lang="en-US" dirty="0"/>
          </a:p>
        </p:txBody>
      </p:sp>
      <p:sp>
        <p:nvSpPr>
          <p:cNvPr id="6" name="ZoneTexte 10">
            <a:extLst>
              <a:ext uri="{FF2B5EF4-FFF2-40B4-BE49-F238E27FC236}">
                <a16:creationId xmlns:a16="http://schemas.microsoft.com/office/drawing/2014/main" id="{AD7B156A-72EA-CC69-8829-8F2F8CA2E027}"/>
              </a:ext>
            </a:extLst>
          </p:cNvPr>
          <p:cNvSpPr txBox="1"/>
          <p:nvPr/>
        </p:nvSpPr>
        <p:spPr>
          <a:xfrm>
            <a:off x="3205537" y="5329200"/>
            <a:ext cx="1415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  <a:p>
            <a:pPr algn="ctr"/>
            <a:r>
              <a:rPr lang="fr-FR" b="1" dirty="0"/>
              <a:t>(BILLIONS)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C500161-F603-3FB6-AC92-E23CEBECFD11}"/>
              </a:ext>
            </a:extLst>
          </p:cNvPr>
          <p:cNvCxnSpPr/>
          <p:nvPr/>
        </p:nvCxnSpPr>
        <p:spPr>
          <a:xfrm>
            <a:off x="618354" y="5225389"/>
            <a:ext cx="4087379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9">
            <a:extLst>
              <a:ext uri="{FF2B5EF4-FFF2-40B4-BE49-F238E27FC236}">
                <a16:creationId xmlns:a16="http://schemas.microsoft.com/office/drawing/2014/main" id="{8F068ABC-F5C7-C983-8AF9-47EAD5DE858B}"/>
              </a:ext>
            </a:extLst>
          </p:cNvPr>
          <p:cNvCxnSpPr>
            <a:cxnSpLocks/>
          </p:cNvCxnSpPr>
          <p:nvPr/>
        </p:nvCxnSpPr>
        <p:spPr>
          <a:xfrm>
            <a:off x="1000889" y="2270930"/>
            <a:ext cx="2748005" cy="245887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10">
            <a:extLst>
              <a:ext uri="{FF2B5EF4-FFF2-40B4-BE49-F238E27FC236}">
                <a16:creationId xmlns:a16="http://schemas.microsoft.com/office/drawing/2014/main" id="{4004BFEE-2429-C1B5-F8AF-5B649E79C56D}"/>
              </a:ext>
            </a:extLst>
          </p:cNvPr>
          <p:cNvSpPr txBox="1"/>
          <p:nvPr/>
        </p:nvSpPr>
        <p:spPr>
          <a:xfrm>
            <a:off x="3756219" y="4676938"/>
            <a:ext cx="488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  <a:r>
              <a:rPr lang="fr-FR" b="1" baseline="-25000" dirty="0">
                <a:solidFill>
                  <a:srgbClr val="002060"/>
                </a:solidFill>
              </a:rPr>
              <a:t>M</a:t>
            </a:r>
          </a:p>
        </p:txBody>
      </p:sp>
      <p:cxnSp>
        <p:nvCxnSpPr>
          <p:cNvPr id="11" name="Connecteur droit avec flèche 4">
            <a:extLst>
              <a:ext uri="{FF2B5EF4-FFF2-40B4-BE49-F238E27FC236}">
                <a16:creationId xmlns:a16="http://schemas.microsoft.com/office/drawing/2014/main" id="{79A1ADD5-57AF-FAE3-5C71-500AD14E4103}"/>
              </a:ext>
            </a:extLst>
          </p:cNvPr>
          <p:cNvCxnSpPr/>
          <p:nvPr/>
        </p:nvCxnSpPr>
        <p:spPr>
          <a:xfrm flipH="1" flipV="1">
            <a:off x="4867807" y="1982930"/>
            <a:ext cx="1" cy="324943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0">
            <a:extLst>
              <a:ext uri="{FF2B5EF4-FFF2-40B4-BE49-F238E27FC236}">
                <a16:creationId xmlns:a16="http://schemas.microsoft.com/office/drawing/2014/main" id="{C0138CDE-22CB-44A2-4477-B88D88C06CE3}"/>
              </a:ext>
            </a:extLst>
          </p:cNvPr>
          <p:cNvSpPr txBox="1"/>
          <p:nvPr/>
        </p:nvSpPr>
        <p:spPr>
          <a:xfrm>
            <a:off x="7404358" y="5355900"/>
            <a:ext cx="1800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  <a:p>
            <a:pPr algn="ctr"/>
            <a:r>
              <a:rPr lang="fr-FR" b="1" dirty="0"/>
              <a:t>(THOUSANDS)</a:t>
            </a:r>
          </a:p>
        </p:txBody>
      </p:sp>
      <p:sp>
        <p:nvSpPr>
          <p:cNvPr id="13" name="ZoneTexte 10">
            <a:extLst>
              <a:ext uri="{FF2B5EF4-FFF2-40B4-BE49-F238E27FC236}">
                <a16:creationId xmlns:a16="http://schemas.microsoft.com/office/drawing/2014/main" id="{CF91DFD2-6E20-3AE3-E28B-39B91D3B3167}"/>
              </a:ext>
            </a:extLst>
          </p:cNvPr>
          <p:cNvSpPr txBox="1"/>
          <p:nvPr/>
        </p:nvSpPr>
        <p:spPr>
          <a:xfrm>
            <a:off x="591661" y="6123728"/>
            <a:ext cx="406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MARKET</a:t>
            </a:r>
          </a:p>
        </p:txBody>
      </p:sp>
      <p:sp>
        <p:nvSpPr>
          <p:cNvPr id="14" name="ZoneTexte 10">
            <a:extLst>
              <a:ext uri="{FF2B5EF4-FFF2-40B4-BE49-F238E27FC236}">
                <a16:creationId xmlns:a16="http://schemas.microsoft.com/office/drawing/2014/main" id="{1FA08D0E-A78F-7EE9-CEEB-2C6435399D53}"/>
              </a:ext>
            </a:extLst>
          </p:cNvPr>
          <p:cNvSpPr txBox="1"/>
          <p:nvPr/>
        </p:nvSpPr>
        <p:spPr>
          <a:xfrm>
            <a:off x="4851389" y="6091462"/>
            <a:ext cx="4097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INDIVIDUAL FIRM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3E3AC8C-02E3-BE47-92E3-BC708999DB86}"/>
              </a:ext>
            </a:extLst>
          </p:cNvPr>
          <p:cNvCxnSpPr/>
          <p:nvPr/>
        </p:nvCxnSpPr>
        <p:spPr>
          <a:xfrm>
            <a:off x="4869176" y="5234336"/>
            <a:ext cx="411537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2">
            <a:extLst>
              <a:ext uri="{FF2B5EF4-FFF2-40B4-BE49-F238E27FC236}">
                <a16:creationId xmlns:a16="http://schemas.microsoft.com/office/drawing/2014/main" id="{8DFF5C8B-4615-623A-4447-1DD048CA2360}"/>
              </a:ext>
            </a:extLst>
          </p:cNvPr>
          <p:cNvCxnSpPr>
            <a:cxnSpLocks/>
          </p:cNvCxnSpPr>
          <p:nvPr/>
        </p:nvCxnSpPr>
        <p:spPr>
          <a:xfrm>
            <a:off x="619173" y="3958507"/>
            <a:ext cx="375915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22">
            <a:extLst>
              <a:ext uri="{FF2B5EF4-FFF2-40B4-BE49-F238E27FC236}">
                <a16:creationId xmlns:a16="http://schemas.microsoft.com/office/drawing/2014/main" id="{C3731959-FFB3-6607-4FE1-B9DF18E9C2AE}"/>
              </a:ext>
            </a:extLst>
          </p:cNvPr>
          <p:cNvCxnSpPr>
            <a:cxnSpLocks/>
          </p:cNvCxnSpPr>
          <p:nvPr/>
        </p:nvCxnSpPr>
        <p:spPr>
          <a:xfrm flipV="1">
            <a:off x="2887965" y="3956758"/>
            <a:ext cx="0" cy="126863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e 14">
            <a:extLst>
              <a:ext uri="{FF2B5EF4-FFF2-40B4-BE49-F238E27FC236}">
                <a16:creationId xmlns:a16="http://schemas.microsoft.com/office/drawing/2014/main" id="{9675FFA6-4F00-C249-D6CE-CF18292818DE}"/>
              </a:ext>
            </a:extLst>
          </p:cNvPr>
          <p:cNvGrpSpPr/>
          <p:nvPr/>
        </p:nvGrpSpPr>
        <p:grpSpPr>
          <a:xfrm>
            <a:off x="2791852" y="3867625"/>
            <a:ext cx="182880" cy="182880"/>
            <a:chOff x="4802909" y="4396509"/>
            <a:chExt cx="332509" cy="295564"/>
          </a:xfrm>
        </p:grpSpPr>
        <p:cxnSp>
          <p:nvCxnSpPr>
            <p:cNvPr id="21" name="Connecteur droit 15">
              <a:extLst>
                <a:ext uri="{FF2B5EF4-FFF2-40B4-BE49-F238E27FC236}">
                  <a16:creationId xmlns:a16="http://schemas.microsoft.com/office/drawing/2014/main" id="{C2F7A65C-F82F-6ED4-8882-54209A46DA96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Connecteur droit 16">
              <a:extLst>
                <a:ext uri="{FF2B5EF4-FFF2-40B4-BE49-F238E27FC236}">
                  <a16:creationId xmlns:a16="http://schemas.microsoft.com/office/drawing/2014/main" id="{77550E84-E4E3-519F-0A86-C989E6882C10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3" name="ZoneTexte 11">
            <a:extLst>
              <a:ext uri="{FF2B5EF4-FFF2-40B4-BE49-F238E27FC236}">
                <a16:creationId xmlns:a16="http://schemas.microsoft.com/office/drawing/2014/main" id="{8ECAFB35-B9D4-604F-D76E-5E2CCEF343EC}"/>
              </a:ext>
            </a:extLst>
          </p:cNvPr>
          <p:cNvSpPr txBox="1"/>
          <p:nvPr/>
        </p:nvSpPr>
        <p:spPr>
          <a:xfrm>
            <a:off x="4262987" y="1334631"/>
            <a:ext cx="1175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COST /</a:t>
            </a:r>
          </a:p>
          <a:p>
            <a:pPr algn="ctr"/>
            <a:r>
              <a:rPr lang="fr-FR" b="1" dirty="0"/>
              <a:t>REVENUE</a:t>
            </a:r>
          </a:p>
        </p:txBody>
      </p:sp>
      <p:sp>
        <p:nvSpPr>
          <p:cNvPr id="26" name="ZoneTexte 11">
            <a:extLst>
              <a:ext uri="{FF2B5EF4-FFF2-40B4-BE49-F238E27FC236}">
                <a16:creationId xmlns:a16="http://schemas.microsoft.com/office/drawing/2014/main" id="{162143FB-3AEE-851D-AE72-AB7627958835}"/>
              </a:ext>
            </a:extLst>
          </p:cNvPr>
          <p:cNvSpPr txBox="1"/>
          <p:nvPr/>
        </p:nvSpPr>
        <p:spPr>
          <a:xfrm>
            <a:off x="173360" y="1586748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cxnSp>
        <p:nvCxnSpPr>
          <p:cNvPr id="31" name="Connecteur droit avec flèche 4">
            <a:extLst>
              <a:ext uri="{FF2B5EF4-FFF2-40B4-BE49-F238E27FC236}">
                <a16:creationId xmlns:a16="http://schemas.microsoft.com/office/drawing/2014/main" id="{799F485B-CD95-44D6-CC4A-88EB776F0A3B}"/>
              </a:ext>
            </a:extLst>
          </p:cNvPr>
          <p:cNvCxnSpPr/>
          <p:nvPr/>
        </p:nvCxnSpPr>
        <p:spPr>
          <a:xfrm flipH="1" flipV="1">
            <a:off x="619172" y="1958095"/>
            <a:ext cx="1" cy="326646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ZoneTexte 10">
                <a:extLst>
                  <a:ext uri="{FF2B5EF4-FFF2-40B4-BE49-F238E27FC236}">
                    <a16:creationId xmlns:a16="http://schemas.microsoft.com/office/drawing/2014/main" id="{247194A0-C77A-B26E-05DF-11ADB05A7B26}"/>
                  </a:ext>
                </a:extLst>
              </p:cNvPr>
              <p:cNvSpPr txBox="1"/>
              <p:nvPr/>
            </p:nvSpPr>
            <p:spPr>
              <a:xfrm>
                <a:off x="4440928" y="3772898"/>
                <a:ext cx="3791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1" name="ZoneTexte 10">
                <a:extLst>
                  <a:ext uri="{FF2B5EF4-FFF2-40B4-BE49-F238E27FC236}">
                    <a16:creationId xmlns:a16="http://schemas.microsoft.com/office/drawing/2014/main" id="{247194A0-C77A-B26E-05DF-11ADB05A7B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0928" y="3772898"/>
                <a:ext cx="379179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ZoneTexte 10">
                <a:extLst>
                  <a:ext uri="{FF2B5EF4-FFF2-40B4-BE49-F238E27FC236}">
                    <a16:creationId xmlns:a16="http://schemas.microsoft.com/office/drawing/2014/main" id="{FCA15959-4C7E-1055-BEF7-94F1E49F6A9D}"/>
                  </a:ext>
                </a:extLst>
              </p:cNvPr>
              <p:cNvSpPr txBox="1"/>
              <p:nvPr/>
            </p:nvSpPr>
            <p:spPr>
              <a:xfrm>
                <a:off x="2688056" y="5258816"/>
                <a:ext cx="4029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2" name="ZoneTexte 10">
                <a:extLst>
                  <a:ext uri="{FF2B5EF4-FFF2-40B4-BE49-F238E27FC236}">
                    <a16:creationId xmlns:a16="http://schemas.microsoft.com/office/drawing/2014/main" id="{FCA15959-4C7E-1055-BEF7-94F1E49F6A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8056" y="5258816"/>
                <a:ext cx="402914" cy="369332"/>
              </a:xfrm>
              <a:prstGeom prst="rect">
                <a:avLst/>
              </a:prstGeom>
              <a:blipFill>
                <a:blip r:embed="rId4"/>
                <a:stretch>
                  <a:fillRect l="-3030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ZoneTexte 10">
                <a:extLst>
                  <a:ext uri="{FF2B5EF4-FFF2-40B4-BE49-F238E27FC236}">
                    <a16:creationId xmlns:a16="http://schemas.microsoft.com/office/drawing/2014/main" id="{A38305A9-3719-E36C-ACA3-8AB610F1706D}"/>
                  </a:ext>
                </a:extLst>
              </p:cNvPr>
              <p:cNvSpPr txBox="1"/>
              <p:nvPr/>
            </p:nvSpPr>
            <p:spPr>
              <a:xfrm>
                <a:off x="188474" y="3773559"/>
                <a:ext cx="3791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3" name="ZoneTexte 10">
                <a:extLst>
                  <a:ext uri="{FF2B5EF4-FFF2-40B4-BE49-F238E27FC236}">
                    <a16:creationId xmlns:a16="http://schemas.microsoft.com/office/drawing/2014/main" id="{A38305A9-3719-E36C-ACA3-8AB610F170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474" y="3773559"/>
                <a:ext cx="37917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Connecteur droit 2">
            <a:extLst>
              <a:ext uri="{FF2B5EF4-FFF2-40B4-BE49-F238E27FC236}">
                <a16:creationId xmlns:a16="http://schemas.microsoft.com/office/drawing/2014/main" id="{3514540E-D837-55BC-8D54-74BBDCF93A64}"/>
              </a:ext>
            </a:extLst>
          </p:cNvPr>
          <p:cNvCxnSpPr>
            <a:cxnSpLocks/>
          </p:cNvCxnSpPr>
          <p:nvPr/>
        </p:nvCxnSpPr>
        <p:spPr>
          <a:xfrm>
            <a:off x="4885872" y="3956758"/>
            <a:ext cx="3333078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10">
            <a:extLst>
              <a:ext uri="{FF2B5EF4-FFF2-40B4-BE49-F238E27FC236}">
                <a16:creationId xmlns:a16="http://schemas.microsoft.com/office/drawing/2014/main" id="{824BB87A-7A7F-385D-85D0-1D6D49D164ED}"/>
              </a:ext>
            </a:extLst>
          </p:cNvPr>
          <p:cNvSpPr txBox="1"/>
          <p:nvPr/>
        </p:nvSpPr>
        <p:spPr>
          <a:xfrm>
            <a:off x="8245614" y="3782252"/>
            <a:ext cx="1800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  <a:r>
              <a:rPr lang="fr-FR" b="1" baseline="-25000" dirty="0">
                <a:solidFill>
                  <a:srgbClr val="002060"/>
                </a:solidFill>
              </a:rPr>
              <a:t>1</a:t>
            </a:r>
            <a:r>
              <a:rPr lang="fr-FR" b="1" dirty="0">
                <a:solidFill>
                  <a:srgbClr val="002060"/>
                </a:solidFill>
              </a:rPr>
              <a:t> = AR</a:t>
            </a:r>
            <a:r>
              <a:rPr lang="fr-FR" b="1" baseline="-25000" dirty="0">
                <a:solidFill>
                  <a:srgbClr val="002060"/>
                </a:solidFill>
              </a:rPr>
              <a:t>1</a:t>
            </a:r>
            <a:r>
              <a:rPr lang="fr-FR" b="1" dirty="0">
                <a:solidFill>
                  <a:srgbClr val="002060"/>
                </a:solidFill>
              </a:rPr>
              <a:t> = MR</a:t>
            </a:r>
            <a:r>
              <a:rPr lang="fr-FR" b="1" baseline="-25000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46" name="ZoneTexte 10">
            <a:extLst>
              <a:ext uri="{FF2B5EF4-FFF2-40B4-BE49-F238E27FC236}">
                <a16:creationId xmlns:a16="http://schemas.microsoft.com/office/drawing/2014/main" id="{7979348D-8CB7-2B9A-DA61-5330416DE14F}"/>
              </a:ext>
            </a:extLst>
          </p:cNvPr>
          <p:cNvSpPr txBox="1"/>
          <p:nvPr/>
        </p:nvSpPr>
        <p:spPr>
          <a:xfrm>
            <a:off x="4118468" y="2459366"/>
            <a:ext cx="537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M</a:t>
            </a:r>
          </a:p>
        </p:txBody>
      </p:sp>
      <p:sp>
        <p:nvSpPr>
          <p:cNvPr id="47" name="ZoneTexte 10">
            <a:extLst>
              <a:ext uri="{FF2B5EF4-FFF2-40B4-BE49-F238E27FC236}">
                <a16:creationId xmlns:a16="http://schemas.microsoft.com/office/drawing/2014/main" id="{246E5F29-2EE4-3D13-2AF0-10AEC317680D}"/>
              </a:ext>
            </a:extLst>
          </p:cNvPr>
          <p:cNvSpPr txBox="1"/>
          <p:nvPr/>
        </p:nvSpPr>
        <p:spPr>
          <a:xfrm>
            <a:off x="4233092" y="2495078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baseline="30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61804C6-3DA1-1076-6001-8282C128298C}"/>
              </a:ext>
            </a:extLst>
          </p:cNvPr>
          <p:cNvSpPr/>
          <p:nvPr/>
        </p:nvSpPr>
        <p:spPr>
          <a:xfrm>
            <a:off x="5420360" y="1879600"/>
            <a:ext cx="2450678" cy="2949419"/>
          </a:xfrm>
          <a:custGeom>
            <a:avLst/>
            <a:gdLst>
              <a:gd name="connsiteX0" fmla="*/ 0 w 2067560"/>
              <a:gd name="connsiteY0" fmla="*/ 2270760 h 2949419"/>
              <a:gd name="connsiteX1" fmla="*/ 645160 w 2067560"/>
              <a:gd name="connsiteY1" fmla="*/ 2809240 h 2949419"/>
              <a:gd name="connsiteX2" fmla="*/ 2067560 w 2067560"/>
              <a:gd name="connsiteY2" fmla="*/ 0 h 294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7560" h="2949419">
                <a:moveTo>
                  <a:pt x="0" y="2270760"/>
                </a:moveTo>
                <a:cubicBezTo>
                  <a:pt x="150283" y="2729230"/>
                  <a:pt x="300567" y="3187700"/>
                  <a:pt x="645160" y="2809240"/>
                </a:cubicBezTo>
                <a:cubicBezTo>
                  <a:pt x="989753" y="2430780"/>
                  <a:pt x="1528656" y="1215390"/>
                  <a:pt x="2067560" y="0"/>
                </a:cubicBezTo>
              </a:path>
            </a:pathLst>
          </a:cu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10">
                <a:extLst>
                  <a:ext uri="{FF2B5EF4-FFF2-40B4-BE49-F238E27FC236}">
                    <a16:creationId xmlns:a16="http://schemas.microsoft.com/office/drawing/2014/main" id="{1ED0CD7A-14EF-E19F-CAF0-386B64093DE5}"/>
                  </a:ext>
                </a:extLst>
              </p:cNvPr>
              <p:cNvSpPr txBox="1"/>
              <p:nvPr/>
            </p:nvSpPr>
            <p:spPr>
              <a:xfrm>
                <a:off x="6483572" y="5267340"/>
                <a:ext cx="4761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2" name="ZoneTexte 10">
                <a:extLst>
                  <a:ext uri="{FF2B5EF4-FFF2-40B4-BE49-F238E27FC236}">
                    <a16:creationId xmlns:a16="http://schemas.microsoft.com/office/drawing/2014/main" id="{1ED0CD7A-14EF-E19F-CAF0-386B64093D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3572" y="5267340"/>
                <a:ext cx="476156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50">
            <a:extLst>
              <a:ext uri="{FF2B5EF4-FFF2-40B4-BE49-F238E27FC236}">
                <a16:creationId xmlns:a16="http://schemas.microsoft.com/office/drawing/2014/main" id="{B6A20365-D252-D96A-E565-04EFFC534CDA}"/>
              </a:ext>
            </a:extLst>
          </p:cNvPr>
          <p:cNvCxnSpPr>
            <a:cxnSpLocks/>
          </p:cNvCxnSpPr>
          <p:nvPr/>
        </p:nvCxnSpPr>
        <p:spPr>
          <a:xfrm>
            <a:off x="6720057" y="3605307"/>
            <a:ext cx="0" cy="162706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e 14">
            <a:extLst>
              <a:ext uri="{FF2B5EF4-FFF2-40B4-BE49-F238E27FC236}">
                <a16:creationId xmlns:a16="http://schemas.microsoft.com/office/drawing/2014/main" id="{D30A2FEB-F580-B2EF-F061-A5ADEED20133}"/>
              </a:ext>
            </a:extLst>
          </p:cNvPr>
          <p:cNvGrpSpPr/>
          <p:nvPr/>
        </p:nvGrpSpPr>
        <p:grpSpPr>
          <a:xfrm>
            <a:off x="6640767" y="3876116"/>
            <a:ext cx="160729" cy="164592"/>
            <a:chOff x="4802909" y="4396509"/>
            <a:chExt cx="332509" cy="295564"/>
          </a:xfrm>
        </p:grpSpPr>
        <p:cxnSp>
          <p:nvCxnSpPr>
            <p:cNvPr id="37" name="Connecteur droit 15">
              <a:extLst>
                <a:ext uri="{FF2B5EF4-FFF2-40B4-BE49-F238E27FC236}">
                  <a16:creationId xmlns:a16="http://schemas.microsoft.com/office/drawing/2014/main" id="{BDB1F8CC-F341-B8DC-7309-FBB3AC1C3690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Connecteur droit 16">
              <a:extLst>
                <a:ext uri="{FF2B5EF4-FFF2-40B4-BE49-F238E27FC236}">
                  <a16:creationId xmlns:a16="http://schemas.microsoft.com/office/drawing/2014/main" id="{876764A4-3CC1-5550-C1EE-AE6D2877E1E3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ZoneTexte 10">
                <a:extLst>
                  <a:ext uri="{FF2B5EF4-FFF2-40B4-BE49-F238E27FC236}">
                    <a16:creationId xmlns:a16="http://schemas.microsoft.com/office/drawing/2014/main" id="{05505C22-9677-0187-82C5-7E95409531A9}"/>
                  </a:ext>
                </a:extLst>
              </p:cNvPr>
              <p:cNvSpPr txBox="1"/>
              <p:nvPr/>
            </p:nvSpPr>
            <p:spPr>
              <a:xfrm>
                <a:off x="4866439" y="3577869"/>
                <a:ext cx="18589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l-GR" sz="2000" b="1" i="0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𝚷</m:t>
                      </m:r>
                      <m:r>
                        <a:rPr lang="en-US" sz="20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&lt;</m:t>
                      </m:r>
                      <m:r>
                        <a:rPr lang="en-US" sz="2000" b="1" i="0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𝟎</m:t>
                      </m:r>
                    </m:oMath>
                  </m:oMathPara>
                </a14:m>
                <a:endParaRPr lang="fr-FR" sz="2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0" name="ZoneTexte 10">
                <a:extLst>
                  <a:ext uri="{FF2B5EF4-FFF2-40B4-BE49-F238E27FC236}">
                    <a16:creationId xmlns:a16="http://schemas.microsoft.com/office/drawing/2014/main" id="{05505C22-9677-0187-82C5-7E95409531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6439" y="3577869"/>
                <a:ext cx="1858980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4355392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Connecteur droit 4">
            <a:extLst>
              <a:ext uri="{FF2B5EF4-FFF2-40B4-BE49-F238E27FC236}">
                <a16:creationId xmlns:a16="http://schemas.microsoft.com/office/drawing/2014/main" id="{EEF6F8D3-567F-32D2-5D83-982681A27BA7}"/>
              </a:ext>
            </a:extLst>
          </p:cNvPr>
          <p:cNvCxnSpPr>
            <a:cxnSpLocks/>
          </p:cNvCxnSpPr>
          <p:nvPr/>
        </p:nvCxnSpPr>
        <p:spPr>
          <a:xfrm flipV="1">
            <a:off x="2026698" y="2828698"/>
            <a:ext cx="2094648" cy="1914272"/>
          </a:xfrm>
          <a:prstGeom prst="line">
            <a:avLst/>
          </a:prstGeom>
          <a:ln w="2857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10">
            <a:extLst>
              <a:ext uri="{FF2B5EF4-FFF2-40B4-BE49-F238E27FC236}">
                <a16:creationId xmlns:a16="http://schemas.microsoft.com/office/drawing/2014/main" id="{F47C652F-B1D5-3B43-E501-23FBE8320D92}"/>
              </a:ext>
            </a:extLst>
          </p:cNvPr>
          <p:cNvSpPr txBox="1"/>
          <p:nvPr/>
        </p:nvSpPr>
        <p:spPr>
          <a:xfrm>
            <a:off x="8652884" y="1651594"/>
            <a:ext cx="590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ATC</a:t>
            </a:r>
          </a:p>
        </p:txBody>
      </p:sp>
      <p:sp>
        <p:nvSpPr>
          <p:cNvPr id="27" name="Forme libre 5">
            <a:extLst>
              <a:ext uri="{FF2B5EF4-FFF2-40B4-BE49-F238E27FC236}">
                <a16:creationId xmlns:a16="http://schemas.microsoft.com/office/drawing/2014/main" id="{933485D7-C713-4E42-5BF4-BCA040D53201}"/>
              </a:ext>
            </a:extLst>
          </p:cNvPr>
          <p:cNvSpPr/>
          <p:nvPr/>
        </p:nvSpPr>
        <p:spPr>
          <a:xfrm>
            <a:off x="5160785" y="2012854"/>
            <a:ext cx="3517499" cy="1610334"/>
          </a:xfrm>
          <a:custGeom>
            <a:avLst/>
            <a:gdLst>
              <a:gd name="connsiteX0" fmla="*/ 0 w 5523346"/>
              <a:gd name="connsiteY0" fmla="*/ 101600 h 1459652"/>
              <a:gd name="connsiteX1" fmla="*/ 2733964 w 5523346"/>
              <a:gd name="connsiteY1" fmla="*/ 1459346 h 1459652"/>
              <a:gd name="connsiteX2" fmla="*/ 5523346 w 5523346"/>
              <a:gd name="connsiteY2" fmla="*/ 0 h 1459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23346" h="1459652">
                <a:moveTo>
                  <a:pt x="0" y="101600"/>
                </a:moveTo>
                <a:cubicBezTo>
                  <a:pt x="906703" y="788939"/>
                  <a:pt x="1813406" y="1476279"/>
                  <a:pt x="2733964" y="1459346"/>
                </a:cubicBezTo>
                <a:cubicBezTo>
                  <a:pt x="3654522" y="1442413"/>
                  <a:pt x="4588934" y="721206"/>
                  <a:pt x="5523346" y="0"/>
                </a:cubicBezTo>
              </a:path>
            </a:pathLst>
          </a:cu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10">
            <a:extLst>
              <a:ext uri="{FF2B5EF4-FFF2-40B4-BE49-F238E27FC236}">
                <a16:creationId xmlns:a16="http://schemas.microsoft.com/office/drawing/2014/main" id="{63E6A1D1-42AF-66DD-D316-98EE43285C96}"/>
              </a:ext>
            </a:extLst>
          </p:cNvPr>
          <p:cNvSpPr txBox="1"/>
          <p:nvPr/>
        </p:nvSpPr>
        <p:spPr>
          <a:xfrm>
            <a:off x="7858743" y="1508660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MC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8AA9F0-7A71-B7A1-F94D-5041DE36F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0900"/>
          </a:xfrm>
        </p:spPr>
        <p:txBody>
          <a:bodyPr/>
          <a:lstStyle/>
          <a:p>
            <a:r>
              <a:rPr lang="fr-FR" dirty="0" err="1"/>
              <a:t>Equilibrium</a:t>
            </a:r>
            <a:r>
              <a:rPr lang="fr-FR" dirty="0"/>
              <a:t> in </a:t>
            </a:r>
            <a:r>
              <a:rPr lang="fr-FR" dirty="0" err="1"/>
              <a:t>Perfect</a:t>
            </a:r>
            <a:r>
              <a:rPr lang="fr-FR" dirty="0"/>
              <a:t> </a:t>
            </a:r>
            <a:r>
              <a:rPr lang="fr-FR" dirty="0" err="1"/>
              <a:t>Competition</a:t>
            </a:r>
            <a:endParaRPr lang="en-US" dirty="0"/>
          </a:p>
        </p:txBody>
      </p:sp>
      <p:sp>
        <p:nvSpPr>
          <p:cNvPr id="6" name="ZoneTexte 10">
            <a:extLst>
              <a:ext uri="{FF2B5EF4-FFF2-40B4-BE49-F238E27FC236}">
                <a16:creationId xmlns:a16="http://schemas.microsoft.com/office/drawing/2014/main" id="{AD7B156A-72EA-CC69-8829-8F2F8CA2E027}"/>
              </a:ext>
            </a:extLst>
          </p:cNvPr>
          <p:cNvSpPr txBox="1"/>
          <p:nvPr/>
        </p:nvSpPr>
        <p:spPr>
          <a:xfrm>
            <a:off x="3205537" y="5329200"/>
            <a:ext cx="1415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  <a:p>
            <a:pPr algn="ctr"/>
            <a:r>
              <a:rPr lang="fr-FR" b="1" dirty="0"/>
              <a:t>(BILLIONS)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C500161-F603-3FB6-AC92-E23CEBECFD11}"/>
              </a:ext>
            </a:extLst>
          </p:cNvPr>
          <p:cNvCxnSpPr/>
          <p:nvPr/>
        </p:nvCxnSpPr>
        <p:spPr>
          <a:xfrm>
            <a:off x="618354" y="5225389"/>
            <a:ext cx="4087379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9">
            <a:extLst>
              <a:ext uri="{FF2B5EF4-FFF2-40B4-BE49-F238E27FC236}">
                <a16:creationId xmlns:a16="http://schemas.microsoft.com/office/drawing/2014/main" id="{8F068ABC-F5C7-C983-8AF9-47EAD5DE858B}"/>
              </a:ext>
            </a:extLst>
          </p:cNvPr>
          <p:cNvCxnSpPr>
            <a:cxnSpLocks/>
          </p:cNvCxnSpPr>
          <p:nvPr/>
        </p:nvCxnSpPr>
        <p:spPr>
          <a:xfrm>
            <a:off x="1000889" y="2270930"/>
            <a:ext cx="2748005" cy="245887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10">
            <a:extLst>
              <a:ext uri="{FF2B5EF4-FFF2-40B4-BE49-F238E27FC236}">
                <a16:creationId xmlns:a16="http://schemas.microsoft.com/office/drawing/2014/main" id="{4004BFEE-2429-C1B5-F8AF-5B649E79C56D}"/>
              </a:ext>
            </a:extLst>
          </p:cNvPr>
          <p:cNvSpPr txBox="1"/>
          <p:nvPr/>
        </p:nvSpPr>
        <p:spPr>
          <a:xfrm>
            <a:off x="3756219" y="4676938"/>
            <a:ext cx="488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  <a:r>
              <a:rPr lang="fr-FR" b="1" baseline="-25000" dirty="0">
                <a:solidFill>
                  <a:srgbClr val="002060"/>
                </a:solidFill>
              </a:rPr>
              <a:t>M</a:t>
            </a:r>
          </a:p>
        </p:txBody>
      </p:sp>
      <p:cxnSp>
        <p:nvCxnSpPr>
          <p:cNvPr id="11" name="Connecteur droit avec flèche 4">
            <a:extLst>
              <a:ext uri="{FF2B5EF4-FFF2-40B4-BE49-F238E27FC236}">
                <a16:creationId xmlns:a16="http://schemas.microsoft.com/office/drawing/2014/main" id="{79A1ADD5-57AF-FAE3-5C71-500AD14E4103}"/>
              </a:ext>
            </a:extLst>
          </p:cNvPr>
          <p:cNvCxnSpPr/>
          <p:nvPr/>
        </p:nvCxnSpPr>
        <p:spPr>
          <a:xfrm flipH="1" flipV="1">
            <a:off x="4867807" y="1982930"/>
            <a:ext cx="1" cy="324943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0">
            <a:extLst>
              <a:ext uri="{FF2B5EF4-FFF2-40B4-BE49-F238E27FC236}">
                <a16:creationId xmlns:a16="http://schemas.microsoft.com/office/drawing/2014/main" id="{C0138CDE-22CB-44A2-4477-B88D88C06CE3}"/>
              </a:ext>
            </a:extLst>
          </p:cNvPr>
          <p:cNvSpPr txBox="1"/>
          <p:nvPr/>
        </p:nvSpPr>
        <p:spPr>
          <a:xfrm>
            <a:off x="7404358" y="5355900"/>
            <a:ext cx="1800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  <a:p>
            <a:pPr algn="ctr"/>
            <a:r>
              <a:rPr lang="fr-FR" b="1" dirty="0"/>
              <a:t>(THOUSANDS)</a:t>
            </a:r>
          </a:p>
        </p:txBody>
      </p:sp>
      <p:sp>
        <p:nvSpPr>
          <p:cNvPr id="13" name="ZoneTexte 10">
            <a:extLst>
              <a:ext uri="{FF2B5EF4-FFF2-40B4-BE49-F238E27FC236}">
                <a16:creationId xmlns:a16="http://schemas.microsoft.com/office/drawing/2014/main" id="{CF91DFD2-6E20-3AE3-E28B-39B91D3B3167}"/>
              </a:ext>
            </a:extLst>
          </p:cNvPr>
          <p:cNvSpPr txBox="1"/>
          <p:nvPr/>
        </p:nvSpPr>
        <p:spPr>
          <a:xfrm>
            <a:off x="591661" y="6123728"/>
            <a:ext cx="406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MARKET</a:t>
            </a:r>
          </a:p>
        </p:txBody>
      </p:sp>
      <p:sp>
        <p:nvSpPr>
          <p:cNvPr id="14" name="ZoneTexte 10">
            <a:extLst>
              <a:ext uri="{FF2B5EF4-FFF2-40B4-BE49-F238E27FC236}">
                <a16:creationId xmlns:a16="http://schemas.microsoft.com/office/drawing/2014/main" id="{1FA08D0E-A78F-7EE9-CEEB-2C6435399D53}"/>
              </a:ext>
            </a:extLst>
          </p:cNvPr>
          <p:cNvSpPr txBox="1"/>
          <p:nvPr/>
        </p:nvSpPr>
        <p:spPr>
          <a:xfrm>
            <a:off x="4851389" y="6091462"/>
            <a:ext cx="4097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INDIVIDUAL FIRM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3E3AC8C-02E3-BE47-92E3-BC708999DB86}"/>
              </a:ext>
            </a:extLst>
          </p:cNvPr>
          <p:cNvCxnSpPr/>
          <p:nvPr/>
        </p:nvCxnSpPr>
        <p:spPr>
          <a:xfrm>
            <a:off x="4869176" y="5234336"/>
            <a:ext cx="411537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2">
            <a:extLst>
              <a:ext uri="{FF2B5EF4-FFF2-40B4-BE49-F238E27FC236}">
                <a16:creationId xmlns:a16="http://schemas.microsoft.com/office/drawing/2014/main" id="{8DFF5C8B-4615-623A-4447-1DD048CA2360}"/>
              </a:ext>
            </a:extLst>
          </p:cNvPr>
          <p:cNvCxnSpPr>
            <a:cxnSpLocks/>
          </p:cNvCxnSpPr>
          <p:nvPr/>
        </p:nvCxnSpPr>
        <p:spPr>
          <a:xfrm>
            <a:off x="619173" y="3623227"/>
            <a:ext cx="375915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11">
            <a:extLst>
              <a:ext uri="{FF2B5EF4-FFF2-40B4-BE49-F238E27FC236}">
                <a16:creationId xmlns:a16="http://schemas.microsoft.com/office/drawing/2014/main" id="{8ECAFB35-B9D4-604F-D76E-5E2CCEF343EC}"/>
              </a:ext>
            </a:extLst>
          </p:cNvPr>
          <p:cNvSpPr txBox="1"/>
          <p:nvPr/>
        </p:nvSpPr>
        <p:spPr>
          <a:xfrm>
            <a:off x="4262987" y="1334631"/>
            <a:ext cx="1175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COST /</a:t>
            </a:r>
          </a:p>
          <a:p>
            <a:pPr algn="ctr"/>
            <a:r>
              <a:rPr lang="fr-FR" b="1" dirty="0"/>
              <a:t>REVENUE</a:t>
            </a:r>
          </a:p>
        </p:txBody>
      </p:sp>
      <p:sp>
        <p:nvSpPr>
          <p:cNvPr id="26" name="ZoneTexte 11">
            <a:extLst>
              <a:ext uri="{FF2B5EF4-FFF2-40B4-BE49-F238E27FC236}">
                <a16:creationId xmlns:a16="http://schemas.microsoft.com/office/drawing/2014/main" id="{162143FB-3AEE-851D-AE72-AB7627958835}"/>
              </a:ext>
            </a:extLst>
          </p:cNvPr>
          <p:cNvSpPr txBox="1"/>
          <p:nvPr/>
        </p:nvSpPr>
        <p:spPr>
          <a:xfrm>
            <a:off x="173360" y="1586748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cxnSp>
        <p:nvCxnSpPr>
          <p:cNvPr id="31" name="Connecteur droit avec flèche 4">
            <a:extLst>
              <a:ext uri="{FF2B5EF4-FFF2-40B4-BE49-F238E27FC236}">
                <a16:creationId xmlns:a16="http://schemas.microsoft.com/office/drawing/2014/main" id="{799F485B-CD95-44D6-CC4A-88EB776F0A3B}"/>
              </a:ext>
            </a:extLst>
          </p:cNvPr>
          <p:cNvCxnSpPr/>
          <p:nvPr/>
        </p:nvCxnSpPr>
        <p:spPr>
          <a:xfrm flipH="1" flipV="1">
            <a:off x="619172" y="1958095"/>
            <a:ext cx="1" cy="326646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ZoneTexte 10">
                <a:extLst>
                  <a:ext uri="{FF2B5EF4-FFF2-40B4-BE49-F238E27FC236}">
                    <a16:creationId xmlns:a16="http://schemas.microsoft.com/office/drawing/2014/main" id="{247194A0-C77A-B26E-05DF-11ADB05A7B26}"/>
                  </a:ext>
                </a:extLst>
              </p:cNvPr>
              <p:cNvSpPr txBox="1"/>
              <p:nvPr/>
            </p:nvSpPr>
            <p:spPr>
              <a:xfrm>
                <a:off x="4440928" y="3437618"/>
                <a:ext cx="3791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1" name="ZoneTexte 10">
                <a:extLst>
                  <a:ext uri="{FF2B5EF4-FFF2-40B4-BE49-F238E27FC236}">
                    <a16:creationId xmlns:a16="http://schemas.microsoft.com/office/drawing/2014/main" id="{247194A0-C77A-B26E-05DF-11ADB05A7B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0928" y="3437618"/>
                <a:ext cx="379179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ZoneTexte 10">
                <a:extLst>
                  <a:ext uri="{FF2B5EF4-FFF2-40B4-BE49-F238E27FC236}">
                    <a16:creationId xmlns:a16="http://schemas.microsoft.com/office/drawing/2014/main" id="{A38305A9-3719-E36C-ACA3-8AB610F1706D}"/>
                  </a:ext>
                </a:extLst>
              </p:cNvPr>
              <p:cNvSpPr txBox="1"/>
              <p:nvPr/>
            </p:nvSpPr>
            <p:spPr>
              <a:xfrm>
                <a:off x="188474" y="3433199"/>
                <a:ext cx="3791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3" name="ZoneTexte 10">
                <a:extLst>
                  <a:ext uri="{FF2B5EF4-FFF2-40B4-BE49-F238E27FC236}">
                    <a16:creationId xmlns:a16="http://schemas.microsoft.com/office/drawing/2014/main" id="{A38305A9-3719-E36C-ACA3-8AB610F170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474" y="3433199"/>
                <a:ext cx="379179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Connecteur droit 2">
            <a:extLst>
              <a:ext uri="{FF2B5EF4-FFF2-40B4-BE49-F238E27FC236}">
                <a16:creationId xmlns:a16="http://schemas.microsoft.com/office/drawing/2014/main" id="{3514540E-D837-55BC-8D54-74BBDCF93A64}"/>
              </a:ext>
            </a:extLst>
          </p:cNvPr>
          <p:cNvCxnSpPr>
            <a:cxnSpLocks/>
          </p:cNvCxnSpPr>
          <p:nvPr/>
        </p:nvCxnSpPr>
        <p:spPr>
          <a:xfrm>
            <a:off x="4903635" y="3623188"/>
            <a:ext cx="3333078" cy="0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10">
            <a:extLst>
              <a:ext uri="{FF2B5EF4-FFF2-40B4-BE49-F238E27FC236}">
                <a16:creationId xmlns:a16="http://schemas.microsoft.com/office/drawing/2014/main" id="{824BB87A-7A7F-385D-85D0-1D6D49D164ED}"/>
              </a:ext>
            </a:extLst>
          </p:cNvPr>
          <p:cNvSpPr txBox="1"/>
          <p:nvPr/>
        </p:nvSpPr>
        <p:spPr>
          <a:xfrm>
            <a:off x="8245614" y="3446972"/>
            <a:ext cx="1800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D</a:t>
            </a:r>
            <a:r>
              <a:rPr lang="fr-FR" b="1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 = AR</a:t>
            </a:r>
            <a:r>
              <a:rPr lang="fr-FR" b="1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 = MR</a:t>
            </a:r>
            <a:r>
              <a:rPr lang="fr-FR" b="1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46" name="ZoneTexte 10">
            <a:extLst>
              <a:ext uri="{FF2B5EF4-FFF2-40B4-BE49-F238E27FC236}">
                <a16:creationId xmlns:a16="http://schemas.microsoft.com/office/drawing/2014/main" id="{7979348D-8CB7-2B9A-DA61-5330416DE14F}"/>
              </a:ext>
            </a:extLst>
          </p:cNvPr>
          <p:cNvSpPr txBox="1"/>
          <p:nvPr/>
        </p:nvSpPr>
        <p:spPr>
          <a:xfrm>
            <a:off x="4118468" y="2459366"/>
            <a:ext cx="537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M</a:t>
            </a:r>
          </a:p>
        </p:txBody>
      </p:sp>
      <p:sp>
        <p:nvSpPr>
          <p:cNvPr id="47" name="ZoneTexte 10">
            <a:extLst>
              <a:ext uri="{FF2B5EF4-FFF2-40B4-BE49-F238E27FC236}">
                <a16:creationId xmlns:a16="http://schemas.microsoft.com/office/drawing/2014/main" id="{246E5F29-2EE4-3D13-2AF0-10AEC317680D}"/>
              </a:ext>
            </a:extLst>
          </p:cNvPr>
          <p:cNvSpPr txBox="1"/>
          <p:nvPr/>
        </p:nvSpPr>
        <p:spPr>
          <a:xfrm>
            <a:off x="4233092" y="2495078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baseline="30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61804C6-3DA1-1076-6001-8282C128298C}"/>
              </a:ext>
            </a:extLst>
          </p:cNvPr>
          <p:cNvSpPr/>
          <p:nvPr/>
        </p:nvSpPr>
        <p:spPr>
          <a:xfrm>
            <a:off x="5420360" y="1879600"/>
            <a:ext cx="2450678" cy="2949419"/>
          </a:xfrm>
          <a:custGeom>
            <a:avLst/>
            <a:gdLst>
              <a:gd name="connsiteX0" fmla="*/ 0 w 2067560"/>
              <a:gd name="connsiteY0" fmla="*/ 2270760 h 2949419"/>
              <a:gd name="connsiteX1" fmla="*/ 645160 w 2067560"/>
              <a:gd name="connsiteY1" fmla="*/ 2809240 h 2949419"/>
              <a:gd name="connsiteX2" fmla="*/ 2067560 w 2067560"/>
              <a:gd name="connsiteY2" fmla="*/ 0 h 294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7560" h="2949419">
                <a:moveTo>
                  <a:pt x="0" y="2270760"/>
                </a:moveTo>
                <a:cubicBezTo>
                  <a:pt x="150283" y="2729230"/>
                  <a:pt x="300567" y="3187700"/>
                  <a:pt x="645160" y="2809240"/>
                </a:cubicBezTo>
                <a:cubicBezTo>
                  <a:pt x="989753" y="2430780"/>
                  <a:pt x="1528656" y="1215390"/>
                  <a:pt x="2067560" y="0"/>
                </a:cubicBezTo>
              </a:path>
            </a:pathLst>
          </a:cu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10">
                <a:extLst>
                  <a:ext uri="{FF2B5EF4-FFF2-40B4-BE49-F238E27FC236}">
                    <a16:creationId xmlns:a16="http://schemas.microsoft.com/office/drawing/2014/main" id="{1ED0CD7A-14EF-E19F-CAF0-386B64093DE5}"/>
                  </a:ext>
                </a:extLst>
              </p:cNvPr>
              <p:cNvSpPr txBox="1"/>
              <p:nvPr/>
            </p:nvSpPr>
            <p:spPr>
              <a:xfrm>
                <a:off x="6681692" y="5267340"/>
                <a:ext cx="4761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2" name="ZoneTexte 10">
                <a:extLst>
                  <a:ext uri="{FF2B5EF4-FFF2-40B4-BE49-F238E27FC236}">
                    <a16:creationId xmlns:a16="http://schemas.microsoft.com/office/drawing/2014/main" id="{1ED0CD7A-14EF-E19F-CAF0-386B64093D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1692" y="5267340"/>
                <a:ext cx="476156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50">
            <a:extLst>
              <a:ext uri="{FF2B5EF4-FFF2-40B4-BE49-F238E27FC236}">
                <a16:creationId xmlns:a16="http://schemas.microsoft.com/office/drawing/2014/main" id="{B6A20365-D252-D96A-E565-04EFFC534CDA}"/>
              </a:ext>
            </a:extLst>
          </p:cNvPr>
          <p:cNvCxnSpPr>
            <a:cxnSpLocks/>
          </p:cNvCxnSpPr>
          <p:nvPr/>
        </p:nvCxnSpPr>
        <p:spPr>
          <a:xfrm>
            <a:off x="6918177" y="3620547"/>
            <a:ext cx="0" cy="160401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e 14">
            <a:extLst>
              <a:ext uri="{FF2B5EF4-FFF2-40B4-BE49-F238E27FC236}">
                <a16:creationId xmlns:a16="http://schemas.microsoft.com/office/drawing/2014/main" id="{D30A2FEB-F580-B2EF-F061-A5ADEED20133}"/>
              </a:ext>
            </a:extLst>
          </p:cNvPr>
          <p:cNvGrpSpPr/>
          <p:nvPr/>
        </p:nvGrpSpPr>
        <p:grpSpPr>
          <a:xfrm>
            <a:off x="6838887" y="3550996"/>
            <a:ext cx="160729" cy="164592"/>
            <a:chOff x="4802909" y="4396509"/>
            <a:chExt cx="332509" cy="295564"/>
          </a:xfrm>
        </p:grpSpPr>
        <p:cxnSp>
          <p:nvCxnSpPr>
            <p:cNvPr id="37" name="Connecteur droit 15">
              <a:extLst>
                <a:ext uri="{FF2B5EF4-FFF2-40B4-BE49-F238E27FC236}">
                  <a16:creationId xmlns:a16="http://schemas.microsoft.com/office/drawing/2014/main" id="{BDB1F8CC-F341-B8DC-7309-FBB3AC1C3690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Connecteur droit 16">
              <a:extLst>
                <a:ext uri="{FF2B5EF4-FFF2-40B4-BE49-F238E27FC236}">
                  <a16:creationId xmlns:a16="http://schemas.microsoft.com/office/drawing/2014/main" id="{876764A4-3CC1-5550-C1EE-AE6D2877E1E3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8" name="Connecteur droit avec flèche 45">
            <a:extLst>
              <a:ext uri="{FF2B5EF4-FFF2-40B4-BE49-F238E27FC236}">
                <a16:creationId xmlns:a16="http://schemas.microsoft.com/office/drawing/2014/main" id="{E24F9572-5176-7A93-D961-8BAE039BAEA6}"/>
              </a:ext>
            </a:extLst>
          </p:cNvPr>
          <p:cNvCxnSpPr>
            <a:cxnSpLocks/>
          </p:cNvCxnSpPr>
          <p:nvPr/>
        </p:nvCxnSpPr>
        <p:spPr>
          <a:xfrm>
            <a:off x="6769255" y="3155457"/>
            <a:ext cx="108541" cy="34663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DD98471-5530-4A47-9922-BA9A6D4F07C5}"/>
                  </a:ext>
                </a:extLst>
              </p:cNvPr>
              <p:cNvSpPr txBox="1"/>
              <p:nvPr/>
            </p:nvSpPr>
            <p:spPr>
              <a:xfrm>
                <a:off x="6247006" y="2760907"/>
                <a:ext cx="8570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l-GR" sz="1800" b="1" i="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𝚷</m:t>
                      </m:r>
                      <m:r>
                        <a:rPr lang="en-US" sz="18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en-US" sz="1800" b="1" i="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𝟎</m:t>
                      </m:r>
                    </m:oMath>
                  </m:oMathPara>
                </a14:m>
                <a:endParaRPr lang="fr-FR" sz="1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DD98471-5530-4A47-9922-BA9A6D4F07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7006" y="2760907"/>
                <a:ext cx="857097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Connecteur droit 4">
            <a:extLst>
              <a:ext uri="{FF2B5EF4-FFF2-40B4-BE49-F238E27FC236}">
                <a16:creationId xmlns:a16="http://schemas.microsoft.com/office/drawing/2014/main" id="{70F952B6-F931-1AEA-753B-4213B5E2E2F0}"/>
              </a:ext>
            </a:extLst>
          </p:cNvPr>
          <p:cNvCxnSpPr>
            <a:cxnSpLocks/>
          </p:cNvCxnSpPr>
          <p:nvPr/>
        </p:nvCxnSpPr>
        <p:spPr>
          <a:xfrm flipV="1">
            <a:off x="1291066" y="2816423"/>
            <a:ext cx="2094648" cy="1914272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10">
            <a:extLst>
              <a:ext uri="{FF2B5EF4-FFF2-40B4-BE49-F238E27FC236}">
                <a16:creationId xmlns:a16="http://schemas.microsoft.com/office/drawing/2014/main" id="{855C00DF-E60C-EEE7-4E62-9A7C4B864708}"/>
              </a:ext>
            </a:extLst>
          </p:cNvPr>
          <p:cNvSpPr txBox="1"/>
          <p:nvPr/>
        </p:nvSpPr>
        <p:spPr>
          <a:xfrm>
            <a:off x="3382836" y="2447091"/>
            <a:ext cx="537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M</a:t>
            </a:r>
          </a:p>
        </p:txBody>
      </p:sp>
      <p:sp>
        <p:nvSpPr>
          <p:cNvPr id="35" name="ZoneTexte 10">
            <a:extLst>
              <a:ext uri="{FF2B5EF4-FFF2-40B4-BE49-F238E27FC236}">
                <a16:creationId xmlns:a16="http://schemas.microsoft.com/office/drawing/2014/main" id="{E8318E32-E0B6-2379-E4EC-A1EE22FA13A9}"/>
              </a:ext>
            </a:extLst>
          </p:cNvPr>
          <p:cNvSpPr txBox="1"/>
          <p:nvPr/>
        </p:nvSpPr>
        <p:spPr>
          <a:xfrm>
            <a:off x="3497460" y="2482803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baseline="30000" dirty="0">
                <a:solidFill>
                  <a:schemeClr val="accent4"/>
                </a:solidFill>
              </a:rPr>
              <a:t>2</a:t>
            </a:r>
          </a:p>
        </p:txBody>
      </p:sp>
      <p:sp>
        <p:nvSpPr>
          <p:cNvPr id="50" name="Arrow: Right 49">
            <a:extLst>
              <a:ext uri="{FF2B5EF4-FFF2-40B4-BE49-F238E27FC236}">
                <a16:creationId xmlns:a16="http://schemas.microsoft.com/office/drawing/2014/main" id="{34FD6A96-668D-479C-146D-F4AC4F85138A}"/>
              </a:ext>
            </a:extLst>
          </p:cNvPr>
          <p:cNvSpPr/>
          <p:nvPr/>
        </p:nvSpPr>
        <p:spPr>
          <a:xfrm rot="10800000">
            <a:off x="3369170" y="2923093"/>
            <a:ext cx="326066" cy="218472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Connecteur droit 22">
            <a:extLst>
              <a:ext uri="{FF2B5EF4-FFF2-40B4-BE49-F238E27FC236}">
                <a16:creationId xmlns:a16="http://schemas.microsoft.com/office/drawing/2014/main" id="{C3731959-FFB3-6607-4FE1-B9DF18E9C2AE}"/>
              </a:ext>
            </a:extLst>
          </p:cNvPr>
          <p:cNvCxnSpPr>
            <a:cxnSpLocks/>
          </p:cNvCxnSpPr>
          <p:nvPr/>
        </p:nvCxnSpPr>
        <p:spPr>
          <a:xfrm flipV="1">
            <a:off x="2506968" y="3607649"/>
            <a:ext cx="0" cy="161774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e 14">
            <a:extLst>
              <a:ext uri="{FF2B5EF4-FFF2-40B4-BE49-F238E27FC236}">
                <a16:creationId xmlns:a16="http://schemas.microsoft.com/office/drawing/2014/main" id="{9675FFA6-4F00-C249-D6CE-CF18292818DE}"/>
              </a:ext>
            </a:extLst>
          </p:cNvPr>
          <p:cNvGrpSpPr/>
          <p:nvPr/>
        </p:nvGrpSpPr>
        <p:grpSpPr>
          <a:xfrm>
            <a:off x="2410855" y="3528958"/>
            <a:ext cx="182880" cy="182880"/>
            <a:chOff x="4802909" y="4396509"/>
            <a:chExt cx="332509" cy="295564"/>
          </a:xfrm>
        </p:grpSpPr>
        <p:cxnSp>
          <p:nvCxnSpPr>
            <p:cNvPr id="21" name="Connecteur droit 15">
              <a:extLst>
                <a:ext uri="{FF2B5EF4-FFF2-40B4-BE49-F238E27FC236}">
                  <a16:creationId xmlns:a16="http://schemas.microsoft.com/office/drawing/2014/main" id="{C2F7A65C-F82F-6ED4-8882-54209A46DA96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Connecteur droit 16">
              <a:extLst>
                <a:ext uri="{FF2B5EF4-FFF2-40B4-BE49-F238E27FC236}">
                  <a16:creationId xmlns:a16="http://schemas.microsoft.com/office/drawing/2014/main" id="{77550E84-E4E3-519F-0A86-C989E6882C10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ZoneTexte 10">
                <a:extLst>
                  <a:ext uri="{FF2B5EF4-FFF2-40B4-BE49-F238E27FC236}">
                    <a16:creationId xmlns:a16="http://schemas.microsoft.com/office/drawing/2014/main" id="{FCA15959-4C7E-1055-BEF7-94F1E49F6A9D}"/>
                  </a:ext>
                </a:extLst>
              </p:cNvPr>
              <p:cNvSpPr txBox="1"/>
              <p:nvPr/>
            </p:nvSpPr>
            <p:spPr>
              <a:xfrm>
                <a:off x="2307059" y="5258816"/>
                <a:ext cx="4029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2" name="ZoneTexte 10">
                <a:extLst>
                  <a:ext uri="{FF2B5EF4-FFF2-40B4-BE49-F238E27FC236}">
                    <a16:creationId xmlns:a16="http://schemas.microsoft.com/office/drawing/2014/main" id="{FCA15959-4C7E-1055-BEF7-94F1E49F6A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7059" y="5258816"/>
                <a:ext cx="402914" cy="369332"/>
              </a:xfrm>
              <a:prstGeom prst="rect">
                <a:avLst/>
              </a:prstGeom>
              <a:blipFill>
                <a:blip r:embed="rId6"/>
                <a:stretch>
                  <a:fillRect l="-2985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3288665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Connecteur droit 2">
            <a:extLst>
              <a:ext uri="{FF2B5EF4-FFF2-40B4-BE49-F238E27FC236}">
                <a16:creationId xmlns:a16="http://schemas.microsoft.com/office/drawing/2014/main" id="{D5419791-F109-8F1F-8710-10635CFFE9B9}"/>
              </a:ext>
            </a:extLst>
          </p:cNvPr>
          <p:cNvCxnSpPr>
            <a:cxnSpLocks/>
          </p:cNvCxnSpPr>
          <p:nvPr/>
        </p:nvCxnSpPr>
        <p:spPr>
          <a:xfrm>
            <a:off x="4885872" y="3956758"/>
            <a:ext cx="3333078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4">
            <a:extLst>
              <a:ext uri="{FF2B5EF4-FFF2-40B4-BE49-F238E27FC236}">
                <a16:creationId xmlns:a16="http://schemas.microsoft.com/office/drawing/2014/main" id="{EEF6F8D3-567F-32D2-5D83-982681A27BA7}"/>
              </a:ext>
            </a:extLst>
          </p:cNvPr>
          <p:cNvCxnSpPr>
            <a:cxnSpLocks/>
          </p:cNvCxnSpPr>
          <p:nvPr/>
        </p:nvCxnSpPr>
        <p:spPr>
          <a:xfrm flipV="1">
            <a:off x="2026698" y="2828698"/>
            <a:ext cx="2094648" cy="1914272"/>
          </a:xfrm>
          <a:prstGeom prst="line">
            <a:avLst/>
          </a:prstGeom>
          <a:ln w="2857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10">
            <a:extLst>
              <a:ext uri="{FF2B5EF4-FFF2-40B4-BE49-F238E27FC236}">
                <a16:creationId xmlns:a16="http://schemas.microsoft.com/office/drawing/2014/main" id="{F47C652F-B1D5-3B43-E501-23FBE8320D92}"/>
              </a:ext>
            </a:extLst>
          </p:cNvPr>
          <p:cNvSpPr txBox="1"/>
          <p:nvPr/>
        </p:nvSpPr>
        <p:spPr>
          <a:xfrm>
            <a:off x="8652884" y="1651594"/>
            <a:ext cx="590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ATC</a:t>
            </a:r>
          </a:p>
        </p:txBody>
      </p:sp>
      <p:sp>
        <p:nvSpPr>
          <p:cNvPr id="27" name="Forme libre 5">
            <a:extLst>
              <a:ext uri="{FF2B5EF4-FFF2-40B4-BE49-F238E27FC236}">
                <a16:creationId xmlns:a16="http://schemas.microsoft.com/office/drawing/2014/main" id="{933485D7-C713-4E42-5BF4-BCA040D53201}"/>
              </a:ext>
            </a:extLst>
          </p:cNvPr>
          <p:cNvSpPr/>
          <p:nvPr/>
        </p:nvSpPr>
        <p:spPr>
          <a:xfrm>
            <a:off x="5160785" y="2012854"/>
            <a:ext cx="3517499" cy="1610334"/>
          </a:xfrm>
          <a:custGeom>
            <a:avLst/>
            <a:gdLst>
              <a:gd name="connsiteX0" fmla="*/ 0 w 5523346"/>
              <a:gd name="connsiteY0" fmla="*/ 101600 h 1459652"/>
              <a:gd name="connsiteX1" fmla="*/ 2733964 w 5523346"/>
              <a:gd name="connsiteY1" fmla="*/ 1459346 h 1459652"/>
              <a:gd name="connsiteX2" fmla="*/ 5523346 w 5523346"/>
              <a:gd name="connsiteY2" fmla="*/ 0 h 1459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23346" h="1459652">
                <a:moveTo>
                  <a:pt x="0" y="101600"/>
                </a:moveTo>
                <a:cubicBezTo>
                  <a:pt x="906703" y="788939"/>
                  <a:pt x="1813406" y="1476279"/>
                  <a:pt x="2733964" y="1459346"/>
                </a:cubicBezTo>
                <a:cubicBezTo>
                  <a:pt x="3654522" y="1442413"/>
                  <a:pt x="4588934" y="721206"/>
                  <a:pt x="5523346" y="0"/>
                </a:cubicBezTo>
              </a:path>
            </a:pathLst>
          </a:cu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10">
            <a:extLst>
              <a:ext uri="{FF2B5EF4-FFF2-40B4-BE49-F238E27FC236}">
                <a16:creationId xmlns:a16="http://schemas.microsoft.com/office/drawing/2014/main" id="{63E6A1D1-42AF-66DD-D316-98EE43285C96}"/>
              </a:ext>
            </a:extLst>
          </p:cNvPr>
          <p:cNvSpPr txBox="1"/>
          <p:nvPr/>
        </p:nvSpPr>
        <p:spPr>
          <a:xfrm>
            <a:off x="7858743" y="1508660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MC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8AA9F0-7A71-B7A1-F94D-5041DE36F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0900"/>
          </a:xfrm>
        </p:spPr>
        <p:txBody>
          <a:bodyPr/>
          <a:lstStyle/>
          <a:p>
            <a:r>
              <a:rPr lang="fr-FR" dirty="0" err="1"/>
              <a:t>Equilibrium</a:t>
            </a:r>
            <a:r>
              <a:rPr lang="fr-FR" dirty="0"/>
              <a:t> in </a:t>
            </a:r>
            <a:r>
              <a:rPr lang="fr-FR" dirty="0" err="1"/>
              <a:t>Perfect</a:t>
            </a:r>
            <a:r>
              <a:rPr lang="fr-FR" dirty="0"/>
              <a:t> </a:t>
            </a:r>
            <a:r>
              <a:rPr lang="fr-FR" dirty="0" err="1"/>
              <a:t>Competition</a:t>
            </a:r>
            <a:endParaRPr lang="en-US" dirty="0"/>
          </a:p>
        </p:txBody>
      </p:sp>
      <p:sp>
        <p:nvSpPr>
          <p:cNvPr id="6" name="ZoneTexte 10">
            <a:extLst>
              <a:ext uri="{FF2B5EF4-FFF2-40B4-BE49-F238E27FC236}">
                <a16:creationId xmlns:a16="http://schemas.microsoft.com/office/drawing/2014/main" id="{AD7B156A-72EA-CC69-8829-8F2F8CA2E027}"/>
              </a:ext>
            </a:extLst>
          </p:cNvPr>
          <p:cNvSpPr txBox="1"/>
          <p:nvPr/>
        </p:nvSpPr>
        <p:spPr>
          <a:xfrm>
            <a:off x="3205537" y="5329200"/>
            <a:ext cx="1415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  <a:p>
            <a:pPr algn="ctr"/>
            <a:r>
              <a:rPr lang="fr-FR" b="1" dirty="0"/>
              <a:t>(BILLIONS)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C500161-F603-3FB6-AC92-E23CEBECFD11}"/>
              </a:ext>
            </a:extLst>
          </p:cNvPr>
          <p:cNvCxnSpPr/>
          <p:nvPr/>
        </p:nvCxnSpPr>
        <p:spPr>
          <a:xfrm>
            <a:off x="618354" y="5225389"/>
            <a:ext cx="4087379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9">
            <a:extLst>
              <a:ext uri="{FF2B5EF4-FFF2-40B4-BE49-F238E27FC236}">
                <a16:creationId xmlns:a16="http://schemas.microsoft.com/office/drawing/2014/main" id="{8F068ABC-F5C7-C983-8AF9-47EAD5DE858B}"/>
              </a:ext>
            </a:extLst>
          </p:cNvPr>
          <p:cNvCxnSpPr>
            <a:cxnSpLocks/>
          </p:cNvCxnSpPr>
          <p:nvPr/>
        </p:nvCxnSpPr>
        <p:spPr>
          <a:xfrm>
            <a:off x="1000889" y="2270930"/>
            <a:ext cx="2748005" cy="245887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10">
            <a:extLst>
              <a:ext uri="{FF2B5EF4-FFF2-40B4-BE49-F238E27FC236}">
                <a16:creationId xmlns:a16="http://schemas.microsoft.com/office/drawing/2014/main" id="{4004BFEE-2429-C1B5-F8AF-5B649E79C56D}"/>
              </a:ext>
            </a:extLst>
          </p:cNvPr>
          <p:cNvSpPr txBox="1"/>
          <p:nvPr/>
        </p:nvSpPr>
        <p:spPr>
          <a:xfrm>
            <a:off x="3756219" y="4676938"/>
            <a:ext cx="488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  <a:r>
              <a:rPr lang="fr-FR" b="1" baseline="-25000" dirty="0">
                <a:solidFill>
                  <a:srgbClr val="002060"/>
                </a:solidFill>
              </a:rPr>
              <a:t>M</a:t>
            </a:r>
          </a:p>
        </p:txBody>
      </p:sp>
      <p:cxnSp>
        <p:nvCxnSpPr>
          <p:cNvPr id="11" name="Connecteur droit avec flèche 4">
            <a:extLst>
              <a:ext uri="{FF2B5EF4-FFF2-40B4-BE49-F238E27FC236}">
                <a16:creationId xmlns:a16="http://schemas.microsoft.com/office/drawing/2014/main" id="{79A1ADD5-57AF-FAE3-5C71-500AD14E4103}"/>
              </a:ext>
            </a:extLst>
          </p:cNvPr>
          <p:cNvCxnSpPr/>
          <p:nvPr/>
        </p:nvCxnSpPr>
        <p:spPr>
          <a:xfrm flipH="1" flipV="1">
            <a:off x="4867807" y="1982930"/>
            <a:ext cx="1" cy="324943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0">
            <a:extLst>
              <a:ext uri="{FF2B5EF4-FFF2-40B4-BE49-F238E27FC236}">
                <a16:creationId xmlns:a16="http://schemas.microsoft.com/office/drawing/2014/main" id="{C0138CDE-22CB-44A2-4477-B88D88C06CE3}"/>
              </a:ext>
            </a:extLst>
          </p:cNvPr>
          <p:cNvSpPr txBox="1"/>
          <p:nvPr/>
        </p:nvSpPr>
        <p:spPr>
          <a:xfrm>
            <a:off x="7404358" y="5355900"/>
            <a:ext cx="1800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QUANTITY</a:t>
            </a:r>
          </a:p>
          <a:p>
            <a:pPr algn="ctr"/>
            <a:r>
              <a:rPr lang="fr-FR" b="1" dirty="0"/>
              <a:t>(THOUSANDS)</a:t>
            </a:r>
          </a:p>
        </p:txBody>
      </p:sp>
      <p:sp>
        <p:nvSpPr>
          <p:cNvPr id="13" name="ZoneTexte 10">
            <a:extLst>
              <a:ext uri="{FF2B5EF4-FFF2-40B4-BE49-F238E27FC236}">
                <a16:creationId xmlns:a16="http://schemas.microsoft.com/office/drawing/2014/main" id="{CF91DFD2-6E20-3AE3-E28B-39B91D3B3167}"/>
              </a:ext>
            </a:extLst>
          </p:cNvPr>
          <p:cNvSpPr txBox="1"/>
          <p:nvPr/>
        </p:nvSpPr>
        <p:spPr>
          <a:xfrm>
            <a:off x="591661" y="6123728"/>
            <a:ext cx="406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MARKET</a:t>
            </a:r>
          </a:p>
        </p:txBody>
      </p:sp>
      <p:sp>
        <p:nvSpPr>
          <p:cNvPr id="14" name="ZoneTexte 10">
            <a:extLst>
              <a:ext uri="{FF2B5EF4-FFF2-40B4-BE49-F238E27FC236}">
                <a16:creationId xmlns:a16="http://schemas.microsoft.com/office/drawing/2014/main" id="{1FA08D0E-A78F-7EE9-CEEB-2C6435399D53}"/>
              </a:ext>
            </a:extLst>
          </p:cNvPr>
          <p:cNvSpPr txBox="1"/>
          <p:nvPr/>
        </p:nvSpPr>
        <p:spPr>
          <a:xfrm>
            <a:off x="4851389" y="6091462"/>
            <a:ext cx="4097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INDIVIDUAL FIRM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3E3AC8C-02E3-BE47-92E3-BC708999DB86}"/>
              </a:ext>
            </a:extLst>
          </p:cNvPr>
          <p:cNvCxnSpPr/>
          <p:nvPr/>
        </p:nvCxnSpPr>
        <p:spPr>
          <a:xfrm>
            <a:off x="4869176" y="5234336"/>
            <a:ext cx="411537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2">
            <a:extLst>
              <a:ext uri="{FF2B5EF4-FFF2-40B4-BE49-F238E27FC236}">
                <a16:creationId xmlns:a16="http://schemas.microsoft.com/office/drawing/2014/main" id="{8DFF5C8B-4615-623A-4447-1DD048CA2360}"/>
              </a:ext>
            </a:extLst>
          </p:cNvPr>
          <p:cNvCxnSpPr>
            <a:cxnSpLocks/>
          </p:cNvCxnSpPr>
          <p:nvPr/>
        </p:nvCxnSpPr>
        <p:spPr>
          <a:xfrm>
            <a:off x="619173" y="3623227"/>
            <a:ext cx="375915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11">
            <a:extLst>
              <a:ext uri="{FF2B5EF4-FFF2-40B4-BE49-F238E27FC236}">
                <a16:creationId xmlns:a16="http://schemas.microsoft.com/office/drawing/2014/main" id="{8ECAFB35-B9D4-604F-D76E-5E2CCEF343EC}"/>
              </a:ext>
            </a:extLst>
          </p:cNvPr>
          <p:cNvSpPr txBox="1"/>
          <p:nvPr/>
        </p:nvSpPr>
        <p:spPr>
          <a:xfrm>
            <a:off x="4262987" y="1334631"/>
            <a:ext cx="1175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COST /</a:t>
            </a:r>
          </a:p>
          <a:p>
            <a:pPr algn="ctr"/>
            <a:r>
              <a:rPr lang="fr-FR" b="1" dirty="0"/>
              <a:t>REVENUE</a:t>
            </a:r>
          </a:p>
        </p:txBody>
      </p:sp>
      <p:sp>
        <p:nvSpPr>
          <p:cNvPr id="26" name="ZoneTexte 11">
            <a:extLst>
              <a:ext uri="{FF2B5EF4-FFF2-40B4-BE49-F238E27FC236}">
                <a16:creationId xmlns:a16="http://schemas.microsoft.com/office/drawing/2014/main" id="{162143FB-3AEE-851D-AE72-AB7627958835}"/>
              </a:ext>
            </a:extLst>
          </p:cNvPr>
          <p:cNvSpPr txBox="1"/>
          <p:nvPr/>
        </p:nvSpPr>
        <p:spPr>
          <a:xfrm>
            <a:off x="173360" y="1586748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PRICE</a:t>
            </a:r>
          </a:p>
        </p:txBody>
      </p:sp>
      <p:cxnSp>
        <p:nvCxnSpPr>
          <p:cNvPr id="31" name="Connecteur droit avec flèche 4">
            <a:extLst>
              <a:ext uri="{FF2B5EF4-FFF2-40B4-BE49-F238E27FC236}">
                <a16:creationId xmlns:a16="http://schemas.microsoft.com/office/drawing/2014/main" id="{799F485B-CD95-44D6-CC4A-88EB776F0A3B}"/>
              </a:ext>
            </a:extLst>
          </p:cNvPr>
          <p:cNvCxnSpPr/>
          <p:nvPr/>
        </p:nvCxnSpPr>
        <p:spPr>
          <a:xfrm flipH="1" flipV="1">
            <a:off x="619172" y="1958095"/>
            <a:ext cx="1" cy="326646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ZoneTexte 10">
                <a:extLst>
                  <a:ext uri="{FF2B5EF4-FFF2-40B4-BE49-F238E27FC236}">
                    <a16:creationId xmlns:a16="http://schemas.microsoft.com/office/drawing/2014/main" id="{247194A0-C77A-B26E-05DF-11ADB05A7B26}"/>
                  </a:ext>
                </a:extLst>
              </p:cNvPr>
              <p:cNvSpPr txBox="1"/>
              <p:nvPr/>
            </p:nvSpPr>
            <p:spPr>
              <a:xfrm>
                <a:off x="4440928" y="3437618"/>
                <a:ext cx="3791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1" name="ZoneTexte 10">
                <a:extLst>
                  <a:ext uri="{FF2B5EF4-FFF2-40B4-BE49-F238E27FC236}">
                    <a16:creationId xmlns:a16="http://schemas.microsoft.com/office/drawing/2014/main" id="{247194A0-C77A-B26E-05DF-11ADB05A7B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0928" y="3437618"/>
                <a:ext cx="379179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ZoneTexte 10">
                <a:extLst>
                  <a:ext uri="{FF2B5EF4-FFF2-40B4-BE49-F238E27FC236}">
                    <a16:creationId xmlns:a16="http://schemas.microsoft.com/office/drawing/2014/main" id="{A38305A9-3719-E36C-ACA3-8AB610F1706D}"/>
                  </a:ext>
                </a:extLst>
              </p:cNvPr>
              <p:cNvSpPr txBox="1"/>
              <p:nvPr/>
            </p:nvSpPr>
            <p:spPr>
              <a:xfrm>
                <a:off x="188474" y="3433199"/>
                <a:ext cx="3791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3" name="ZoneTexte 10">
                <a:extLst>
                  <a:ext uri="{FF2B5EF4-FFF2-40B4-BE49-F238E27FC236}">
                    <a16:creationId xmlns:a16="http://schemas.microsoft.com/office/drawing/2014/main" id="{A38305A9-3719-E36C-ACA3-8AB610F170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474" y="3433199"/>
                <a:ext cx="379179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Connecteur droit 2">
            <a:extLst>
              <a:ext uri="{FF2B5EF4-FFF2-40B4-BE49-F238E27FC236}">
                <a16:creationId xmlns:a16="http://schemas.microsoft.com/office/drawing/2014/main" id="{3514540E-D837-55BC-8D54-74BBDCF93A64}"/>
              </a:ext>
            </a:extLst>
          </p:cNvPr>
          <p:cNvCxnSpPr>
            <a:cxnSpLocks/>
          </p:cNvCxnSpPr>
          <p:nvPr/>
        </p:nvCxnSpPr>
        <p:spPr>
          <a:xfrm>
            <a:off x="4903635" y="3623188"/>
            <a:ext cx="3333078" cy="0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10">
            <a:extLst>
              <a:ext uri="{FF2B5EF4-FFF2-40B4-BE49-F238E27FC236}">
                <a16:creationId xmlns:a16="http://schemas.microsoft.com/office/drawing/2014/main" id="{824BB87A-7A7F-385D-85D0-1D6D49D164ED}"/>
              </a:ext>
            </a:extLst>
          </p:cNvPr>
          <p:cNvSpPr txBox="1"/>
          <p:nvPr/>
        </p:nvSpPr>
        <p:spPr>
          <a:xfrm>
            <a:off x="8245614" y="3446972"/>
            <a:ext cx="1800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D</a:t>
            </a:r>
            <a:r>
              <a:rPr lang="fr-FR" b="1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 = AR</a:t>
            </a:r>
            <a:r>
              <a:rPr lang="fr-FR" b="1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 = MR</a:t>
            </a:r>
            <a:r>
              <a:rPr lang="fr-FR" b="1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46" name="ZoneTexte 10">
            <a:extLst>
              <a:ext uri="{FF2B5EF4-FFF2-40B4-BE49-F238E27FC236}">
                <a16:creationId xmlns:a16="http://schemas.microsoft.com/office/drawing/2014/main" id="{7979348D-8CB7-2B9A-DA61-5330416DE14F}"/>
              </a:ext>
            </a:extLst>
          </p:cNvPr>
          <p:cNvSpPr txBox="1"/>
          <p:nvPr/>
        </p:nvSpPr>
        <p:spPr>
          <a:xfrm>
            <a:off x="4118468" y="2459366"/>
            <a:ext cx="537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b="1" baseline="-25000" dirty="0">
                <a:solidFill>
                  <a:srgbClr val="C00000"/>
                </a:solidFill>
              </a:rPr>
              <a:t>M</a:t>
            </a:r>
          </a:p>
        </p:txBody>
      </p:sp>
      <p:sp>
        <p:nvSpPr>
          <p:cNvPr id="47" name="ZoneTexte 10">
            <a:extLst>
              <a:ext uri="{FF2B5EF4-FFF2-40B4-BE49-F238E27FC236}">
                <a16:creationId xmlns:a16="http://schemas.microsoft.com/office/drawing/2014/main" id="{246E5F29-2EE4-3D13-2AF0-10AEC317680D}"/>
              </a:ext>
            </a:extLst>
          </p:cNvPr>
          <p:cNvSpPr txBox="1"/>
          <p:nvPr/>
        </p:nvSpPr>
        <p:spPr>
          <a:xfrm>
            <a:off x="4233092" y="2495078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baseline="30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61804C6-3DA1-1076-6001-8282C128298C}"/>
              </a:ext>
            </a:extLst>
          </p:cNvPr>
          <p:cNvSpPr/>
          <p:nvPr/>
        </p:nvSpPr>
        <p:spPr>
          <a:xfrm>
            <a:off x="5420360" y="1879600"/>
            <a:ext cx="2450678" cy="2949419"/>
          </a:xfrm>
          <a:custGeom>
            <a:avLst/>
            <a:gdLst>
              <a:gd name="connsiteX0" fmla="*/ 0 w 2067560"/>
              <a:gd name="connsiteY0" fmla="*/ 2270760 h 2949419"/>
              <a:gd name="connsiteX1" fmla="*/ 645160 w 2067560"/>
              <a:gd name="connsiteY1" fmla="*/ 2809240 h 2949419"/>
              <a:gd name="connsiteX2" fmla="*/ 2067560 w 2067560"/>
              <a:gd name="connsiteY2" fmla="*/ 0 h 294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7560" h="2949419">
                <a:moveTo>
                  <a:pt x="0" y="2270760"/>
                </a:moveTo>
                <a:cubicBezTo>
                  <a:pt x="150283" y="2729230"/>
                  <a:pt x="300567" y="3187700"/>
                  <a:pt x="645160" y="2809240"/>
                </a:cubicBezTo>
                <a:cubicBezTo>
                  <a:pt x="989753" y="2430780"/>
                  <a:pt x="1528656" y="1215390"/>
                  <a:pt x="2067560" y="0"/>
                </a:cubicBezTo>
              </a:path>
            </a:pathLst>
          </a:cu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10">
                <a:extLst>
                  <a:ext uri="{FF2B5EF4-FFF2-40B4-BE49-F238E27FC236}">
                    <a16:creationId xmlns:a16="http://schemas.microsoft.com/office/drawing/2014/main" id="{1ED0CD7A-14EF-E19F-CAF0-386B64093DE5}"/>
                  </a:ext>
                </a:extLst>
              </p:cNvPr>
              <p:cNvSpPr txBox="1"/>
              <p:nvPr/>
            </p:nvSpPr>
            <p:spPr>
              <a:xfrm>
                <a:off x="6707092" y="5267340"/>
                <a:ext cx="4761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2" name="ZoneTexte 10">
                <a:extLst>
                  <a:ext uri="{FF2B5EF4-FFF2-40B4-BE49-F238E27FC236}">
                    <a16:creationId xmlns:a16="http://schemas.microsoft.com/office/drawing/2014/main" id="{1ED0CD7A-14EF-E19F-CAF0-386B64093D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7092" y="5267340"/>
                <a:ext cx="476156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50">
            <a:extLst>
              <a:ext uri="{FF2B5EF4-FFF2-40B4-BE49-F238E27FC236}">
                <a16:creationId xmlns:a16="http://schemas.microsoft.com/office/drawing/2014/main" id="{B6A20365-D252-D96A-E565-04EFFC534CDA}"/>
              </a:ext>
            </a:extLst>
          </p:cNvPr>
          <p:cNvCxnSpPr>
            <a:cxnSpLocks/>
          </p:cNvCxnSpPr>
          <p:nvPr/>
        </p:nvCxnSpPr>
        <p:spPr>
          <a:xfrm>
            <a:off x="6918177" y="3620547"/>
            <a:ext cx="0" cy="160401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e 14">
            <a:extLst>
              <a:ext uri="{FF2B5EF4-FFF2-40B4-BE49-F238E27FC236}">
                <a16:creationId xmlns:a16="http://schemas.microsoft.com/office/drawing/2014/main" id="{D30A2FEB-F580-B2EF-F061-A5ADEED20133}"/>
              </a:ext>
            </a:extLst>
          </p:cNvPr>
          <p:cNvGrpSpPr/>
          <p:nvPr/>
        </p:nvGrpSpPr>
        <p:grpSpPr>
          <a:xfrm>
            <a:off x="6838887" y="3550996"/>
            <a:ext cx="160729" cy="164592"/>
            <a:chOff x="4802909" y="4396509"/>
            <a:chExt cx="332509" cy="295564"/>
          </a:xfrm>
        </p:grpSpPr>
        <p:cxnSp>
          <p:nvCxnSpPr>
            <p:cNvPr id="37" name="Connecteur droit 15">
              <a:extLst>
                <a:ext uri="{FF2B5EF4-FFF2-40B4-BE49-F238E27FC236}">
                  <a16:creationId xmlns:a16="http://schemas.microsoft.com/office/drawing/2014/main" id="{BDB1F8CC-F341-B8DC-7309-FBB3AC1C3690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Connecteur droit 16">
              <a:extLst>
                <a:ext uri="{FF2B5EF4-FFF2-40B4-BE49-F238E27FC236}">
                  <a16:creationId xmlns:a16="http://schemas.microsoft.com/office/drawing/2014/main" id="{876764A4-3CC1-5550-C1EE-AE6D2877E1E3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4" name="Connecteur droit 4">
            <a:extLst>
              <a:ext uri="{FF2B5EF4-FFF2-40B4-BE49-F238E27FC236}">
                <a16:creationId xmlns:a16="http://schemas.microsoft.com/office/drawing/2014/main" id="{70F952B6-F931-1AEA-753B-4213B5E2E2F0}"/>
              </a:ext>
            </a:extLst>
          </p:cNvPr>
          <p:cNvCxnSpPr>
            <a:cxnSpLocks/>
          </p:cNvCxnSpPr>
          <p:nvPr/>
        </p:nvCxnSpPr>
        <p:spPr>
          <a:xfrm flipV="1">
            <a:off x="1291066" y="2816423"/>
            <a:ext cx="2094648" cy="1914272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10">
            <a:extLst>
              <a:ext uri="{FF2B5EF4-FFF2-40B4-BE49-F238E27FC236}">
                <a16:creationId xmlns:a16="http://schemas.microsoft.com/office/drawing/2014/main" id="{855C00DF-E60C-EEE7-4E62-9A7C4B864708}"/>
              </a:ext>
            </a:extLst>
          </p:cNvPr>
          <p:cNvSpPr txBox="1"/>
          <p:nvPr/>
        </p:nvSpPr>
        <p:spPr>
          <a:xfrm>
            <a:off x="3382836" y="2447091"/>
            <a:ext cx="537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S</a:t>
            </a:r>
            <a:r>
              <a:rPr lang="fr-FR" b="1" baseline="-25000" dirty="0">
                <a:solidFill>
                  <a:schemeClr val="accent4"/>
                </a:solidFill>
              </a:rPr>
              <a:t>M</a:t>
            </a:r>
          </a:p>
        </p:txBody>
      </p:sp>
      <p:sp>
        <p:nvSpPr>
          <p:cNvPr id="35" name="ZoneTexte 10">
            <a:extLst>
              <a:ext uri="{FF2B5EF4-FFF2-40B4-BE49-F238E27FC236}">
                <a16:creationId xmlns:a16="http://schemas.microsoft.com/office/drawing/2014/main" id="{E8318E32-E0B6-2379-E4EC-A1EE22FA13A9}"/>
              </a:ext>
            </a:extLst>
          </p:cNvPr>
          <p:cNvSpPr txBox="1"/>
          <p:nvPr/>
        </p:nvSpPr>
        <p:spPr>
          <a:xfrm>
            <a:off x="3497460" y="2482803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baseline="30000" dirty="0">
                <a:solidFill>
                  <a:schemeClr val="accent4"/>
                </a:solidFill>
              </a:rPr>
              <a:t>2</a:t>
            </a:r>
          </a:p>
        </p:txBody>
      </p:sp>
      <p:sp>
        <p:nvSpPr>
          <p:cNvPr id="50" name="Arrow: Right 49">
            <a:extLst>
              <a:ext uri="{FF2B5EF4-FFF2-40B4-BE49-F238E27FC236}">
                <a16:creationId xmlns:a16="http://schemas.microsoft.com/office/drawing/2014/main" id="{34FD6A96-668D-479C-146D-F4AC4F85138A}"/>
              </a:ext>
            </a:extLst>
          </p:cNvPr>
          <p:cNvSpPr/>
          <p:nvPr/>
        </p:nvSpPr>
        <p:spPr>
          <a:xfrm rot="10800000">
            <a:off x="3369170" y="2923093"/>
            <a:ext cx="326066" cy="218472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Connecteur droit 22">
            <a:extLst>
              <a:ext uri="{FF2B5EF4-FFF2-40B4-BE49-F238E27FC236}">
                <a16:creationId xmlns:a16="http://schemas.microsoft.com/office/drawing/2014/main" id="{C3731959-FFB3-6607-4FE1-B9DF18E9C2AE}"/>
              </a:ext>
            </a:extLst>
          </p:cNvPr>
          <p:cNvCxnSpPr>
            <a:cxnSpLocks/>
          </p:cNvCxnSpPr>
          <p:nvPr/>
        </p:nvCxnSpPr>
        <p:spPr>
          <a:xfrm flipV="1">
            <a:off x="2506968" y="3607649"/>
            <a:ext cx="0" cy="161774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e 14">
            <a:extLst>
              <a:ext uri="{FF2B5EF4-FFF2-40B4-BE49-F238E27FC236}">
                <a16:creationId xmlns:a16="http://schemas.microsoft.com/office/drawing/2014/main" id="{9675FFA6-4F00-C249-D6CE-CF18292818DE}"/>
              </a:ext>
            </a:extLst>
          </p:cNvPr>
          <p:cNvGrpSpPr/>
          <p:nvPr/>
        </p:nvGrpSpPr>
        <p:grpSpPr>
          <a:xfrm>
            <a:off x="2410855" y="3528958"/>
            <a:ext cx="182880" cy="182880"/>
            <a:chOff x="4802909" y="4396509"/>
            <a:chExt cx="332509" cy="295564"/>
          </a:xfrm>
        </p:grpSpPr>
        <p:cxnSp>
          <p:nvCxnSpPr>
            <p:cNvPr id="21" name="Connecteur droit 15">
              <a:extLst>
                <a:ext uri="{FF2B5EF4-FFF2-40B4-BE49-F238E27FC236}">
                  <a16:creationId xmlns:a16="http://schemas.microsoft.com/office/drawing/2014/main" id="{C2F7A65C-F82F-6ED4-8882-54209A46DA96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Connecteur droit 16">
              <a:extLst>
                <a:ext uri="{FF2B5EF4-FFF2-40B4-BE49-F238E27FC236}">
                  <a16:creationId xmlns:a16="http://schemas.microsoft.com/office/drawing/2014/main" id="{77550E84-E4E3-519F-0A86-C989E6882C10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ZoneTexte 10">
                <a:extLst>
                  <a:ext uri="{FF2B5EF4-FFF2-40B4-BE49-F238E27FC236}">
                    <a16:creationId xmlns:a16="http://schemas.microsoft.com/office/drawing/2014/main" id="{FCA15959-4C7E-1055-BEF7-94F1E49F6A9D}"/>
                  </a:ext>
                </a:extLst>
              </p:cNvPr>
              <p:cNvSpPr txBox="1"/>
              <p:nvPr/>
            </p:nvSpPr>
            <p:spPr>
              <a:xfrm>
                <a:off x="2307059" y="5258816"/>
                <a:ext cx="4029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2" name="ZoneTexte 10">
                <a:extLst>
                  <a:ext uri="{FF2B5EF4-FFF2-40B4-BE49-F238E27FC236}">
                    <a16:creationId xmlns:a16="http://schemas.microsoft.com/office/drawing/2014/main" id="{FCA15959-4C7E-1055-BEF7-94F1E49F6A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7059" y="5258816"/>
                <a:ext cx="402914" cy="369332"/>
              </a:xfrm>
              <a:prstGeom prst="rect">
                <a:avLst/>
              </a:prstGeom>
              <a:blipFill>
                <a:blip r:embed="rId5"/>
                <a:stretch>
                  <a:fillRect l="-2985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F954F456-2FCA-C748-B1FD-655E33C86C5D}"/>
              </a:ext>
            </a:extLst>
          </p:cNvPr>
          <p:cNvCxnSpPr>
            <a:cxnSpLocks/>
          </p:cNvCxnSpPr>
          <p:nvPr/>
        </p:nvCxnSpPr>
        <p:spPr>
          <a:xfrm>
            <a:off x="619173" y="3958507"/>
            <a:ext cx="375915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22">
            <a:extLst>
              <a:ext uri="{FF2B5EF4-FFF2-40B4-BE49-F238E27FC236}">
                <a16:creationId xmlns:a16="http://schemas.microsoft.com/office/drawing/2014/main" id="{A1195E80-9269-0F4B-5B8E-BEEF9E1BEC6B}"/>
              </a:ext>
            </a:extLst>
          </p:cNvPr>
          <p:cNvCxnSpPr>
            <a:cxnSpLocks/>
          </p:cNvCxnSpPr>
          <p:nvPr/>
        </p:nvCxnSpPr>
        <p:spPr>
          <a:xfrm flipV="1">
            <a:off x="2887965" y="3956758"/>
            <a:ext cx="0" cy="126863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e 14">
            <a:extLst>
              <a:ext uri="{FF2B5EF4-FFF2-40B4-BE49-F238E27FC236}">
                <a16:creationId xmlns:a16="http://schemas.microsoft.com/office/drawing/2014/main" id="{A91B0F81-8F8F-6E95-A541-1CFF26DCDAE2}"/>
              </a:ext>
            </a:extLst>
          </p:cNvPr>
          <p:cNvGrpSpPr/>
          <p:nvPr/>
        </p:nvGrpSpPr>
        <p:grpSpPr>
          <a:xfrm>
            <a:off x="2791852" y="3867625"/>
            <a:ext cx="182880" cy="182880"/>
            <a:chOff x="4802909" y="4396509"/>
            <a:chExt cx="332509" cy="295564"/>
          </a:xfrm>
        </p:grpSpPr>
        <p:cxnSp>
          <p:nvCxnSpPr>
            <p:cNvPr id="34" name="Connecteur droit 15">
              <a:extLst>
                <a:ext uri="{FF2B5EF4-FFF2-40B4-BE49-F238E27FC236}">
                  <a16:creationId xmlns:a16="http://schemas.microsoft.com/office/drawing/2014/main" id="{0B4E5CF3-FB0E-747E-0E0C-DA30B65DBF81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Connecteur droit 16">
              <a:extLst>
                <a:ext uri="{FF2B5EF4-FFF2-40B4-BE49-F238E27FC236}">
                  <a16:creationId xmlns:a16="http://schemas.microsoft.com/office/drawing/2014/main" id="{934533CA-4BAD-EB49-8779-C5BB98542F75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ZoneTexte 10">
                <a:extLst>
                  <a:ext uri="{FF2B5EF4-FFF2-40B4-BE49-F238E27FC236}">
                    <a16:creationId xmlns:a16="http://schemas.microsoft.com/office/drawing/2014/main" id="{662BBE05-EF37-ABDB-5C6C-C14C4F65E864}"/>
                  </a:ext>
                </a:extLst>
              </p:cNvPr>
              <p:cNvSpPr txBox="1"/>
              <p:nvPr/>
            </p:nvSpPr>
            <p:spPr>
              <a:xfrm>
                <a:off x="4440928" y="3772898"/>
                <a:ext cx="3791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0" name="ZoneTexte 10">
                <a:extLst>
                  <a:ext uri="{FF2B5EF4-FFF2-40B4-BE49-F238E27FC236}">
                    <a16:creationId xmlns:a16="http://schemas.microsoft.com/office/drawing/2014/main" id="{662BBE05-EF37-ABDB-5C6C-C14C4F65E8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0928" y="3772898"/>
                <a:ext cx="379179" cy="369332"/>
              </a:xfrm>
              <a:prstGeom prst="rect">
                <a:avLst/>
              </a:prstGeom>
              <a:blipFill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ZoneTexte 10">
                <a:extLst>
                  <a:ext uri="{FF2B5EF4-FFF2-40B4-BE49-F238E27FC236}">
                    <a16:creationId xmlns:a16="http://schemas.microsoft.com/office/drawing/2014/main" id="{DBDC0C3D-6553-138A-4E7A-76D7E8E647C3}"/>
                  </a:ext>
                </a:extLst>
              </p:cNvPr>
              <p:cNvSpPr txBox="1"/>
              <p:nvPr/>
            </p:nvSpPr>
            <p:spPr>
              <a:xfrm>
                <a:off x="2688056" y="5258816"/>
                <a:ext cx="4029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8" name="ZoneTexte 10">
                <a:extLst>
                  <a:ext uri="{FF2B5EF4-FFF2-40B4-BE49-F238E27FC236}">
                    <a16:creationId xmlns:a16="http://schemas.microsoft.com/office/drawing/2014/main" id="{DBDC0C3D-6553-138A-4E7A-76D7E8E647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8056" y="5258816"/>
                <a:ext cx="402914" cy="369332"/>
              </a:xfrm>
              <a:prstGeom prst="rect">
                <a:avLst/>
              </a:prstGeom>
              <a:blipFill>
                <a:blip r:embed="rId7"/>
                <a:stretch>
                  <a:fillRect l="-3030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ZoneTexte 10">
                <a:extLst>
                  <a:ext uri="{FF2B5EF4-FFF2-40B4-BE49-F238E27FC236}">
                    <a16:creationId xmlns:a16="http://schemas.microsoft.com/office/drawing/2014/main" id="{03AF164E-61EC-7A07-27AA-A44DACEC274B}"/>
                  </a:ext>
                </a:extLst>
              </p:cNvPr>
              <p:cNvSpPr txBox="1"/>
              <p:nvPr/>
            </p:nvSpPr>
            <p:spPr>
              <a:xfrm>
                <a:off x="188474" y="3773559"/>
                <a:ext cx="3791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9" name="ZoneTexte 10">
                <a:extLst>
                  <a:ext uri="{FF2B5EF4-FFF2-40B4-BE49-F238E27FC236}">
                    <a16:creationId xmlns:a16="http://schemas.microsoft.com/office/drawing/2014/main" id="{03AF164E-61EC-7A07-27AA-A44DACEC27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474" y="3773559"/>
                <a:ext cx="379179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ZoneTexte 10">
            <a:extLst>
              <a:ext uri="{FF2B5EF4-FFF2-40B4-BE49-F238E27FC236}">
                <a16:creationId xmlns:a16="http://schemas.microsoft.com/office/drawing/2014/main" id="{7A0E23E9-D6F4-9499-8123-FFE5949DFB62}"/>
              </a:ext>
            </a:extLst>
          </p:cNvPr>
          <p:cNvSpPr txBox="1"/>
          <p:nvPr/>
        </p:nvSpPr>
        <p:spPr>
          <a:xfrm>
            <a:off x="8245614" y="3782252"/>
            <a:ext cx="1800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  <a:r>
              <a:rPr lang="fr-FR" b="1" baseline="-25000" dirty="0">
                <a:solidFill>
                  <a:srgbClr val="002060"/>
                </a:solidFill>
              </a:rPr>
              <a:t>1</a:t>
            </a:r>
            <a:r>
              <a:rPr lang="fr-FR" b="1" dirty="0">
                <a:solidFill>
                  <a:srgbClr val="002060"/>
                </a:solidFill>
              </a:rPr>
              <a:t> = AR</a:t>
            </a:r>
            <a:r>
              <a:rPr lang="fr-FR" b="1" baseline="-25000" dirty="0">
                <a:solidFill>
                  <a:srgbClr val="002060"/>
                </a:solidFill>
              </a:rPr>
              <a:t>1</a:t>
            </a:r>
            <a:r>
              <a:rPr lang="fr-FR" b="1" dirty="0">
                <a:solidFill>
                  <a:srgbClr val="002060"/>
                </a:solidFill>
              </a:rPr>
              <a:t> = MR</a:t>
            </a:r>
            <a:r>
              <a:rPr lang="fr-FR" b="1" baseline="-25000" dirty="0">
                <a:solidFill>
                  <a:srgbClr val="002060"/>
                </a:solidFill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ZoneTexte 10">
                <a:extLst>
                  <a:ext uri="{FF2B5EF4-FFF2-40B4-BE49-F238E27FC236}">
                    <a16:creationId xmlns:a16="http://schemas.microsoft.com/office/drawing/2014/main" id="{91BE29F2-D384-AF0E-94B8-35612F79C930}"/>
                  </a:ext>
                </a:extLst>
              </p:cNvPr>
              <p:cNvSpPr txBox="1"/>
              <p:nvPr/>
            </p:nvSpPr>
            <p:spPr>
              <a:xfrm>
                <a:off x="6458172" y="5267340"/>
                <a:ext cx="4761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3" name="ZoneTexte 10">
                <a:extLst>
                  <a:ext uri="{FF2B5EF4-FFF2-40B4-BE49-F238E27FC236}">
                    <a16:creationId xmlns:a16="http://schemas.microsoft.com/office/drawing/2014/main" id="{91BE29F2-D384-AF0E-94B8-35612F79C9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8172" y="5267340"/>
                <a:ext cx="476156" cy="369332"/>
              </a:xfrm>
              <a:prstGeom prst="rect">
                <a:avLst/>
              </a:prstGeom>
              <a:blipFill>
                <a:blip r:embed="rId9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Straight Connector 50">
            <a:extLst>
              <a:ext uri="{FF2B5EF4-FFF2-40B4-BE49-F238E27FC236}">
                <a16:creationId xmlns:a16="http://schemas.microsoft.com/office/drawing/2014/main" id="{57669789-E988-7C25-ACC6-B0D9ADF81689}"/>
              </a:ext>
            </a:extLst>
          </p:cNvPr>
          <p:cNvCxnSpPr>
            <a:cxnSpLocks/>
          </p:cNvCxnSpPr>
          <p:nvPr/>
        </p:nvCxnSpPr>
        <p:spPr>
          <a:xfrm>
            <a:off x="6720057" y="3956758"/>
            <a:ext cx="0" cy="127561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e 14">
            <a:extLst>
              <a:ext uri="{FF2B5EF4-FFF2-40B4-BE49-F238E27FC236}">
                <a16:creationId xmlns:a16="http://schemas.microsoft.com/office/drawing/2014/main" id="{46DB34D1-D4F2-88D5-3A55-86D695677618}"/>
              </a:ext>
            </a:extLst>
          </p:cNvPr>
          <p:cNvGrpSpPr/>
          <p:nvPr/>
        </p:nvGrpSpPr>
        <p:grpSpPr>
          <a:xfrm>
            <a:off x="6640767" y="3876116"/>
            <a:ext cx="160729" cy="164592"/>
            <a:chOff x="4802909" y="4396509"/>
            <a:chExt cx="332509" cy="295564"/>
          </a:xfrm>
        </p:grpSpPr>
        <p:cxnSp>
          <p:nvCxnSpPr>
            <p:cNvPr id="56" name="Connecteur droit 15">
              <a:extLst>
                <a:ext uri="{FF2B5EF4-FFF2-40B4-BE49-F238E27FC236}">
                  <a16:creationId xmlns:a16="http://schemas.microsoft.com/office/drawing/2014/main" id="{0321B51A-286F-A1A3-DE02-CB44F6AD9E39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Connecteur droit 16">
              <a:extLst>
                <a:ext uri="{FF2B5EF4-FFF2-40B4-BE49-F238E27FC236}">
                  <a16:creationId xmlns:a16="http://schemas.microsoft.com/office/drawing/2014/main" id="{DF6E737C-A657-DDB4-D9B6-031558265B0B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9" name="Arrow: Right 58">
            <a:extLst>
              <a:ext uri="{FF2B5EF4-FFF2-40B4-BE49-F238E27FC236}">
                <a16:creationId xmlns:a16="http://schemas.microsoft.com/office/drawing/2014/main" id="{CDE03451-9F53-7FA3-64E4-1D249DB45060}"/>
              </a:ext>
            </a:extLst>
          </p:cNvPr>
          <p:cNvSpPr/>
          <p:nvPr/>
        </p:nvSpPr>
        <p:spPr>
          <a:xfrm rot="16200000">
            <a:off x="7934237" y="3704129"/>
            <a:ext cx="184286" cy="161374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206973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884293" y="3311299"/>
            <a:ext cx="2803807" cy="46684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orme libre 2"/>
          <p:cNvSpPr/>
          <p:nvPr/>
        </p:nvSpPr>
        <p:spPr>
          <a:xfrm>
            <a:off x="2756730" y="2150340"/>
            <a:ext cx="4879358" cy="1631206"/>
          </a:xfrm>
          <a:custGeom>
            <a:avLst/>
            <a:gdLst>
              <a:gd name="connsiteX0" fmla="*/ 0 w 5043055"/>
              <a:gd name="connsiteY0" fmla="*/ 0 h 1580704"/>
              <a:gd name="connsiteX1" fmla="*/ 2096655 w 5043055"/>
              <a:gd name="connsiteY1" fmla="*/ 1579418 h 1580704"/>
              <a:gd name="connsiteX2" fmla="*/ 5043055 w 5043055"/>
              <a:gd name="connsiteY2" fmla="*/ 212437 h 1580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43055" h="1580704">
                <a:moveTo>
                  <a:pt x="0" y="0"/>
                </a:moveTo>
                <a:cubicBezTo>
                  <a:pt x="628073" y="772006"/>
                  <a:pt x="1256146" y="1544012"/>
                  <a:pt x="2096655" y="1579418"/>
                </a:cubicBezTo>
                <a:cubicBezTo>
                  <a:pt x="2937164" y="1614824"/>
                  <a:pt x="3990109" y="913630"/>
                  <a:pt x="5043055" y="212437"/>
                </a:cubicBezTo>
              </a:path>
            </a:pathLst>
          </a:cu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0290AE0-3197-FDCE-DB85-A69CD1CE67D2}"/>
              </a:ext>
            </a:extLst>
          </p:cNvPr>
          <p:cNvSpPr/>
          <p:nvPr/>
        </p:nvSpPr>
        <p:spPr>
          <a:xfrm>
            <a:off x="2542621" y="2189221"/>
            <a:ext cx="3427526" cy="3306589"/>
          </a:xfrm>
          <a:custGeom>
            <a:avLst/>
            <a:gdLst>
              <a:gd name="connsiteX0" fmla="*/ 0 w 3427526"/>
              <a:gd name="connsiteY0" fmla="*/ 2111969 h 3306589"/>
              <a:gd name="connsiteX1" fmla="*/ 1044186 w 3427526"/>
              <a:gd name="connsiteY1" fmla="*/ 3215149 h 3306589"/>
              <a:gd name="connsiteX2" fmla="*/ 3427526 w 3427526"/>
              <a:gd name="connsiteY2" fmla="*/ 0 h 3306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7526" h="3306589">
                <a:moveTo>
                  <a:pt x="0" y="2111969"/>
                </a:moveTo>
                <a:cubicBezTo>
                  <a:pt x="236466" y="2839556"/>
                  <a:pt x="472932" y="3567144"/>
                  <a:pt x="1044186" y="3215149"/>
                </a:cubicBezTo>
                <a:cubicBezTo>
                  <a:pt x="1615440" y="2863154"/>
                  <a:pt x="2521483" y="1431577"/>
                  <a:pt x="3427526" y="0"/>
                </a:cubicBezTo>
              </a:path>
            </a:pathLst>
          </a:cu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399" y="569772"/>
            <a:ext cx="9956800" cy="647926"/>
          </a:xfrm>
        </p:spPr>
        <p:txBody>
          <a:bodyPr>
            <a:normAutofit/>
          </a:bodyPr>
          <a:lstStyle/>
          <a:p>
            <a:r>
              <a:rPr lang="en-US" dirty="0"/>
              <a:t>A Monopolist Making Abnormal Profit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10"/>
              <p:cNvSpPr txBox="1"/>
              <p:nvPr/>
            </p:nvSpPr>
            <p:spPr>
              <a:xfrm>
                <a:off x="2022855" y="3348306"/>
                <a:ext cx="13368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l-GR" sz="20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𝚷</m:t>
                          </m:r>
                        </m:e>
                        <m:sup>
                          <m:r>
                            <a:rPr lang="fr-FR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</m:sup>
                      </m:sSup>
                      <m:r>
                        <a:rPr lang="en-US" sz="20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r>
                        <a:rPr lang="en-US" sz="20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fr-FR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2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2855" y="3348306"/>
                <a:ext cx="13368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10"/>
          <p:cNvSpPr txBox="1"/>
          <p:nvPr/>
        </p:nvSpPr>
        <p:spPr>
          <a:xfrm>
            <a:off x="7829948" y="5846684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27" name="Straight Connector 26"/>
          <p:cNvCxnSpPr>
            <a:cxnSpLocks/>
          </p:cNvCxnSpPr>
          <p:nvPr/>
        </p:nvCxnSpPr>
        <p:spPr>
          <a:xfrm flipH="1" flipV="1">
            <a:off x="4685120" y="3323909"/>
            <a:ext cx="13504" cy="273741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1888317" y="6052725"/>
            <a:ext cx="5933732" cy="1097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ZoneTexte 10"/>
              <p:cNvSpPr txBox="1"/>
              <p:nvPr/>
            </p:nvSpPr>
            <p:spPr>
              <a:xfrm>
                <a:off x="4468293" y="6096511"/>
                <a:ext cx="4627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7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8293" y="6096511"/>
                <a:ext cx="462767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>
            <a:off x="1897297" y="2377629"/>
            <a:ext cx="4712636" cy="2938115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11"/>
          <p:cNvSpPr txBox="1"/>
          <p:nvPr/>
        </p:nvSpPr>
        <p:spPr>
          <a:xfrm>
            <a:off x="421582" y="1772893"/>
            <a:ext cx="1258147" cy="666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COST / </a:t>
            </a:r>
          </a:p>
          <a:p>
            <a:r>
              <a:rPr lang="fr-FR" b="1" dirty="0"/>
              <a:t>REVENUE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897296" y="2375215"/>
            <a:ext cx="5384229" cy="181876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e 14"/>
          <p:cNvGrpSpPr/>
          <p:nvPr/>
        </p:nvGrpSpPr>
        <p:grpSpPr>
          <a:xfrm>
            <a:off x="4600431" y="4032959"/>
            <a:ext cx="182880" cy="178614"/>
            <a:chOff x="4802909" y="4396509"/>
            <a:chExt cx="332509" cy="295564"/>
          </a:xfrm>
        </p:grpSpPr>
        <p:cxnSp>
          <p:nvCxnSpPr>
            <p:cNvPr id="24" name="Connecteur droit 15"/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Connecteur droit 16"/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8" name="Straight Connector 37"/>
          <p:cNvCxnSpPr>
            <a:cxnSpLocks/>
          </p:cNvCxnSpPr>
          <p:nvPr/>
        </p:nvCxnSpPr>
        <p:spPr>
          <a:xfrm flipH="1">
            <a:off x="1884294" y="3313815"/>
            <a:ext cx="279457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ZoneTexte 10"/>
              <p:cNvSpPr txBox="1"/>
              <p:nvPr/>
            </p:nvSpPr>
            <p:spPr>
              <a:xfrm>
                <a:off x="1349872" y="3131045"/>
                <a:ext cx="486367" cy="381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3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9872" y="3131045"/>
                <a:ext cx="486367" cy="381132"/>
              </a:xfrm>
              <a:prstGeom prst="rect">
                <a:avLst/>
              </a:prstGeom>
              <a:blipFill>
                <a:blip r:embed="rId4"/>
                <a:stretch>
                  <a:fillRect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Connector 45"/>
          <p:cNvCxnSpPr>
            <a:cxnSpLocks/>
          </p:cNvCxnSpPr>
          <p:nvPr/>
        </p:nvCxnSpPr>
        <p:spPr>
          <a:xfrm flipH="1">
            <a:off x="1889718" y="3773589"/>
            <a:ext cx="279710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avec flèche 4"/>
          <p:cNvCxnSpPr/>
          <p:nvPr/>
        </p:nvCxnSpPr>
        <p:spPr>
          <a:xfrm flipH="1" flipV="1">
            <a:off x="1885391" y="1620973"/>
            <a:ext cx="1" cy="444166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10">
            <a:extLst>
              <a:ext uri="{FF2B5EF4-FFF2-40B4-BE49-F238E27FC236}">
                <a16:creationId xmlns:a16="http://schemas.microsoft.com/office/drawing/2014/main" id="{F924F8D5-4DE4-4925-B235-8E2EA14B0A47}"/>
              </a:ext>
            </a:extLst>
          </p:cNvPr>
          <p:cNvSpPr txBox="1"/>
          <p:nvPr/>
        </p:nvSpPr>
        <p:spPr>
          <a:xfrm>
            <a:off x="5974481" y="1794010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MC</a:t>
            </a:r>
          </a:p>
        </p:txBody>
      </p:sp>
      <p:sp>
        <p:nvSpPr>
          <p:cNvPr id="33" name="ZoneTexte 10">
            <a:extLst>
              <a:ext uri="{FF2B5EF4-FFF2-40B4-BE49-F238E27FC236}">
                <a16:creationId xmlns:a16="http://schemas.microsoft.com/office/drawing/2014/main" id="{C0CA50E2-66D2-46C0-83E4-756829B9CCE4}"/>
              </a:ext>
            </a:extLst>
          </p:cNvPr>
          <p:cNvSpPr txBox="1"/>
          <p:nvPr/>
        </p:nvSpPr>
        <p:spPr>
          <a:xfrm>
            <a:off x="6609933" y="5278927"/>
            <a:ext cx="536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6600"/>
                </a:solidFill>
              </a:rPr>
              <a:t>MR</a:t>
            </a:r>
          </a:p>
        </p:txBody>
      </p:sp>
      <p:sp>
        <p:nvSpPr>
          <p:cNvPr id="39" name="ZoneTexte 10">
            <a:extLst>
              <a:ext uri="{FF2B5EF4-FFF2-40B4-BE49-F238E27FC236}">
                <a16:creationId xmlns:a16="http://schemas.microsoft.com/office/drawing/2014/main" id="{0054B754-AC2D-4591-922C-830CA804429B}"/>
              </a:ext>
            </a:extLst>
          </p:cNvPr>
          <p:cNvSpPr txBox="1"/>
          <p:nvPr/>
        </p:nvSpPr>
        <p:spPr>
          <a:xfrm>
            <a:off x="7626203" y="2008845"/>
            <a:ext cx="682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ATC</a:t>
            </a:r>
          </a:p>
        </p:txBody>
      </p:sp>
      <p:sp>
        <p:nvSpPr>
          <p:cNvPr id="40" name="ZoneTexte 10">
            <a:extLst>
              <a:ext uri="{FF2B5EF4-FFF2-40B4-BE49-F238E27FC236}">
                <a16:creationId xmlns:a16="http://schemas.microsoft.com/office/drawing/2014/main" id="{9CB44AC7-DA7D-4E3D-9E9C-5FF30AD3331A}"/>
              </a:ext>
            </a:extLst>
          </p:cNvPr>
          <p:cNvSpPr txBox="1"/>
          <p:nvPr/>
        </p:nvSpPr>
        <p:spPr>
          <a:xfrm>
            <a:off x="7371717" y="4124874"/>
            <a:ext cx="884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 = 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0">
                <a:extLst>
                  <a:ext uri="{FF2B5EF4-FFF2-40B4-BE49-F238E27FC236}">
                    <a16:creationId xmlns:a16="http://schemas.microsoft.com/office/drawing/2014/main" id="{5EB3DB5C-1BED-7B6D-E3EA-7AFEF2EFEAE3}"/>
                  </a:ext>
                </a:extLst>
              </p:cNvPr>
              <p:cNvSpPr txBox="1"/>
              <p:nvPr/>
            </p:nvSpPr>
            <p:spPr>
              <a:xfrm>
                <a:off x="1082723" y="3579983"/>
                <a:ext cx="747951" cy="381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𝐴𝑇𝐶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0" name="ZoneTexte 10">
                <a:extLst>
                  <a:ext uri="{FF2B5EF4-FFF2-40B4-BE49-F238E27FC236}">
                    <a16:creationId xmlns:a16="http://schemas.microsoft.com/office/drawing/2014/main" id="{5EB3DB5C-1BED-7B6D-E3EA-7AFEF2EFEA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723" y="3579983"/>
                <a:ext cx="747951" cy="3811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9160682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 2"/>
          <p:cNvSpPr/>
          <p:nvPr/>
        </p:nvSpPr>
        <p:spPr>
          <a:xfrm>
            <a:off x="2542621" y="2115034"/>
            <a:ext cx="4879358" cy="1631206"/>
          </a:xfrm>
          <a:custGeom>
            <a:avLst/>
            <a:gdLst>
              <a:gd name="connsiteX0" fmla="*/ 0 w 5043055"/>
              <a:gd name="connsiteY0" fmla="*/ 0 h 1580704"/>
              <a:gd name="connsiteX1" fmla="*/ 2096655 w 5043055"/>
              <a:gd name="connsiteY1" fmla="*/ 1579418 h 1580704"/>
              <a:gd name="connsiteX2" fmla="*/ 5043055 w 5043055"/>
              <a:gd name="connsiteY2" fmla="*/ 212437 h 1580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43055" h="1580704">
                <a:moveTo>
                  <a:pt x="0" y="0"/>
                </a:moveTo>
                <a:cubicBezTo>
                  <a:pt x="628073" y="772006"/>
                  <a:pt x="1256146" y="1544012"/>
                  <a:pt x="2096655" y="1579418"/>
                </a:cubicBezTo>
                <a:cubicBezTo>
                  <a:pt x="2937164" y="1614824"/>
                  <a:pt x="3990109" y="913630"/>
                  <a:pt x="5043055" y="212437"/>
                </a:cubicBezTo>
              </a:path>
            </a:pathLst>
          </a:cu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0290AE0-3197-FDCE-DB85-A69CD1CE67D2}"/>
              </a:ext>
            </a:extLst>
          </p:cNvPr>
          <p:cNvSpPr/>
          <p:nvPr/>
        </p:nvSpPr>
        <p:spPr>
          <a:xfrm>
            <a:off x="2327163" y="1991871"/>
            <a:ext cx="3427526" cy="3306589"/>
          </a:xfrm>
          <a:custGeom>
            <a:avLst/>
            <a:gdLst>
              <a:gd name="connsiteX0" fmla="*/ 0 w 3427526"/>
              <a:gd name="connsiteY0" fmla="*/ 2111969 h 3306589"/>
              <a:gd name="connsiteX1" fmla="*/ 1044186 w 3427526"/>
              <a:gd name="connsiteY1" fmla="*/ 3215149 h 3306589"/>
              <a:gd name="connsiteX2" fmla="*/ 3427526 w 3427526"/>
              <a:gd name="connsiteY2" fmla="*/ 0 h 3306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7526" h="3306589">
                <a:moveTo>
                  <a:pt x="0" y="2111969"/>
                </a:moveTo>
                <a:cubicBezTo>
                  <a:pt x="236466" y="2839556"/>
                  <a:pt x="472932" y="3567144"/>
                  <a:pt x="1044186" y="3215149"/>
                </a:cubicBezTo>
                <a:cubicBezTo>
                  <a:pt x="1615440" y="2863154"/>
                  <a:pt x="2521483" y="1431577"/>
                  <a:pt x="3427526" y="0"/>
                </a:cubicBezTo>
              </a:path>
            </a:pathLst>
          </a:cu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399" y="569772"/>
            <a:ext cx="9956800" cy="647926"/>
          </a:xfrm>
        </p:spPr>
        <p:txBody>
          <a:bodyPr>
            <a:normAutofit/>
          </a:bodyPr>
          <a:lstStyle/>
          <a:p>
            <a:r>
              <a:rPr lang="en-US" dirty="0"/>
              <a:t>A Monopolist Making Normal Profit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10"/>
              <p:cNvSpPr txBox="1"/>
              <p:nvPr/>
            </p:nvSpPr>
            <p:spPr>
              <a:xfrm>
                <a:off x="3514717" y="2627248"/>
                <a:ext cx="13368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l-GR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𝚷</m:t>
                          </m:r>
                        </m:e>
                        <m:sup>
                          <m:r>
                            <a:rPr lang="fr-F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</m:sup>
                      </m:sSup>
                      <m:r>
                        <a:rPr lang="en-US" sz="20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0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4717" y="2627248"/>
                <a:ext cx="13368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10"/>
          <p:cNvSpPr txBox="1"/>
          <p:nvPr/>
        </p:nvSpPr>
        <p:spPr>
          <a:xfrm>
            <a:off x="7829948" y="5846684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27" name="Straight Connector 26"/>
          <p:cNvCxnSpPr>
            <a:cxnSpLocks/>
          </p:cNvCxnSpPr>
          <p:nvPr/>
        </p:nvCxnSpPr>
        <p:spPr>
          <a:xfrm flipH="1" flipV="1">
            <a:off x="4195937" y="3668686"/>
            <a:ext cx="11761" cy="238403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1888317" y="6052725"/>
            <a:ext cx="5933732" cy="1097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ZoneTexte 10"/>
              <p:cNvSpPr txBox="1"/>
              <p:nvPr/>
            </p:nvSpPr>
            <p:spPr>
              <a:xfrm>
                <a:off x="3976247" y="6096511"/>
                <a:ext cx="4627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7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6247" y="6096511"/>
                <a:ext cx="462767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>
            <a:cxnSpLocks/>
          </p:cNvCxnSpPr>
          <p:nvPr/>
        </p:nvCxnSpPr>
        <p:spPr>
          <a:xfrm>
            <a:off x="1897297" y="2911491"/>
            <a:ext cx="4238533" cy="2642533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11"/>
          <p:cNvSpPr txBox="1"/>
          <p:nvPr/>
        </p:nvSpPr>
        <p:spPr>
          <a:xfrm>
            <a:off x="421582" y="1772893"/>
            <a:ext cx="1258147" cy="666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COST / </a:t>
            </a:r>
          </a:p>
          <a:p>
            <a:r>
              <a:rPr lang="fr-FR" b="1" dirty="0"/>
              <a:t>REVENUE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897296" y="2897279"/>
            <a:ext cx="5384229" cy="181876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e 14"/>
          <p:cNvGrpSpPr/>
          <p:nvPr/>
        </p:nvGrpSpPr>
        <p:grpSpPr>
          <a:xfrm>
            <a:off x="4106301" y="4248236"/>
            <a:ext cx="182880" cy="178614"/>
            <a:chOff x="4802909" y="4396509"/>
            <a:chExt cx="332509" cy="295564"/>
          </a:xfrm>
        </p:grpSpPr>
        <p:cxnSp>
          <p:nvCxnSpPr>
            <p:cNvPr id="24" name="Connecteur droit 15"/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Connecteur droit 16"/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8" name="Straight Connector 37"/>
          <p:cNvCxnSpPr>
            <a:cxnSpLocks/>
          </p:cNvCxnSpPr>
          <p:nvPr/>
        </p:nvCxnSpPr>
        <p:spPr>
          <a:xfrm flipH="1">
            <a:off x="1897296" y="3667838"/>
            <a:ext cx="229736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ZoneTexte 10"/>
              <p:cNvSpPr txBox="1"/>
              <p:nvPr/>
            </p:nvSpPr>
            <p:spPr>
              <a:xfrm>
                <a:off x="298160" y="3483172"/>
                <a:ext cx="15327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i="1" dirty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>
                          <a:latin typeface="Cambria Math"/>
                        </a:rPr>
                        <m:t>𝑇</m:t>
                      </m:r>
                      <m:sSup>
                        <m:sSupPr>
                          <m:ctrlPr>
                            <a:rPr lang="fr-FR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 dirty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fr-FR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3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160" y="3483172"/>
                <a:ext cx="1532716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Connecteur droit avec flèche 4"/>
          <p:cNvCxnSpPr/>
          <p:nvPr/>
        </p:nvCxnSpPr>
        <p:spPr>
          <a:xfrm flipH="1" flipV="1">
            <a:off x="1885391" y="1620973"/>
            <a:ext cx="1" cy="444166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10">
            <a:extLst>
              <a:ext uri="{FF2B5EF4-FFF2-40B4-BE49-F238E27FC236}">
                <a16:creationId xmlns:a16="http://schemas.microsoft.com/office/drawing/2014/main" id="{F924F8D5-4DE4-4925-B235-8E2EA14B0A47}"/>
              </a:ext>
            </a:extLst>
          </p:cNvPr>
          <p:cNvSpPr txBox="1"/>
          <p:nvPr/>
        </p:nvSpPr>
        <p:spPr>
          <a:xfrm>
            <a:off x="5759969" y="1598889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MC</a:t>
            </a:r>
          </a:p>
        </p:txBody>
      </p:sp>
      <p:sp>
        <p:nvSpPr>
          <p:cNvPr id="33" name="ZoneTexte 10">
            <a:extLst>
              <a:ext uri="{FF2B5EF4-FFF2-40B4-BE49-F238E27FC236}">
                <a16:creationId xmlns:a16="http://schemas.microsoft.com/office/drawing/2014/main" id="{C0CA50E2-66D2-46C0-83E4-756829B9CCE4}"/>
              </a:ext>
            </a:extLst>
          </p:cNvPr>
          <p:cNvSpPr txBox="1"/>
          <p:nvPr/>
        </p:nvSpPr>
        <p:spPr>
          <a:xfrm>
            <a:off x="6107760" y="5504167"/>
            <a:ext cx="536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6600"/>
                </a:solidFill>
              </a:rPr>
              <a:t>MR</a:t>
            </a:r>
          </a:p>
        </p:txBody>
      </p:sp>
      <p:sp>
        <p:nvSpPr>
          <p:cNvPr id="39" name="ZoneTexte 10">
            <a:extLst>
              <a:ext uri="{FF2B5EF4-FFF2-40B4-BE49-F238E27FC236}">
                <a16:creationId xmlns:a16="http://schemas.microsoft.com/office/drawing/2014/main" id="{0054B754-AC2D-4591-922C-830CA804429B}"/>
              </a:ext>
            </a:extLst>
          </p:cNvPr>
          <p:cNvSpPr txBox="1"/>
          <p:nvPr/>
        </p:nvSpPr>
        <p:spPr>
          <a:xfrm>
            <a:off x="7427860" y="1961278"/>
            <a:ext cx="682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ATC</a:t>
            </a:r>
          </a:p>
        </p:txBody>
      </p:sp>
      <p:sp>
        <p:nvSpPr>
          <p:cNvPr id="40" name="ZoneTexte 10">
            <a:extLst>
              <a:ext uri="{FF2B5EF4-FFF2-40B4-BE49-F238E27FC236}">
                <a16:creationId xmlns:a16="http://schemas.microsoft.com/office/drawing/2014/main" id="{9CB44AC7-DA7D-4E3D-9E9C-5FF30AD3331A}"/>
              </a:ext>
            </a:extLst>
          </p:cNvPr>
          <p:cNvSpPr txBox="1"/>
          <p:nvPr/>
        </p:nvSpPr>
        <p:spPr>
          <a:xfrm>
            <a:off x="7339529" y="4576619"/>
            <a:ext cx="884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 = AR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CC1FB17-01E6-FB22-493E-478413549465}"/>
              </a:ext>
            </a:extLst>
          </p:cNvPr>
          <p:cNvCxnSpPr/>
          <p:nvPr/>
        </p:nvCxnSpPr>
        <p:spPr>
          <a:xfrm>
            <a:off x="4183300" y="3046398"/>
            <a:ext cx="0" cy="50034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5478033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1885391" y="3224931"/>
            <a:ext cx="2441659" cy="32604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orme libre 2"/>
          <p:cNvSpPr/>
          <p:nvPr/>
        </p:nvSpPr>
        <p:spPr>
          <a:xfrm>
            <a:off x="3085252" y="1754859"/>
            <a:ext cx="4155767" cy="1631206"/>
          </a:xfrm>
          <a:custGeom>
            <a:avLst/>
            <a:gdLst>
              <a:gd name="connsiteX0" fmla="*/ 0 w 5043055"/>
              <a:gd name="connsiteY0" fmla="*/ 0 h 1580704"/>
              <a:gd name="connsiteX1" fmla="*/ 2096655 w 5043055"/>
              <a:gd name="connsiteY1" fmla="*/ 1579418 h 1580704"/>
              <a:gd name="connsiteX2" fmla="*/ 5043055 w 5043055"/>
              <a:gd name="connsiteY2" fmla="*/ 212437 h 1580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43055" h="1580704">
                <a:moveTo>
                  <a:pt x="0" y="0"/>
                </a:moveTo>
                <a:cubicBezTo>
                  <a:pt x="628073" y="772006"/>
                  <a:pt x="1256146" y="1544012"/>
                  <a:pt x="2096655" y="1579418"/>
                </a:cubicBezTo>
                <a:cubicBezTo>
                  <a:pt x="2937164" y="1614824"/>
                  <a:pt x="3990109" y="913630"/>
                  <a:pt x="5043055" y="212437"/>
                </a:cubicBezTo>
              </a:path>
            </a:pathLst>
          </a:cu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0290AE0-3197-FDCE-DB85-A69CD1CE67D2}"/>
              </a:ext>
            </a:extLst>
          </p:cNvPr>
          <p:cNvSpPr/>
          <p:nvPr/>
        </p:nvSpPr>
        <p:spPr>
          <a:xfrm>
            <a:off x="2342116" y="2084733"/>
            <a:ext cx="3427526" cy="3306589"/>
          </a:xfrm>
          <a:custGeom>
            <a:avLst/>
            <a:gdLst>
              <a:gd name="connsiteX0" fmla="*/ 0 w 3427526"/>
              <a:gd name="connsiteY0" fmla="*/ 2111969 h 3306589"/>
              <a:gd name="connsiteX1" fmla="*/ 1044186 w 3427526"/>
              <a:gd name="connsiteY1" fmla="*/ 3215149 h 3306589"/>
              <a:gd name="connsiteX2" fmla="*/ 3427526 w 3427526"/>
              <a:gd name="connsiteY2" fmla="*/ 0 h 3306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7526" h="3306589">
                <a:moveTo>
                  <a:pt x="0" y="2111969"/>
                </a:moveTo>
                <a:cubicBezTo>
                  <a:pt x="236466" y="2839556"/>
                  <a:pt x="472932" y="3567144"/>
                  <a:pt x="1044186" y="3215149"/>
                </a:cubicBezTo>
                <a:cubicBezTo>
                  <a:pt x="1615440" y="2863154"/>
                  <a:pt x="2521483" y="1431577"/>
                  <a:pt x="3427526" y="0"/>
                </a:cubicBezTo>
              </a:path>
            </a:pathLst>
          </a:cu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399" y="569772"/>
            <a:ext cx="9956800" cy="647926"/>
          </a:xfrm>
        </p:spPr>
        <p:txBody>
          <a:bodyPr>
            <a:normAutofit/>
          </a:bodyPr>
          <a:lstStyle/>
          <a:p>
            <a:r>
              <a:rPr lang="en-US" dirty="0"/>
              <a:t>A Monopolist Making Subnormal Profit</a:t>
            </a:r>
            <a:endParaRPr lang="en-GB" dirty="0"/>
          </a:p>
        </p:txBody>
      </p:sp>
      <p:sp>
        <p:nvSpPr>
          <p:cNvPr id="7" name="ZoneTexte 10"/>
          <p:cNvSpPr txBox="1"/>
          <p:nvPr/>
        </p:nvSpPr>
        <p:spPr>
          <a:xfrm>
            <a:off x="7829948" y="5846684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1888317" y="6052725"/>
            <a:ext cx="5933732" cy="1097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cxnSpLocks/>
          </p:cNvCxnSpPr>
          <p:nvPr/>
        </p:nvCxnSpPr>
        <p:spPr>
          <a:xfrm>
            <a:off x="1897297" y="2743392"/>
            <a:ext cx="4457216" cy="2778872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11"/>
          <p:cNvSpPr txBox="1"/>
          <p:nvPr/>
        </p:nvSpPr>
        <p:spPr>
          <a:xfrm>
            <a:off x="421582" y="1772893"/>
            <a:ext cx="1258147" cy="666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COST / </a:t>
            </a:r>
          </a:p>
          <a:p>
            <a:r>
              <a:rPr lang="fr-FR" b="1" dirty="0"/>
              <a:t>REVENUE</a:t>
            </a:r>
          </a:p>
        </p:txBody>
      </p:sp>
      <p:cxnSp>
        <p:nvCxnSpPr>
          <p:cNvPr id="19" name="Straight Connector 18"/>
          <p:cNvCxnSpPr>
            <a:cxnSpLocks/>
          </p:cNvCxnSpPr>
          <p:nvPr/>
        </p:nvCxnSpPr>
        <p:spPr>
          <a:xfrm>
            <a:off x="1897296" y="2729180"/>
            <a:ext cx="5086145" cy="171807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e 14"/>
          <p:cNvGrpSpPr/>
          <p:nvPr/>
        </p:nvGrpSpPr>
        <p:grpSpPr>
          <a:xfrm>
            <a:off x="4230247" y="4161403"/>
            <a:ext cx="182880" cy="178614"/>
            <a:chOff x="4802909" y="4396509"/>
            <a:chExt cx="332509" cy="295564"/>
          </a:xfrm>
        </p:grpSpPr>
        <p:cxnSp>
          <p:nvCxnSpPr>
            <p:cNvPr id="24" name="Connecteur droit 15"/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Connecteur droit 16"/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8" name="Straight Connector 37"/>
          <p:cNvCxnSpPr>
            <a:cxnSpLocks/>
          </p:cNvCxnSpPr>
          <p:nvPr/>
        </p:nvCxnSpPr>
        <p:spPr>
          <a:xfrm flipH="1">
            <a:off x="1897296" y="3230536"/>
            <a:ext cx="242328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ZoneTexte 10"/>
              <p:cNvSpPr txBox="1"/>
              <p:nvPr/>
            </p:nvSpPr>
            <p:spPr>
              <a:xfrm>
                <a:off x="1347850" y="3356895"/>
                <a:ext cx="486367" cy="381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3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7850" y="3356895"/>
                <a:ext cx="486367" cy="381132"/>
              </a:xfrm>
              <a:prstGeom prst="rect">
                <a:avLst/>
              </a:prstGeom>
              <a:blipFill>
                <a:blip r:embed="rId2"/>
                <a:stretch>
                  <a:fillRect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ZoneTexte 10"/>
              <p:cNvSpPr txBox="1"/>
              <p:nvPr/>
            </p:nvSpPr>
            <p:spPr>
              <a:xfrm>
                <a:off x="1066372" y="3050636"/>
                <a:ext cx="769415" cy="381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dirty="0" smtClean="0">
                          <a:latin typeface="Cambria Math"/>
                        </a:rPr>
                        <m:t>𝑇</m:t>
                      </m:r>
                      <m:sSup>
                        <m:sSupPr>
                          <m:ctrlPr>
                            <a:rPr lang="fr-FR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dirty="0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fr-FR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4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372" y="3050636"/>
                <a:ext cx="769415" cy="3811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Connector 45"/>
          <p:cNvCxnSpPr>
            <a:cxnSpLocks/>
          </p:cNvCxnSpPr>
          <p:nvPr/>
        </p:nvCxnSpPr>
        <p:spPr>
          <a:xfrm flipH="1">
            <a:off x="1897296" y="3552043"/>
            <a:ext cx="241792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avec flèche 4"/>
          <p:cNvCxnSpPr/>
          <p:nvPr/>
        </p:nvCxnSpPr>
        <p:spPr>
          <a:xfrm flipH="1" flipV="1">
            <a:off x="1885391" y="1620973"/>
            <a:ext cx="1" cy="444166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10">
            <a:extLst>
              <a:ext uri="{FF2B5EF4-FFF2-40B4-BE49-F238E27FC236}">
                <a16:creationId xmlns:a16="http://schemas.microsoft.com/office/drawing/2014/main" id="{F924F8D5-4DE4-4925-B235-8E2EA14B0A47}"/>
              </a:ext>
            </a:extLst>
          </p:cNvPr>
          <p:cNvSpPr txBox="1"/>
          <p:nvPr/>
        </p:nvSpPr>
        <p:spPr>
          <a:xfrm>
            <a:off x="5722448" y="1694426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MC</a:t>
            </a:r>
          </a:p>
        </p:txBody>
      </p:sp>
      <p:sp>
        <p:nvSpPr>
          <p:cNvPr id="33" name="ZoneTexte 10">
            <a:extLst>
              <a:ext uri="{FF2B5EF4-FFF2-40B4-BE49-F238E27FC236}">
                <a16:creationId xmlns:a16="http://schemas.microsoft.com/office/drawing/2014/main" id="{C0CA50E2-66D2-46C0-83E4-756829B9CCE4}"/>
              </a:ext>
            </a:extLst>
          </p:cNvPr>
          <p:cNvSpPr txBox="1"/>
          <p:nvPr/>
        </p:nvSpPr>
        <p:spPr>
          <a:xfrm>
            <a:off x="6374211" y="5465553"/>
            <a:ext cx="536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6600"/>
                </a:solidFill>
              </a:rPr>
              <a:t>MR</a:t>
            </a:r>
          </a:p>
        </p:txBody>
      </p:sp>
      <p:sp>
        <p:nvSpPr>
          <p:cNvPr id="39" name="ZoneTexte 10">
            <a:extLst>
              <a:ext uri="{FF2B5EF4-FFF2-40B4-BE49-F238E27FC236}">
                <a16:creationId xmlns:a16="http://schemas.microsoft.com/office/drawing/2014/main" id="{0054B754-AC2D-4591-922C-830CA804429B}"/>
              </a:ext>
            </a:extLst>
          </p:cNvPr>
          <p:cNvSpPr txBox="1"/>
          <p:nvPr/>
        </p:nvSpPr>
        <p:spPr>
          <a:xfrm>
            <a:off x="7244897" y="1607909"/>
            <a:ext cx="682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ATC</a:t>
            </a:r>
          </a:p>
        </p:txBody>
      </p:sp>
      <p:sp>
        <p:nvSpPr>
          <p:cNvPr id="40" name="ZoneTexte 10">
            <a:extLst>
              <a:ext uri="{FF2B5EF4-FFF2-40B4-BE49-F238E27FC236}">
                <a16:creationId xmlns:a16="http://schemas.microsoft.com/office/drawing/2014/main" id="{9CB44AC7-DA7D-4E3D-9E9C-5FF30AD3331A}"/>
              </a:ext>
            </a:extLst>
          </p:cNvPr>
          <p:cNvSpPr txBox="1"/>
          <p:nvPr/>
        </p:nvSpPr>
        <p:spPr>
          <a:xfrm>
            <a:off x="7059066" y="4332892"/>
            <a:ext cx="884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 = AR</a:t>
            </a:r>
          </a:p>
        </p:txBody>
      </p:sp>
      <p:cxnSp>
        <p:nvCxnSpPr>
          <p:cNvPr id="27" name="Straight Connector 26"/>
          <p:cNvCxnSpPr>
            <a:cxnSpLocks/>
          </p:cNvCxnSpPr>
          <p:nvPr/>
        </p:nvCxnSpPr>
        <p:spPr>
          <a:xfrm flipH="1" flipV="1">
            <a:off x="4321687" y="3226001"/>
            <a:ext cx="13946" cy="282710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0"/>
              <p:cNvSpPr txBox="1"/>
              <p:nvPr/>
            </p:nvSpPr>
            <p:spPr>
              <a:xfrm>
                <a:off x="4111449" y="6096511"/>
                <a:ext cx="4627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4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1449" y="6096511"/>
                <a:ext cx="462767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0"/>
              <p:cNvSpPr txBox="1"/>
              <p:nvPr/>
            </p:nvSpPr>
            <p:spPr>
              <a:xfrm>
                <a:off x="1694963" y="3191281"/>
                <a:ext cx="13368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l-GR" sz="20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𝚷</m:t>
                          </m:r>
                        </m:e>
                        <m:sup>
                          <m:r>
                            <a:rPr lang="fr-FR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</m:sup>
                      </m:sSup>
                      <m:r>
                        <a:rPr lang="en-US" sz="20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sz="20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fr-FR" sz="2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5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4963" y="3191281"/>
                <a:ext cx="1336888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7064969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B6522D1D-132E-71BB-3B7C-5136C45322AB}"/>
              </a:ext>
            </a:extLst>
          </p:cNvPr>
          <p:cNvSpPr/>
          <p:nvPr/>
        </p:nvSpPr>
        <p:spPr>
          <a:xfrm>
            <a:off x="3816458" y="3285641"/>
            <a:ext cx="860156" cy="1584701"/>
          </a:xfrm>
          <a:custGeom>
            <a:avLst/>
            <a:gdLst>
              <a:gd name="connsiteX0" fmla="*/ 0 w 860156"/>
              <a:gd name="connsiteY0" fmla="*/ 0 h 1584701"/>
              <a:gd name="connsiteX1" fmla="*/ 860156 w 860156"/>
              <a:gd name="connsiteY1" fmla="*/ 437827 h 1584701"/>
              <a:gd name="connsiteX2" fmla="*/ 492071 w 860156"/>
              <a:gd name="connsiteY2" fmla="*/ 1011264 h 1584701"/>
              <a:gd name="connsiteX3" fmla="*/ 15498 w 860156"/>
              <a:gd name="connsiteY3" fmla="*/ 1584701 h 1584701"/>
              <a:gd name="connsiteX4" fmla="*/ 0 w 860156"/>
              <a:gd name="connsiteY4" fmla="*/ 0 h 1584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0156" h="1584701">
                <a:moveTo>
                  <a:pt x="0" y="0"/>
                </a:moveTo>
                <a:lnTo>
                  <a:pt x="860156" y="437827"/>
                </a:lnTo>
                <a:lnTo>
                  <a:pt x="492071" y="1011264"/>
                </a:lnTo>
                <a:lnTo>
                  <a:pt x="15498" y="1584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0290AE0-3197-FDCE-DB85-A69CD1CE67D2}"/>
              </a:ext>
            </a:extLst>
          </p:cNvPr>
          <p:cNvSpPr/>
          <p:nvPr/>
        </p:nvSpPr>
        <p:spPr>
          <a:xfrm>
            <a:off x="2276760" y="2153166"/>
            <a:ext cx="3427526" cy="3306589"/>
          </a:xfrm>
          <a:custGeom>
            <a:avLst/>
            <a:gdLst>
              <a:gd name="connsiteX0" fmla="*/ 0 w 3427526"/>
              <a:gd name="connsiteY0" fmla="*/ 2111969 h 3306589"/>
              <a:gd name="connsiteX1" fmla="*/ 1044186 w 3427526"/>
              <a:gd name="connsiteY1" fmla="*/ 3215149 h 3306589"/>
              <a:gd name="connsiteX2" fmla="*/ 3427526 w 3427526"/>
              <a:gd name="connsiteY2" fmla="*/ 0 h 3306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7526" h="3306589">
                <a:moveTo>
                  <a:pt x="0" y="2111969"/>
                </a:moveTo>
                <a:cubicBezTo>
                  <a:pt x="236466" y="2839556"/>
                  <a:pt x="472932" y="3567144"/>
                  <a:pt x="1044186" y="3215149"/>
                </a:cubicBezTo>
                <a:cubicBezTo>
                  <a:pt x="1615440" y="2863154"/>
                  <a:pt x="2521483" y="1431577"/>
                  <a:pt x="3427526" y="0"/>
                </a:cubicBezTo>
              </a:path>
            </a:pathLst>
          </a:cu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399" y="569772"/>
            <a:ext cx="9956800" cy="647926"/>
          </a:xfrm>
        </p:spPr>
        <p:txBody>
          <a:bodyPr>
            <a:normAutofit/>
          </a:bodyPr>
          <a:lstStyle/>
          <a:p>
            <a:r>
              <a:rPr lang="en-US" dirty="0"/>
              <a:t>Monopoly &amp; Efficiency</a:t>
            </a:r>
            <a:endParaRPr lang="en-GB" dirty="0"/>
          </a:p>
        </p:txBody>
      </p:sp>
      <p:sp>
        <p:nvSpPr>
          <p:cNvPr id="7" name="ZoneTexte 10"/>
          <p:cNvSpPr txBox="1"/>
          <p:nvPr/>
        </p:nvSpPr>
        <p:spPr>
          <a:xfrm>
            <a:off x="7676566" y="5593012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cxnSp>
        <p:nvCxnSpPr>
          <p:cNvPr id="27" name="Straight Connector 26"/>
          <p:cNvCxnSpPr>
            <a:cxnSpLocks/>
          </p:cNvCxnSpPr>
          <p:nvPr/>
        </p:nvCxnSpPr>
        <p:spPr>
          <a:xfrm flipH="1" flipV="1">
            <a:off x="3824361" y="3260829"/>
            <a:ext cx="13635" cy="255150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1734935" y="5805403"/>
            <a:ext cx="5933732" cy="1097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ZoneTexte 10"/>
              <p:cNvSpPr txBox="1"/>
              <p:nvPr/>
            </p:nvSpPr>
            <p:spPr>
              <a:xfrm>
                <a:off x="3611392" y="5862099"/>
                <a:ext cx="4627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7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1392" y="5862099"/>
                <a:ext cx="462767" cy="369332"/>
              </a:xfrm>
              <a:prstGeom prst="rect">
                <a:avLst/>
              </a:prstGeom>
              <a:blipFill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>
            <a:cxnSpLocks/>
          </p:cNvCxnSpPr>
          <p:nvPr/>
        </p:nvCxnSpPr>
        <p:spPr>
          <a:xfrm>
            <a:off x="1742784" y="2162691"/>
            <a:ext cx="2747518" cy="3587468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11"/>
          <p:cNvSpPr txBox="1"/>
          <p:nvPr/>
        </p:nvSpPr>
        <p:spPr>
          <a:xfrm>
            <a:off x="268200" y="1560516"/>
            <a:ext cx="1258147" cy="666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COST / </a:t>
            </a:r>
          </a:p>
          <a:p>
            <a:r>
              <a:rPr lang="fr-FR" b="1" dirty="0"/>
              <a:t>REVENUE</a:t>
            </a:r>
          </a:p>
        </p:txBody>
      </p:sp>
      <p:cxnSp>
        <p:nvCxnSpPr>
          <p:cNvPr id="19" name="Straight Connector 18"/>
          <p:cNvCxnSpPr>
            <a:cxnSpLocks/>
          </p:cNvCxnSpPr>
          <p:nvPr/>
        </p:nvCxnSpPr>
        <p:spPr>
          <a:xfrm>
            <a:off x="1733830" y="2153166"/>
            <a:ext cx="5221511" cy="281641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e 14"/>
          <p:cNvGrpSpPr/>
          <p:nvPr/>
        </p:nvGrpSpPr>
        <p:grpSpPr>
          <a:xfrm>
            <a:off x="3732921" y="4798229"/>
            <a:ext cx="182880" cy="178614"/>
            <a:chOff x="4802909" y="4396509"/>
            <a:chExt cx="332509" cy="295564"/>
          </a:xfrm>
        </p:grpSpPr>
        <p:cxnSp>
          <p:nvCxnSpPr>
            <p:cNvPr id="24" name="Connecteur droit 15"/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Connecteur droit 16"/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8" name="Straight Connector 37"/>
          <p:cNvCxnSpPr>
            <a:cxnSpLocks/>
          </p:cNvCxnSpPr>
          <p:nvPr/>
        </p:nvCxnSpPr>
        <p:spPr>
          <a:xfrm flipH="1">
            <a:off x="1732010" y="3279362"/>
            <a:ext cx="209013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ZoneTexte 10"/>
              <p:cNvSpPr txBox="1"/>
              <p:nvPr/>
            </p:nvSpPr>
            <p:spPr>
              <a:xfrm>
                <a:off x="274099" y="3101031"/>
                <a:ext cx="14146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𝑀𝐵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43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099" y="3101031"/>
                <a:ext cx="1414658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Connecteur droit avec flèche 4"/>
          <p:cNvCxnSpPr>
            <a:cxnSpLocks/>
          </p:cNvCxnSpPr>
          <p:nvPr/>
        </p:nvCxnSpPr>
        <p:spPr>
          <a:xfrm flipV="1">
            <a:off x="1725660" y="1522034"/>
            <a:ext cx="0" cy="467038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10">
            <a:extLst>
              <a:ext uri="{FF2B5EF4-FFF2-40B4-BE49-F238E27FC236}">
                <a16:creationId xmlns:a16="http://schemas.microsoft.com/office/drawing/2014/main" id="{F924F8D5-4DE4-4925-B235-8E2EA14B0A47}"/>
              </a:ext>
            </a:extLst>
          </p:cNvPr>
          <p:cNvSpPr txBox="1"/>
          <p:nvPr/>
        </p:nvSpPr>
        <p:spPr>
          <a:xfrm>
            <a:off x="5745582" y="1754599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MC</a:t>
            </a:r>
          </a:p>
        </p:txBody>
      </p:sp>
      <p:sp>
        <p:nvSpPr>
          <p:cNvPr id="33" name="ZoneTexte 10">
            <a:extLst>
              <a:ext uri="{FF2B5EF4-FFF2-40B4-BE49-F238E27FC236}">
                <a16:creationId xmlns:a16="http://schemas.microsoft.com/office/drawing/2014/main" id="{C0CA50E2-66D2-46C0-83E4-756829B9CCE4}"/>
              </a:ext>
            </a:extLst>
          </p:cNvPr>
          <p:cNvSpPr txBox="1"/>
          <p:nvPr/>
        </p:nvSpPr>
        <p:spPr>
          <a:xfrm>
            <a:off x="4974161" y="6417311"/>
            <a:ext cx="536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6600"/>
                </a:solidFill>
              </a:rPr>
              <a:t>MR</a:t>
            </a:r>
          </a:p>
        </p:txBody>
      </p:sp>
      <p:sp>
        <p:nvSpPr>
          <p:cNvPr id="40" name="ZoneTexte 10">
            <a:extLst>
              <a:ext uri="{FF2B5EF4-FFF2-40B4-BE49-F238E27FC236}">
                <a16:creationId xmlns:a16="http://schemas.microsoft.com/office/drawing/2014/main" id="{9CB44AC7-DA7D-4E3D-9E9C-5FF30AD3331A}"/>
              </a:ext>
            </a:extLst>
          </p:cNvPr>
          <p:cNvSpPr txBox="1"/>
          <p:nvPr/>
        </p:nvSpPr>
        <p:spPr>
          <a:xfrm>
            <a:off x="6972464" y="4907945"/>
            <a:ext cx="1554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 = AR = MB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B34038-9895-40E4-E097-3010933EA747}"/>
              </a:ext>
            </a:extLst>
          </p:cNvPr>
          <p:cNvCxnSpPr>
            <a:cxnSpLocks/>
          </p:cNvCxnSpPr>
          <p:nvPr/>
        </p:nvCxnSpPr>
        <p:spPr>
          <a:xfrm flipH="1">
            <a:off x="1735496" y="4886973"/>
            <a:ext cx="208664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10">
                <a:extLst>
                  <a:ext uri="{FF2B5EF4-FFF2-40B4-BE49-F238E27FC236}">
                    <a16:creationId xmlns:a16="http://schemas.microsoft.com/office/drawing/2014/main" id="{DF1363F8-8C27-6439-8C07-6176D0FCB828}"/>
                  </a:ext>
                </a:extLst>
              </p:cNvPr>
              <p:cNvSpPr txBox="1"/>
              <p:nvPr/>
            </p:nvSpPr>
            <p:spPr>
              <a:xfrm>
                <a:off x="938044" y="4701545"/>
                <a:ext cx="6501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𝑀</m:t>
                      </m:r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fr-FR" i="1" dirty="0"/>
              </a:p>
            </p:txBody>
          </p:sp>
        </mc:Choice>
        <mc:Fallback xmlns="">
          <p:sp>
            <p:nvSpPr>
              <p:cNvPr id="9" name="ZoneTexte 10">
                <a:extLst>
                  <a:ext uri="{FF2B5EF4-FFF2-40B4-BE49-F238E27FC236}">
                    <a16:creationId xmlns:a16="http://schemas.microsoft.com/office/drawing/2014/main" id="{DF1363F8-8C27-6439-8C07-6176D0FCB8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044" y="4701545"/>
                <a:ext cx="650148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Forme libre 2">
            <a:extLst>
              <a:ext uri="{FF2B5EF4-FFF2-40B4-BE49-F238E27FC236}">
                <a16:creationId xmlns:a16="http://schemas.microsoft.com/office/drawing/2014/main" id="{D8627A7D-F52D-1C5F-C889-BF032F90EA45}"/>
              </a:ext>
            </a:extLst>
          </p:cNvPr>
          <p:cNvSpPr/>
          <p:nvPr/>
        </p:nvSpPr>
        <p:spPr>
          <a:xfrm>
            <a:off x="2489759" y="2668757"/>
            <a:ext cx="4155767" cy="1631206"/>
          </a:xfrm>
          <a:custGeom>
            <a:avLst/>
            <a:gdLst>
              <a:gd name="connsiteX0" fmla="*/ 0 w 5043055"/>
              <a:gd name="connsiteY0" fmla="*/ 0 h 1580704"/>
              <a:gd name="connsiteX1" fmla="*/ 2096655 w 5043055"/>
              <a:gd name="connsiteY1" fmla="*/ 1579418 h 1580704"/>
              <a:gd name="connsiteX2" fmla="*/ 5043055 w 5043055"/>
              <a:gd name="connsiteY2" fmla="*/ 212437 h 1580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43055" h="1580704">
                <a:moveTo>
                  <a:pt x="0" y="0"/>
                </a:moveTo>
                <a:cubicBezTo>
                  <a:pt x="628073" y="772006"/>
                  <a:pt x="1256146" y="1544012"/>
                  <a:pt x="2096655" y="1579418"/>
                </a:cubicBezTo>
                <a:cubicBezTo>
                  <a:pt x="2937164" y="1614824"/>
                  <a:pt x="3990109" y="913630"/>
                  <a:pt x="5043055" y="212437"/>
                </a:cubicBezTo>
              </a:path>
            </a:pathLst>
          </a:cu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0">
            <a:extLst>
              <a:ext uri="{FF2B5EF4-FFF2-40B4-BE49-F238E27FC236}">
                <a16:creationId xmlns:a16="http://schemas.microsoft.com/office/drawing/2014/main" id="{1C4B4DCA-F044-3B5E-F621-44ABE26B43E2}"/>
              </a:ext>
            </a:extLst>
          </p:cNvPr>
          <p:cNvSpPr txBox="1"/>
          <p:nvPr/>
        </p:nvSpPr>
        <p:spPr>
          <a:xfrm>
            <a:off x="6649404" y="2521807"/>
            <a:ext cx="682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ATC</a:t>
            </a:r>
          </a:p>
        </p:txBody>
      </p:sp>
      <p:grpSp>
        <p:nvGrpSpPr>
          <p:cNvPr id="34" name="Groupe 14">
            <a:extLst>
              <a:ext uri="{FF2B5EF4-FFF2-40B4-BE49-F238E27FC236}">
                <a16:creationId xmlns:a16="http://schemas.microsoft.com/office/drawing/2014/main" id="{4DF4E0F7-04CE-F899-2CB7-5279A2922AA8}"/>
              </a:ext>
            </a:extLst>
          </p:cNvPr>
          <p:cNvGrpSpPr/>
          <p:nvPr/>
        </p:nvGrpSpPr>
        <p:grpSpPr>
          <a:xfrm>
            <a:off x="4192775" y="4208053"/>
            <a:ext cx="182880" cy="178614"/>
            <a:chOff x="4802909" y="4396509"/>
            <a:chExt cx="332509" cy="295564"/>
          </a:xfrm>
        </p:grpSpPr>
        <p:cxnSp>
          <p:nvCxnSpPr>
            <p:cNvPr id="35" name="Connecteur droit 15">
              <a:extLst>
                <a:ext uri="{FF2B5EF4-FFF2-40B4-BE49-F238E27FC236}">
                  <a16:creationId xmlns:a16="http://schemas.microsoft.com/office/drawing/2014/main" id="{ED22FA28-EB10-AAD2-B728-6312D178A50E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Connecteur droit 16">
              <a:extLst>
                <a:ext uri="{FF2B5EF4-FFF2-40B4-BE49-F238E27FC236}">
                  <a16:creationId xmlns:a16="http://schemas.microsoft.com/office/drawing/2014/main" id="{996562E7-F04B-66F1-3915-988A23C7BC3B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2" name="Groupe 14">
            <a:extLst>
              <a:ext uri="{FF2B5EF4-FFF2-40B4-BE49-F238E27FC236}">
                <a16:creationId xmlns:a16="http://schemas.microsoft.com/office/drawing/2014/main" id="{850931C2-0906-2DD2-0158-DAEBED85C59F}"/>
              </a:ext>
            </a:extLst>
          </p:cNvPr>
          <p:cNvGrpSpPr/>
          <p:nvPr/>
        </p:nvGrpSpPr>
        <p:grpSpPr>
          <a:xfrm>
            <a:off x="4584169" y="3640923"/>
            <a:ext cx="182880" cy="178614"/>
            <a:chOff x="4802909" y="4396509"/>
            <a:chExt cx="332509" cy="295564"/>
          </a:xfrm>
        </p:grpSpPr>
        <p:cxnSp>
          <p:nvCxnSpPr>
            <p:cNvPr id="44" name="Connecteur droit 15">
              <a:extLst>
                <a:ext uri="{FF2B5EF4-FFF2-40B4-BE49-F238E27FC236}">
                  <a16:creationId xmlns:a16="http://schemas.microsoft.com/office/drawing/2014/main" id="{EC84CAD3-59B7-975D-4854-E9FBD195B8C3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Connecteur droit 16">
              <a:extLst>
                <a:ext uri="{FF2B5EF4-FFF2-40B4-BE49-F238E27FC236}">
                  <a16:creationId xmlns:a16="http://schemas.microsoft.com/office/drawing/2014/main" id="{2A5B0B16-0F94-17F0-D234-D274E33EA246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057891D-169C-18FA-0DB5-36992F4881A8}"/>
              </a:ext>
            </a:extLst>
          </p:cNvPr>
          <p:cNvCxnSpPr>
            <a:cxnSpLocks/>
          </p:cNvCxnSpPr>
          <p:nvPr/>
        </p:nvCxnSpPr>
        <p:spPr>
          <a:xfrm flipH="1" flipV="1">
            <a:off x="4681667" y="3730274"/>
            <a:ext cx="11055" cy="206877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11B9B1D4-3616-6B75-15B1-26638BE0AD47}"/>
              </a:ext>
            </a:extLst>
          </p:cNvPr>
          <p:cNvCxnSpPr>
            <a:cxnSpLocks/>
          </p:cNvCxnSpPr>
          <p:nvPr/>
        </p:nvCxnSpPr>
        <p:spPr>
          <a:xfrm flipH="1" flipV="1">
            <a:off x="4287806" y="4298403"/>
            <a:ext cx="8053" cy="150700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ZoneTexte 10">
                <a:extLst>
                  <a:ext uri="{FF2B5EF4-FFF2-40B4-BE49-F238E27FC236}">
                    <a16:creationId xmlns:a16="http://schemas.microsoft.com/office/drawing/2014/main" id="{6036AB0B-78F7-0574-C923-3CE02CE8036E}"/>
                  </a:ext>
                </a:extLst>
              </p:cNvPr>
              <p:cNvSpPr txBox="1"/>
              <p:nvPr/>
            </p:nvSpPr>
            <p:spPr>
              <a:xfrm>
                <a:off x="4062644" y="5871624"/>
                <a:ext cx="4627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𝑃𝐸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3" name="ZoneTexte 10">
                <a:extLst>
                  <a:ext uri="{FF2B5EF4-FFF2-40B4-BE49-F238E27FC236}">
                    <a16:creationId xmlns:a16="http://schemas.microsoft.com/office/drawing/2014/main" id="{6036AB0B-78F7-0574-C923-3CE02CE803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2644" y="5871624"/>
                <a:ext cx="462767" cy="369332"/>
              </a:xfrm>
              <a:prstGeom prst="rect">
                <a:avLst/>
              </a:prstGeom>
              <a:blipFill>
                <a:blip r:embed="rId5"/>
                <a:stretch>
                  <a:fillRect r="-7895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ZoneTexte 10">
                <a:extLst>
                  <a:ext uri="{FF2B5EF4-FFF2-40B4-BE49-F238E27FC236}">
                    <a16:creationId xmlns:a16="http://schemas.microsoft.com/office/drawing/2014/main" id="{B64F0235-AE92-5CAC-A9CA-74DD1A7E5D27}"/>
                  </a:ext>
                </a:extLst>
              </p:cNvPr>
              <p:cNvSpPr txBox="1"/>
              <p:nvPr/>
            </p:nvSpPr>
            <p:spPr>
              <a:xfrm>
                <a:off x="4470417" y="5862911"/>
                <a:ext cx="4627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𝐴𝐸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4" name="ZoneTexte 10">
                <a:extLst>
                  <a:ext uri="{FF2B5EF4-FFF2-40B4-BE49-F238E27FC236}">
                    <a16:creationId xmlns:a16="http://schemas.microsoft.com/office/drawing/2014/main" id="{B64F0235-AE92-5CAC-A9CA-74DD1A7E5D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0417" y="5862911"/>
                <a:ext cx="462767" cy="369332"/>
              </a:xfrm>
              <a:prstGeom prst="rect">
                <a:avLst/>
              </a:prstGeom>
              <a:blipFill>
                <a:blip r:embed="rId6"/>
                <a:stretch>
                  <a:fillRect r="-10526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20C40F90-AB23-57D8-C4BD-519EAC39B380}"/>
              </a:ext>
            </a:extLst>
          </p:cNvPr>
          <p:cNvCxnSpPr>
            <a:cxnSpLocks/>
          </p:cNvCxnSpPr>
          <p:nvPr/>
        </p:nvCxnSpPr>
        <p:spPr>
          <a:xfrm>
            <a:off x="4848225" y="6212190"/>
            <a:ext cx="157095" cy="205121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ZoneTexte 10">
            <a:extLst>
              <a:ext uri="{FF2B5EF4-FFF2-40B4-BE49-F238E27FC236}">
                <a16:creationId xmlns:a16="http://schemas.microsoft.com/office/drawing/2014/main" id="{13589E92-25A2-0D0E-3EE4-95317FFEE7BA}"/>
              </a:ext>
            </a:extLst>
          </p:cNvPr>
          <p:cNvSpPr txBox="1"/>
          <p:nvPr/>
        </p:nvSpPr>
        <p:spPr>
          <a:xfrm>
            <a:off x="3851427" y="3672559"/>
            <a:ext cx="682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3">
                    <a:lumMod val="50000"/>
                  </a:schemeClr>
                </a:solidFill>
              </a:rPr>
              <a:t>DWL</a:t>
            </a:r>
          </a:p>
        </p:txBody>
      </p:sp>
    </p:spTree>
    <p:extLst>
      <p:ext uri="{BB962C8B-B14F-4D97-AF65-F5344CB8AC3E}">
        <p14:creationId xmlns:p14="http://schemas.microsoft.com/office/powerpoint/2010/main" val="2607400309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/>
          <p:cNvSpPr/>
          <p:nvPr/>
        </p:nvSpPr>
        <p:spPr>
          <a:xfrm>
            <a:off x="1844775" y="3683701"/>
            <a:ext cx="2872596" cy="1987333"/>
          </a:xfrm>
          <a:custGeom>
            <a:avLst/>
            <a:gdLst>
              <a:gd name="connsiteX0" fmla="*/ 0 w 2872596"/>
              <a:gd name="connsiteY0" fmla="*/ 0 h 2018581"/>
              <a:gd name="connsiteX1" fmla="*/ 2872596 w 2872596"/>
              <a:gd name="connsiteY1" fmla="*/ 17253 h 2018581"/>
              <a:gd name="connsiteX2" fmla="*/ 8626 w 2872596"/>
              <a:gd name="connsiteY2" fmla="*/ 2018581 h 2018581"/>
              <a:gd name="connsiteX3" fmla="*/ 0 w 2872596"/>
              <a:gd name="connsiteY3" fmla="*/ 0 h 2018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2596" h="2018581">
                <a:moveTo>
                  <a:pt x="0" y="0"/>
                </a:moveTo>
                <a:lnTo>
                  <a:pt x="2872596" y="17253"/>
                </a:lnTo>
                <a:lnTo>
                  <a:pt x="8626" y="2018581"/>
                </a:lnTo>
                <a:cubicBezTo>
                  <a:pt x="11502" y="1348596"/>
                  <a:pt x="14377" y="678611"/>
                  <a:pt x="0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ZoneTexte 10"/>
          <p:cNvSpPr txBox="1"/>
          <p:nvPr/>
        </p:nvSpPr>
        <p:spPr>
          <a:xfrm>
            <a:off x="2323075" y="3992107"/>
            <a:ext cx="6110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PS</a:t>
            </a:r>
            <a:r>
              <a:rPr lang="fr-FR" sz="2400" b="1" baseline="30000" dirty="0">
                <a:solidFill>
                  <a:srgbClr val="C00000"/>
                </a:solidFill>
              </a:rPr>
              <a:t>*</a:t>
            </a:r>
          </a:p>
        </p:txBody>
      </p:sp>
      <p:sp>
        <p:nvSpPr>
          <p:cNvPr id="20" name="Freeform 19"/>
          <p:cNvSpPr/>
          <p:nvPr/>
        </p:nvSpPr>
        <p:spPr>
          <a:xfrm>
            <a:off x="1847284" y="1762143"/>
            <a:ext cx="2855343" cy="1939762"/>
          </a:xfrm>
          <a:custGeom>
            <a:avLst/>
            <a:gdLst>
              <a:gd name="connsiteX0" fmla="*/ 0 w 2855343"/>
              <a:gd name="connsiteY0" fmla="*/ 0 h 1932317"/>
              <a:gd name="connsiteX1" fmla="*/ 8626 w 2855343"/>
              <a:gd name="connsiteY1" fmla="*/ 1915064 h 1932317"/>
              <a:gd name="connsiteX2" fmla="*/ 2855343 w 2855343"/>
              <a:gd name="connsiteY2" fmla="*/ 1932317 h 1932317"/>
              <a:gd name="connsiteX3" fmla="*/ 0 w 2855343"/>
              <a:gd name="connsiteY3" fmla="*/ 0 h 1932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5343" h="1932317">
                <a:moveTo>
                  <a:pt x="0" y="0"/>
                </a:moveTo>
                <a:cubicBezTo>
                  <a:pt x="2875" y="638355"/>
                  <a:pt x="5751" y="1276709"/>
                  <a:pt x="8626" y="1915064"/>
                </a:cubicBezTo>
                <a:lnTo>
                  <a:pt x="2855343" y="1932317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ZoneTexte 10"/>
          <p:cNvSpPr txBox="1"/>
          <p:nvPr/>
        </p:nvSpPr>
        <p:spPr>
          <a:xfrm>
            <a:off x="2323075" y="2777533"/>
            <a:ext cx="617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</a:rPr>
              <a:t>CS</a:t>
            </a:r>
            <a:r>
              <a:rPr lang="fr-FR" sz="2400" b="1" baseline="30000" dirty="0">
                <a:solidFill>
                  <a:srgbClr val="002060"/>
                </a:solidFill>
              </a:rPr>
              <a:t>*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78661" y="428326"/>
            <a:ext cx="9956800" cy="708773"/>
          </a:xfrm>
        </p:spPr>
        <p:txBody>
          <a:bodyPr/>
          <a:lstStyle/>
          <a:p>
            <a:r>
              <a:rPr lang="fr-FR" dirty="0"/>
              <a:t>Monopoly </a:t>
            </a:r>
            <a:r>
              <a:rPr lang="fr-FR" i="1" dirty="0"/>
              <a:t>vs</a:t>
            </a:r>
            <a:r>
              <a:rPr lang="fr-FR" dirty="0"/>
              <a:t> </a:t>
            </a:r>
            <a:r>
              <a:rPr lang="fr-FR" dirty="0" err="1"/>
              <a:t>Perfect</a:t>
            </a:r>
            <a:r>
              <a:rPr lang="fr-FR" dirty="0"/>
              <a:t> </a:t>
            </a:r>
            <a:r>
              <a:rPr lang="fr-FR" dirty="0" err="1"/>
              <a:t>Competition</a:t>
            </a:r>
            <a:endParaRPr lang="fr-FR" dirty="0"/>
          </a:p>
        </p:txBody>
      </p:sp>
      <p:cxnSp>
        <p:nvCxnSpPr>
          <p:cNvPr id="11" name="Straight Connector 4"/>
          <p:cNvCxnSpPr/>
          <p:nvPr/>
        </p:nvCxnSpPr>
        <p:spPr>
          <a:xfrm flipV="1">
            <a:off x="1849669" y="2642368"/>
            <a:ext cx="4364356" cy="303786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10"/>
          <p:cNvSpPr txBox="1"/>
          <p:nvPr/>
        </p:nvSpPr>
        <p:spPr>
          <a:xfrm>
            <a:off x="876429" y="161712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cxnSp>
        <p:nvCxnSpPr>
          <p:cNvPr id="18" name="Straight Connector 4"/>
          <p:cNvCxnSpPr/>
          <p:nvPr/>
        </p:nvCxnSpPr>
        <p:spPr>
          <a:xfrm>
            <a:off x="1849934" y="1739792"/>
            <a:ext cx="4510509" cy="306111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10"/>
          <p:cNvSpPr txBox="1"/>
          <p:nvPr/>
        </p:nvSpPr>
        <p:spPr>
          <a:xfrm>
            <a:off x="6375918" y="474202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12" name="Straight Connector 26"/>
          <p:cNvCxnSpPr/>
          <p:nvPr/>
        </p:nvCxnSpPr>
        <p:spPr>
          <a:xfrm flipH="1" flipV="1">
            <a:off x="4700783" y="3685500"/>
            <a:ext cx="4034" cy="199858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0"/>
              <p:cNvSpPr txBox="1"/>
              <p:nvPr/>
            </p:nvSpPr>
            <p:spPr>
              <a:xfrm>
                <a:off x="4533723" y="5726917"/>
                <a:ext cx="3564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3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723" y="5726917"/>
                <a:ext cx="356422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0"/>
              <p:cNvSpPr txBox="1"/>
              <p:nvPr/>
            </p:nvSpPr>
            <p:spPr>
              <a:xfrm>
                <a:off x="1344687" y="3503114"/>
                <a:ext cx="5026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4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4687" y="3503114"/>
                <a:ext cx="502684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27"/>
          <p:cNvCxnSpPr/>
          <p:nvPr/>
        </p:nvCxnSpPr>
        <p:spPr>
          <a:xfrm flipH="1">
            <a:off x="1874522" y="3690322"/>
            <a:ext cx="281828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e 14"/>
          <p:cNvGrpSpPr/>
          <p:nvPr/>
        </p:nvGrpSpPr>
        <p:grpSpPr>
          <a:xfrm>
            <a:off x="4609761" y="3599176"/>
            <a:ext cx="182880" cy="182880"/>
            <a:chOff x="4802909" y="4396509"/>
            <a:chExt cx="332509" cy="295564"/>
          </a:xfrm>
        </p:grpSpPr>
        <p:cxnSp>
          <p:nvCxnSpPr>
            <p:cNvPr id="17" name="Connecteur droit 15"/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Connecteur droit 16"/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5" name="Connecteur droit avec flèche 4"/>
          <p:cNvCxnSpPr/>
          <p:nvPr/>
        </p:nvCxnSpPr>
        <p:spPr>
          <a:xfrm flipH="1" flipV="1">
            <a:off x="1837765" y="1395689"/>
            <a:ext cx="1" cy="430414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35"/>
          <p:cNvCxnSpPr/>
          <p:nvPr/>
        </p:nvCxnSpPr>
        <p:spPr>
          <a:xfrm>
            <a:off x="1841665" y="5698035"/>
            <a:ext cx="534821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10"/>
          <p:cNvSpPr txBox="1"/>
          <p:nvPr/>
        </p:nvSpPr>
        <p:spPr>
          <a:xfrm>
            <a:off x="1844776" y="6148831"/>
            <a:ext cx="5328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PERFECT COMPETITION</a:t>
            </a:r>
          </a:p>
        </p:txBody>
      </p:sp>
      <p:sp>
        <p:nvSpPr>
          <p:cNvPr id="28" name="ZoneTexte 10">
            <a:extLst>
              <a:ext uri="{FF2B5EF4-FFF2-40B4-BE49-F238E27FC236}">
                <a16:creationId xmlns:a16="http://schemas.microsoft.com/office/drawing/2014/main" id="{E47CFE39-FB74-4EA6-9348-4972C59C163A}"/>
              </a:ext>
            </a:extLst>
          </p:cNvPr>
          <p:cNvSpPr txBox="1"/>
          <p:nvPr/>
        </p:nvSpPr>
        <p:spPr>
          <a:xfrm>
            <a:off x="7196888" y="5513369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30" name="ZoneTexte 10">
            <a:extLst>
              <a:ext uri="{FF2B5EF4-FFF2-40B4-BE49-F238E27FC236}">
                <a16:creationId xmlns:a16="http://schemas.microsoft.com/office/drawing/2014/main" id="{0701EAD2-98D7-41B8-A7F6-845EE240A7DB}"/>
              </a:ext>
            </a:extLst>
          </p:cNvPr>
          <p:cNvSpPr txBox="1"/>
          <p:nvPr/>
        </p:nvSpPr>
        <p:spPr>
          <a:xfrm>
            <a:off x="6247124" y="231912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149722803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/>
          <p:cNvSpPr/>
          <p:nvPr/>
        </p:nvSpPr>
        <p:spPr>
          <a:xfrm>
            <a:off x="1844775" y="3683701"/>
            <a:ext cx="2872596" cy="1987333"/>
          </a:xfrm>
          <a:custGeom>
            <a:avLst/>
            <a:gdLst>
              <a:gd name="connsiteX0" fmla="*/ 0 w 2872596"/>
              <a:gd name="connsiteY0" fmla="*/ 0 h 2018581"/>
              <a:gd name="connsiteX1" fmla="*/ 2872596 w 2872596"/>
              <a:gd name="connsiteY1" fmla="*/ 17253 h 2018581"/>
              <a:gd name="connsiteX2" fmla="*/ 8626 w 2872596"/>
              <a:gd name="connsiteY2" fmla="*/ 2018581 h 2018581"/>
              <a:gd name="connsiteX3" fmla="*/ 0 w 2872596"/>
              <a:gd name="connsiteY3" fmla="*/ 0 h 2018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2596" h="2018581">
                <a:moveTo>
                  <a:pt x="0" y="0"/>
                </a:moveTo>
                <a:lnTo>
                  <a:pt x="2872596" y="17253"/>
                </a:lnTo>
                <a:lnTo>
                  <a:pt x="8626" y="2018581"/>
                </a:lnTo>
                <a:cubicBezTo>
                  <a:pt x="11502" y="1348596"/>
                  <a:pt x="14377" y="678611"/>
                  <a:pt x="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Freeform 19"/>
          <p:cNvSpPr/>
          <p:nvPr/>
        </p:nvSpPr>
        <p:spPr>
          <a:xfrm>
            <a:off x="1847284" y="1762143"/>
            <a:ext cx="2855343" cy="1939762"/>
          </a:xfrm>
          <a:custGeom>
            <a:avLst/>
            <a:gdLst>
              <a:gd name="connsiteX0" fmla="*/ 0 w 2855343"/>
              <a:gd name="connsiteY0" fmla="*/ 0 h 1932317"/>
              <a:gd name="connsiteX1" fmla="*/ 8626 w 2855343"/>
              <a:gd name="connsiteY1" fmla="*/ 1915064 h 1932317"/>
              <a:gd name="connsiteX2" fmla="*/ 2855343 w 2855343"/>
              <a:gd name="connsiteY2" fmla="*/ 1932317 h 1932317"/>
              <a:gd name="connsiteX3" fmla="*/ 0 w 2855343"/>
              <a:gd name="connsiteY3" fmla="*/ 0 h 1932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5343" h="1932317">
                <a:moveTo>
                  <a:pt x="0" y="0"/>
                </a:moveTo>
                <a:cubicBezTo>
                  <a:pt x="2875" y="638355"/>
                  <a:pt x="5751" y="1276709"/>
                  <a:pt x="8626" y="1915064"/>
                </a:cubicBezTo>
                <a:lnTo>
                  <a:pt x="2855343" y="193231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78661" y="428326"/>
            <a:ext cx="9956800" cy="708773"/>
          </a:xfrm>
        </p:spPr>
        <p:txBody>
          <a:bodyPr/>
          <a:lstStyle/>
          <a:p>
            <a:r>
              <a:rPr lang="fr-FR" dirty="0"/>
              <a:t>Monopoly </a:t>
            </a:r>
            <a:r>
              <a:rPr lang="fr-FR" i="1" dirty="0"/>
              <a:t>vs</a:t>
            </a:r>
            <a:r>
              <a:rPr lang="fr-FR" dirty="0"/>
              <a:t> </a:t>
            </a:r>
            <a:r>
              <a:rPr lang="fr-FR" dirty="0" err="1"/>
              <a:t>Perfect</a:t>
            </a:r>
            <a:r>
              <a:rPr lang="fr-FR" dirty="0"/>
              <a:t> </a:t>
            </a:r>
            <a:r>
              <a:rPr lang="fr-FR" dirty="0" err="1"/>
              <a:t>Competition</a:t>
            </a:r>
            <a:endParaRPr lang="fr-FR" dirty="0"/>
          </a:p>
        </p:txBody>
      </p:sp>
      <p:cxnSp>
        <p:nvCxnSpPr>
          <p:cNvPr id="11" name="Straight Connector 4"/>
          <p:cNvCxnSpPr/>
          <p:nvPr/>
        </p:nvCxnSpPr>
        <p:spPr>
          <a:xfrm flipV="1">
            <a:off x="1849669" y="2642368"/>
            <a:ext cx="4364356" cy="303786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10"/>
          <p:cNvSpPr txBox="1"/>
          <p:nvPr/>
        </p:nvSpPr>
        <p:spPr>
          <a:xfrm>
            <a:off x="876429" y="161712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PRICE</a:t>
            </a:r>
          </a:p>
        </p:txBody>
      </p:sp>
      <p:cxnSp>
        <p:nvCxnSpPr>
          <p:cNvPr id="18" name="Straight Connector 4"/>
          <p:cNvCxnSpPr/>
          <p:nvPr/>
        </p:nvCxnSpPr>
        <p:spPr>
          <a:xfrm>
            <a:off x="1849934" y="1739792"/>
            <a:ext cx="4510509" cy="306111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10"/>
          <p:cNvSpPr txBox="1"/>
          <p:nvPr/>
        </p:nvSpPr>
        <p:spPr>
          <a:xfrm>
            <a:off x="6375918" y="474202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12" name="Straight Connector 26"/>
          <p:cNvCxnSpPr/>
          <p:nvPr/>
        </p:nvCxnSpPr>
        <p:spPr>
          <a:xfrm flipH="1" flipV="1">
            <a:off x="4700783" y="3685500"/>
            <a:ext cx="4034" cy="199858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0"/>
              <p:cNvSpPr txBox="1"/>
              <p:nvPr/>
            </p:nvSpPr>
            <p:spPr>
              <a:xfrm>
                <a:off x="4533723" y="5726917"/>
                <a:ext cx="3564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3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723" y="5726917"/>
                <a:ext cx="356422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0"/>
              <p:cNvSpPr txBox="1"/>
              <p:nvPr/>
            </p:nvSpPr>
            <p:spPr>
              <a:xfrm>
                <a:off x="1344687" y="3503114"/>
                <a:ext cx="5026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4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4687" y="3503114"/>
                <a:ext cx="502684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27"/>
          <p:cNvCxnSpPr>
            <a:cxnSpLocks/>
          </p:cNvCxnSpPr>
          <p:nvPr/>
        </p:nvCxnSpPr>
        <p:spPr>
          <a:xfrm flipH="1">
            <a:off x="3336531" y="3690322"/>
            <a:ext cx="135627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e 14"/>
          <p:cNvGrpSpPr/>
          <p:nvPr/>
        </p:nvGrpSpPr>
        <p:grpSpPr>
          <a:xfrm>
            <a:off x="4609761" y="3599176"/>
            <a:ext cx="182880" cy="182880"/>
            <a:chOff x="4802909" y="4396509"/>
            <a:chExt cx="332509" cy="295564"/>
          </a:xfrm>
        </p:grpSpPr>
        <p:cxnSp>
          <p:nvCxnSpPr>
            <p:cNvPr id="17" name="Connecteur droit 15"/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Connecteur droit 16"/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5" name="Connecteur droit avec flèche 4"/>
          <p:cNvCxnSpPr/>
          <p:nvPr/>
        </p:nvCxnSpPr>
        <p:spPr>
          <a:xfrm flipH="1" flipV="1">
            <a:off x="1837765" y="1395689"/>
            <a:ext cx="1" cy="430414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35"/>
          <p:cNvCxnSpPr/>
          <p:nvPr/>
        </p:nvCxnSpPr>
        <p:spPr>
          <a:xfrm>
            <a:off x="1841665" y="5698035"/>
            <a:ext cx="534821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10"/>
          <p:cNvSpPr txBox="1"/>
          <p:nvPr/>
        </p:nvSpPr>
        <p:spPr>
          <a:xfrm>
            <a:off x="1844776" y="6148831"/>
            <a:ext cx="5328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PERFECT COMPETITION</a:t>
            </a:r>
          </a:p>
        </p:txBody>
      </p:sp>
      <p:sp>
        <p:nvSpPr>
          <p:cNvPr id="28" name="ZoneTexte 10">
            <a:extLst>
              <a:ext uri="{FF2B5EF4-FFF2-40B4-BE49-F238E27FC236}">
                <a16:creationId xmlns:a16="http://schemas.microsoft.com/office/drawing/2014/main" id="{E47CFE39-FB74-4EA6-9348-4972C59C163A}"/>
              </a:ext>
            </a:extLst>
          </p:cNvPr>
          <p:cNvSpPr txBox="1"/>
          <p:nvPr/>
        </p:nvSpPr>
        <p:spPr>
          <a:xfrm>
            <a:off x="7196888" y="5513369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30" name="ZoneTexte 10">
            <a:extLst>
              <a:ext uri="{FF2B5EF4-FFF2-40B4-BE49-F238E27FC236}">
                <a16:creationId xmlns:a16="http://schemas.microsoft.com/office/drawing/2014/main" id="{0701EAD2-98D7-41B8-A7F6-845EE240A7DB}"/>
              </a:ext>
            </a:extLst>
          </p:cNvPr>
          <p:cNvSpPr txBox="1"/>
          <p:nvPr/>
        </p:nvSpPr>
        <p:spPr>
          <a:xfrm>
            <a:off x="6247124" y="231912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</a:t>
            </a:r>
          </a:p>
        </p:txBody>
      </p:sp>
      <p:sp>
        <p:nvSpPr>
          <p:cNvPr id="24" name="ZoneTexte 10"/>
          <p:cNvSpPr txBox="1"/>
          <p:nvPr/>
        </p:nvSpPr>
        <p:spPr>
          <a:xfrm>
            <a:off x="2831589" y="3459489"/>
            <a:ext cx="5453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/>
              <a:t>W</a:t>
            </a:r>
            <a:r>
              <a:rPr lang="fr-FR" sz="2400" b="1" baseline="30000" dirty="0"/>
              <a:t>*</a:t>
            </a:r>
          </a:p>
        </p:txBody>
      </p:sp>
      <p:cxnSp>
        <p:nvCxnSpPr>
          <p:cNvPr id="29" name="Straight Connector 27">
            <a:extLst>
              <a:ext uri="{FF2B5EF4-FFF2-40B4-BE49-F238E27FC236}">
                <a16:creationId xmlns:a16="http://schemas.microsoft.com/office/drawing/2014/main" id="{3277CF86-BDE3-69C6-9989-33B3BD77E7ED}"/>
              </a:ext>
            </a:extLst>
          </p:cNvPr>
          <p:cNvCxnSpPr>
            <a:cxnSpLocks/>
          </p:cNvCxnSpPr>
          <p:nvPr/>
        </p:nvCxnSpPr>
        <p:spPr>
          <a:xfrm flipH="1" flipV="1">
            <a:off x="1837680" y="3690111"/>
            <a:ext cx="953509" cy="21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6350528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941F328-18B4-5F0C-3FD7-C48C81AD8BAD}"/>
              </a:ext>
            </a:extLst>
          </p:cNvPr>
          <p:cNvSpPr/>
          <p:nvPr/>
        </p:nvSpPr>
        <p:spPr>
          <a:xfrm>
            <a:off x="1837138" y="2959808"/>
            <a:ext cx="1863213" cy="2720426"/>
          </a:xfrm>
          <a:custGeom>
            <a:avLst/>
            <a:gdLst>
              <a:gd name="connsiteX0" fmla="*/ 7374 w 1863213"/>
              <a:gd name="connsiteY0" fmla="*/ 4916 h 2703871"/>
              <a:gd name="connsiteX1" fmla="*/ 1863213 w 1863213"/>
              <a:gd name="connsiteY1" fmla="*/ 0 h 2703871"/>
              <a:gd name="connsiteX2" fmla="*/ 1863213 w 1863213"/>
              <a:gd name="connsiteY2" fmla="*/ 1413387 h 2703871"/>
              <a:gd name="connsiteX3" fmla="*/ 0 w 1863213"/>
              <a:gd name="connsiteY3" fmla="*/ 2703871 h 2703871"/>
              <a:gd name="connsiteX4" fmla="*/ 7374 w 1863213"/>
              <a:gd name="connsiteY4" fmla="*/ 4916 h 2703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3213" h="2703871">
                <a:moveTo>
                  <a:pt x="7374" y="4916"/>
                </a:moveTo>
                <a:lnTo>
                  <a:pt x="1863213" y="0"/>
                </a:lnTo>
                <a:lnTo>
                  <a:pt x="1863213" y="1413387"/>
                </a:lnTo>
                <a:lnTo>
                  <a:pt x="0" y="2703871"/>
                </a:lnTo>
                <a:cubicBezTo>
                  <a:pt x="3277" y="1804219"/>
                  <a:pt x="6555" y="904568"/>
                  <a:pt x="7374" y="4916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19">
            <a:extLst>
              <a:ext uri="{FF2B5EF4-FFF2-40B4-BE49-F238E27FC236}">
                <a16:creationId xmlns:a16="http://schemas.microsoft.com/office/drawing/2014/main" id="{8F081CE8-8FFA-BF45-0874-AC303DFDA549}"/>
              </a:ext>
            </a:extLst>
          </p:cNvPr>
          <p:cNvSpPr/>
          <p:nvPr/>
        </p:nvSpPr>
        <p:spPr>
          <a:xfrm>
            <a:off x="1847284" y="1762143"/>
            <a:ext cx="1853067" cy="1231491"/>
          </a:xfrm>
          <a:custGeom>
            <a:avLst/>
            <a:gdLst>
              <a:gd name="connsiteX0" fmla="*/ 0 w 2855343"/>
              <a:gd name="connsiteY0" fmla="*/ 0 h 1932317"/>
              <a:gd name="connsiteX1" fmla="*/ 8626 w 2855343"/>
              <a:gd name="connsiteY1" fmla="*/ 1915064 h 1932317"/>
              <a:gd name="connsiteX2" fmla="*/ 2855343 w 2855343"/>
              <a:gd name="connsiteY2" fmla="*/ 1932317 h 1932317"/>
              <a:gd name="connsiteX3" fmla="*/ 0 w 2855343"/>
              <a:gd name="connsiteY3" fmla="*/ 0 h 1932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5343" h="1932317">
                <a:moveTo>
                  <a:pt x="0" y="0"/>
                </a:moveTo>
                <a:cubicBezTo>
                  <a:pt x="2875" y="638355"/>
                  <a:pt x="5751" y="1276709"/>
                  <a:pt x="8626" y="1915064"/>
                </a:cubicBezTo>
                <a:lnTo>
                  <a:pt x="2855343" y="1932317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10">
                <a:extLst>
                  <a:ext uri="{FF2B5EF4-FFF2-40B4-BE49-F238E27FC236}">
                    <a16:creationId xmlns:a16="http://schemas.microsoft.com/office/drawing/2014/main" id="{F1015A43-DCCD-9260-3073-A112EBAC893D}"/>
                  </a:ext>
                </a:extLst>
              </p:cNvPr>
              <p:cNvSpPr txBox="1"/>
              <p:nvPr/>
            </p:nvSpPr>
            <p:spPr>
              <a:xfrm>
                <a:off x="3483524" y="5736438"/>
                <a:ext cx="4542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0" name="ZoneTexte 10">
                <a:extLst>
                  <a:ext uri="{FF2B5EF4-FFF2-40B4-BE49-F238E27FC236}">
                    <a16:creationId xmlns:a16="http://schemas.microsoft.com/office/drawing/2014/main" id="{F1015A43-DCCD-9260-3073-A112EBAC89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3524" y="5736438"/>
                <a:ext cx="454295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26">
            <a:extLst>
              <a:ext uri="{FF2B5EF4-FFF2-40B4-BE49-F238E27FC236}">
                <a16:creationId xmlns:a16="http://schemas.microsoft.com/office/drawing/2014/main" id="{46400CF1-49FF-6471-9A28-557A90E14B60}"/>
              </a:ext>
            </a:extLst>
          </p:cNvPr>
          <p:cNvCxnSpPr>
            <a:cxnSpLocks/>
          </p:cNvCxnSpPr>
          <p:nvPr/>
        </p:nvCxnSpPr>
        <p:spPr>
          <a:xfrm flipV="1">
            <a:off x="3700351" y="2991465"/>
            <a:ext cx="0" cy="270143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26">
            <a:extLst>
              <a:ext uri="{FF2B5EF4-FFF2-40B4-BE49-F238E27FC236}">
                <a16:creationId xmlns:a16="http://schemas.microsoft.com/office/drawing/2014/main" id="{3072C10C-C607-BDDC-9237-91B1773B3388}"/>
              </a:ext>
            </a:extLst>
          </p:cNvPr>
          <p:cNvCxnSpPr>
            <a:cxnSpLocks/>
          </p:cNvCxnSpPr>
          <p:nvPr/>
        </p:nvCxnSpPr>
        <p:spPr>
          <a:xfrm flipH="1">
            <a:off x="1837765" y="2988500"/>
            <a:ext cx="185521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0">
                <a:extLst>
                  <a:ext uri="{FF2B5EF4-FFF2-40B4-BE49-F238E27FC236}">
                    <a16:creationId xmlns:a16="http://schemas.microsoft.com/office/drawing/2014/main" id="{C880EC09-AC7E-BE17-4D25-320CDCFFC095}"/>
                  </a:ext>
                </a:extLst>
              </p:cNvPr>
              <p:cNvSpPr txBox="1"/>
              <p:nvPr/>
            </p:nvSpPr>
            <p:spPr>
              <a:xfrm>
                <a:off x="1291775" y="2801125"/>
                <a:ext cx="5002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4" name="ZoneTexte 10">
                <a:extLst>
                  <a:ext uri="{FF2B5EF4-FFF2-40B4-BE49-F238E27FC236}">
                    <a16:creationId xmlns:a16="http://schemas.microsoft.com/office/drawing/2014/main" id="{C880EC09-AC7E-BE17-4D25-320CDCFFC0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1775" y="2801125"/>
                <a:ext cx="500281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ZoneTexte 10">
            <a:extLst>
              <a:ext uri="{FF2B5EF4-FFF2-40B4-BE49-F238E27FC236}">
                <a16:creationId xmlns:a16="http://schemas.microsoft.com/office/drawing/2014/main" id="{DA2D7612-0DFB-887B-E277-396298441792}"/>
              </a:ext>
            </a:extLst>
          </p:cNvPr>
          <p:cNvSpPr txBox="1"/>
          <p:nvPr/>
        </p:nvSpPr>
        <p:spPr>
          <a:xfrm>
            <a:off x="2122264" y="2373133"/>
            <a:ext cx="795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</a:rPr>
              <a:t>CS</a:t>
            </a:r>
            <a:r>
              <a:rPr lang="fr-FR" sz="2400" b="1" baseline="30000" dirty="0">
                <a:solidFill>
                  <a:srgbClr val="002060"/>
                </a:solidFill>
              </a:rPr>
              <a:t>m</a:t>
            </a:r>
          </a:p>
        </p:txBody>
      </p:sp>
      <p:sp>
        <p:nvSpPr>
          <p:cNvPr id="16" name="ZoneTexte 10">
            <a:extLst>
              <a:ext uri="{FF2B5EF4-FFF2-40B4-BE49-F238E27FC236}">
                <a16:creationId xmlns:a16="http://schemas.microsoft.com/office/drawing/2014/main" id="{1957C17A-10E2-4BC6-08D4-4FBDD1CC4CA6}"/>
              </a:ext>
            </a:extLst>
          </p:cNvPr>
          <p:cNvSpPr txBox="1"/>
          <p:nvPr/>
        </p:nvSpPr>
        <p:spPr>
          <a:xfrm>
            <a:off x="2211582" y="3654792"/>
            <a:ext cx="7777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PS</a:t>
            </a:r>
            <a:r>
              <a:rPr lang="fr-FR" sz="2400" b="1" baseline="30000" dirty="0">
                <a:solidFill>
                  <a:srgbClr val="C00000"/>
                </a:solidFill>
              </a:rPr>
              <a:t>m</a:t>
            </a:r>
          </a:p>
        </p:txBody>
      </p:sp>
      <p:cxnSp>
        <p:nvCxnSpPr>
          <p:cNvPr id="3" name="Straight Connector 4">
            <a:extLst>
              <a:ext uri="{FF2B5EF4-FFF2-40B4-BE49-F238E27FC236}">
                <a16:creationId xmlns:a16="http://schemas.microsoft.com/office/drawing/2014/main" id="{DD7F1D08-4558-59CC-F443-9395AF0EC563}"/>
              </a:ext>
            </a:extLst>
          </p:cNvPr>
          <p:cNvCxnSpPr>
            <a:cxnSpLocks/>
          </p:cNvCxnSpPr>
          <p:nvPr/>
        </p:nvCxnSpPr>
        <p:spPr>
          <a:xfrm>
            <a:off x="2604857" y="2842974"/>
            <a:ext cx="1595766" cy="2268387"/>
          </a:xfrm>
          <a:prstGeom prst="line">
            <a:avLst/>
          </a:prstGeom>
          <a:ln w="571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78661" y="428326"/>
            <a:ext cx="9956800" cy="708773"/>
          </a:xfrm>
        </p:spPr>
        <p:txBody>
          <a:bodyPr/>
          <a:lstStyle/>
          <a:p>
            <a:r>
              <a:rPr lang="fr-FR" dirty="0"/>
              <a:t>Monopoly </a:t>
            </a:r>
            <a:r>
              <a:rPr lang="fr-FR" i="1" dirty="0"/>
              <a:t>vs</a:t>
            </a:r>
            <a:r>
              <a:rPr lang="fr-FR" dirty="0"/>
              <a:t> </a:t>
            </a:r>
            <a:r>
              <a:rPr lang="fr-FR" dirty="0" err="1"/>
              <a:t>Perfect</a:t>
            </a:r>
            <a:r>
              <a:rPr lang="fr-FR" dirty="0"/>
              <a:t> </a:t>
            </a:r>
            <a:r>
              <a:rPr lang="fr-FR" dirty="0" err="1"/>
              <a:t>Competition</a:t>
            </a:r>
            <a:endParaRPr lang="fr-FR" dirty="0"/>
          </a:p>
        </p:txBody>
      </p:sp>
      <p:cxnSp>
        <p:nvCxnSpPr>
          <p:cNvPr id="11" name="Straight Connector 4"/>
          <p:cNvCxnSpPr/>
          <p:nvPr/>
        </p:nvCxnSpPr>
        <p:spPr>
          <a:xfrm flipV="1">
            <a:off x="1849669" y="2642368"/>
            <a:ext cx="4364356" cy="303786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4"/>
          <p:cNvCxnSpPr/>
          <p:nvPr/>
        </p:nvCxnSpPr>
        <p:spPr>
          <a:xfrm>
            <a:off x="1849934" y="1739792"/>
            <a:ext cx="4510509" cy="306111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10"/>
          <p:cNvSpPr txBox="1"/>
          <p:nvPr/>
        </p:nvSpPr>
        <p:spPr>
          <a:xfrm>
            <a:off x="6375918" y="4742029"/>
            <a:ext cx="96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 = AR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 flipH="1" flipV="1">
            <a:off x="1837765" y="1395689"/>
            <a:ext cx="1" cy="430414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35"/>
          <p:cNvCxnSpPr/>
          <p:nvPr/>
        </p:nvCxnSpPr>
        <p:spPr>
          <a:xfrm>
            <a:off x="1841665" y="5698035"/>
            <a:ext cx="534821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10"/>
          <p:cNvSpPr txBox="1"/>
          <p:nvPr/>
        </p:nvSpPr>
        <p:spPr>
          <a:xfrm>
            <a:off x="1844776" y="6148831"/>
            <a:ext cx="5328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MONOPOLY</a:t>
            </a:r>
          </a:p>
        </p:txBody>
      </p:sp>
      <p:sp>
        <p:nvSpPr>
          <p:cNvPr id="28" name="ZoneTexte 10">
            <a:extLst>
              <a:ext uri="{FF2B5EF4-FFF2-40B4-BE49-F238E27FC236}">
                <a16:creationId xmlns:a16="http://schemas.microsoft.com/office/drawing/2014/main" id="{E47CFE39-FB74-4EA6-9348-4972C59C163A}"/>
              </a:ext>
            </a:extLst>
          </p:cNvPr>
          <p:cNvSpPr txBox="1"/>
          <p:nvPr/>
        </p:nvSpPr>
        <p:spPr>
          <a:xfrm>
            <a:off x="7196888" y="5513369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30" name="ZoneTexte 10">
            <a:extLst>
              <a:ext uri="{FF2B5EF4-FFF2-40B4-BE49-F238E27FC236}">
                <a16:creationId xmlns:a16="http://schemas.microsoft.com/office/drawing/2014/main" id="{0701EAD2-98D7-41B8-A7F6-845EE240A7DB}"/>
              </a:ext>
            </a:extLst>
          </p:cNvPr>
          <p:cNvSpPr txBox="1"/>
          <p:nvPr/>
        </p:nvSpPr>
        <p:spPr>
          <a:xfrm>
            <a:off x="6247124" y="2319124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MC</a:t>
            </a:r>
          </a:p>
        </p:txBody>
      </p:sp>
      <p:sp>
        <p:nvSpPr>
          <p:cNvPr id="4" name="ZoneTexte 10">
            <a:extLst>
              <a:ext uri="{FF2B5EF4-FFF2-40B4-BE49-F238E27FC236}">
                <a16:creationId xmlns:a16="http://schemas.microsoft.com/office/drawing/2014/main" id="{46F4993B-46BC-648E-A42B-414C367409DF}"/>
              </a:ext>
            </a:extLst>
          </p:cNvPr>
          <p:cNvSpPr txBox="1"/>
          <p:nvPr/>
        </p:nvSpPr>
        <p:spPr>
          <a:xfrm>
            <a:off x="4174867" y="5144037"/>
            <a:ext cx="641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6600"/>
                </a:solidFill>
              </a:rPr>
              <a:t>MR</a:t>
            </a:r>
          </a:p>
        </p:txBody>
      </p:sp>
      <p:sp>
        <p:nvSpPr>
          <p:cNvPr id="6" name="ZoneTexte 10">
            <a:extLst>
              <a:ext uri="{FF2B5EF4-FFF2-40B4-BE49-F238E27FC236}">
                <a16:creationId xmlns:a16="http://schemas.microsoft.com/office/drawing/2014/main" id="{2DA9BF57-7E95-EBA3-79D7-A6B11C1C0D2A}"/>
              </a:ext>
            </a:extLst>
          </p:cNvPr>
          <p:cNvSpPr txBox="1"/>
          <p:nvPr/>
        </p:nvSpPr>
        <p:spPr>
          <a:xfrm>
            <a:off x="341631" y="1607080"/>
            <a:ext cx="1450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COST / REVENUE</a:t>
            </a:r>
          </a:p>
        </p:txBody>
      </p:sp>
      <p:grpSp>
        <p:nvGrpSpPr>
          <p:cNvPr id="17" name="Groupe 14">
            <a:extLst>
              <a:ext uri="{FF2B5EF4-FFF2-40B4-BE49-F238E27FC236}">
                <a16:creationId xmlns:a16="http://schemas.microsoft.com/office/drawing/2014/main" id="{997E6A67-6101-E9B7-FB21-3ACBE05A3473}"/>
              </a:ext>
            </a:extLst>
          </p:cNvPr>
          <p:cNvGrpSpPr/>
          <p:nvPr/>
        </p:nvGrpSpPr>
        <p:grpSpPr>
          <a:xfrm>
            <a:off x="3604043" y="4300398"/>
            <a:ext cx="182880" cy="201168"/>
            <a:chOff x="4802909" y="4396509"/>
            <a:chExt cx="332509" cy="295564"/>
          </a:xfrm>
        </p:grpSpPr>
        <p:cxnSp>
          <p:nvCxnSpPr>
            <p:cNvPr id="19" name="Connecteur droit 15">
              <a:extLst>
                <a:ext uri="{FF2B5EF4-FFF2-40B4-BE49-F238E27FC236}">
                  <a16:creationId xmlns:a16="http://schemas.microsoft.com/office/drawing/2014/main" id="{936ABF39-EEFE-BE1F-3CC3-4E5DE19A26A7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Connecteur droit 16">
              <a:extLst>
                <a:ext uri="{FF2B5EF4-FFF2-40B4-BE49-F238E27FC236}">
                  <a16:creationId xmlns:a16="http://schemas.microsoft.com/office/drawing/2014/main" id="{CC421266-2587-9CBD-C203-3DBD17CAB181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9" name="Straight Connector 4">
            <a:extLst>
              <a:ext uri="{FF2B5EF4-FFF2-40B4-BE49-F238E27FC236}">
                <a16:creationId xmlns:a16="http://schemas.microsoft.com/office/drawing/2014/main" id="{A67D4C4A-A9D7-FFE0-FC7F-69327E9183A3}"/>
              </a:ext>
            </a:extLst>
          </p:cNvPr>
          <p:cNvCxnSpPr>
            <a:cxnSpLocks/>
            <a:stCxn id="24" idx="0"/>
          </p:cNvCxnSpPr>
          <p:nvPr/>
        </p:nvCxnSpPr>
        <p:spPr>
          <a:xfrm>
            <a:off x="1847284" y="1762143"/>
            <a:ext cx="426828" cy="610990"/>
          </a:xfrm>
          <a:prstGeom prst="line">
            <a:avLst/>
          </a:prstGeom>
          <a:ln w="571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0670416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941F328-18B4-5F0C-3FD7-C48C81AD8BAD}"/>
              </a:ext>
            </a:extLst>
          </p:cNvPr>
          <p:cNvSpPr/>
          <p:nvPr/>
        </p:nvSpPr>
        <p:spPr>
          <a:xfrm>
            <a:off x="1836174" y="2976716"/>
            <a:ext cx="1863213" cy="2703871"/>
          </a:xfrm>
          <a:custGeom>
            <a:avLst/>
            <a:gdLst>
              <a:gd name="connsiteX0" fmla="*/ 7374 w 1863213"/>
              <a:gd name="connsiteY0" fmla="*/ 4916 h 2703871"/>
              <a:gd name="connsiteX1" fmla="*/ 1863213 w 1863213"/>
              <a:gd name="connsiteY1" fmla="*/ 0 h 2703871"/>
              <a:gd name="connsiteX2" fmla="*/ 1863213 w 1863213"/>
              <a:gd name="connsiteY2" fmla="*/ 1413387 h 2703871"/>
              <a:gd name="connsiteX3" fmla="*/ 0 w 1863213"/>
              <a:gd name="connsiteY3" fmla="*/ 2703871 h 2703871"/>
              <a:gd name="connsiteX4" fmla="*/ 7374 w 1863213"/>
              <a:gd name="connsiteY4" fmla="*/ 4916 h 2703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3213" h="2703871">
                <a:moveTo>
                  <a:pt x="7374" y="4916"/>
                </a:moveTo>
                <a:lnTo>
                  <a:pt x="1863213" y="0"/>
                </a:lnTo>
                <a:lnTo>
                  <a:pt x="1863213" y="1413387"/>
                </a:lnTo>
                <a:lnTo>
                  <a:pt x="0" y="2703871"/>
                </a:lnTo>
                <a:cubicBezTo>
                  <a:pt x="3277" y="1804219"/>
                  <a:pt x="6555" y="904568"/>
                  <a:pt x="7374" y="491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19">
            <a:extLst>
              <a:ext uri="{FF2B5EF4-FFF2-40B4-BE49-F238E27FC236}">
                <a16:creationId xmlns:a16="http://schemas.microsoft.com/office/drawing/2014/main" id="{8F081CE8-8FFA-BF45-0874-AC303DFDA549}"/>
              </a:ext>
            </a:extLst>
          </p:cNvPr>
          <p:cNvSpPr/>
          <p:nvPr/>
        </p:nvSpPr>
        <p:spPr>
          <a:xfrm>
            <a:off x="1847284" y="1762143"/>
            <a:ext cx="1853067" cy="1231491"/>
          </a:xfrm>
          <a:custGeom>
            <a:avLst/>
            <a:gdLst>
              <a:gd name="connsiteX0" fmla="*/ 0 w 2855343"/>
              <a:gd name="connsiteY0" fmla="*/ 0 h 1932317"/>
              <a:gd name="connsiteX1" fmla="*/ 8626 w 2855343"/>
              <a:gd name="connsiteY1" fmla="*/ 1915064 h 1932317"/>
              <a:gd name="connsiteX2" fmla="*/ 2855343 w 2855343"/>
              <a:gd name="connsiteY2" fmla="*/ 1932317 h 1932317"/>
              <a:gd name="connsiteX3" fmla="*/ 0 w 2855343"/>
              <a:gd name="connsiteY3" fmla="*/ 0 h 1932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5343" h="1932317">
                <a:moveTo>
                  <a:pt x="0" y="0"/>
                </a:moveTo>
                <a:cubicBezTo>
                  <a:pt x="2875" y="638355"/>
                  <a:pt x="5751" y="1276709"/>
                  <a:pt x="8626" y="1915064"/>
                </a:cubicBezTo>
                <a:lnTo>
                  <a:pt x="2855343" y="193231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10">
                <a:extLst>
                  <a:ext uri="{FF2B5EF4-FFF2-40B4-BE49-F238E27FC236}">
                    <a16:creationId xmlns:a16="http://schemas.microsoft.com/office/drawing/2014/main" id="{F1015A43-DCCD-9260-3073-A112EBAC893D}"/>
                  </a:ext>
                </a:extLst>
              </p:cNvPr>
              <p:cNvSpPr txBox="1"/>
              <p:nvPr/>
            </p:nvSpPr>
            <p:spPr>
              <a:xfrm>
                <a:off x="3483524" y="5736438"/>
                <a:ext cx="4542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0" name="ZoneTexte 10">
                <a:extLst>
                  <a:ext uri="{FF2B5EF4-FFF2-40B4-BE49-F238E27FC236}">
                    <a16:creationId xmlns:a16="http://schemas.microsoft.com/office/drawing/2014/main" id="{F1015A43-DCCD-9260-3073-A112EBAC89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3524" y="5736438"/>
                <a:ext cx="454295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26">
            <a:extLst>
              <a:ext uri="{FF2B5EF4-FFF2-40B4-BE49-F238E27FC236}">
                <a16:creationId xmlns:a16="http://schemas.microsoft.com/office/drawing/2014/main" id="{46400CF1-49FF-6471-9A28-557A90E14B60}"/>
              </a:ext>
            </a:extLst>
          </p:cNvPr>
          <p:cNvCxnSpPr>
            <a:cxnSpLocks/>
          </p:cNvCxnSpPr>
          <p:nvPr/>
        </p:nvCxnSpPr>
        <p:spPr>
          <a:xfrm flipV="1">
            <a:off x="3700351" y="2991465"/>
            <a:ext cx="0" cy="270143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26">
            <a:extLst>
              <a:ext uri="{FF2B5EF4-FFF2-40B4-BE49-F238E27FC236}">
                <a16:creationId xmlns:a16="http://schemas.microsoft.com/office/drawing/2014/main" id="{3072C10C-C607-BDDC-9237-91B1773B3388}"/>
              </a:ext>
            </a:extLst>
          </p:cNvPr>
          <p:cNvCxnSpPr>
            <a:cxnSpLocks/>
          </p:cNvCxnSpPr>
          <p:nvPr/>
        </p:nvCxnSpPr>
        <p:spPr>
          <a:xfrm flipH="1">
            <a:off x="1837765" y="2988500"/>
            <a:ext cx="185521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0">
                <a:extLst>
                  <a:ext uri="{FF2B5EF4-FFF2-40B4-BE49-F238E27FC236}">
                    <a16:creationId xmlns:a16="http://schemas.microsoft.com/office/drawing/2014/main" id="{C880EC09-AC7E-BE17-4D25-320CDCFFC095}"/>
                  </a:ext>
                </a:extLst>
              </p:cNvPr>
              <p:cNvSpPr txBox="1"/>
              <p:nvPr/>
            </p:nvSpPr>
            <p:spPr>
              <a:xfrm>
                <a:off x="1291775" y="2801125"/>
                <a:ext cx="5002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4" name="ZoneTexte 10">
                <a:extLst>
                  <a:ext uri="{FF2B5EF4-FFF2-40B4-BE49-F238E27FC236}">
                    <a16:creationId xmlns:a16="http://schemas.microsoft.com/office/drawing/2014/main" id="{C880EC09-AC7E-BE17-4D25-320CDCFFC0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1775" y="2801125"/>
                <a:ext cx="500281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0">
            <a:extLst>
              <a:ext uri="{FF2B5EF4-FFF2-40B4-BE49-F238E27FC236}">
                <a16:creationId xmlns:a16="http://schemas.microsoft.com/office/drawing/2014/main" id="{1957C17A-10E2-4BC6-08D4-4FBDD1CC4CA6}"/>
              </a:ext>
            </a:extLst>
          </p:cNvPr>
          <p:cNvSpPr txBox="1"/>
          <p:nvPr/>
        </p:nvSpPr>
        <p:spPr>
          <a:xfrm>
            <a:off x="2227509" y="3500748"/>
            <a:ext cx="6335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/>
              <a:t>W</a:t>
            </a:r>
            <a:r>
              <a:rPr lang="fr-FR" sz="2400" b="1" baseline="30000" dirty="0" err="1"/>
              <a:t>m</a:t>
            </a:r>
            <a:endParaRPr lang="fr-FR" sz="2400" b="1" baseline="30000" dirty="0"/>
          </a:p>
        </p:txBody>
      </p:sp>
      <p:cxnSp>
        <p:nvCxnSpPr>
          <p:cNvPr id="3" name="Straight Connector 4">
            <a:extLst>
              <a:ext uri="{FF2B5EF4-FFF2-40B4-BE49-F238E27FC236}">
                <a16:creationId xmlns:a16="http://schemas.microsoft.com/office/drawing/2014/main" id="{DD7F1D08-4558-59CC-F443-9395AF0EC563}"/>
              </a:ext>
            </a:extLst>
          </p:cNvPr>
          <p:cNvCxnSpPr>
            <a:cxnSpLocks/>
          </p:cNvCxnSpPr>
          <p:nvPr/>
        </p:nvCxnSpPr>
        <p:spPr>
          <a:xfrm>
            <a:off x="1844776" y="1762516"/>
            <a:ext cx="2355847" cy="3348845"/>
          </a:xfrm>
          <a:prstGeom prst="line">
            <a:avLst/>
          </a:prstGeom>
          <a:ln w="571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78661" y="428326"/>
            <a:ext cx="9956800" cy="708773"/>
          </a:xfrm>
        </p:spPr>
        <p:txBody>
          <a:bodyPr/>
          <a:lstStyle/>
          <a:p>
            <a:r>
              <a:rPr lang="fr-FR" dirty="0"/>
              <a:t>Monopoly </a:t>
            </a:r>
            <a:r>
              <a:rPr lang="fr-FR" i="1" dirty="0"/>
              <a:t>vs</a:t>
            </a:r>
            <a:r>
              <a:rPr lang="fr-FR" dirty="0"/>
              <a:t> </a:t>
            </a:r>
            <a:r>
              <a:rPr lang="fr-FR" dirty="0" err="1"/>
              <a:t>Perfect</a:t>
            </a:r>
            <a:r>
              <a:rPr lang="fr-FR" dirty="0"/>
              <a:t> </a:t>
            </a:r>
            <a:r>
              <a:rPr lang="fr-FR" dirty="0" err="1"/>
              <a:t>Competition</a:t>
            </a:r>
            <a:endParaRPr lang="fr-FR" dirty="0"/>
          </a:p>
        </p:txBody>
      </p:sp>
      <p:cxnSp>
        <p:nvCxnSpPr>
          <p:cNvPr id="11" name="Straight Connector 4"/>
          <p:cNvCxnSpPr/>
          <p:nvPr/>
        </p:nvCxnSpPr>
        <p:spPr>
          <a:xfrm flipV="1">
            <a:off x="1849669" y="2642368"/>
            <a:ext cx="4364356" cy="303786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4"/>
          <p:cNvCxnSpPr/>
          <p:nvPr/>
        </p:nvCxnSpPr>
        <p:spPr>
          <a:xfrm>
            <a:off x="1849934" y="1739792"/>
            <a:ext cx="4510509" cy="306111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10"/>
          <p:cNvSpPr txBox="1"/>
          <p:nvPr/>
        </p:nvSpPr>
        <p:spPr>
          <a:xfrm>
            <a:off x="6375918" y="4742029"/>
            <a:ext cx="96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 = AR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 flipH="1" flipV="1">
            <a:off x="1837765" y="1395689"/>
            <a:ext cx="1" cy="430414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35"/>
          <p:cNvCxnSpPr/>
          <p:nvPr/>
        </p:nvCxnSpPr>
        <p:spPr>
          <a:xfrm>
            <a:off x="1841665" y="5698035"/>
            <a:ext cx="534821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10"/>
          <p:cNvSpPr txBox="1"/>
          <p:nvPr/>
        </p:nvSpPr>
        <p:spPr>
          <a:xfrm>
            <a:off x="1844776" y="6148831"/>
            <a:ext cx="5328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MONOPOLY</a:t>
            </a:r>
          </a:p>
        </p:txBody>
      </p:sp>
      <p:sp>
        <p:nvSpPr>
          <p:cNvPr id="28" name="ZoneTexte 10">
            <a:extLst>
              <a:ext uri="{FF2B5EF4-FFF2-40B4-BE49-F238E27FC236}">
                <a16:creationId xmlns:a16="http://schemas.microsoft.com/office/drawing/2014/main" id="{E47CFE39-FB74-4EA6-9348-4972C59C163A}"/>
              </a:ext>
            </a:extLst>
          </p:cNvPr>
          <p:cNvSpPr txBox="1"/>
          <p:nvPr/>
        </p:nvSpPr>
        <p:spPr>
          <a:xfrm>
            <a:off x="7196888" y="5513369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30" name="ZoneTexte 10">
            <a:extLst>
              <a:ext uri="{FF2B5EF4-FFF2-40B4-BE49-F238E27FC236}">
                <a16:creationId xmlns:a16="http://schemas.microsoft.com/office/drawing/2014/main" id="{0701EAD2-98D7-41B8-A7F6-845EE240A7DB}"/>
              </a:ext>
            </a:extLst>
          </p:cNvPr>
          <p:cNvSpPr txBox="1"/>
          <p:nvPr/>
        </p:nvSpPr>
        <p:spPr>
          <a:xfrm>
            <a:off x="6247124" y="2319124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MC</a:t>
            </a:r>
          </a:p>
        </p:txBody>
      </p:sp>
      <p:sp>
        <p:nvSpPr>
          <p:cNvPr id="4" name="ZoneTexte 10">
            <a:extLst>
              <a:ext uri="{FF2B5EF4-FFF2-40B4-BE49-F238E27FC236}">
                <a16:creationId xmlns:a16="http://schemas.microsoft.com/office/drawing/2014/main" id="{46F4993B-46BC-648E-A42B-414C367409DF}"/>
              </a:ext>
            </a:extLst>
          </p:cNvPr>
          <p:cNvSpPr txBox="1"/>
          <p:nvPr/>
        </p:nvSpPr>
        <p:spPr>
          <a:xfrm>
            <a:off x="4174867" y="5144037"/>
            <a:ext cx="641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6600"/>
                </a:solidFill>
              </a:rPr>
              <a:t>MR</a:t>
            </a:r>
          </a:p>
        </p:txBody>
      </p:sp>
      <p:sp>
        <p:nvSpPr>
          <p:cNvPr id="6" name="ZoneTexte 10">
            <a:extLst>
              <a:ext uri="{FF2B5EF4-FFF2-40B4-BE49-F238E27FC236}">
                <a16:creationId xmlns:a16="http://schemas.microsoft.com/office/drawing/2014/main" id="{2DA9BF57-7E95-EBA3-79D7-A6B11C1C0D2A}"/>
              </a:ext>
            </a:extLst>
          </p:cNvPr>
          <p:cNvSpPr txBox="1"/>
          <p:nvPr/>
        </p:nvSpPr>
        <p:spPr>
          <a:xfrm>
            <a:off x="341631" y="1607080"/>
            <a:ext cx="1450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COST / REVENUE</a:t>
            </a:r>
          </a:p>
        </p:txBody>
      </p:sp>
      <p:grpSp>
        <p:nvGrpSpPr>
          <p:cNvPr id="17" name="Groupe 14">
            <a:extLst>
              <a:ext uri="{FF2B5EF4-FFF2-40B4-BE49-F238E27FC236}">
                <a16:creationId xmlns:a16="http://schemas.microsoft.com/office/drawing/2014/main" id="{997E6A67-6101-E9B7-FB21-3ACBE05A3473}"/>
              </a:ext>
            </a:extLst>
          </p:cNvPr>
          <p:cNvGrpSpPr/>
          <p:nvPr/>
        </p:nvGrpSpPr>
        <p:grpSpPr>
          <a:xfrm>
            <a:off x="3604043" y="4300398"/>
            <a:ext cx="182880" cy="201168"/>
            <a:chOff x="4802909" y="4396509"/>
            <a:chExt cx="332509" cy="295564"/>
          </a:xfrm>
        </p:grpSpPr>
        <p:cxnSp>
          <p:nvCxnSpPr>
            <p:cNvPr id="19" name="Connecteur droit 15">
              <a:extLst>
                <a:ext uri="{FF2B5EF4-FFF2-40B4-BE49-F238E27FC236}">
                  <a16:creationId xmlns:a16="http://schemas.microsoft.com/office/drawing/2014/main" id="{936ABF39-EEFE-BE1F-3CC3-4E5DE19A26A7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Connecteur droit 16">
              <a:extLst>
                <a:ext uri="{FF2B5EF4-FFF2-40B4-BE49-F238E27FC236}">
                  <a16:creationId xmlns:a16="http://schemas.microsoft.com/office/drawing/2014/main" id="{CC421266-2587-9CBD-C203-3DBD17CAB181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17063790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E428C52-AFAE-8235-2142-97EDBAB45381}"/>
              </a:ext>
            </a:extLst>
          </p:cNvPr>
          <p:cNvSpPr/>
          <p:nvPr/>
        </p:nvSpPr>
        <p:spPr>
          <a:xfrm flipV="1">
            <a:off x="3700342" y="3671551"/>
            <a:ext cx="1013254" cy="710976"/>
          </a:xfrm>
          <a:custGeom>
            <a:avLst/>
            <a:gdLst>
              <a:gd name="connsiteX0" fmla="*/ 0 w 1013254"/>
              <a:gd name="connsiteY0" fmla="*/ 0 h 693352"/>
              <a:gd name="connsiteX1" fmla="*/ 5492 w 1013254"/>
              <a:gd name="connsiteY1" fmla="*/ 693352 h 693352"/>
              <a:gd name="connsiteX2" fmla="*/ 1013254 w 1013254"/>
              <a:gd name="connsiteY2" fmla="*/ 693352 h 693352"/>
              <a:gd name="connsiteX3" fmla="*/ 0 w 1013254"/>
              <a:gd name="connsiteY3" fmla="*/ 0 h 69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3254" h="693352">
                <a:moveTo>
                  <a:pt x="0" y="0"/>
                </a:moveTo>
                <a:cubicBezTo>
                  <a:pt x="1831" y="231117"/>
                  <a:pt x="3661" y="462235"/>
                  <a:pt x="5492" y="693352"/>
                </a:cubicBezTo>
                <a:lnTo>
                  <a:pt x="1013254" y="6933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4903654-1BC1-21FE-1B89-C43B5750C8E2}"/>
              </a:ext>
            </a:extLst>
          </p:cNvPr>
          <p:cNvSpPr/>
          <p:nvPr/>
        </p:nvSpPr>
        <p:spPr>
          <a:xfrm>
            <a:off x="3694670" y="2988962"/>
            <a:ext cx="1013254" cy="693352"/>
          </a:xfrm>
          <a:custGeom>
            <a:avLst/>
            <a:gdLst>
              <a:gd name="connsiteX0" fmla="*/ 0 w 1013254"/>
              <a:gd name="connsiteY0" fmla="*/ 0 h 693352"/>
              <a:gd name="connsiteX1" fmla="*/ 5492 w 1013254"/>
              <a:gd name="connsiteY1" fmla="*/ 693352 h 693352"/>
              <a:gd name="connsiteX2" fmla="*/ 1013254 w 1013254"/>
              <a:gd name="connsiteY2" fmla="*/ 693352 h 693352"/>
              <a:gd name="connsiteX3" fmla="*/ 0 w 1013254"/>
              <a:gd name="connsiteY3" fmla="*/ 0 h 69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3254" h="693352">
                <a:moveTo>
                  <a:pt x="0" y="0"/>
                </a:moveTo>
                <a:cubicBezTo>
                  <a:pt x="1831" y="231117"/>
                  <a:pt x="3661" y="462235"/>
                  <a:pt x="5492" y="693352"/>
                </a:cubicBezTo>
                <a:lnTo>
                  <a:pt x="1013254" y="69335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AA00BEB-86F4-6F5E-E554-887CFA5312C1}"/>
              </a:ext>
            </a:extLst>
          </p:cNvPr>
          <p:cNvSpPr/>
          <p:nvPr/>
        </p:nvSpPr>
        <p:spPr>
          <a:xfrm>
            <a:off x="1837765" y="2988500"/>
            <a:ext cx="1862577" cy="70695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10">
                <a:extLst>
                  <a:ext uri="{FF2B5EF4-FFF2-40B4-BE49-F238E27FC236}">
                    <a16:creationId xmlns:a16="http://schemas.microsoft.com/office/drawing/2014/main" id="{F1015A43-DCCD-9260-3073-A112EBAC893D}"/>
                  </a:ext>
                </a:extLst>
              </p:cNvPr>
              <p:cNvSpPr txBox="1"/>
              <p:nvPr/>
            </p:nvSpPr>
            <p:spPr>
              <a:xfrm>
                <a:off x="3483524" y="5736438"/>
                <a:ext cx="4542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0" name="ZoneTexte 10">
                <a:extLst>
                  <a:ext uri="{FF2B5EF4-FFF2-40B4-BE49-F238E27FC236}">
                    <a16:creationId xmlns:a16="http://schemas.microsoft.com/office/drawing/2014/main" id="{F1015A43-DCCD-9260-3073-A112EBAC89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3524" y="5736438"/>
                <a:ext cx="454295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26">
            <a:extLst>
              <a:ext uri="{FF2B5EF4-FFF2-40B4-BE49-F238E27FC236}">
                <a16:creationId xmlns:a16="http://schemas.microsoft.com/office/drawing/2014/main" id="{46400CF1-49FF-6471-9A28-557A90E14B60}"/>
              </a:ext>
            </a:extLst>
          </p:cNvPr>
          <p:cNvCxnSpPr>
            <a:cxnSpLocks/>
          </p:cNvCxnSpPr>
          <p:nvPr/>
        </p:nvCxnSpPr>
        <p:spPr>
          <a:xfrm flipV="1">
            <a:off x="3700351" y="2991465"/>
            <a:ext cx="0" cy="270143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26">
            <a:extLst>
              <a:ext uri="{FF2B5EF4-FFF2-40B4-BE49-F238E27FC236}">
                <a16:creationId xmlns:a16="http://schemas.microsoft.com/office/drawing/2014/main" id="{3072C10C-C607-BDDC-9237-91B1773B3388}"/>
              </a:ext>
            </a:extLst>
          </p:cNvPr>
          <p:cNvCxnSpPr>
            <a:cxnSpLocks/>
          </p:cNvCxnSpPr>
          <p:nvPr/>
        </p:nvCxnSpPr>
        <p:spPr>
          <a:xfrm flipH="1">
            <a:off x="1837765" y="2988500"/>
            <a:ext cx="185521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0">
                <a:extLst>
                  <a:ext uri="{FF2B5EF4-FFF2-40B4-BE49-F238E27FC236}">
                    <a16:creationId xmlns:a16="http://schemas.microsoft.com/office/drawing/2014/main" id="{C880EC09-AC7E-BE17-4D25-320CDCFFC095}"/>
                  </a:ext>
                </a:extLst>
              </p:cNvPr>
              <p:cNvSpPr txBox="1"/>
              <p:nvPr/>
            </p:nvSpPr>
            <p:spPr>
              <a:xfrm>
                <a:off x="1291775" y="2801125"/>
                <a:ext cx="5002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4" name="ZoneTexte 10">
                <a:extLst>
                  <a:ext uri="{FF2B5EF4-FFF2-40B4-BE49-F238E27FC236}">
                    <a16:creationId xmlns:a16="http://schemas.microsoft.com/office/drawing/2014/main" id="{C880EC09-AC7E-BE17-4D25-320CDCFFC0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1775" y="2801125"/>
                <a:ext cx="500281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4">
            <a:extLst>
              <a:ext uri="{FF2B5EF4-FFF2-40B4-BE49-F238E27FC236}">
                <a16:creationId xmlns:a16="http://schemas.microsoft.com/office/drawing/2014/main" id="{DD7F1D08-4558-59CC-F443-9395AF0EC563}"/>
              </a:ext>
            </a:extLst>
          </p:cNvPr>
          <p:cNvCxnSpPr>
            <a:cxnSpLocks/>
          </p:cNvCxnSpPr>
          <p:nvPr/>
        </p:nvCxnSpPr>
        <p:spPr>
          <a:xfrm>
            <a:off x="1844776" y="1762516"/>
            <a:ext cx="2355847" cy="3348845"/>
          </a:xfrm>
          <a:prstGeom prst="line">
            <a:avLst/>
          </a:prstGeom>
          <a:ln w="571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78661" y="428326"/>
            <a:ext cx="9956800" cy="708773"/>
          </a:xfrm>
        </p:spPr>
        <p:txBody>
          <a:bodyPr/>
          <a:lstStyle/>
          <a:p>
            <a:r>
              <a:rPr lang="fr-FR" dirty="0"/>
              <a:t>Monopoly </a:t>
            </a:r>
            <a:r>
              <a:rPr lang="fr-FR" i="1" dirty="0"/>
              <a:t>vs</a:t>
            </a:r>
            <a:r>
              <a:rPr lang="fr-FR" dirty="0"/>
              <a:t> </a:t>
            </a:r>
            <a:r>
              <a:rPr lang="fr-FR" dirty="0" err="1"/>
              <a:t>Perfect</a:t>
            </a:r>
            <a:r>
              <a:rPr lang="fr-FR" dirty="0"/>
              <a:t> </a:t>
            </a:r>
            <a:r>
              <a:rPr lang="fr-FR" dirty="0" err="1"/>
              <a:t>Competition</a:t>
            </a:r>
            <a:endParaRPr lang="fr-FR" dirty="0"/>
          </a:p>
        </p:txBody>
      </p:sp>
      <p:cxnSp>
        <p:nvCxnSpPr>
          <p:cNvPr id="11" name="Straight Connector 4"/>
          <p:cNvCxnSpPr/>
          <p:nvPr/>
        </p:nvCxnSpPr>
        <p:spPr>
          <a:xfrm flipV="1">
            <a:off x="1849669" y="2642368"/>
            <a:ext cx="4364356" cy="303786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4"/>
          <p:cNvCxnSpPr/>
          <p:nvPr/>
        </p:nvCxnSpPr>
        <p:spPr>
          <a:xfrm>
            <a:off x="1849934" y="1739792"/>
            <a:ext cx="4510509" cy="306111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10"/>
          <p:cNvSpPr txBox="1"/>
          <p:nvPr/>
        </p:nvSpPr>
        <p:spPr>
          <a:xfrm>
            <a:off x="6375918" y="4742029"/>
            <a:ext cx="96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 = AR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 flipH="1" flipV="1">
            <a:off x="1837765" y="1395689"/>
            <a:ext cx="1" cy="430414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35"/>
          <p:cNvCxnSpPr/>
          <p:nvPr/>
        </p:nvCxnSpPr>
        <p:spPr>
          <a:xfrm>
            <a:off x="1841665" y="5698035"/>
            <a:ext cx="534821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10"/>
          <p:cNvSpPr txBox="1"/>
          <p:nvPr/>
        </p:nvSpPr>
        <p:spPr>
          <a:xfrm>
            <a:off x="1844776" y="6148831"/>
            <a:ext cx="5328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PERFECT COMPETITION </a:t>
            </a:r>
            <a:r>
              <a:rPr lang="fr-FR" b="1" i="1" dirty="0">
                <a:solidFill>
                  <a:srgbClr val="C00000"/>
                </a:solidFill>
              </a:rPr>
              <a:t>VS</a:t>
            </a:r>
            <a:r>
              <a:rPr lang="fr-FR" b="1" dirty="0">
                <a:solidFill>
                  <a:srgbClr val="C00000"/>
                </a:solidFill>
              </a:rPr>
              <a:t> MONOPOLY</a:t>
            </a:r>
          </a:p>
        </p:txBody>
      </p:sp>
      <p:sp>
        <p:nvSpPr>
          <p:cNvPr id="28" name="ZoneTexte 10">
            <a:extLst>
              <a:ext uri="{FF2B5EF4-FFF2-40B4-BE49-F238E27FC236}">
                <a16:creationId xmlns:a16="http://schemas.microsoft.com/office/drawing/2014/main" id="{E47CFE39-FB74-4EA6-9348-4972C59C163A}"/>
              </a:ext>
            </a:extLst>
          </p:cNvPr>
          <p:cNvSpPr txBox="1"/>
          <p:nvPr/>
        </p:nvSpPr>
        <p:spPr>
          <a:xfrm>
            <a:off x="7196888" y="5513369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30" name="ZoneTexte 10">
            <a:extLst>
              <a:ext uri="{FF2B5EF4-FFF2-40B4-BE49-F238E27FC236}">
                <a16:creationId xmlns:a16="http://schemas.microsoft.com/office/drawing/2014/main" id="{0701EAD2-98D7-41B8-A7F6-845EE240A7DB}"/>
              </a:ext>
            </a:extLst>
          </p:cNvPr>
          <p:cNvSpPr txBox="1"/>
          <p:nvPr/>
        </p:nvSpPr>
        <p:spPr>
          <a:xfrm>
            <a:off x="6247124" y="2319124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MC</a:t>
            </a:r>
          </a:p>
        </p:txBody>
      </p:sp>
      <p:sp>
        <p:nvSpPr>
          <p:cNvPr id="4" name="ZoneTexte 10">
            <a:extLst>
              <a:ext uri="{FF2B5EF4-FFF2-40B4-BE49-F238E27FC236}">
                <a16:creationId xmlns:a16="http://schemas.microsoft.com/office/drawing/2014/main" id="{46F4993B-46BC-648E-A42B-414C367409DF}"/>
              </a:ext>
            </a:extLst>
          </p:cNvPr>
          <p:cNvSpPr txBox="1"/>
          <p:nvPr/>
        </p:nvSpPr>
        <p:spPr>
          <a:xfrm>
            <a:off x="4174867" y="5144037"/>
            <a:ext cx="641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6600"/>
                </a:solidFill>
              </a:rPr>
              <a:t>MR</a:t>
            </a:r>
          </a:p>
        </p:txBody>
      </p:sp>
      <p:sp>
        <p:nvSpPr>
          <p:cNvPr id="6" name="ZoneTexte 10">
            <a:extLst>
              <a:ext uri="{FF2B5EF4-FFF2-40B4-BE49-F238E27FC236}">
                <a16:creationId xmlns:a16="http://schemas.microsoft.com/office/drawing/2014/main" id="{2DA9BF57-7E95-EBA3-79D7-A6B11C1C0D2A}"/>
              </a:ext>
            </a:extLst>
          </p:cNvPr>
          <p:cNvSpPr txBox="1"/>
          <p:nvPr/>
        </p:nvSpPr>
        <p:spPr>
          <a:xfrm>
            <a:off x="341631" y="1607080"/>
            <a:ext cx="1450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COST / REVENUE</a:t>
            </a:r>
          </a:p>
        </p:txBody>
      </p:sp>
      <p:grpSp>
        <p:nvGrpSpPr>
          <p:cNvPr id="17" name="Groupe 14">
            <a:extLst>
              <a:ext uri="{FF2B5EF4-FFF2-40B4-BE49-F238E27FC236}">
                <a16:creationId xmlns:a16="http://schemas.microsoft.com/office/drawing/2014/main" id="{997E6A67-6101-E9B7-FB21-3ACBE05A3473}"/>
              </a:ext>
            </a:extLst>
          </p:cNvPr>
          <p:cNvGrpSpPr/>
          <p:nvPr/>
        </p:nvGrpSpPr>
        <p:grpSpPr>
          <a:xfrm>
            <a:off x="3604043" y="4300398"/>
            <a:ext cx="182880" cy="201168"/>
            <a:chOff x="4802909" y="4396509"/>
            <a:chExt cx="332509" cy="295564"/>
          </a:xfrm>
        </p:grpSpPr>
        <p:cxnSp>
          <p:nvCxnSpPr>
            <p:cNvPr id="19" name="Connecteur droit 15">
              <a:extLst>
                <a:ext uri="{FF2B5EF4-FFF2-40B4-BE49-F238E27FC236}">
                  <a16:creationId xmlns:a16="http://schemas.microsoft.com/office/drawing/2014/main" id="{936ABF39-EEFE-BE1F-3CC3-4E5DE19A26A7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Connecteur droit 16">
              <a:extLst>
                <a:ext uri="{FF2B5EF4-FFF2-40B4-BE49-F238E27FC236}">
                  <a16:creationId xmlns:a16="http://schemas.microsoft.com/office/drawing/2014/main" id="{CC421266-2587-9CBD-C203-3DBD17CAB181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7" name="Straight Connector 26">
            <a:extLst>
              <a:ext uri="{FF2B5EF4-FFF2-40B4-BE49-F238E27FC236}">
                <a16:creationId xmlns:a16="http://schemas.microsoft.com/office/drawing/2014/main" id="{F979A413-3D44-6B59-5EE4-63ACEA32DCAD}"/>
              </a:ext>
            </a:extLst>
          </p:cNvPr>
          <p:cNvCxnSpPr>
            <a:cxnSpLocks/>
          </p:cNvCxnSpPr>
          <p:nvPr/>
        </p:nvCxnSpPr>
        <p:spPr>
          <a:xfrm flipV="1">
            <a:off x="4700783" y="3685500"/>
            <a:ext cx="0" cy="46117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10">
                <a:extLst>
                  <a:ext uri="{FF2B5EF4-FFF2-40B4-BE49-F238E27FC236}">
                    <a16:creationId xmlns:a16="http://schemas.microsoft.com/office/drawing/2014/main" id="{1119AA71-3371-8589-AC34-515A9E12E6EC}"/>
                  </a:ext>
                </a:extLst>
              </p:cNvPr>
              <p:cNvSpPr txBox="1"/>
              <p:nvPr/>
            </p:nvSpPr>
            <p:spPr>
              <a:xfrm>
                <a:off x="4533723" y="5726917"/>
                <a:ext cx="3564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8" name="ZoneTexte 10">
                <a:extLst>
                  <a:ext uri="{FF2B5EF4-FFF2-40B4-BE49-F238E27FC236}">
                    <a16:creationId xmlns:a16="http://schemas.microsoft.com/office/drawing/2014/main" id="{1119AA71-3371-8589-AC34-515A9E12E6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723" y="5726917"/>
                <a:ext cx="356422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0">
                <a:extLst>
                  <a:ext uri="{FF2B5EF4-FFF2-40B4-BE49-F238E27FC236}">
                    <a16:creationId xmlns:a16="http://schemas.microsoft.com/office/drawing/2014/main" id="{4D94B3A7-F021-1EB0-8627-0FEC7E6E1D2B}"/>
                  </a:ext>
                </a:extLst>
              </p:cNvPr>
              <p:cNvSpPr txBox="1"/>
              <p:nvPr/>
            </p:nvSpPr>
            <p:spPr>
              <a:xfrm>
                <a:off x="1344687" y="3503114"/>
                <a:ext cx="5026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ZoneTexte 10">
                <a:extLst>
                  <a:ext uri="{FF2B5EF4-FFF2-40B4-BE49-F238E27FC236}">
                    <a16:creationId xmlns:a16="http://schemas.microsoft.com/office/drawing/2014/main" id="{4D94B3A7-F021-1EB0-8627-0FEC7E6E1D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4687" y="3503114"/>
                <a:ext cx="502684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7">
            <a:extLst>
              <a:ext uri="{FF2B5EF4-FFF2-40B4-BE49-F238E27FC236}">
                <a16:creationId xmlns:a16="http://schemas.microsoft.com/office/drawing/2014/main" id="{3D0C98DC-16BE-F878-9736-110F96531A60}"/>
              </a:ext>
            </a:extLst>
          </p:cNvPr>
          <p:cNvCxnSpPr/>
          <p:nvPr/>
        </p:nvCxnSpPr>
        <p:spPr>
          <a:xfrm flipH="1">
            <a:off x="1874522" y="3690322"/>
            <a:ext cx="281828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D1C27EF-0703-0571-3C42-3482810A3C5F}"/>
                  </a:ext>
                </a:extLst>
              </p:cNvPr>
              <p:cNvSpPr txBox="1"/>
              <p:nvPr/>
            </p:nvSpPr>
            <p:spPr>
              <a:xfrm>
                <a:off x="1877605" y="3167678"/>
                <a:ext cx="10310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>
                    <a:solidFill>
                      <a:srgbClr val="C00000"/>
                    </a:solidFill>
                  </a:rPr>
                  <a:t>CS </a:t>
                </a:r>
                <a14:m>
                  <m:oMath xmlns:m="http://schemas.openxmlformats.org/officeDocument/2006/math">
                    <m:r>
                      <a:rPr lang="fr-FR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fr-FR" b="1" dirty="0">
                    <a:solidFill>
                      <a:srgbClr val="C00000"/>
                    </a:solidFill>
                  </a:rPr>
                  <a:t> PS</a:t>
                </a:r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D1C27EF-0703-0571-3C42-3482810A3C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7605" y="3167678"/>
                <a:ext cx="1031051" cy="369332"/>
              </a:xfrm>
              <a:prstGeom prst="rect">
                <a:avLst/>
              </a:prstGeom>
              <a:blipFill>
                <a:blip r:embed="rId6"/>
                <a:stretch>
                  <a:fillRect l="-4734" t="-11667" r="-473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EBA249B-014C-61A7-5A89-24D5C0735731}"/>
              </a:ext>
            </a:extLst>
          </p:cNvPr>
          <p:cNvCxnSpPr>
            <a:cxnSpLocks/>
          </p:cNvCxnSpPr>
          <p:nvPr/>
        </p:nvCxnSpPr>
        <p:spPr>
          <a:xfrm flipH="1">
            <a:off x="3937819" y="3113219"/>
            <a:ext cx="329041" cy="42700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10">
            <a:extLst>
              <a:ext uri="{FF2B5EF4-FFF2-40B4-BE49-F238E27FC236}">
                <a16:creationId xmlns:a16="http://schemas.microsoft.com/office/drawing/2014/main" id="{7B75341E-E9A7-5C93-D103-45AFF13D7D19}"/>
              </a:ext>
            </a:extLst>
          </p:cNvPr>
          <p:cNvSpPr txBox="1"/>
          <p:nvPr/>
        </p:nvSpPr>
        <p:spPr>
          <a:xfrm>
            <a:off x="4022598" y="2726085"/>
            <a:ext cx="1176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LOST CS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A91A5BB-061F-CDB0-82CB-B42B60E7347F}"/>
              </a:ext>
            </a:extLst>
          </p:cNvPr>
          <p:cNvCxnSpPr>
            <a:cxnSpLocks/>
          </p:cNvCxnSpPr>
          <p:nvPr/>
        </p:nvCxnSpPr>
        <p:spPr>
          <a:xfrm flipH="1" flipV="1">
            <a:off x="3942401" y="3860391"/>
            <a:ext cx="374449" cy="354025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10">
            <a:extLst>
              <a:ext uri="{FF2B5EF4-FFF2-40B4-BE49-F238E27FC236}">
                <a16:creationId xmlns:a16="http://schemas.microsoft.com/office/drawing/2014/main" id="{72D8EEB4-1ED6-06DD-3F8A-70BE666FB41F}"/>
              </a:ext>
            </a:extLst>
          </p:cNvPr>
          <p:cNvSpPr txBox="1"/>
          <p:nvPr/>
        </p:nvSpPr>
        <p:spPr>
          <a:xfrm>
            <a:off x="4174867" y="4222808"/>
            <a:ext cx="1176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LOST PS</a:t>
            </a:r>
          </a:p>
        </p:txBody>
      </p:sp>
      <p:cxnSp>
        <p:nvCxnSpPr>
          <p:cNvPr id="44" name="Straight Connector 26">
            <a:extLst>
              <a:ext uri="{FF2B5EF4-FFF2-40B4-BE49-F238E27FC236}">
                <a16:creationId xmlns:a16="http://schemas.microsoft.com/office/drawing/2014/main" id="{FDEAA23A-A61B-A051-87A8-A88D8EC35771}"/>
              </a:ext>
            </a:extLst>
          </p:cNvPr>
          <p:cNvCxnSpPr>
            <a:cxnSpLocks/>
          </p:cNvCxnSpPr>
          <p:nvPr/>
        </p:nvCxnSpPr>
        <p:spPr>
          <a:xfrm flipV="1">
            <a:off x="4700760" y="4635610"/>
            <a:ext cx="0" cy="10446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8160859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E428C52-AFAE-8235-2142-97EDBAB45381}"/>
              </a:ext>
            </a:extLst>
          </p:cNvPr>
          <p:cNvSpPr/>
          <p:nvPr/>
        </p:nvSpPr>
        <p:spPr>
          <a:xfrm flipV="1">
            <a:off x="3700342" y="3671551"/>
            <a:ext cx="1013254" cy="710976"/>
          </a:xfrm>
          <a:custGeom>
            <a:avLst/>
            <a:gdLst>
              <a:gd name="connsiteX0" fmla="*/ 0 w 1013254"/>
              <a:gd name="connsiteY0" fmla="*/ 0 h 693352"/>
              <a:gd name="connsiteX1" fmla="*/ 5492 w 1013254"/>
              <a:gd name="connsiteY1" fmla="*/ 693352 h 693352"/>
              <a:gd name="connsiteX2" fmla="*/ 1013254 w 1013254"/>
              <a:gd name="connsiteY2" fmla="*/ 693352 h 693352"/>
              <a:gd name="connsiteX3" fmla="*/ 0 w 1013254"/>
              <a:gd name="connsiteY3" fmla="*/ 0 h 69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3254" h="693352">
                <a:moveTo>
                  <a:pt x="0" y="0"/>
                </a:moveTo>
                <a:cubicBezTo>
                  <a:pt x="1831" y="231117"/>
                  <a:pt x="3661" y="462235"/>
                  <a:pt x="5492" y="693352"/>
                </a:cubicBezTo>
                <a:lnTo>
                  <a:pt x="1013254" y="6933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4903654-1BC1-21FE-1B89-C43B5750C8E2}"/>
              </a:ext>
            </a:extLst>
          </p:cNvPr>
          <p:cNvSpPr/>
          <p:nvPr/>
        </p:nvSpPr>
        <p:spPr>
          <a:xfrm>
            <a:off x="3694670" y="2988962"/>
            <a:ext cx="1013254" cy="693352"/>
          </a:xfrm>
          <a:custGeom>
            <a:avLst/>
            <a:gdLst>
              <a:gd name="connsiteX0" fmla="*/ 0 w 1013254"/>
              <a:gd name="connsiteY0" fmla="*/ 0 h 693352"/>
              <a:gd name="connsiteX1" fmla="*/ 5492 w 1013254"/>
              <a:gd name="connsiteY1" fmla="*/ 693352 h 693352"/>
              <a:gd name="connsiteX2" fmla="*/ 1013254 w 1013254"/>
              <a:gd name="connsiteY2" fmla="*/ 693352 h 693352"/>
              <a:gd name="connsiteX3" fmla="*/ 0 w 1013254"/>
              <a:gd name="connsiteY3" fmla="*/ 0 h 69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3254" h="693352">
                <a:moveTo>
                  <a:pt x="0" y="0"/>
                </a:moveTo>
                <a:cubicBezTo>
                  <a:pt x="1831" y="231117"/>
                  <a:pt x="3661" y="462235"/>
                  <a:pt x="5492" y="693352"/>
                </a:cubicBezTo>
                <a:lnTo>
                  <a:pt x="1013254" y="69335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AA00BEB-86F4-6F5E-E554-887CFA5312C1}"/>
              </a:ext>
            </a:extLst>
          </p:cNvPr>
          <p:cNvSpPr/>
          <p:nvPr/>
        </p:nvSpPr>
        <p:spPr>
          <a:xfrm>
            <a:off x="1837765" y="2988500"/>
            <a:ext cx="1862577" cy="70695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10">
                <a:extLst>
                  <a:ext uri="{FF2B5EF4-FFF2-40B4-BE49-F238E27FC236}">
                    <a16:creationId xmlns:a16="http://schemas.microsoft.com/office/drawing/2014/main" id="{F1015A43-DCCD-9260-3073-A112EBAC893D}"/>
                  </a:ext>
                </a:extLst>
              </p:cNvPr>
              <p:cNvSpPr txBox="1"/>
              <p:nvPr/>
            </p:nvSpPr>
            <p:spPr>
              <a:xfrm>
                <a:off x="3483524" y="5736438"/>
                <a:ext cx="4542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0" name="ZoneTexte 10">
                <a:extLst>
                  <a:ext uri="{FF2B5EF4-FFF2-40B4-BE49-F238E27FC236}">
                    <a16:creationId xmlns:a16="http://schemas.microsoft.com/office/drawing/2014/main" id="{F1015A43-DCCD-9260-3073-A112EBAC89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3524" y="5736438"/>
                <a:ext cx="454295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26">
            <a:extLst>
              <a:ext uri="{FF2B5EF4-FFF2-40B4-BE49-F238E27FC236}">
                <a16:creationId xmlns:a16="http://schemas.microsoft.com/office/drawing/2014/main" id="{46400CF1-49FF-6471-9A28-557A90E14B60}"/>
              </a:ext>
            </a:extLst>
          </p:cNvPr>
          <p:cNvCxnSpPr>
            <a:cxnSpLocks/>
          </p:cNvCxnSpPr>
          <p:nvPr/>
        </p:nvCxnSpPr>
        <p:spPr>
          <a:xfrm flipV="1">
            <a:off x="3700351" y="2991465"/>
            <a:ext cx="0" cy="270143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26">
            <a:extLst>
              <a:ext uri="{FF2B5EF4-FFF2-40B4-BE49-F238E27FC236}">
                <a16:creationId xmlns:a16="http://schemas.microsoft.com/office/drawing/2014/main" id="{3072C10C-C607-BDDC-9237-91B1773B3388}"/>
              </a:ext>
            </a:extLst>
          </p:cNvPr>
          <p:cNvCxnSpPr>
            <a:cxnSpLocks/>
          </p:cNvCxnSpPr>
          <p:nvPr/>
        </p:nvCxnSpPr>
        <p:spPr>
          <a:xfrm flipH="1">
            <a:off x="1837765" y="2988500"/>
            <a:ext cx="185521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0">
                <a:extLst>
                  <a:ext uri="{FF2B5EF4-FFF2-40B4-BE49-F238E27FC236}">
                    <a16:creationId xmlns:a16="http://schemas.microsoft.com/office/drawing/2014/main" id="{C880EC09-AC7E-BE17-4D25-320CDCFFC095}"/>
                  </a:ext>
                </a:extLst>
              </p:cNvPr>
              <p:cNvSpPr txBox="1"/>
              <p:nvPr/>
            </p:nvSpPr>
            <p:spPr>
              <a:xfrm>
                <a:off x="1291775" y="2801125"/>
                <a:ext cx="5002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4" name="ZoneTexte 10">
                <a:extLst>
                  <a:ext uri="{FF2B5EF4-FFF2-40B4-BE49-F238E27FC236}">
                    <a16:creationId xmlns:a16="http://schemas.microsoft.com/office/drawing/2014/main" id="{C880EC09-AC7E-BE17-4D25-320CDCFFC0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1775" y="2801125"/>
                <a:ext cx="500281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4">
            <a:extLst>
              <a:ext uri="{FF2B5EF4-FFF2-40B4-BE49-F238E27FC236}">
                <a16:creationId xmlns:a16="http://schemas.microsoft.com/office/drawing/2014/main" id="{DD7F1D08-4558-59CC-F443-9395AF0EC563}"/>
              </a:ext>
            </a:extLst>
          </p:cNvPr>
          <p:cNvCxnSpPr>
            <a:cxnSpLocks/>
          </p:cNvCxnSpPr>
          <p:nvPr/>
        </p:nvCxnSpPr>
        <p:spPr>
          <a:xfrm>
            <a:off x="1844776" y="1762516"/>
            <a:ext cx="2355847" cy="3348845"/>
          </a:xfrm>
          <a:prstGeom prst="line">
            <a:avLst/>
          </a:prstGeom>
          <a:ln w="571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78661" y="428326"/>
            <a:ext cx="9956800" cy="708773"/>
          </a:xfrm>
        </p:spPr>
        <p:txBody>
          <a:bodyPr/>
          <a:lstStyle/>
          <a:p>
            <a:r>
              <a:rPr lang="fr-FR" dirty="0"/>
              <a:t>Monopoly </a:t>
            </a:r>
            <a:r>
              <a:rPr lang="fr-FR" i="1" dirty="0"/>
              <a:t>vs</a:t>
            </a:r>
            <a:r>
              <a:rPr lang="fr-FR" dirty="0"/>
              <a:t> </a:t>
            </a:r>
            <a:r>
              <a:rPr lang="fr-FR" dirty="0" err="1"/>
              <a:t>Perfect</a:t>
            </a:r>
            <a:r>
              <a:rPr lang="fr-FR" dirty="0"/>
              <a:t> </a:t>
            </a:r>
            <a:r>
              <a:rPr lang="fr-FR" dirty="0" err="1"/>
              <a:t>Competition</a:t>
            </a:r>
            <a:endParaRPr lang="fr-FR" dirty="0"/>
          </a:p>
        </p:txBody>
      </p:sp>
      <p:cxnSp>
        <p:nvCxnSpPr>
          <p:cNvPr id="11" name="Straight Connector 4"/>
          <p:cNvCxnSpPr/>
          <p:nvPr/>
        </p:nvCxnSpPr>
        <p:spPr>
          <a:xfrm flipV="1">
            <a:off x="1849669" y="2642368"/>
            <a:ext cx="4364356" cy="303786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4"/>
          <p:cNvCxnSpPr/>
          <p:nvPr/>
        </p:nvCxnSpPr>
        <p:spPr>
          <a:xfrm>
            <a:off x="1849934" y="1739792"/>
            <a:ext cx="4510509" cy="306111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10"/>
          <p:cNvSpPr txBox="1"/>
          <p:nvPr/>
        </p:nvSpPr>
        <p:spPr>
          <a:xfrm>
            <a:off x="6375918" y="4742029"/>
            <a:ext cx="96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 = AR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 flipH="1" flipV="1">
            <a:off x="1837765" y="1395689"/>
            <a:ext cx="1" cy="430414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35"/>
          <p:cNvCxnSpPr/>
          <p:nvPr/>
        </p:nvCxnSpPr>
        <p:spPr>
          <a:xfrm>
            <a:off x="1841665" y="5698035"/>
            <a:ext cx="534821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10"/>
          <p:cNvSpPr txBox="1"/>
          <p:nvPr/>
        </p:nvSpPr>
        <p:spPr>
          <a:xfrm>
            <a:off x="1844776" y="6148831"/>
            <a:ext cx="5328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PERFECT COMPETITION </a:t>
            </a:r>
            <a:r>
              <a:rPr lang="fr-FR" b="1" i="1" dirty="0">
                <a:solidFill>
                  <a:srgbClr val="C00000"/>
                </a:solidFill>
              </a:rPr>
              <a:t>VS</a:t>
            </a:r>
            <a:r>
              <a:rPr lang="fr-FR" b="1" dirty="0">
                <a:solidFill>
                  <a:srgbClr val="C00000"/>
                </a:solidFill>
              </a:rPr>
              <a:t> MONOPOLY</a:t>
            </a:r>
          </a:p>
        </p:txBody>
      </p:sp>
      <p:sp>
        <p:nvSpPr>
          <p:cNvPr id="28" name="ZoneTexte 10">
            <a:extLst>
              <a:ext uri="{FF2B5EF4-FFF2-40B4-BE49-F238E27FC236}">
                <a16:creationId xmlns:a16="http://schemas.microsoft.com/office/drawing/2014/main" id="{E47CFE39-FB74-4EA6-9348-4972C59C163A}"/>
              </a:ext>
            </a:extLst>
          </p:cNvPr>
          <p:cNvSpPr txBox="1"/>
          <p:nvPr/>
        </p:nvSpPr>
        <p:spPr>
          <a:xfrm>
            <a:off x="7196888" y="5513369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30" name="ZoneTexte 10">
            <a:extLst>
              <a:ext uri="{FF2B5EF4-FFF2-40B4-BE49-F238E27FC236}">
                <a16:creationId xmlns:a16="http://schemas.microsoft.com/office/drawing/2014/main" id="{0701EAD2-98D7-41B8-A7F6-845EE240A7DB}"/>
              </a:ext>
            </a:extLst>
          </p:cNvPr>
          <p:cNvSpPr txBox="1"/>
          <p:nvPr/>
        </p:nvSpPr>
        <p:spPr>
          <a:xfrm>
            <a:off x="6247124" y="2319124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MC</a:t>
            </a:r>
          </a:p>
        </p:txBody>
      </p:sp>
      <p:sp>
        <p:nvSpPr>
          <p:cNvPr id="4" name="ZoneTexte 10">
            <a:extLst>
              <a:ext uri="{FF2B5EF4-FFF2-40B4-BE49-F238E27FC236}">
                <a16:creationId xmlns:a16="http://schemas.microsoft.com/office/drawing/2014/main" id="{46F4993B-46BC-648E-A42B-414C367409DF}"/>
              </a:ext>
            </a:extLst>
          </p:cNvPr>
          <p:cNvSpPr txBox="1"/>
          <p:nvPr/>
        </p:nvSpPr>
        <p:spPr>
          <a:xfrm>
            <a:off x="4174867" y="5144037"/>
            <a:ext cx="641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6600"/>
                </a:solidFill>
              </a:rPr>
              <a:t>MR</a:t>
            </a:r>
          </a:p>
        </p:txBody>
      </p:sp>
      <p:sp>
        <p:nvSpPr>
          <p:cNvPr id="6" name="ZoneTexte 10">
            <a:extLst>
              <a:ext uri="{FF2B5EF4-FFF2-40B4-BE49-F238E27FC236}">
                <a16:creationId xmlns:a16="http://schemas.microsoft.com/office/drawing/2014/main" id="{2DA9BF57-7E95-EBA3-79D7-A6B11C1C0D2A}"/>
              </a:ext>
            </a:extLst>
          </p:cNvPr>
          <p:cNvSpPr txBox="1"/>
          <p:nvPr/>
        </p:nvSpPr>
        <p:spPr>
          <a:xfrm>
            <a:off x="341631" y="1607080"/>
            <a:ext cx="1450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COST / REVENUE</a:t>
            </a:r>
          </a:p>
        </p:txBody>
      </p:sp>
      <p:grpSp>
        <p:nvGrpSpPr>
          <p:cNvPr id="17" name="Groupe 14">
            <a:extLst>
              <a:ext uri="{FF2B5EF4-FFF2-40B4-BE49-F238E27FC236}">
                <a16:creationId xmlns:a16="http://schemas.microsoft.com/office/drawing/2014/main" id="{997E6A67-6101-E9B7-FB21-3ACBE05A3473}"/>
              </a:ext>
            </a:extLst>
          </p:cNvPr>
          <p:cNvGrpSpPr/>
          <p:nvPr/>
        </p:nvGrpSpPr>
        <p:grpSpPr>
          <a:xfrm>
            <a:off x="3604043" y="4300398"/>
            <a:ext cx="182880" cy="201168"/>
            <a:chOff x="4802909" y="4396509"/>
            <a:chExt cx="332509" cy="295564"/>
          </a:xfrm>
        </p:grpSpPr>
        <p:cxnSp>
          <p:nvCxnSpPr>
            <p:cNvPr id="19" name="Connecteur droit 15">
              <a:extLst>
                <a:ext uri="{FF2B5EF4-FFF2-40B4-BE49-F238E27FC236}">
                  <a16:creationId xmlns:a16="http://schemas.microsoft.com/office/drawing/2014/main" id="{936ABF39-EEFE-BE1F-3CC3-4E5DE19A26A7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Connecteur droit 16">
              <a:extLst>
                <a:ext uri="{FF2B5EF4-FFF2-40B4-BE49-F238E27FC236}">
                  <a16:creationId xmlns:a16="http://schemas.microsoft.com/office/drawing/2014/main" id="{CC421266-2587-9CBD-C203-3DBD17CAB181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10">
                <a:extLst>
                  <a:ext uri="{FF2B5EF4-FFF2-40B4-BE49-F238E27FC236}">
                    <a16:creationId xmlns:a16="http://schemas.microsoft.com/office/drawing/2014/main" id="{1119AA71-3371-8589-AC34-515A9E12E6EC}"/>
                  </a:ext>
                </a:extLst>
              </p:cNvPr>
              <p:cNvSpPr txBox="1"/>
              <p:nvPr/>
            </p:nvSpPr>
            <p:spPr>
              <a:xfrm>
                <a:off x="4533723" y="5726917"/>
                <a:ext cx="3564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8" name="ZoneTexte 10">
                <a:extLst>
                  <a:ext uri="{FF2B5EF4-FFF2-40B4-BE49-F238E27FC236}">
                    <a16:creationId xmlns:a16="http://schemas.microsoft.com/office/drawing/2014/main" id="{1119AA71-3371-8589-AC34-515A9E12E6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723" y="5726917"/>
                <a:ext cx="356422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0">
                <a:extLst>
                  <a:ext uri="{FF2B5EF4-FFF2-40B4-BE49-F238E27FC236}">
                    <a16:creationId xmlns:a16="http://schemas.microsoft.com/office/drawing/2014/main" id="{4D94B3A7-F021-1EB0-8627-0FEC7E6E1D2B}"/>
                  </a:ext>
                </a:extLst>
              </p:cNvPr>
              <p:cNvSpPr txBox="1"/>
              <p:nvPr/>
            </p:nvSpPr>
            <p:spPr>
              <a:xfrm>
                <a:off x="1344687" y="3503114"/>
                <a:ext cx="5026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ZoneTexte 10">
                <a:extLst>
                  <a:ext uri="{FF2B5EF4-FFF2-40B4-BE49-F238E27FC236}">
                    <a16:creationId xmlns:a16="http://schemas.microsoft.com/office/drawing/2014/main" id="{4D94B3A7-F021-1EB0-8627-0FEC7E6E1D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4687" y="3503114"/>
                <a:ext cx="502684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7">
            <a:extLst>
              <a:ext uri="{FF2B5EF4-FFF2-40B4-BE49-F238E27FC236}">
                <a16:creationId xmlns:a16="http://schemas.microsoft.com/office/drawing/2014/main" id="{3D0C98DC-16BE-F878-9736-110F96531A60}"/>
              </a:ext>
            </a:extLst>
          </p:cNvPr>
          <p:cNvCxnSpPr/>
          <p:nvPr/>
        </p:nvCxnSpPr>
        <p:spPr>
          <a:xfrm flipH="1">
            <a:off x="1874522" y="3690322"/>
            <a:ext cx="281828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AD1C27EF-0703-0571-3C42-3482810A3C5F}"/>
              </a:ext>
            </a:extLst>
          </p:cNvPr>
          <p:cNvSpPr txBox="1"/>
          <p:nvPr/>
        </p:nvSpPr>
        <p:spPr>
          <a:xfrm>
            <a:off x="1886847" y="3121550"/>
            <a:ext cx="1013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A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9" name="ZoneTexte 10">
            <a:extLst>
              <a:ext uri="{FF2B5EF4-FFF2-40B4-BE49-F238E27FC236}">
                <a16:creationId xmlns:a16="http://schemas.microsoft.com/office/drawing/2014/main" id="{7B75341E-E9A7-5C93-D103-45AFF13D7D19}"/>
              </a:ext>
            </a:extLst>
          </p:cNvPr>
          <p:cNvSpPr txBox="1"/>
          <p:nvPr/>
        </p:nvSpPr>
        <p:spPr>
          <a:xfrm>
            <a:off x="3736548" y="3230876"/>
            <a:ext cx="437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2060"/>
                </a:solidFill>
              </a:rPr>
              <a:t>B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754D0D-E464-03DD-5829-E06C99015E7B}"/>
              </a:ext>
            </a:extLst>
          </p:cNvPr>
          <p:cNvSpPr/>
          <p:nvPr/>
        </p:nvSpPr>
        <p:spPr>
          <a:xfrm>
            <a:off x="7230363" y="2740550"/>
            <a:ext cx="1684696" cy="1660432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∆CS = - A - B</a:t>
            </a:r>
          </a:p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b="1" dirty="0">
                <a:solidFill>
                  <a:schemeClr val="tx1"/>
                </a:solidFill>
              </a:rPr>
              <a:t>∆PS = + A - C</a:t>
            </a:r>
          </a:p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b="1" dirty="0">
                <a:solidFill>
                  <a:schemeClr val="tx1"/>
                </a:solidFill>
              </a:rPr>
              <a:t>∆W = - B - C</a:t>
            </a:r>
          </a:p>
        </p:txBody>
      </p:sp>
      <p:sp>
        <p:nvSpPr>
          <p:cNvPr id="23" name="ZoneTexte 10">
            <a:extLst>
              <a:ext uri="{FF2B5EF4-FFF2-40B4-BE49-F238E27FC236}">
                <a16:creationId xmlns:a16="http://schemas.microsoft.com/office/drawing/2014/main" id="{CBD5388B-E1BC-FD1C-0BC4-B130F0DFDFA0}"/>
              </a:ext>
            </a:extLst>
          </p:cNvPr>
          <p:cNvSpPr txBox="1"/>
          <p:nvPr/>
        </p:nvSpPr>
        <p:spPr>
          <a:xfrm>
            <a:off x="3721657" y="3702781"/>
            <a:ext cx="437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C</a:t>
            </a:r>
          </a:p>
        </p:txBody>
      </p:sp>
      <p:cxnSp>
        <p:nvCxnSpPr>
          <p:cNvPr id="24" name="Straight Connector 26">
            <a:extLst>
              <a:ext uri="{FF2B5EF4-FFF2-40B4-BE49-F238E27FC236}">
                <a16:creationId xmlns:a16="http://schemas.microsoft.com/office/drawing/2014/main" id="{D458C878-EF0C-6DAA-5E29-463240BB829E}"/>
              </a:ext>
            </a:extLst>
          </p:cNvPr>
          <p:cNvCxnSpPr>
            <a:cxnSpLocks/>
          </p:cNvCxnSpPr>
          <p:nvPr/>
        </p:nvCxnSpPr>
        <p:spPr>
          <a:xfrm flipV="1">
            <a:off x="4700760" y="3682314"/>
            <a:ext cx="7164" cy="199791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5264330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E428C52-AFAE-8235-2142-97EDBAB45381}"/>
              </a:ext>
            </a:extLst>
          </p:cNvPr>
          <p:cNvSpPr/>
          <p:nvPr/>
        </p:nvSpPr>
        <p:spPr>
          <a:xfrm flipV="1">
            <a:off x="3700342" y="3671551"/>
            <a:ext cx="1013254" cy="710976"/>
          </a:xfrm>
          <a:custGeom>
            <a:avLst/>
            <a:gdLst>
              <a:gd name="connsiteX0" fmla="*/ 0 w 1013254"/>
              <a:gd name="connsiteY0" fmla="*/ 0 h 693352"/>
              <a:gd name="connsiteX1" fmla="*/ 5492 w 1013254"/>
              <a:gd name="connsiteY1" fmla="*/ 693352 h 693352"/>
              <a:gd name="connsiteX2" fmla="*/ 1013254 w 1013254"/>
              <a:gd name="connsiteY2" fmla="*/ 693352 h 693352"/>
              <a:gd name="connsiteX3" fmla="*/ 0 w 1013254"/>
              <a:gd name="connsiteY3" fmla="*/ 0 h 69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3254" h="693352">
                <a:moveTo>
                  <a:pt x="0" y="0"/>
                </a:moveTo>
                <a:cubicBezTo>
                  <a:pt x="1831" y="231117"/>
                  <a:pt x="3661" y="462235"/>
                  <a:pt x="5492" y="693352"/>
                </a:cubicBezTo>
                <a:lnTo>
                  <a:pt x="1013254" y="6933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4903654-1BC1-21FE-1B89-C43B5750C8E2}"/>
              </a:ext>
            </a:extLst>
          </p:cNvPr>
          <p:cNvSpPr/>
          <p:nvPr/>
        </p:nvSpPr>
        <p:spPr>
          <a:xfrm>
            <a:off x="3694670" y="2988962"/>
            <a:ext cx="1013254" cy="693352"/>
          </a:xfrm>
          <a:custGeom>
            <a:avLst/>
            <a:gdLst>
              <a:gd name="connsiteX0" fmla="*/ 0 w 1013254"/>
              <a:gd name="connsiteY0" fmla="*/ 0 h 693352"/>
              <a:gd name="connsiteX1" fmla="*/ 5492 w 1013254"/>
              <a:gd name="connsiteY1" fmla="*/ 693352 h 693352"/>
              <a:gd name="connsiteX2" fmla="*/ 1013254 w 1013254"/>
              <a:gd name="connsiteY2" fmla="*/ 693352 h 693352"/>
              <a:gd name="connsiteX3" fmla="*/ 0 w 1013254"/>
              <a:gd name="connsiteY3" fmla="*/ 0 h 69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3254" h="693352">
                <a:moveTo>
                  <a:pt x="0" y="0"/>
                </a:moveTo>
                <a:cubicBezTo>
                  <a:pt x="1831" y="231117"/>
                  <a:pt x="3661" y="462235"/>
                  <a:pt x="5492" y="693352"/>
                </a:cubicBezTo>
                <a:lnTo>
                  <a:pt x="1013254" y="6933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10">
                <a:extLst>
                  <a:ext uri="{FF2B5EF4-FFF2-40B4-BE49-F238E27FC236}">
                    <a16:creationId xmlns:a16="http://schemas.microsoft.com/office/drawing/2014/main" id="{F1015A43-DCCD-9260-3073-A112EBAC893D}"/>
                  </a:ext>
                </a:extLst>
              </p:cNvPr>
              <p:cNvSpPr txBox="1"/>
              <p:nvPr/>
            </p:nvSpPr>
            <p:spPr>
              <a:xfrm>
                <a:off x="3483524" y="5736438"/>
                <a:ext cx="4542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0" name="ZoneTexte 10">
                <a:extLst>
                  <a:ext uri="{FF2B5EF4-FFF2-40B4-BE49-F238E27FC236}">
                    <a16:creationId xmlns:a16="http://schemas.microsoft.com/office/drawing/2014/main" id="{F1015A43-DCCD-9260-3073-A112EBAC89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3524" y="5736438"/>
                <a:ext cx="454295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26">
            <a:extLst>
              <a:ext uri="{FF2B5EF4-FFF2-40B4-BE49-F238E27FC236}">
                <a16:creationId xmlns:a16="http://schemas.microsoft.com/office/drawing/2014/main" id="{46400CF1-49FF-6471-9A28-557A90E14B60}"/>
              </a:ext>
            </a:extLst>
          </p:cNvPr>
          <p:cNvCxnSpPr>
            <a:cxnSpLocks/>
          </p:cNvCxnSpPr>
          <p:nvPr/>
        </p:nvCxnSpPr>
        <p:spPr>
          <a:xfrm flipV="1">
            <a:off x="3700351" y="2991465"/>
            <a:ext cx="0" cy="270143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26">
            <a:extLst>
              <a:ext uri="{FF2B5EF4-FFF2-40B4-BE49-F238E27FC236}">
                <a16:creationId xmlns:a16="http://schemas.microsoft.com/office/drawing/2014/main" id="{3072C10C-C607-BDDC-9237-91B1773B3388}"/>
              </a:ext>
            </a:extLst>
          </p:cNvPr>
          <p:cNvCxnSpPr>
            <a:cxnSpLocks/>
          </p:cNvCxnSpPr>
          <p:nvPr/>
        </p:nvCxnSpPr>
        <p:spPr>
          <a:xfrm flipH="1">
            <a:off x="1837765" y="2988500"/>
            <a:ext cx="185521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0">
                <a:extLst>
                  <a:ext uri="{FF2B5EF4-FFF2-40B4-BE49-F238E27FC236}">
                    <a16:creationId xmlns:a16="http://schemas.microsoft.com/office/drawing/2014/main" id="{C880EC09-AC7E-BE17-4D25-320CDCFFC095}"/>
                  </a:ext>
                </a:extLst>
              </p:cNvPr>
              <p:cNvSpPr txBox="1"/>
              <p:nvPr/>
            </p:nvSpPr>
            <p:spPr>
              <a:xfrm>
                <a:off x="1291775" y="2801125"/>
                <a:ext cx="5002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4" name="ZoneTexte 10">
                <a:extLst>
                  <a:ext uri="{FF2B5EF4-FFF2-40B4-BE49-F238E27FC236}">
                    <a16:creationId xmlns:a16="http://schemas.microsoft.com/office/drawing/2014/main" id="{C880EC09-AC7E-BE17-4D25-320CDCFFC0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1775" y="2801125"/>
                <a:ext cx="500281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4">
            <a:extLst>
              <a:ext uri="{FF2B5EF4-FFF2-40B4-BE49-F238E27FC236}">
                <a16:creationId xmlns:a16="http://schemas.microsoft.com/office/drawing/2014/main" id="{DD7F1D08-4558-59CC-F443-9395AF0EC563}"/>
              </a:ext>
            </a:extLst>
          </p:cNvPr>
          <p:cNvCxnSpPr>
            <a:cxnSpLocks/>
          </p:cNvCxnSpPr>
          <p:nvPr/>
        </p:nvCxnSpPr>
        <p:spPr>
          <a:xfrm>
            <a:off x="1844776" y="1762516"/>
            <a:ext cx="2355847" cy="3348845"/>
          </a:xfrm>
          <a:prstGeom prst="line">
            <a:avLst/>
          </a:prstGeom>
          <a:ln w="571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78661" y="428326"/>
            <a:ext cx="9956800" cy="708773"/>
          </a:xfrm>
        </p:spPr>
        <p:txBody>
          <a:bodyPr/>
          <a:lstStyle/>
          <a:p>
            <a:r>
              <a:rPr lang="fr-FR" dirty="0"/>
              <a:t>Monopoly </a:t>
            </a:r>
            <a:r>
              <a:rPr lang="fr-FR" i="1" dirty="0"/>
              <a:t>vs</a:t>
            </a:r>
            <a:r>
              <a:rPr lang="fr-FR" dirty="0"/>
              <a:t> </a:t>
            </a:r>
            <a:r>
              <a:rPr lang="fr-FR" dirty="0" err="1"/>
              <a:t>Perfect</a:t>
            </a:r>
            <a:r>
              <a:rPr lang="fr-FR" dirty="0"/>
              <a:t> </a:t>
            </a:r>
            <a:r>
              <a:rPr lang="fr-FR" dirty="0" err="1"/>
              <a:t>Competition</a:t>
            </a:r>
            <a:endParaRPr lang="fr-FR" dirty="0"/>
          </a:p>
        </p:txBody>
      </p:sp>
      <p:cxnSp>
        <p:nvCxnSpPr>
          <p:cNvPr id="11" name="Straight Connector 4"/>
          <p:cNvCxnSpPr/>
          <p:nvPr/>
        </p:nvCxnSpPr>
        <p:spPr>
          <a:xfrm flipV="1">
            <a:off x="1849669" y="2642368"/>
            <a:ext cx="4364356" cy="303786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4"/>
          <p:cNvCxnSpPr/>
          <p:nvPr/>
        </p:nvCxnSpPr>
        <p:spPr>
          <a:xfrm>
            <a:off x="1849934" y="1739792"/>
            <a:ext cx="4510509" cy="306111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10"/>
          <p:cNvSpPr txBox="1"/>
          <p:nvPr/>
        </p:nvSpPr>
        <p:spPr>
          <a:xfrm>
            <a:off x="6375918" y="4742029"/>
            <a:ext cx="96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 = AR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 flipH="1" flipV="1">
            <a:off x="1837765" y="1395689"/>
            <a:ext cx="1" cy="430414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35"/>
          <p:cNvCxnSpPr/>
          <p:nvPr/>
        </p:nvCxnSpPr>
        <p:spPr>
          <a:xfrm>
            <a:off x="1841665" y="5698035"/>
            <a:ext cx="534821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10"/>
          <p:cNvSpPr txBox="1"/>
          <p:nvPr/>
        </p:nvSpPr>
        <p:spPr>
          <a:xfrm>
            <a:off x="1844776" y="6148831"/>
            <a:ext cx="5328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PERFECT COMPETITION </a:t>
            </a:r>
            <a:r>
              <a:rPr lang="fr-FR" b="1" i="1" dirty="0">
                <a:solidFill>
                  <a:srgbClr val="C00000"/>
                </a:solidFill>
              </a:rPr>
              <a:t>VS</a:t>
            </a:r>
            <a:r>
              <a:rPr lang="fr-FR" b="1" dirty="0">
                <a:solidFill>
                  <a:srgbClr val="C00000"/>
                </a:solidFill>
              </a:rPr>
              <a:t> MONOPOLY</a:t>
            </a:r>
          </a:p>
        </p:txBody>
      </p:sp>
      <p:sp>
        <p:nvSpPr>
          <p:cNvPr id="28" name="ZoneTexte 10">
            <a:extLst>
              <a:ext uri="{FF2B5EF4-FFF2-40B4-BE49-F238E27FC236}">
                <a16:creationId xmlns:a16="http://schemas.microsoft.com/office/drawing/2014/main" id="{E47CFE39-FB74-4EA6-9348-4972C59C163A}"/>
              </a:ext>
            </a:extLst>
          </p:cNvPr>
          <p:cNvSpPr txBox="1"/>
          <p:nvPr/>
        </p:nvSpPr>
        <p:spPr>
          <a:xfrm>
            <a:off x="7196888" y="5513369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30" name="ZoneTexte 10">
            <a:extLst>
              <a:ext uri="{FF2B5EF4-FFF2-40B4-BE49-F238E27FC236}">
                <a16:creationId xmlns:a16="http://schemas.microsoft.com/office/drawing/2014/main" id="{0701EAD2-98D7-41B8-A7F6-845EE240A7DB}"/>
              </a:ext>
            </a:extLst>
          </p:cNvPr>
          <p:cNvSpPr txBox="1"/>
          <p:nvPr/>
        </p:nvSpPr>
        <p:spPr>
          <a:xfrm>
            <a:off x="6247124" y="2319124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MC</a:t>
            </a:r>
          </a:p>
        </p:txBody>
      </p:sp>
      <p:sp>
        <p:nvSpPr>
          <p:cNvPr id="4" name="ZoneTexte 10">
            <a:extLst>
              <a:ext uri="{FF2B5EF4-FFF2-40B4-BE49-F238E27FC236}">
                <a16:creationId xmlns:a16="http://schemas.microsoft.com/office/drawing/2014/main" id="{46F4993B-46BC-648E-A42B-414C367409DF}"/>
              </a:ext>
            </a:extLst>
          </p:cNvPr>
          <p:cNvSpPr txBox="1"/>
          <p:nvPr/>
        </p:nvSpPr>
        <p:spPr>
          <a:xfrm>
            <a:off x="4174867" y="5144037"/>
            <a:ext cx="641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6600"/>
                </a:solidFill>
              </a:rPr>
              <a:t>MR</a:t>
            </a:r>
          </a:p>
        </p:txBody>
      </p:sp>
      <p:sp>
        <p:nvSpPr>
          <p:cNvPr id="6" name="ZoneTexte 10">
            <a:extLst>
              <a:ext uri="{FF2B5EF4-FFF2-40B4-BE49-F238E27FC236}">
                <a16:creationId xmlns:a16="http://schemas.microsoft.com/office/drawing/2014/main" id="{2DA9BF57-7E95-EBA3-79D7-A6B11C1C0D2A}"/>
              </a:ext>
            </a:extLst>
          </p:cNvPr>
          <p:cNvSpPr txBox="1"/>
          <p:nvPr/>
        </p:nvSpPr>
        <p:spPr>
          <a:xfrm>
            <a:off x="341631" y="1607080"/>
            <a:ext cx="1450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COST / REVENUE</a:t>
            </a:r>
          </a:p>
        </p:txBody>
      </p:sp>
      <p:grpSp>
        <p:nvGrpSpPr>
          <p:cNvPr id="17" name="Groupe 14">
            <a:extLst>
              <a:ext uri="{FF2B5EF4-FFF2-40B4-BE49-F238E27FC236}">
                <a16:creationId xmlns:a16="http://schemas.microsoft.com/office/drawing/2014/main" id="{997E6A67-6101-E9B7-FB21-3ACBE05A3473}"/>
              </a:ext>
            </a:extLst>
          </p:cNvPr>
          <p:cNvGrpSpPr/>
          <p:nvPr/>
        </p:nvGrpSpPr>
        <p:grpSpPr>
          <a:xfrm>
            <a:off x="3604043" y="4300398"/>
            <a:ext cx="182880" cy="201168"/>
            <a:chOff x="4802909" y="4396509"/>
            <a:chExt cx="332509" cy="295564"/>
          </a:xfrm>
        </p:grpSpPr>
        <p:cxnSp>
          <p:nvCxnSpPr>
            <p:cNvPr id="19" name="Connecteur droit 15">
              <a:extLst>
                <a:ext uri="{FF2B5EF4-FFF2-40B4-BE49-F238E27FC236}">
                  <a16:creationId xmlns:a16="http://schemas.microsoft.com/office/drawing/2014/main" id="{936ABF39-EEFE-BE1F-3CC3-4E5DE19A26A7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Connecteur droit 16">
              <a:extLst>
                <a:ext uri="{FF2B5EF4-FFF2-40B4-BE49-F238E27FC236}">
                  <a16:creationId xmlns:a16="http://schemas.microsoft.com/office/drawing/2014/main" id="{CC421266-2587-9CBD-C203-3DBD17CAB181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10">
                <a:extLst>
                  <a:ext uri="{FF2B5EF4-FFF2-40B4-BE49-F238E27FC236}">
                    <a16:creationId xmlns:a16="http://schemas.microsoft.com/office/drawing/2014/main" id="{1119AA71-3371-8589-AC34-515A9E12E6EC}"/>
                  </a:ext>
                </a:extLst>
              </p:cNvPr>
              <p:cNvSpPr txBox="1"/>
              <p:nvPr/>
            </p:nvSpPr>
            <p:spPr>
              <a:xfrm>
                <a:off x="4533723" y="5726917"/>
                <a:ext cx="3564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8" name="ZoneTexte 10">
                <a:extLst>
                  <a:ext uri="{FF2B5EF4-FFF2-40B4-BE49-F238E27FC236}">
                    <a16:creationId xmlns:a16="http://schemas.microsoft.com/office/drawing/2014/main" id="{1119AA71-3371-8589-AC34-515A9E12E6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723" y="5726917"/>
                <a:ext cx="356422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7">
            <a:extLst>
              <a:ext uri="{FF2B5EF4-FFF2-40B4-BE49-F238E27FC236}">
                <a16:creationId xmlns:a16="http://schemas.microsoft.com/office/drawing/2014/main" id="{3D0C98DC-16BE-F878-9736-110F96531A60}"/>
              </a:ext>
            </a:extLst>
          </p:cNvPr>
          <p:cNvCxnSpPr>
            <a:cxnSpLocks/>
          </p:cNvCxnSpPr>
          <p:nvPr/>
        </p:nvCxnSpPr>
        <p:spPr>
          <a:xfrm flipH="1">
            <a:off x="1837765" y="3690322"/>
            <a:ext cx="194420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26">
            <a:extLst>
              <a:ext uri="{FF2B5EF4-FFF2-40B4-BE49-F238E27FC236}">
                <a16:creationId xmlns:a16="http://schemas.microsoft.com/office/drawing/2014/main" id="{FDEAA23A-A61B-A051-87A8-A88D8EC35771}"/>
              </a:ext>
            </a:extLst>
          </p:cNvPr>
          <p:cNvCxnSpPr>
            <a:cxnSpLocks/>
            <a:endCxn id="35" idx="2"/>
          </p:cNvCxnSpPr>
          <p:nvPr/>
        </p:nvCxnSpPr>
        <p:spPr>
          <a:xfrm flipV="1">
            <a:off x="4700760" y="3682314"/>
            <a:ext cx="7164" cy="199791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79754D0D-E464-03DD-5829-E06C99015E7B}"/>
              </a:ext>
            </a:extLst>
          </p:cNvPr>
          <p:cNvSpPr/>
          <p:nvPr/>
        </p:nvSpPr>
        <p:spPr>
          <a:xfrm>
            <a:off x="7230363" y="2740550"/>
            <a:ext cx="1684696" cy="1660432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∆CS = - A - B</a:t>
            </a:r>
          </a:p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b="1" dirty="0">
                <a:solidFill>
                  <a:schemeClr val="tx1"/>
                </a:solidFill>
              </a:rPr>
              <a:t>∆PS = + A - C</a:t>
            </a:r>
          </a:p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b="1" dirty="0">
                <a:solidFill>
                  <a:schemeClr val="tx1"/>
                </a:solidFill>
              </a:rPr>
              <a:t>∆W = - B - C</a:t>
            </a:r>
          </a:p>
        </p:txBody>
      </p:sp>
      <p:sp>
        <p:nvSpPr>
          <p:cNvPr id="23" name="ZoneTexte 10">
            <a:extLst>
              <a:ext uri="{FF2B5EF4-FFF2-40B4-BE49-F238E27FC236}">
                <a16:creationId xmlns:a16="http://schemas.microsoft.com/office/drawing/2014/main" id="{CBD5388B-E1BC-FD1C-0BC4-B130F0DFDFA0}"/>
              </a:ext>
            </a:extLst>
          </p:cNvPr>
          <p:cNvSpPr txBox="1"/>
          <p:nvPr/>
        </p:nvSpPr>
        <p:spPr>
          <a:xfrm>
            <a:off x="3756758" y="3500901"/>
            <a:ext cx="685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3">
                    <a:lumMod val="50000"/>
                  </a:schemeClr>
                </a:solidFill>
              </a:rPr>
              <a:t>DWL</a:t>
            </a:r>
          </a:p>
        </p:txBody>
      </p:sp>
      <p:cxnSp>
        <p:nvCxnSpPr>
          <p:cNvPr id="40" name="Straight Connector 27">
            <a:extLst>
              <a:ext uri="{FF2B5EF4-FFF2-40B4-BE49-F238E27FC236}">
                <a16:creationId xmlns:a16="http://schemas.microsoft.com/office/drawing/2014/main" id="{ADA9F67C-858D-1AC3-4F84-B16961963FD1}"/>
              </a:ext>
            </a:extLst>
          </p:cNvPr>
          <p:cNvCxnSpPr>
            <a:cxnSpLocks/>
          </p:cNvCxnSpPr>
          <p:nvPr/>
        </p:nvCxnSpPr>
        <p:spPr>
          <a:xfrm flipH="1" flipV="1">
            <a:off x="4427998" y="3687319"/>
            <a:ext cx="260753" cy="300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ZoneTexte 10">
                <a:extLst>
                  <a:ext uri="{FF2B5EF4-FFF2-40B4-BE49-F238E27FC236}">
                    <a16:creationId xmlns:a16="http://schemas.microsoft.com/office/drawing/2014/main" id="{4D94B3A7-F021-1EB0-8627-0FEC7E6E1D2B}"/>
                  </a:ext>
                </a:extLst>
              </p:cNvPr>
              <p:cNvSpPr txBox="1"/>
              <p:nvPr/>
            </p:nvSpPr>
            <p:spPr>
              <a:xfrm>
                <a:off x="1344687" y="3503114"/>
                <a:ext cx="5026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3" name="ZoneTexte 10">
                <a:extLst>
                  <a:ext uri="{FF2B5EF4-FFF2-40B4-BE49-F238E27FC236}">
                    <a16:creationId xmlns:a16="http://schemas.microsoft.com/office/drawing/2014/main" id="{4D94B3A7-F021-1EB0-8627-0FEC7E6E1D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4687" y="3503114"/>
                <a:ext cx="502684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5324059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avec flèche 4"/>
          <p:cNvCxnSpPr/>
          <p:nvPr/>
        </p:nvCxnSpPr>
        <p:spPr>
          <a:xfrm flipH="1" flipV="1">
            <a:off x="1659585" y="1706877"/>
            <a:ext cx="1" cy="430414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35"/>
          <p:cNvCxnSpPr/>
          <p:nvPr/>
        </p:nvCxnSpPr>
        <p:spPr>
          <a:xfrm flipV="1">
            <a:off x="1661255" y="6002859"/>
            <a:ext cx="6132802" cy="1063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10"/>
          <p:cNvSpPr txBox="1"/>
          <p:nvPr/>
        </p:nvSpPr>
        <p:spPr>
          <a:xfrm>
            <a:off x="776709" y="1920634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COST</a:t>
            </a:r>
          </a:p>
        </p:txBody>
      </p:sp>
      <p:sp>
        <p:nvSpPr>
          <p:cNvPr id="3" name="Freeform 2"/>
          <p:cNvSpPr/>
          <p:nvPr/>
        </p:nvSpPr>
        <p:spPr>
          <a:xfrm>
            <a:off x="2195518" y="2910675"/>
            <a:ext cx="4945457" cy="1570254"/>
          </a:xfrm>
          <a:custGeom>
            <a:avLst/>
            <a:gdLst>
              <a:gd name="connsiteX0" fmla="*/ 0 w 5503653"/>
              <a:gd name="connsiteY0" fmla="*/ 94890 h 1570254"/>
              <a:gd name="connsiteX1" fmla="*/ 2432649 w 5503653"/>
              <a:gd name="connsiteY1" fmla="*/ 1570007 h 1570254"/>
              <a:gd name="connsiteX2" fmla="*/ 5503653 w 5503653"/>
              <a:gd name="connsiteY2" fmla="*/ 0 h 1570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03653" h="1570254">
                <a:moveTo>
                  <a:pt x="0" y="94890"/>
                </a:moveTo>
                <a:cubicBezTo>
                  <a:pt x="757687" y="840356"/>
                  <a:pt x="1515374" y="1585822"/>
                  <a:pt x="2432649" y="1570007"/>
                </a:cubicBezTo>
                <a:cubicBezTo>
                  <a:pt x="3349924" y="1554192"/>
                  <a:pt x="4426788" y="777096"/>
                  <a:pt x="5503653" y="0"/>
                </a:cubicBezTo>
              </a:path>
            </a:pathLst>
          </a:cu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2161014" y="3580658"/>
            <a:ext cx="4945457" cy="1570254"/>
          </a:xfrm>
          <a:custGeom>
            <a:avLst/>
            <a:gdLst>
              <a:gd name="connsiteX0" fmla="*/ 0 w 5503653"/>
              <a:gd name="connsiteY0" fmla="*/ 94890 h 1570254"/>
              <a:gd name="connsiteX1" fmla="*/ 2432649 w 5503653"/>
              <a:gd name="connsiteY1" fmla="*/ 1570007 h 1570254"/>
              <a:gd name="connsiteX2" fmla="*/ 5503653 w 5503653"/>
              <a:gd name="connsiteY2" fmla="*/ 0 h 1570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03653" h="1570254">
                <a:moveTo>
                  <a:pt x="0" y="94890"/>
                </a:moveTo>
                <a:cubicBezTo>
                  <a:pt x="757687" y="840356"/>
                  <a:pt x="1515374" y="1585822"/>
                  <a:pt x="2432649" y="1570007"/>
                </a:cubicBezTo>
                <a:cubicBezTo>
                  <a:pt x="3349924" y="1554192"/>
                  <a:pt x="4426788" y="777096"/>
                  <a:pt x="5503653" y="0"/>
                </a:cubicBezTo>
              </a:path>
            </a:pathLst>
          </a:custGeom>
          <a:ln w="571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2"/>
              </a:solidFill>
            </a:endParaRPr>
          </a:p>
        </p:txBody>
      </p:sp>
      <p:sp>
        <p:nvSpPr>
          <p:cNvPr id="35" name="ZoneTexte 10"/>
          <p:cNvSpPr txBox="1"/>
          <p:nvPr/>
        </p:nvSpPr>
        <p:spPr>
          <a:xfrm>
            <a:off x="7106471" y="3320903"/>
            <a:ext cx="2474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6600"/>
                </a:solidFill>
              </a:rPr>
              <a:t>ATC</a:t>
            </a:r>
            <a:r>
              <a:rPr lang="fr-FR" b="1" baseline="-25000" dirty="0">
                <a:solidFill>
                  <a:srgbClr val="006600"/>
                </a:solidFill>
              </a:rPr>
              <a:t>PERFECT COMPETITION</a:t>
            </a:r>
            <a:endParaRPr lang="fr-FR" b="1" dirty="0">
              <a:solidFill>
                <a:srgbClr val="006600"/>
              </a:solidFill>
            </a:endParaRPr>
          </a:p>
        </p:txBody>
      </p:sp>
      <p:sp>
        <p:nvSpPr>
          <p:cNvPr id="36" name="ZoneTexte 10"/>
          <p:cNvSpPr txBox="1"/>
          <p:nvPr/>
        </p:nvSpPr>
        <p:spPr>
          <a:xfrm>
            <a:off x="7140975" y="2636163"/>
            <a:ext cx="1527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ATC</a:t>
            </a:r>
            <a:r>
              <a:rPr lang="fr-FR" b="1" baseline="-25000" dirty="0">
                <a:solidFill>
                  <a:srgbClr val="C00000"/>
                </a:solidFill>
              </a:rPr>
              <a:t>MONOPOLY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37" name="ZoneTexte 10">
            <a:extLst>
              <a:ext uri="{FF2B5EF4-FFF2-40B4-BE49-F238E27FC236}">
                <a16:creationId xmlns:a16="http://schemas.microsoft.com/office/drawing/2014/main" id="{7D141826-F89D-422C-BBA4-4F9A9D561B83}"/>
              </a:ext>
            </a:extLst>
          </p:cNvPr>
          <p:cNvSpPr txBox="1"/>
          <p:nvPr/>
        </p:nvSpPr>
        <p:spPr>
          <a:xfrm>
            <a:off x="7808586" y="5818193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9888974-F4E3-EBDC-0D06-0DF22E158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930" y="582525"/>
            <a:ext cx="9956800" cy="717400"/>
          </a:xfrm>
        </p:spPr>
        <p:txBody>
          <a:bodyPr>
            <a:normAutofit/>
          </a:bodyPr>
          <a:lstStyle/>
          <a:p>
            <a:r>
              <a:rPr lang="en-US" dirty="0"/>
              <a:t>Monopoly &amp; X-Inefficiency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6024227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A909D-05A5-49CB-8000-5164E460E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Monopoly &amp; Economies of </a:t>
            </a:r>
            <a:r>
              <a:rPr lang="fr-FR" dirty="0" err="1"/>
              <a:t>Scale</a:t>
            </a: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57CA992-E8DB-488D-983F-948FE3D48029}"/>
              </a:ext>
            </a:extLst>
          </p:cNvPr>
          <p:cNvCxnSpPr>
            <a:cxnSpLocks/>
          </p:cNvCxnSpPr>
          <p:nvPr/>
        </p:nvCxnSpPr>
        <p:spPr>
          <a:xfrm flipV="1">
            <a:off x="1155023" y="2081818"/>
            <a:ext cx="0" cy="397192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37966F7-3E49-412D-AE2D-8E313CB59F1F}"/>
              </a:ext>
            </a:extLst>
          </p:cNvPr>
          <p:cNvCxnSpPr>
            <a:cxnSpLocks/>
          </p:cNvCxnSpPr>
          <p:nvPr/>
        </p:nvCxnSpPr>
        <p:spPr>
          <a:xfrm>
            <a:off x="1153771" y="6052490"/>
            <a:ext cx="51816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FB1C41C-C0B9-4B45-9BB4-2AED6F382076}"/>
              </a:ext>
            </a:extLst>
          </p:cNvPr>
          <p:cNvSpPr txBox="1"/>
          <p:nvPr/>
        </p:nvSpPr>
        <p:spPr>
          <a:xfrm>
            <a:off x="312140" y="2322439"/>
            <a:ext cx="74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COST</a:t>
            </a:r>
            <a:endParaRPr lang="en-US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259B49-7009-4C7E-8827-7F6333E18FEB}"/>
              </a:ext>
            </a:extLst>
          </p:cNvPr>
          <p:cNvSpPr txBox="1"/>
          <p:nvPr/>
        </p:nvSpPr>
        <p:spPr>
          <a:xfrm>
            <a:off x="6326125" y="5864077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  <a:endParaRPr lang="en-US" b="1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682DB22-A6EB-4CA7-AC78-CDFF11E65784}"/>
              </a:ext>
            </a:extLst>
          </p:cNvPr>
          <p:cNvSpPr/>
          <p:nvPr/>
        </p:nvSpPr>
        <p:spPr>
          <a:xfrm>
            <a:off x="1619251" y="2844290"/>
            <a:ext cx="4010024" cy="2403985"/>
          </a:xfrm>
          <a:custGeom>
            <a:avLst/>
            <a:gdLst>
              <a:gd name="connsiteX0" fmla="*/ 0 w 4714875"/>
              <a:gd name="connsiteY0" fmla="*/ 0 h 2733675"/>
              <a:gd name="connsiteX1" fmla="*/ 1647825 w 4714875"/>
              <a:gd name="connsiteY1" fmla="*/ 2028825 h 2733675"/>
              <a:gd name="connsiteX2" fmla="*/ 4714875 w 4714875"/>
              <a:gd name="connsiteY2" fmla="*/ 2733675 h 273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4875" h="2733675">
                <a:moveTo>
                  <a:pt x="0" y="0"/>
                </a:moveTo>
                <a:cubicBezTo>
                  <a:pt x="431006" y="786606"/>
                  <a:pt x="862013" y="1573213"/>
                  <a:pt x="1647825" y="2028825"/>
                </a:cubicBezTo>
                <a:cubicBezTo>
                  <a:pt x="2433637" y="2484437"/>
                  <a:pt x="3574256" y="2609056"/>
                  <a:pt x="4714875" y="2733675"/>
                </a:cubicBezTo>
              </a:path>
            </a:pathLst>
          </a:cu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B30265-BEA2-44C7-8EAD-F2276C8CA84D}"/>
              </a:ext>
            </a:extLst>
          </p:cNvPr>
          <p:cNvSpPr txBox="1"/>
          <p:nvPr/>
        </p:nvSpPr>
        <p:spPr>
          <a:xfrm>
            <a:off x="5665946" y="5067896"/>
            <a:ext cx="590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ATC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188FDBE-4732-4020-B30E-EDDC382746BC}"/>
              </a:ext>
            </a:extLst>
          </p:cNvPr>
          <p:cNvSpPr/>
          <p:nvPr/>
        </p:nvSpPr>
        <p:spPr>
          <a:xfrm>
            <a:off x="3399558" y="2072279"/>
            <a:ext cx="4218908" cy="1641377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ATC</a:t>
            </a:r>
            <a:r>
              <a:rPr lang="fr-FR" dirty="0">
                <a:solidFill>
                  <a:schemeClr val="tx1"/>
                </a:solidFill>
              </a:rPr>
              <a:t> IF </a:t>
            </a:r>
            <a:r>
              <a:rPr lang="fr-FR" b="1" dirty="0">
                <a:solidFill>
                  <a:schemeClr val="tx1"/>
                </a:solidFill>
              </a:rPr>
              <a:t>100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b="1" dirty="0">
                <a:solidFill>
                  <a:schemeClr val="tx1"/>
                </a:solidFill>
              </a:rPr>
              <a:t>UNITS</a:t>
            </a:r>
            <a:r>
              <a:rPr lang="fr-FR" dirty="0">
                <a:solidFill>
                  <a:schemeClr val="tx1"/>
                </a:solidFill>
              </a:rPr>
              <a:t> ARE</a:t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b="1" dirty="0">
                <a:solidFill>
                  <a:schemeClr val="tx1"/>
                </a:solidFill>
              </a:rPr>
              <a:t>PRODUCED</a:t>
            </a:r>
            <a:r>
              <a:rPr lang="fr-FR" dirty="0">
                <a:solidFill>
                  <a:schemeClr val="tx1"/>
                </a:solidFill>
              </a:rPr>
              <a:t> BY A </a:t>
            </a:r>
            <a:r>
              <a:rPr lang="fr-FR" b="1" dirty="0">
                <a:solidFill>
                  <a:schemeClr val="tx1"/>
                </a:solidFill>
              </a:rPr>
              <a:t>SINGLE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b="1" dirty="0">
                <a:solidFill>
                  <a:schemeClr val="tx1"/>
                </a:solidFill>
              </a:rPr>
              <a:t>FIRM</a:t>
            </a:r>
            <a:r>
              <a:rPr lang="fr-FR" dirty="0">
                <a:solidFill>
                  <a:schemeClr val="tx1"/>
                </a:solidFill>
              </a:rPr>
              <a:t>: </a:t>
            </a:r>
            <a:r>
              <a:rPr lang="fr-FR" b="1" dirty="0">
                <a:solidFill>
                  <a:schemeClr val="tx1"/>
                </a:solidFill>
              </a:rPr>
              <a:t>$5</a:t>
            </a: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algn="ctr"/>
            <a:r>
              <a:rPr lang="fr-FR" b="1" dirty="0">
                <a:solidFill>
                  <a:schemeClr val="tx1"/>
                </a:solidFill>
              </a:rPr>
              <a:t>ATC</a:t>
            </a:r>
            <a:r>
              <a:rPr lang="fr-FR" dirty="0">
                <a:solidFill>
                  <a:schemeClr val="tx1"/>
                </a:solidFill>
              </a:rPr>
              <a:t> IF </a:t>
            </a:r>
            <a:r>
              <a:rPr lang="fr-FR" b="1" dirty="0">
                <a:solidFill>
                  <a:schemeClr val="tx1"/>
                </a:solidFill>
              </a:rPr>
              <a:t>100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b="1" dirty="0">
                <a:solidFill>
                  <a:schemeClr val="tx1"/>
                </a:solidFill>
              </a:rPr>
              <a:t>UNITS</a:t>
            </a:r>
            <a:r>
              <a:rPr lang="fr-FR" dirty="0">
                <a:solidFill>
                  <a:schemeClr val="tx1"/>
                </a:solidFill>
              </a:rPr>
              <a:t> ARE</a:t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b="1" dirty="0">
                <a:solidFill>
                  <a:schemeClr val="tx1"/>
                </a:solidFill>
              </a:rPr>
              <a:t>PRODUCED</a:t>
            </a:r>
            <a:r>
              <a:rPr lang="fr-FR" dirty="0">
                <a:solidFill>
                  <a:schemeClr val="tx1"/>
                </a:solidFill>
              </a:rPr>
              <a:t> BY </a:t>
            </a:r>
            <a:r>
              <a:rPr lang="fr-FR" b="1" dirty="0">
                <a:solidFill>
                  <a:schemeClr val="tx1"/>
                </a:solidFill>
              </a:rPr>
              <a:t>10 SMALL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b="1" dirty="0">
                <a:solidFill>
                  <a:schemeClr val="tx1"/>
                </a:solidFill>
              </a:rPr>
              <a:t>FIRMS</a:t>
            </a:r>
            <a:r>
              <a:rPr lang="fr-FR" dirty="0">
                <a:solidFill>
                  <a:schemeClr val="tx1"/>
                </a:solidFill>
              </a:rPr>
              <a:t>: </a:t>
            </a:r>
            <a:r>
              <a:rPr lang="fr-FR" b="1" dirty="0">
                <a:solidFill>
                  <a:schemeClr val="tx1"/>
                </a:solidFill>
              </a:rPr>
              <a:t>$20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3C59C61-9D67-4ABB-B105-D1976E1BC70C}"/>
              </a:ext>
            </a:extLst>
          </p:cNvPr>
          <p:cNvCxnSpPr/>
          <p:nvPr/>
        </p:nvCxnSpPr>
        <p:spPr>
          <a:xfrm>
            <a:off x="5160433" y="5190067"/>
            <a:ext cx="0" cy="87366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6BC5BC3-34DF-40DE-A1B7-663C369FAB67}"/>
              </a:ext>
            </a:extLst>
          </p:cNvPr>
          <p:cNvCxnSpPr>
            <a:cxnSpLocks/>
          </p:cNvCxnSpPr>
          <p:nvPr/>
        </p:nvCxnSpPr>
        <p:spPr>
          <a:xfrm flipH="1">
            <a:off x="1152525" y="5190067"/>
            <a:ext cx="400790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D234D74-5754-4A24-8F50-D0C9B4C65F31}"/>
              </a:ext>
            </a:extLst>
          </p:cNvPr>
          <p:cNvSpPr txBox="1"/>
          <p:nvPr/>
        </p:nvSpPr>
        <p:spPr>
          <a:xfrm>
            <a:off x="4885357" y="6091258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100</a:t>
            </a:r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7F125BD-9C2E-4054-B49D-821533B4A20B}"/>
              </a:ext>
            </a:extLst>
          </p:cNvPr>
          <p:cNvCxnSpPr>
            <a:cxnSpLocks/>
          </p:cNvCxnSpPr>
          <p:nvPr/>
        </p:nvCxnSpPr>
        <p:spPr>
          <a:xfrm>
            <a:off x="1739900" y="3086100"/>
            <a:ext cx="0" cy="297763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A7369A1-4516-4F93-91D6-DDC138346581}"/>
              </a:ext>
            </a:extLst>
          </p:cNvPr>
          <p:cNvCxnSpPr>
            <a:cxnSpLocks/>
          </p:cNvCxnSpPr>
          <p:nvPr/>
        </p:nvCxnSpPr>
        <p:spPr>
          <a:xfrm flipH="1">
            <a:off x="1152525" y="3077634"/>
            <a:ext cx="58737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D46363D-0FB1-4707-9A65-14C4FA9CBF2C}"/>
              </a:ext>
            </a:extLst>
          </p:cNvPr>
          <p:cNvSpPr txBox="1"/>
          <p:nvPr/>
        </p:nvSpPr>
        <p:spPr>
          <a:xfrm>
            <a:off x="1525739" y="6095491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10</a:t>
            </a:r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27C2B56-72EB-40DD-87D0-45388EC01CBF}"/>
              </a:ext>
            </a:extLst>
          </p:cNvPr>
          <p:cNvSpPr txBox="1"/>
          <p:nvPr/>
        </p:nvSpPr>
        <p:spPr>
          <a:xfrm>
            <a:off x="694110" y="500116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$5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650E371-96BC-4401-B640-DA89E7222FA2}"/>
              </a:ext>
            </a:extLst>
          </p:cNvPr>
          <p:cNvSpPr txBox="1"/>
          <p:nvPr/>
        </p:nvSpPr>
        <p:spPr>
          <a:xfrm>
            <a:off x="576975" y="2892968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$20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192451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4F4205BC-6437-C214-93AC-883BFAE813CE}"/>
              </a:ext>
            </a:extLst>
          </p:cNvPr>
          <p:cNvSpPr/>
          <p:nvPr/>
        </p:nvSpPr>
        <p:spPr>
          <a:xfrm>
            <a:off x="5451813" y="1620416"/>
            <a:ext cx="2824979" cy="44992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4632928-132D-8943-D871-89151BAB261E}"/>
              </a:ext>
            </a:extLst>
          </p:cNvPr>
          <p:cNvCxnSpPr>
            <a:cxnSpLocks/>
          </p:cNvCxnSpPr>
          <p:nvPr/>
        </p:nvCxnSpPr>
        <p:spPr>
          <a:xfrm>
            <a:off x="1462894" y="1693115"/>
            <a:ext cx="3988919" cy="442651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DB5AF80-EEDE-E1A8-20ED-BA06DAC717E5}"/>
              </a:ext>
            </a:extLst>
          </p:cNvPr>
          <p:cNvCxnSpPr>
            <a:cxnSpLocks/>
          </p:cNvCxnSpPr>
          <p:nvPr/>
        </p:nvCxnSpPr>
        <p:spPr>
          <a:xfrm>
            <a:off x="1461702" y="1693115"/>
            <a:ext cx="1752594" cy="4605576"/>
          </a:xfrm>
          <a:prstGeom prst="line">
            <a:avLst/>
          </a:prstGeom>
          <a:ln w="571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itle 1"/>
          <p:cNvSpPr>
            <a:spLocks noGrp="1"/>
          </p:cNvSpPr>
          <p:nvPr>
            <p:ph type="title"/>
          </p:nvPr>
        </p:nvSpPr>
        <p:spPr>
          <a:xfrm>
            <a:off x="653749" y="559309"/>
            <a:ext cx="9956800" cy="647926"/>
          </a:xfrm>
        </p:spPr>
        <p:txBody>
          <a:bodyPr>
            <a:normAutofit/>
          </a:bodyPr>
          <a:lstStyle/>
          <a:p>
            <a:r>
              <a:rPr lang="en-US" dirty="0"/>
              <a:t>Natural Monopoly</a:t>
            </a:r>
            <a:endParaRPr lang="en-GB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29BFA0F-89AA-17BD-E0A6-35ACB8244321}"/>
              </a:ext>
            </a:extLst>
          </p:cNvPr>
          <p:cNvCxnSpPr>
            <a:cxnSpLocks/>
          </p:cNvCxnSpPr>
          <p:nvPr/>
        </p:nvCxnSpPr>
        <p:spPr>
          <a:xfrm flipV="1">
            <a:off x="1454557" y="1409946"/>
            <a:ext cx="0" cy="470968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3116108-98FB-C496-7160-F9C1B185C502}"/>
              </a:ext>
            </a:extLst>
          </p:cNvPr>
          <p:cNvCxnSpPr>
            <a:cxnSpLocks/>
          </p:cNvCxnSpPr>
          <p:nvPr/>
        </p:nvCxnSpPr>
        <p:spPr>
          <a:xfrm>
            <a:off x="1458433" y="6119633"/>
            <a:ext cx="699534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E85C152-3896-6B71-7CC0-D6E959FBB3F7}"/>
              </a:ext>
            </a:extLst>
          </p:cNvPr>
          <p:cNvSpPr txBox="1"/>
          <p:nvPr/>
        </p:nvSpPr>
        <p:spPr>
          <a:xfrm>
            <a:off x="217750" y="1620416"/>
            <a:ext cx="1175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COST /</a:t>
            </a:r>
            <a:br>
              <a:rPr lang="fr-FR" b="1" dirty="0"/>
            </a:br>
            <a:r>
              <a:rPr lang="fr-FR" b="1" dirty="0"/>
              <a:t>REVENUE</a:t>
            </a:r>
            <a:endParaRPr lang="en-US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442CDE-E397-E438-F286-9B15AE5733A0}"/>
              </a:ext>
            </a:extLst>
          </p:cNvPr>
          <p:cNvSpPr txBox="1"/>
          <p:nvPr/>
        </p:nvSpPr>
        <p:spPr>
          <a:xfrm>
            <a:off x="7273038" y="6200337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  <a:endParaRPr lang="en-US" b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26C749C-AC71-9837-F62C-7B1B71CF1A0F}"/>
              </a:ext>
            </a:extLst>
          </p:cNvPr>
          <p:cNvSpPr txBox="1"/>
          <p:nvPr/>
        </p:nvSpPr>
        <p:spPr>
          <a:xfrm>
            <a:off x="3841425" y="3971287"/>
            <a:ext cx="880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 = AR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9AD7D2C-FD51-49CF-A895-8EF5C10FB8C3}"/>
              </a:ext>
            </a:extLst>
          </p:cNvPr>
          <p:cNvSpPr txBox="1"/>
          <p:nvPr/>
        </p:nvSpPr>
        <p:spPr>
          <a:xfrm>
            <a:off x="3204560" y="6314786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MR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AD22276E-13C5-14F3-B125-0C33581ABF3F}"/>
              </a:ext>
            </a:extLst>
          </p:cNvPr>
          <p:cNvCxnSpPr>
            <a:cxnSpLocks/>
          </p:cNvCxnSpPr>
          <p:nvPr/>
        </p:nvCxnSpPr>
        <p:spPr>
          <a:xfrm flipV="1">
            <a:off x="5451813" y="1620416"/>
            <a:ext cx="0" cy="449921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Arc 62">
            <a:extLst>
              <a:ext uri="{FF2B5EF4-FFF2-40B4-BE49-F238E27FC236}">
                <a16:creationId xmlns:a16="http://schemas.microsoft.com/office/drawing/2014/main" id="{83DDF18F-7E78-3F82-22F3-9ACD8D61F289}"/>
              </a:ext>
            </a:extLst>
          </p:cNvPr>
          <p:cNvSpPr/>
          <p:nvPr/>
        </p:nvSpPr>
        <p:spPr>
          <a:xfrm rot="6040839">
            <a:off x="401063" y="-5796791"/>
            <a:ext cx="11469111" cy="10324477"/>
          </a:xfrm>
          <a:prstGeom prst="arc">
            <a:avLst>
              <a:gd name="adj1" fmla="val 19965015"/>
              <a:gd name="adj2" fmla="val 2563289"/>
            </a:avLst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Arc 68">
            <a:extLst>
              <a:ext uri="{FF2B5EF4-FFF2-40B4-BE49-F238E27FC236}">
                <a16:creationId xmlns:a16="http://schemas.microsoft.com/office/drawing/2014/main" id="{AA863029-51E0-30B2-DF0A-32D77D508927}"/>
              </a:ext>
            </a:extLst>
          </p:cNvPr>
          <p:cNvSpPr/>
          <p:nvPr/>
        </p:nvSpPr>
        <p:spPr>
          <a:xfrm rot="6040839">
            <a:off x="-1083651" y="-3706957"/>
            <a:ext cx="11469111" cy="7712932"/>
          </a:xfrm>
          <a:prstGeom prst="arc">
            <a:avLst>
              <a:gd name="adj1" fmla="val 17876621"/>
              <a:gd name="adj2" fmla="val 1218536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67BE36E-7F3F-52FE-2966-93E1B4CB9355}"/>
              </a:ext>
            </a:extLst>
          </p:cNvPr>
          <p:cNvSpPr txBox="1"/>
          <p:nvPr/>
        </p:nvSpPr>
        <p:spPr>
          <a:xfrm>
            <a:off x="7736524" y="4408859"/>
            <a:ext cx="590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ATC</a:t>
            </a:r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C9BBE05-7A2C-D6B3-93BD-FC6DFA3DFE2C}"/>
              </a:ext>
            </a:extLst>
          </p:cNvPr>
          <p:cNvSpPr txBox="1"/>
          <p:nvPr/>
        </p:nvSpPr>
        <p:spPr>
          <a:xfrm>
            <a:off x="7701128" y="2303435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MC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61A73DD-AA59-9E21-D63D-0E8348D2B95A}"/>
              </a:ext>
            </a:extLst>
          </p:cNvPr>
          <p:cNvSpPr txBox="1"/>
          <p:nvPr/>
        </p:nvSpPr>
        <p:spPr>
          <a:xfrm>
            <a:off x="5451811" y="1625244"/>
            <a:ext cx="28249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IRRELEVANT RANGE</a:t>
            </a:r>
            <a:br>
              <a:rPr lang="fr-FR" b="1" dirty="0">
                <a:solidFill>
                  <a:srgbClr val="C00000"/>
                </a:solidFill>
              </a:rPr>
            </a:br>
            <a:r>
              <a:rPr lang="fr-FR" b="1" dirty="0">
                <a:solidFill>
                  <a:srgbClr val="C00000"/>
                </a:solidFill>
              </a:rPr>
              <a:t>OF OUTPUT</a:t>
            </a:r>
            <a:endParaRPr lang="en-US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ZoneTexte 10">
                <a:extLst>
                  <a:ext uri="{FF2B5EF4-FFF2-40B4-BE49-F238E27FC236}">
                    <a16:creationId xmlns:a16="http://schemas.microsoft.com/office/drawing/2014/main" id="{DC88F75C-1DA5-4A82-DD8A-DE6C62C40500}"/>
                  </a:ext>
                </a:extLst>
              </p:cNvPr>
              <p:cNvSpPr txBox="1"/>
              <p:nvPr/>
            </p:nvSpPr>
            <p:spPr>
              <a:xfrm>
                <a:off x="5849597" y="6156807"/>
                <a:ext cx="4627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𝑃𝐸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01" name="ZoneTexte 10">
                <a:extLst>
                  <a:ext uri="{FF2B5EF4-FFF2-40B4-BE49-F238E27FC236}">
                    <a16:creationId xmlns:a16="http://schemas.microsoft.com/office/drawing/2014/main" id="{DC88F75C-1DA5-4A82-DD8A-DE6C62C405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9597" y="6156807"/>
                <a:ext cx="462767" cy="369332"/>
              </a:xfrm>
              <a:prstGeom prst="rect">
                <a:avLst/>
              </a:prstGeom>
              <a:blipFill>
                <a:blip r:embed="rId2"/>
                <a:stretch>
                  <a:fillRect r="-5333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2" name="Groupe 14">
            <a:extLst>
              <a:ext uri="{FF2B5EF4-FFF2-40B4-BE49-F238E27FC236}">
                <a16:creationId xmlns:a16="http://schemas.microsoft.com/office/drawing/2014/main" id="{EA4C3B35-C213-3AA5-F915-E194AF3A14F1}"/>
              </a:ext>
            </a:extLst>
          </p:cNvPr>
          <p:cNvGrpSpPr/>
          <p:nvPr/>
        </p:nvGrpSpPr>
        <p:grpSpPr>
          <a:xfrm>
            <a:off x="5990020" y="4986148"/>
            <a:ext cx="182880" cy="178614"/>
            <a:chOff x="4802909" y="4396509"/>
            <a:chExt cx="332509" cy="295564"/>
          </a:xfrm>
        </p:grpSpPr>
        <p:cxnSp>
          <p:nvCxnSpPr>
            <p:cNvPr id="103" name="Connecteur droit 15">
              <a:extLst>
                <a:ext uri="{FF2B5EF4-FFF2-40B4-BE49-F238E27FC236}">
                  <a16:creationId xmlns:a16="http://schemas.microsoft.com/office/drawing/2014/main" id="{E8F7A1F5-6EC3-5F39-7DBB-F010D9C0B503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Connecteur droit 16">
              <a:extLst>
                <a:ext uri="{FF2B5EF4-FFF2-40B4-BE49-F238E27FC236}">
                  <a16:creationId xmlns:a16="http://schemas.microsoft.com/office/drawing/2014/main" id="{8F4B24BA-4377-FB8F-C126-BE46AA00E0CA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354CD174-C125-7768-7FED-CDB629485BA6}"/>
              </a:ext>
            </a:extLst>
          </p:cNvPr>
          <p:cNvCxnSpPr>
            <a:cxnSpLocks/>
          </p:cNvCxnSpPr>
          <p:nvPr/>
        </p:nvCxnSpPr>
        <p:spPr>
          <a:xfrm flipV="1">
            <a:off x="6080981" y="5073002"/>
            <a:ext cx="0" cy="104662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1136656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59FB9DB8-7FC1-A7A8-1966-9803ED874565}"/>
              </a:ext>
            </a:extLst>
          </p:cNvPr>
          <p:cNvSpPr/>
          <p:nvPr/>
        </p:nvSpPr>
        <p:spPr>
          <a:xfrm>
            <a:off x="2925846" y="3299791"/>
            <a:ext cx="2117931" cy="2525865"/>
          </a:xfrm>
          <a:custGeom>
            <a:avLst/>
            <a:gdLst>
              <a:gd name="connsiteX0" fmla="*/ 234 w 2117931"/>
              <a:gd name="connsiteY0" fmla="*/ 0 h 2525865"/>
              <a:gd name="connsiteX1" fmla="*/ 2117931 w 2117931"/>
              <a:gd name="connsiteY1" fmla="*/ 2342985 h 2525865"/>
              <a:gd name="connsiteX2" fmla="*/ 1791928 w 2117931"/>
              <a:gd name="connsiteY2" fmla="*/ 2456953 h 2525865"/>
              <a:gd name="connsiteX3" fmla="*/ 1304248 w 2117931"/>
              <a:gd name="connsiteY3" fmla="*/ 2520564 h 2525865"/>
              <a:gd name="connsiteX4" fmla="*/ 1063058 w 2117931"/>
              <a:gd name="connsiteY4" fmla="*/ 2525865 h 2525865"/>
              <a:gd name="connsiteX5" fmla="*/ 657542 w 2117931"/>
              <a:gd name="connsiteY5" fmla="*/ 2491409 h 2525865"/>
              <a:gd name="connsiteX6" fmla="*/ 252025 w 2117931"/>
              <a:gd name="connsiteY6" fmla="*/ 2374790 h 2525865"/>
              <a:gd name="connsiteX7" fmla="*/ 2884 w 2117931"/>
              <a:gd name="connsiteY7" fmla="*/ 2250219 h 2525865"/>
              <a:gd name="connsiteX8" fmla="*/ 234 w 2117931"/>
              <a:gd name="connsiteY8" fmla="*/ 0 h 2525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7931" h="2525865">
                <a:moveTo>
                  <a:pt x="234" y="0"/>
                </a:moveTo>
                <a:lnTo>
                  <a:pt x="2117931" y="2342985"/>
                </a:lnTo>
                <a:lnTo>
                  <a:pt x="1791928" y="2456953"/>
                </a:lnTo>
                <a:lnTo>
                  <a:pt x="1304248" y="2520564"/>
                </a:lnTo>
                <a:lnTo>
                  <a:pt x="1063058" y="2525865"/>
                </a:lnTo>
                <a:lnTo>
                  <a:pt x="657542" y="2491409"/>
                </a:lnTo>
                <a:lnTo>
                  <a:pt x="252025" y="2374790"/>
                </a:lnTo>
                <a:lnTo>
                  <a:pt x="2884" y="2250219"/>
                </a:lnTo>
                <a:cubicBezTo>
                  <a:pt x="1117" y="1508097"/>
                  <a:pt x="-649" y="765976"/>
                  <a:pt x="23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A068DB1-AB1A-E1DF-B186-13868EE9AB4A}"/>
              </a:ext>
            </a:extLst>
          </p:cNvPr>
          <p:cNvSpPr/>
          <p:nvPr/>
        </p:nvSpPr>
        <p:spPr>
          <a:xfrm>
            <a:off x="1458568" y="3318679"/>
            <a:ext cx="1465877" cy="6651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4632928-132D-8943-D871-89151BAB261E}"/>
              </a:ext>
            </a:extLst>
          </p:cNvPr>
          <p:cNvCxnSpPr>
            <a:cxnSpLocks/>
          </p:cNvCxnSpPr>
          <p:nvPr/>
        </p:nvCxnSpPr>
        <p:spPr>
          <a:xfrm>
            <a:off x="1462894" y="1693115"/>
            <a:ext cx="3988919" cy="442651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DB5AF80-EEDE-E1A8-20ED-BA06DAC717E5}"/>
              </a:ext>
            </a:extLst>
          </p:cNvPr>
          <p:cNvCxnSpPr>
            <a:cxnSpLocks/>
          </p:cNvCxnSpPr>
          <p:nvPr/>
        </p:nvCxnSpPr>
        <p:spPr>
          <a:xfrm>
            <a:off x="1461702" y="1693115"/>
            <a:ext cx="1752594" cy="4605576"/>
          </a:xfrm>
          <a:prstGeom prst="line">
            <a:avLst/>
          </a:prstGeom>
          <a:ln w="571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itle 1"/>
          <p:cNvSpPr>
            <a:spLocks noGrp="1"/>
          </p:cNvSpPr>
          <p:nvPr>
            <p:ph type="title"/>
          </p:nvPr>
        </p:nvSpPr>
        <p:spPr>
          <a:xfrm>
            <a:off x="653749" y="559309"/>
            <a:ext cx="9956800" cy="647926"/>
          </a:xfrm>
        </p:spPr>
        <p:txBody>
          <a:bodyPr>
            <a:normAutofit/>
          </a:bodyPr>
          <a:lstStyle/>
          <a:p>
            <a:r>
              <a:rPr lang="en-US" dirty="0"/>
              <a:t>Natural Monopoly</a:t>
            </a:r>
            <a:endParaRPr lang="en-GB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29BFA0F-89AA-17BD-E0A6-35ACB8244321}"/>
              </a:ext>
            </a:extLst>
          </p:cNvPr>
          <p:cNvCxnSpPr>
            <a:cxnSpLocks/>
          </p:cNvCxnSpPr>
          <p:nvPr/>
        </p:nvCxnSpPr>
        <p:spPr>
          <a:xfrm flipV="1">
            <a:off x="1454557" y="1409946"/>
            <a:ext cx="0" cy="470968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3116108-98FB-C496-7160-F9C1B185C502}"/>
              </a:ext>
            </a:extLst>
          </p:cNvPr>
          <p:cNvCxnSpPr>
            <a:cxnSpLocks/>
          </p:cNvCxnSpPr>
          <p:nvPr/>
        </p:nvCxnSpPr>
        <p:spPr>
          <a:xfrm>
            <a:off x="1458433" y="6119633"/>
            <a:ext cx="699534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E85C152-3896-6B71-7CC0-D6E959FBB3F7}"/>
              </a:ext>
            </a:extLst>
          </p:cNvPr>
          <p:cNvSpPr txBox="1"/>
          <p:nvPr/>
        </p:nvSpPr>
        <p:spPr>
          <a:xfrm>
            <a:off x="217750" y="1620416"/>
            <a:ext cx="1175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COST /</a:t>
            </a:r>
            <a:br>
              <a:rPr lang="fr-FR" b="1" dirty="0"/>
            </a:br>
            <a:r>
              <a:rPr lang="fr-FR" b="1" dirty="0"/>
              <a:t>REVENUE</a:t>
            </a:r>
            <a:endParaRPr lang="en-US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442CDE-E397-E438-F286-9B15AE5733A0}"/>
              </a:ext>
            </a:extLst>
          </p:cNvPr>
          <p:cNvSpPr txBox="1"/>
          <p:nvPr/>
        </p:nvSpPr>
        <p:spPr>
          <a:xfrm>
            <a:off x="7273038" y="6200337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QUANTITY</a:t>
            </a:r>
            <a:endParaRPr lang="en-US" b="1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9AD7D2C-FD51-49CF-A895-8EF5C10FB8C3}"/>
              </a:ext>
            </a:extLst>
          </p:cNvPr>
          <p:cNvSpPr txBox="1"/>
          <p:nvPr/>
        </p:nvSpPr>
        <p:spPr>
          <a:xfrm>
            <a:off x="3204560" y="6314786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MR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3" name="Arc 62">
            <a:extLst>
              <a:ext uri="{FF2B5EF4-FFF2-40B4-BE49-F238E27FC236}">
                <a16:creationId xmlns:a16="http://schemas.microsoft.com/office/drawing/2014/main" id="{83DDF18F-7E78-3F82-22F3-9ACD8D61F289}"/>
              </a:ext>
            </a:extLst>
          </p:cNvPr>
          <p:cNvSpPr/>
          <p:nvPr/>
        </p:nvSpPr>
        <p:spPr>
          <a:xfrm rot="6040839">
            <a:off x="401063" y="-5796791"/>
            <a:ext cx="11469111" cy="10324477"/>
          </a:xfrm>
          <a:prstGeom prst="arc">
            <a:avLst>
              <a:gd name="adj1" fmla="val 19965015"/>
              <a:gd name="adj2" fmla="val 2563289"/>
            </a:avLst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Arc 68">
            <a:extLst>
              <a:ext uri="{FF2B5EF4-FFF2-40B4-BE49-F238E27FC236}">
                <a16:creationId xmlns:a16="http://schemas.microsoft.com/office/drawing/2014/main" id="{AA863029-51E0-30B2-DF0A-32D77D508927}"/>
              </a:ext>
            </a:extLst>
          </p:cNvPr>
          <p:cNvSpPr/>
          <p:nvPr/>
        </p:nvSpPr>
        <p:spPr>
          <a:xfrm rot="6040839">
            <a:off x="-1083651" y="-3706957"/>
            <a:ext cx="11469111" cy="7712932"/>
          </a:xfrm>
          <a:prstGeom prst="arc">
            <a:avLst>
              <a:gd name="adj1" fmla="val 17876621"/>
              <a:gd name="adj2" fmla="val 1218536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e 14">
            <a:extLst>
              <a:ext uri="{FF2B5EF4-FFF2-40B4-BE49-F238E27FC236}">
                <a16:creationId xmlns:a16="http://schemas.microsoft.com/office/drawing/2014/main" id="{7D3F41C1-91F5-6ED4-EA81-FFF7994B27AD}"/>
              </a:ext>
            </a:extLst>
          </p:cNvPr>
          <p:cNvGrpSpPr/>
          <p:nvPr/>
        </p:nvGrpSpPr>
        <p:grpSpPr>
          <a:xfrm>
            <a:off x="2841011" y="5479172"/>
            <a:ext cx="182880" cy="178614"/>
            <a:chOff x="4802909" y="4396509"/>
            <a:chExt cx="332509" cy="295564"/>
          </a:xfrm>
        </p:grpSpPr>
        <p:cxnSp>
          <p:nvCxnSpPr>
            <p:cNvPr id="76" name="Connecteur droit 15">
              <a:extLst>
                <a:ext uri="{FF2B5EF4-FFF2-40B4-BE49-F238E27FC236}">
                  <a16:creationId xmlns:a16="http://schemas.microsoft.com/office/drawing/2014/main" id="{426ABC7B-324E-C4AE-1689-A0D6DCAEC8F6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Connecteur droit 16">
              <a:extLst>
                <a:ext uri="{FF2B5EF4-FFF2-40B4-BE49-F238E27FC236}">
                  <a16:creationId xmlns:a16="http://schemas.microsoft.com/office/drawing/2014/main" id="{224046B9-B90A-36F7-130B-555126B0AD26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05B36EBF-B178-BDB7-03DA-C65F149E61E0}"/>
              </a:ext>
            </a:extLst>
          </p:cNvPr>
          <p:cNvCxnSpPr>
            <a:cxnSpLocks/>
          </p:cNvCxnSpPr>
          <p:nvPr/>
        </p:nvCxnSpPr>
        <p:spPr>
          <a:xfrm flipH="1">
            <a:off x="1454557" y="3316866"/>
            <a:ext cx="146869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ZoneTexte 10">
                <a:extLst>
                  <a:ext uri="{FF2B5EF4-FFF2-40B4-BE49-F238E27FC236}">
                    <a16:creationId xmlns:a16="http://schemas.microsoft.com/office/drawing/2014/main" id="{19C201C8-8281-0E85-06C7-B77ED6BC785B}"/>
                  </a:ext>
                </a:extLst>
              </p:cNvPr>
              <p:cNvSpPr txBox="1"/>
              <p:nvPr/>
            </p:nvSpPr>
            <p:spPr>
              <a:xfrm>
                <a:off x="917930" y="3125033"/>
                <a:ext cx="486367" cy="381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9" name="ZoneTexte 10">
                <a:extLst>
                  <a:ext uri="{FF2B5EF4-FFF2-40B4-BE49-F238E27FC236}">
                    <a16:creationId xmlns:a16="http://schemas.microsoft.com/office/drawing/2014/main" id="{19C201C8-8281-0E85-06C7-B77ED6BC78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930" y="3125033"/>
                <a:ext cx="486367" cy="381132"/>
              </a:xfrm>
              <a:prstGeom prst="rect">
                <a:avLst/>
              </a:prstGeom>
              <a:blipFill>
                <a:blip r:embed="rId2"/>
                <a:stretch>
                  <a:fillRect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ZoneTexte 10">
                <a:extLst>
                  <a:ext uri="{FF2B5EF4-FFF2-40B4-BE49-F238E27FC236}">
                    <a16:creationId xmlns:a16="http://schemas.microsoft.com/office/drawing/2014/main" id="{2B873424-24E7-6906-3B10-B7BD3B005462}"/>
                  </a:ext>
                </a:extLst>
              </p:cNvPr>
              <p:cNvSpPr txBox="1"/>
              <p:nvPr/>
            </p:nvSpPr>
            <p:spPr>
              <a:xfrm>
                <a:off x="608378" y="3790727"/>
                <a:ext cx="769415" cy="381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dirty="0" smtClean="0">
                          <a:latin typeface="Cambria Math"/>
                        </a:rPr>
                        <m:t>𝑇</m:t>
                      </m:r>
                      <m:sSup>
                        <m:sSupPr>
                          <m:ctrlPr>
                            <a:rPr lang="fr-FR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dirty="0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fr-FR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80" name="ZoneTexte 10">
                <a:extLst>
                  <a:ext uri="{FF2B5EF4-FFF2-40B4-BE49-F238E27FC236}">
                    <a16:creationId xmlns:a16="http://schemas.microsoft.com/office/drawing/2014/main" id="{2B873424-24E7-6906-3B10-B7BD3B0054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378" y="3790727"/>
                <a:ext cx="769415" cy="3811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795BA678-099B-6714-14B0-3D3D72C9E427}"/>
              </a:ext>
            </a:extLst>
          </p:cNvPr>
          <p:cNvCxnSpPr>
            <a:cxnSpLocks/>
          </p:cNvCxnSpPr>
          <p:nvPr/>
        </p:nvCxnSpPr>
        <p:spPr>
          <a:xfrm flipH="1">
            <a:off x="1454557" y="3983813"/>
            <a:ext cx="146841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596D533D-CF01-8A81-04B9-CF74781D4A45}"/>
              </a:ext>
            </a:extLst>
          </p:cNvPr>
          <p:cNvCxnSpPr>
            <a:cxnSpLocks/>
          </p:cNvCxnSpPr>
          <p:nvPr/>
        </p:nvCxnSpPr>
        <p:spPr>
          <a:xfrm flipH="1" flipV="1">
            <a:off x="2925772" y="3314700"/>
            <a:ext cx="12246" cy="280492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ZoneTexte 10">
                <a:extLst>
                  <a:ext uri="{FF2B5EF4-FFF2-40B4-BE49-F238E27FC236}">
                    <a16:creationId xmlns:a16="http://schemas.microsoft.com/office/drawing/2014/main" id="{B07BF5C7-47EA-43FC-3E0B-88AC69A3D600}"/>
                  </a:ext>
                </a:extLst>
              </p:cNvPr>
              <p:cNvSpPr txBox="1"/>
              <p:nvPr/>
            </p:nvSpPr>
            <p:spPr>
              <a:xfrm>
                <a:off x="2701976" y="6156807"/>
                <a:ext cx="4627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83" name="ZoneTexte 10">
                <a:extLst>
                  <a:ext uri="{FF2B5EF4-FFF2-40B4-BE49-F238E27FC236}">
                    <a16:creationId xmlns:a16="http://schemas.microsoft.com/office/drawing/2014/main" id="{B07BF5C7-47EA-43FC-3E0B-88AC69A3D6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1976" y="6156807"/>
                <a:ext cx="462767" cy="369332"/>
              </a:xfrm>
              <a:prstGeom prst="rect">
                <a:avLst/>
              </a:prstGeom>
              <a:blipFill>
                <a:blip r:embed="rId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ZoneTexte 10">
                <a:extLst>
                  <a:ext uri="{FF2B5EF4-FFF2-40B4-BE49-F238E27FC236}">
                    <a16:creationId xmlns:a16="http://schemas.microsoft.com/office/drawing/2014/main" id="{9F7B9101-816C-CCE6-787F-D48AEEB3F86D}"/>
                  </a:ext>
                </a:extLst>
              </p:cNvPr>
              <p:cNvSpPr txBox="1"/>
              <p:nvPr/>
            </p:nvSpPr>
            <p:spPr>
              <a:xfrm>
                <a:off x="1457835" y="3464381"/>
                <a:ext cx="7545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l-GR" sz="20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𝚷</m:t>
                          </m:r>
                        </m:e>
                        <m:sup>
                          <m:r>
                            <a:rPr lang="fr-FR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</m:sup>
                      </m:sSup>
                    </m:oMath>
                  </m:oMathPara>
                </a14:m>
                <a:endParaRPr lang="fr-FR" sz="2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4" name="ZoneTexte 10">
                <a:extLst>
                  <a:ext uri="{FF2B5EF4-FFF2-40B4-BE49-F238E27FC236}">
                    <a16:creationId xmlns:a16="http://schemas.microsoft.com/office/drawing/2014/main" id="{9F7B9101-816C-CCE6-787F-D48AEEB3F8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835" y="3464381"/>
                <a:ext cx="754505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ZoneTexte 10">
                <a:extLst>
                  <a:ext uri="{FF2B5EF4-FFF2-40B4-BE49-F238E27FC236}">
                    <a16:creationId xmlns:a16="http://schemas.microsoft.com/office/drawing/2014/main" id="{11E145BB-74B6-1876-0C22-F2081A136211}"/>
                  </a:ext>
                </a:extLst>
              </p:cNvPr>
              <p:cNvSpPr txBox="1"/>
              <p:nvPr/>
            </p:nvSpPr>
            <p:spPr>
              <a:xfrm>
                <a:off x="4793274" y="6152046"/>
                <a:ext cx="4627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𝐴𝐸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89" name="ZoneTexte 10">
                <a:extLst>
                  <a:ext uri="{FF2B5EF4-FFF2-40B4-BE49-F238E27FC236}">
                    <a16:creationId xmlns:a16="http://schemas.microsoft.com/office/drawing/2014/main" id="{11E145BB-74B6-1876-0C22-F2081A1362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3274" y="6152046"/>
                <a:ext cx="462767" cy="369332"/>
              </a:xfrm>
              <a:prstGeom prst="rect">
                <a:avLst/>
              </a:prstGeom>
              <a:blipFill>
                <a:blip r:embed="rId6"/>
                <a:stretch>
                  <a:fillRect r="-6579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0" name="Groupe 14">
            <a:extLst>
              <a:ext uri="{FF2B5EF4-FFF2-40B4-BE49-F238E27FC236}">
                <a16:creationId xmlns:a16="http://schemas.microsoft.com/office/drawing/2014/main" id="{10E4AD7A-5EC3-EB57-81E8-F25168921B67}"/>
              </a:ext>
            </a:extLst>
          </p:cNvPr>
          <p:cNvGrpSpPr/>
          <p:nvPr/>
        </p:nvGrpSpPr>
        <p:grpSpPr>
          <a:xfrm>
            <a:off x="4941148" y="5570932"/>
            <a:ext cx="182880" cy="178614"/>
            <a:chOff x="4802909" y="4396509"/>
            <a:chExt cx="332509" cy="295564"/>
          </a:xfrm>
        </p:grpSpPr>
        <p:cxnSp>
          <p:nvCxnSpPr>
            <p:cNvPr id="91" name="Connecteur droit 15">
              <a:extLst>
                <a:ext uri="{FF2B5EF4-FFF2-40B4-BE49-F238E27FC236}">
                  <a16:creationId xmlns:a16="http://schemas.microsoft.com/office/drawing/2014/main" id="{9DBF1B3E-6337-AB90-6BB5-210F971AA132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Connecteur droit 16">
              <a:extLst>
                <a:ext uri="{FF2B5EF4-FFF2-40B4-BE49-F238E27FC236}">
                  <a16:creationId xmlns:a16="http://schemas.microsoft.com/office/drawing/2014/main" id="{64E4B12A-5AE2-524E-613D-AC8EDC3CA5ED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41BA7948-85D7-A199-D9B0-7E1206A36980}"/>
              </a:ext>
            </a:extLst>
          </p:cNvPr>
          <p:cNvCxnSpPr>
            <a:cxnSpLocks/>
          </p:cNvCxnSpPr>
          <p:nvPr/>
        </p:nvCxnSpPr>
        <p:spPr>
          <a:xfrm flipH="1" flipV="1">
            <a:off x="5032109" y="5657786"/>
            <a:ext cx="2016" cy="46183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46C566A6-16A5-BC35-328E-5DE44BAEDB11}"/>
              </a:ext>
            </a:extLst>
          </p:cNvPr>
          <p:cNvCxnSpPr>
            <a:cxnSpLocks/>
          </p:cNvCxnSpPr>
          <p:nvPr/>
        </p:nvCxnSpPr>
        <p:spPr>
          <a:xfrm flipH="1">
            <a:off x="1454557" y="5661971"/>
            <a:ext cx="356960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ZoneTexte 10">
                <a:extLst>
                  <a:ext uri="{FF2B5EF4-FFF2-40B4-BE49-F238E27FC236}">
                    <a16:creationId xmlns:a16="http://schemas.microsoft.com/office/drawing/2014/main" id="{B5EAC049-4B66-50BA-15C9-2A619DDF2BB2}"/>
                  </a:ext>
                </a:extLst>
              </p:cNvPr>
              <p:cNvSpPr txBox="1"/>
              <p:nvPr/>
            </p:nvSpPr>
            <p:spPr>
              <a:xfrm>
                <a:off x="925004" y="5480946"/>
                <a:ext cx="4863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𝐴𝐸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98" name="ZoneTexte 10">
                <a:extLst>
                  <a:ext uri="{FF2B5EF4-FFF2-40B4-BE49-F238E27FC236}">
                    <a16:creationId xmlns:a16="http://schemas.microsoft.com/office/drawing/2014/main" id="{B5EAC049-4B66-50BA-15C9-2A619DDF2B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004" y="5480946"/>
                <a:ext cx="486367" cy="369332"/>
              </a:xfrm>
              <a:prstGeom prst="rect">
                <a:avLst/>
              </a:prstGeom>
              <a:blipFill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TextBox 99">
            <a:extLst>
              <a:ext uri="{FF2B5EF4-FFF2-40B4-BE49-F238E27FC236}">
                <a16:creationId xmlns:a16="http://schemas.microsoft.com/office/drawing/2014/main" id="{98329EAE-CB84-7343-28CD-99622E965F83}"/>
              </a:ext>
            </a:extLst>
          </p:cNvPr>
          <p:cNvSpPr txBox="1"/>
          <p:nvPr/>
        </p:nvSpPr>
        <p:spPr>
          <a:xfrm>
            <a:off x="3191767" y="4766592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3">
                    <a:lumMod val="50000"/>
                  </a:schemeClr>
                </a:solidFill>
              </a:rPr>
              <a:t>DWL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AE02138-287F-D280-3401-B70D4B897550}"/>
              </a:ext>
            </a:extLst>
          </p:cNvPr>
          <p:cNvCxnSpPr>
            <a:cxnSpLocks/>
          </p:cNvCxnSpPr>
          <p:nvPr/>
        </p:nvCxnSpPr>
        <p:spPr>
          <a:xfrm flipH="1" flipV="1">
            <a:off x="5032109" y="5657786"/>
            <a:ext cx="2016" cy="46183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34A10A6-FB2E-B73F-56F3-5B9ED9922C2A}"/>
              </a:ext>
            </a:extLst>
          </p:cNvPr>
          <p:cNvSpPr txBox="1"/>
          <p:nvPr/>
        </p:nvSpPr>
        <p:spPr>
          <a:xfrm>
            <a:off x="5507467" y="5680086"/>
            <a:ext cx="880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D = AR</a:t>
            </a:r>
            <a:endParaRPr lang="en-US" b="1" dirty="0">
              <a:solidFill>
                <a:srgbClr val="002060"/>
              </a:solidFill>
            </a:endParaRPr>
          </a:p>
        </p:txBody>
      </p:sp>
      <p:grpSp>
        <p:nvGrpSpPr>
          <p:cNvPr id="8" name="Groupe 14">
            <a:extLst>
              <a:ext uri="{FF2B5EF4-FFF2-40B4-BE49-F238E27FC236}">
                <a16:creationId xmlns:a16="http://schemas.microsoft.com/office/drawing/2014/main" id="{4D9BECD8-01D3-F4EF-5896-26017BFB810A}"/>
              </a:ext>
            </a:extLst>
          </p:cNvPr>
          <p:cNvGrpSpPr/>
          <p:nvPr/>
        </p:nvGrpSpPr>
        <p:grpSpPr>
          <a:xfrm>
            <a:off x="5990020" y="4986148"/>
            <a:ext cx="182880" cy="178614"/>
            <a:chOff x="4802909" y="4396509"/>
            <a:chExt cx="332509" cy="295564"/>
          </a:xfrm>
        </p:grpSpPr>
        <p:cxnSp>
          <p:nvCxnSpPr>
            <p:cNvPr id="9" name="Connecteur droit 15">
              <a:extLst>
                <a:ext uri="{FF2B5EF4-FFF2-40B4-BE49-F238E27FC236}">
                  <a16:creationId xmlns:a16="http://schemas.microsoft.com/office/drawing/2014/main" id="{A7EE230D-7BC3-B149-E5A5-C39E2BBE3527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Connecteur droit 16">
              <a:extLst>
                <a:ext uri="{FF2B5EF4-FFF2-40B4-BE49-F238E27FC236}">
                  <a16:creationId xmlns:a16="http://schemas.microsoft.com/office/drawing/2014/main" id="{6EF10760-FD64-5DB1-9EFF-15E058266FC7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52341981-EF42-1B4D-FDD9-827043BAE4E4}"/>
              </a:ext>
            </a:extLst>
          </p:cNvPr>
          <p:cNvSpPr/>
          <p:nvPr/>
        </p:nvSpPr>
        <p:spPr>
          <a:xfrm>
            <a:off x="5544301" y="1179396"/>
            <a:ext cx="2608378" cy="44992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6E403A-E922-3C28-4DC1-06AC52813BD7}"/>
              </a:ext>
            </a:extLst>
          </p:cNvPr>
          <p:cNvSpPr txBox="1"/>
          <p:nvPr/>
        </p:nvSpPr>
        <p:spPr>
          <a:xfrm>
            <a:off x="5525164" y="4843787"/>
            <a:ext cx="590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ATC</a:t>
            </a:r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926B04-B94E-F4E9-E712-F92C493BC485}"/>
              </a:ext>
            </a:extLst>
          </p:cNvPr>
          <p:cNvSpPr txBox="1"/>
          <p:nvPr/>
        </p:nvSpPr>
        <p:spPr>
          <a:xfrm>
            <a:off x="5569669" y="5191810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MC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029948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4093718" y="3464982"/>
            <a:ext cx="597529" cy="1226745"/>
          </a:xfrm>
          <a:custGeom>
            <a:avLst/>
            <a:gdLst>
              <a:gd name="connsiteX0" fmla="*/ 0 w 597529"/>
              <a:gd name="connsiteY0" fmla="*/ 0 h 1226745"/>
              <a:gd name="connsiteX1" fmla="*/ 13581 w 597529"/>
              <a:gd name="connsiteY1" fmla="*/ 1226745 h 1226745"/>
              <a:gd name="connsiteX2" fmla="*/ 217284 w 597529"/>
              <a:gd name="connsiteY2" fmla="*/ 900820 h 1226745"/>
              <a:gd name="connsiteX3" fmla="*/ 366666 w 597529"/>
              <a:gd name="connsiteY3" fmla="*/ 706170 h 1226745"/>
              <a:gd name="connsiteX4" fmla="*/ 466254 w 597529"/>
              <a:gd name="connsiteY4" fmla="*/ 525101 h 1226745"/>
              <a:gd name="connsiteX5" fmla="*/ 552262 w 597529"/>
              <a:gd name="connsiteY5" fmla="*/ 411933 h 1226745"/>
              <a:gd name="connsiteX6" fmla="*/ 597529 w 597529"/>
              <a:gd name="connsiteY6" fmla="*/ 344032 h 1226745"/>
              <a:gd name="connsiteX7" fmla="*/ 0 w 597529"/>
              <a:gd name="connsiteY7" fmla="*/ 0 h 1226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7529" h="1226745">
                <a:moveTo>
                  <a:pt x="0" y="0"/>
                </a:moveTo>
                <a:lnTo>
                  <a:pt x="13581" y="1226745"/>
                </a:lnTo>
                <a:lnTo>
                  <a:pt x="217284" y="900820"/>
                </a:lnTo>
                <a:lnTo>
                  <a:pt x="366666" y="706170"/>
                </a:lnTo>
                <a:lnTo>
                  <a:pt x="466254" y="525101"/>
                </a:lnTo>
                <a:lnTo>
                  <a:pt x="552262" y="411933"/>
                </a:lnTo>
                <a:lnTo>
                  <a:pt x="597529" y="34403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1670590" y="3479590"/>
            <a:ext cx="2439148" cy="9109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199" y="644750"/>
            <a:ext cx="9956800" cy="708773"/>
          </a:xfrm>
        </p:spPr>
        <p:txBody>
          <a:bodyPr/>
          <a:lstStyle/>
          <a:p>
            <a:r>
              <a:rPr lang="en-US" dirty="0"/>
              <a:t>SR Equilibrium in Monopolistic Competition</a:t>
            </a:r>
            <a:endParaRPr lang="en-GB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664487" y="2071625"/>
            <a:ext cx="4657308" cy="266468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664487" y="2071625"/>
            <a:ext cx="3286265" cy="3499895"/>
          </a:xfrm>
          <a:prstGeom prst="line">
            <a:avLst/>
          </a:prstGeom>
          <a:ln w="571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38855" y="1870486"/>
            <a:ext cx="1181032" cy="745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COST / </a:t>
            </a:r>
          </a:p>
          <a:p>
            <a:r>
              <a:rPr lang="en-US" b="1" dirty="0"/>
              <a:t>REVENUE</a:t>
            </a:r>
            <a:endParaRPr lang="en-GB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893803" y="5555816"/>
            <a:ext cx="751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00"/>
                </a:solidFill>
              </a:rPr>
              <a:t>MR</a:t>
            </a:r>
            <a:r>
              <a:rPr lang="en-US" b="1" baseline="-25000" dirty="0">
                <a:solidFill>
                  <a:srgbClr val="006600"/>
                </a:solidFill>
              </a:rPr>
              <a:t>1</a:t>
            </a:r>
            <a:endParaRPr lang="en-GB" b="1" baseline="-25000" dirty="0">
              <a:solidFill>
                <a:srgbClr val="0066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42939" y="4649586"/>
            <a:ext cx="1104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1</a:t>
            </a:r>
            <a:r>
              <a:rPr lang="en-US" b="1" dirty="0">
                <a:solidFill>
                  <a:srgbClr val="002060"/>
                </a:solidFill>
              </a:rPr>
              <a:t> = AR</a:t>
            </a:r>
            <a:r>
              <a:rPr lang="en-US" b="1" baseline="-25000" dirty="0">
                <a:solidFill>
                  <a:srgbClr val="002060"/>
                </a:solidFill>
              </a:rPr>
              <a:t>1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00373" y="2347526"/>
            <a:ext cx="604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MC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578931" y="2745367"/>
            <a:ext cx="751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ATC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650199" y="1601269"/>
            <a:ext cx="0" cy="442170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652915" y="6026622"/>
            <a:ext cx="568723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7"/>
          <p:cNvSpPr/>
          <p:nvPr/>
        </p:nvSpPr>
        <p:spPr>
          <a:xfrm>
            <a:off x="2133818" y="3098841"/>
            <a:ext cx="4462272" cy="1309633"/>
          </a:xfrm>
          <a:custGeom>
            <a:avLst/>
            <a:gdLst>
              <a:gd name="connsiteX0" fmla="*/ 0 w 4462272"/>
              <a:gd name="connsiteY0" fmla="*/ 80467 h 1309633"/>
              <a:gd name="connsiteX1" fmla="*/ 2216505 w 4462272"/>
              <a:gd name="connsiteY1" fmla="*/ 1309420 h 1309633"/>
              <a:gd name="connsiteX2" fmla="*/ 4462272 w 4462272"/>
              <a:gd name="connsiteY2" fmla="*/ 0 h 130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62272" h="1309633">
                <a:moveTo>
                  <a:pt x="0" y="80467"/>
                </a:moveTo>
                <a:cubicBezTo>
                  <a:pt x="736396" y="701649"/>
                  <a:pt x="1472793" y="1322831"/>
                  <a:pt x="2216505" y="1309420"/>
                </a:cubicBezTo>
                <a:cubicBezTo>
                  <a:pt x="2960217" y="1296009"/>
                  <a:pt x="3711244" y="648004"/>
                  <a:pt x="4462272" y="0"/>
                </a:cubicBezTo>
              </a:path>
            </a:pathLst>
          </a:cu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 10"/>
          <p:cNvSpPr/>
          <p:nvPr/>
        </p:nvSpPr>
        <p:spPr>
          <a:xfrm>
            <a:off x="2250861" y="2704450"/>
            <a:ext cx="3094329" cy="2700305"/>
          </a:xfrm>
          <a:custGeom>
            <a:avLst/>
            <a:gdLst>
              <a:gd name="connsiteX0" fmla="*/ 0 w 3094329"/>
              <a:gd name="connsiteY0" fmla="*/ 1836115 h 2700305"/>
              <a:gd name="connsiteX1" fmla="*/ 1250899 w 3094329"/>
              <a:gd name="connsiteY1" fmla="*/ 2611527 h 2700305"/>
              <a:gd name="connsiteX2" fmla="*/ 3094329 w 3094329"/>
              <a:gd name="connsiteY2" fmla="*/ 0 h 2700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94329" h="2700305">
                <a:moveTo>
                  <a:pt x="0" y="1836115"/>
                </a:moveTo>
                <a:cubicBezTo>
                  <a:pt x="367589" y="2376830"/>
                  <a:pt x="735178" y="2917546"/>
                  <a:pt x="1250899" y="2611527"/>
                </a:cubicBezTo>
                <a:cubicBezTo>
                  <a:pt x="1766620" y="2305508"/>
                  <a:pt x="2430474" y="1152754"/>
                  <a:pt x="3094329" y="0"/>
                </a:cubicBezTo>
              </a:path>
            </a:pathLst>
          </a:cu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" name="Straight Connector 29"/>
          <p:cNvCxnSpPr/>
          <p:nvPr/>
        </p:nvCxnSpPr>
        <p:spPr>
          <a:xfrm>
            <a:off x="4115441" y="3501591"/>
            <a:ext cx="0" cy="253408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836766" y="6058459"/>
                <a:ext cx="5503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6766" y="6058459"/>
                <a:ext cx="550343" cy="369332"/>
              </a:xfrm>
              <a:prstGeom prst="rect">
                <a:avLst/>
              </a:prstGeom>
              <a:blipFill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Connector 33"/>
          <p:cNvCxnSpPr/>
          <p:nvPr/>
        </p:nvCxnSpPr>
        <p:spPr>
          <a:xfrm flipH="1">
            <a:off x="1664487" y="3465079"/>
            <a:ext cx="244525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093407" y="3275379"/>
                <a:ext cx="5516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3407" y="3275379"/>
                <a:ext cx="551625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/>
          <p:cNvCxnSpPr/>
          <p:nvPr/>
        </p:nvCxnSpPr>
        <p:spPr>
          <a:xfrm flipH="1">
            <a:off x="1664487" y="4396169"/>
            <a:ext cx="244553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813017" y="4210365"/>
                <a:ext cx="853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/>
                            </a:rPr>
                            <m:t>𝐴𝑇𝐶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017" y="4210365"/>
                <a:ext cx="853439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8" name="Groupe 14"/>
          <p:cNvGrpSpPr/>
          <p:nvPr/>
        </p:nvGrpSpPr>
        <p:grpSpPr>
          <a:xfrm>
            <a:off x="4028329" y="4609221"/>
            <a:ext cx="176645" cy="157018"/>
            <a:chOff x="4802909" y="4396509"/>
            <a:chExt cx="332509" cy="295564"/>
          </a:xfrm>
        </p:grpSpPr>
        <p:cxnSp>
          <p:nvCxnSpPr>
            <p:cNvPr id="39" name="Connecteur droit 15"/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Connecteur droit 16"/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773953" y="3743880"/>
                <a:ext cx="112659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l-GR" sz="2000" b="1" i="0" dirty="0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𝚷</m:t>
                          </m:r>
                        </m:e>
                        <m:sup>
                          <m:r>
                            <a:rPr lang="en-US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𝒎</m:t>
                          </m:r>
                        </m:sup>
                      </m:sSup>
                      <m:r>
                        <a:rPr lang="en-US" sz="2000" b="1" i="1" dirty="0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&gt;</m:t>
                      </m:r>
                      <m:r>
                        <a:rPr lang="en-US" sz="2000" b="1" i="1" dirty="0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𝟎</m:t>
                      </m:r>
                    </m:oMath>
                  </m:oMathPara>
                </a14:m>
                <a:endParaRPr lang="en-GB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953" y="3743880"/>
                <a:ext cx="1126590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7343522" y="5839617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3981530" y="2892466"/>
            <a:ext cx="768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DWL</a:t>
            </a:r>
            <a:endParaRPr lang="en-GB" b="1" baseline="-25000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364954" y="3275379"/>
            <a:ext cx="0" cy="668556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2587041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199" y="644750"/>
            <a:ext cx="9956800" cy="708773"/>
          </a:xfrm>
        </p:spPr>
        <p:txBody>
          <a:bodyPr>
            <a:normAutofit/>
          </a:bodyPr>
          <a:lstStyle/>
          <a:p>
            <a:r>
              <a:rPr lang="en-US" dirty="0"/>
              <a:t>LR Equilibrium in Monopolistic Competition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338855" y="1870486"/>
            <a:ext cx="1181032" cy="745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COST / </a:t>
            </a:r>
          </a:p>
          <a:p>
            <a:r>
              <a:rPr lang="en-US" b="1" dirty="0"/>
              <a:t>REVENUE</a:t>
            </a:r>
            <a:endParaRPr lang="en-GB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300373" y="2347526"/>
            <a:ext cx="604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MC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578931" y="2745367"/>
            <a:ext cx="751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ATC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650199" y="1601269"/>
            <a:ext cx="0" cy="442170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652915" y="6026622"/>
            <a:ext cx="568723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7"/>
          <p:cNvSpPr/>
          <p:nvPr/>
        </p:nvSpPr>
        <p:spPr>
          <a:xfrm>
            <a:off x="2133818" y="3098841"/>
            <a:ext cx="4462272" cy="1309633"/>
          </a:xfrm>
          <a:custGeom>
            <a:avLst/>
            <a:gdLst>
              <a:gd name="connsiteX0" fmla="*/ 0 w 4462272"/>
              <a:gd name="connsiteY0" fmla="*/ 80467 h 1309633"/>
              <a:gd name="connsiteX1" fmla="*/ 2216505 w 4462272"/>
              <a:gd name="connsiteY1" fmla="*/ 1309420 h 1309633"/>
              <a:gd name="connsiteX2" fmla="*/ 4462272 w 4462272"/>
              <a:gd name="connsiteY2" fmla="*/ 0 h 130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62272" h="1309633">
                <a:moveTo>
                  <a:pt x="0" y="80467"/>
                </a:moveTo>
                <a:cubicBezTo>
                  <a:pt x="736396" y="701649"/>
                  <a:pt x="1472793" y="1322831"/>
                  <a:pt x="2216505" y="1309420"/>
                </a:cubicBezTo>
                <a:cubicBezTo>
                  <a:pt x="2960217" y="1296009"/>
                  <a:pt x="3711244" y="648004"/>
                  <a:pt x="4462272" y="0"/>
                </a:cubicBezTo>
              </a:path>
            </a:pathLst>
          </a:cu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 10"/>
          <p:cNvSpPr/>
          <p:nvPr/>
        </p:nvSpPr>
        <p:spPr>
          <a:xfrm>
            <a:off x="2250861" y="2704450"/>
            <a:ext cx="3094329" cy="2700305"/>
          </a:xfrm>
          <a:custGeom>
            <a:avLst/>
            <a:gdLst>
              <a:gd name="connsiteX0" fmla="*/ 0 w 3094329"/>
              <a:gd name="connsiteY0" fmla="*/ 1836115 h 2700305"/>
              <a:gd name="connsiteX1" fmla="*/ 1250899 w 3094329"/>
              <a:gd name="connsiteY1" fmla="*/ 2611527 h 2700305"/>
              <a:gd name="connsiteX2" fmla="*/ 3094329 w 3094329"/>
              <a:gd name="connsiteY2" fmla="*/ 0 h 2700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94329" h="2700305">
                <a:moveTo>
                  <a:pt x="0" y="1836115"/>
                </a:moveTo>
                <a:cubicBezTo>
                  <a:pt x="367589" y="2376830"/>
                  <a:pt x="735178" y="2917546"/>
                  <a:pt x="1250899" y="2611527"/>
                </a:cubicBezTo>
                <a:cubicBezTo>
                  <a:pt x="1766620" y="2305508"/>
                  <a:pt x="2430474" y="1152754"/>
                  <a:pt x="3094329" y="0"/>
                </a:cubicBezTo>
              </a:path>
            </a:pathLst>
          </a:cu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7343522" y="5839617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9DFE380-907E-DE63-CAF7-5CFB80EE84E9}"/>
              </a:ext>
            </a:extLst>
          </p:cNvPr>
          <p:cNvSpPr txBox="1"/>
          <p:nvPr/>
        </p:nvSpPr>
        <p:spPr>
          <a:xfrm>
            <a:off x="6339162" y="4636210"/>
            <a:ext cx="1104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1</a:t>
            </a:r>
            <a:r>
              <a:rPr lang="en-US" b="1" dirty="0">
                <a:solidFill>
                  <a:srgbClr val="002060"/>
                </a:solidFill>
              </a:rPr>
              <a:t> = AR</a:t>
            </a:r>
            <a:r>
              <a:rPr lang="en-US" b="1" baseline="-25000" dirty="0">
                <a:solidFill>
                  <a:srgbClr val="002060"/>
                </a:solidFill>
              </a:rPr>
              <a:t>1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1432D36-69C6-2265-FC56-BC53E6AFCEA7}"/>
              </a:ext>
            </a:extLst>
          </p:cNvPr>
          <p:cNvCxnSpPr/>
          <p:nvPr/>
        </p:nvCxnSpPr>
        <p:spPr>
          <a:xfrm>
            <a:off x="1652915" y="2045857"/>
            <a:ext cx="4680302" cy="2677839"/>
          </a:xfrm>
          <a:prstGeom prst="line">
            <a:avLst/>
          </a:prstGeom>
          <a:ln w="28575">
            <a:solidFill>
              <a:srgbClr val="0020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A6FF3A6-6248-6B88-2473-3DDDC23BFA85}"/>
              </a:ext>
            </a:extLst>
          </p:cNvPr>
          <p:cNvCxnSpPr/>
          <p:nvPr/>
        </p:nvCxnSpPr>
        <p:spPr>
          <a:xfrm>
            <a:off x="1659800" y="3513386"/>
            <a:ext cx="4640974" cy="173555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2E48974-ED0E-CE72-BB21-AADA3D79D042}"/>
              </a:ext>
            </a:extLst>
          </p:cNvPr>
          <p:cNvSpPr txBox="1"/>
          <p:nvPr/>
        </p:nvSpPr>
        <p:spPr>
          <a:xfrm>
            <a:off x="6333217" y="5110493"/>
            <a:ext cx="1104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2</a:t>
            </a:r>
            <a:r>
              <a:rPr lang="en-US" b="1" dirty="0">
                <a:solidFill>
                  <a:srgbClr val="002060"/>
                </a:solidFill>
              </a:rPr>
              <a:t> = AR</a:t>
            </a:r>
            <a:r>
              <a:rPr lang="en-US" b="1" baseline="-25000" dirty="0">
                <a:solidFill>
                  <a:srgbClr val="002060"/>
                </a:solidFill>
              </a:rPr>
              <a:t>2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24" name="Down Arrow 41">
            <a:extLst>
              <a:ext uri="{FF2B5EF4-FFF2-40B4-BE49-F238E27FC236}">
                <a16:creationId xmlns:a16="http://schemas.microsoft.com/office/drawing/2014/main" id="{220EBF4C-CFF5-B44C-02C6-4852768BF92C}"/>
              </a:ext>
            </a:extLst>
          </p:cNvPr>
          <p:cNvSpPr/>
          <p:nvPr/>
        </p:nvSpPr>
        <p:spPr>
          <a:xfrm rot="5400000">
            <a:off x="5265001" y="4390471"/>
            <a:ext cx="289970" cy="436121"/>
          </a:xfrm>
          <a:prstGeom prst="downArrow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830551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">
            <a:extLst>
              <a:ext uri="{FF2B5EF4-FFF2-40B4-BE49-F238E27FC236}">
                <a16:creationId xmlns:a16="http://schemas.microsoft.com/office/drawing/2014/main" id="{08B366B3-2B05-8CDB-F65B-67C3246F3CD7}"/>
              </a:ext>
            </a:extLst>
          </p:cNvPr>
          <p:cNvSpPr/>
          <p:nvPr/>
        </p:nvSpPr>
        <p:spPr>
          <a:xfrm>
            <a:off x="3724279" y="4276856"/>
            <a:ext cx="534980" cy="833627"/>
          </a:xfrm>
          <a:custGeom>
            <a:avLst/>
            <a:gdLst>
              <a:gd name="connsiteX0" fmla="*/ 0 w 597529"/>
              <a:gd name="connsiteY0" fmla="*/ 0 h 1226745"/>
              <a:gd name="connsiteX1" fmla="*/ 13581 w 597529"/>
              <a:gd name="connsiteY1" fmla="*/ 1226745 h 1226745"/>
              <a:gd name="connsiteX2" fmla="*/ 217284 w 597529"/>
              <a:gd name="connsiteY2" fmla="*/ 900820 h 1226745"/>
              <a:gd name="connsiteX3" fmla="*/ 366666 w 597529"/>
              <a:gd name="connsiteY3" fmla="*/ 706170 h 1226745"/>
              <a:gd name="connsiteX4" fmla="*/ 466254 w 597529"/>
              <a:gd name="connsiteY4" fmla="*/ 525101 h 1226745"/>
              <a:gd name="connsiteX5" fmla="*/ 552262 w 597529"/>
              <a:gd name="connsiteY5" fmla="*/ 411933 h 1226745"/>
              <a:gd name="connsiteX6" fmla="*/ 597529 w 597529"/>
              <a:gd name="connsiteY6" fmla="*/ 344032 h 1226745"/>
              <a:gd name="connsiteX7" fmla="*/ 0 w 597529"/>
              <a:gd name="connsiteY7" fmla="*/ 0 h 1226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7529" h="1226745">
                <a:moveTo>
                  <a:pt x="0" y="0"/>
                </a:moveTo>
                <a:lnTo>
                  <a:pt x="13581" y="1226745"/>
                </a:lnTo>
                <a:lnTo>
                  <a:pt x="217284" y="900820"/>
                </a:lnTo>
                <a:lnTo>
                  <a:pt x="366666" y="706170"/>
                </a:lnTo>
                <a:lnTo>
                  <a:pt x="466254" y="525101"/>
                </a:lnTo>
                <a:lnTo>
                  <a:pt x="552262" y="411933"/>
                </a:lnTo>
                <a:lnTo>
                  <a:pt x="597529" y="34403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199" y="644750"/>
            <a:ext cx="9956800" cy="708773"/>
          </a:xfrm>
        </p:spPr>
        <p:txBody>
          <a:bodyPr/>
          <a:lstStyle/>
          <a:p>
            <a:r>
              <a:rPr lang="en-US" dirty="0"/>
              <a:t>SR Equilibrium in Monopolistic Competition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338855" y="1870486"/>
            <a:ext cx="1181032" cy="745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COST / </a:t>
            </a:r>
          </a:p>
          <a:p>
            <a:r>
              <a:rPr lang="en-US" b="1" dirty="0"/>
              <a:t>REVENUE</a:t>
            </a:r>
            <a:endParaRPr lang="en-GB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300373" y="2347526"/>
            <a:ext cx="604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MC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578931" y="2745367"/>
            <a:ext cx="751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ATC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650199" y="1601269"/>
            <a:ext cx="0" cy="442170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652915" y="6026622"/>
            <a:ext cx="568723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7"/>
          <p:cNvSpPr/>
          <p:nvPr/>
        </p:nvSpPr>
        <p:spPr>
          <a:xfrm>
            <a:off x="2133818" y="3098841"/>
            <a:ext cx="4462272" cy="1309633"/>
          </a:xfrm>
          <a:custGeom>
            <a:avLst/>
            <a:gdLst>
              <a:gd name="connsiteX0" fmla="*/ 0 w 4462272"/>
              <a:gd name="connsiteY0" fmla="*/ 80467 h 1309633"/>
              <a:gd name="connsiteX1" fmla="*/ 2216505 w 4462272"/>
              <a:gd name="connsiteY1" fmla="*/ 1309420 h 1309633"/>
              <a:gd name="connsiteX2" fmla="*/ 4462272 w 4462272"/>
              <a:gd name="connsiteY2" fmla="*/ 0 h 130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62272" h="1309633">
                <a:moveTo>
                  <a:pt x="0" y="80467"/>
                </a:moveTo>
                <a:cubicBezTo>
                  <a:pt x="736396" y="701649"/>
                  <a:pt x="1472793" y="1322831"/>
                  <a:pt x="2216505" y="1309420"/>
                </a:cubicBezTo>
                <a:cubicBezTo>
                  <a:pt x="2960217" y="1296009"/>
                  <a:pt x="3711244" y="648004"/>
                  <a:pt x="4462272" y="0"/>
                </a:cubicBezTo>
              </a:path>
            </a:pathLst>
          </a:cu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 10"/>
          <p:cNvSpPr/>
          <p:nvPr/>
        </p:nvSpPr>
        <p:spPr>
          <a:xfrm>
            <a:off x="2250861" y="2704450"/>
            <a:ext cx="3094329" cy="2700305"/>
          </a:xfrm>
          <a:custGeom>
            <a:avLst/>
            <a:gdLst>
              <a:gd name="connsiteX0" fmla="*/ 0 w 3094329"/>
              <a:gd name="connsiteY0" fmla="*/ 1836115 h 2700305"/>
              <a:gd name="connsiteX1" fmla="*/ 1250899 w 3094329"/>
              <a:gd name="connsiteY1" fmla="*/ 2611527 h 2700305"/>
              <a:gd name="connsiteX2" fmla="*/ 3094329 w 3094329"/>
              <a:gd name="connsiteY2" fmla="*/ 0 h 2700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94329" h="2700305">
                <a:moveTo>
                  <a:pt x="0" y="1836115"/>
                </a:moveTo>
                <a:cubicBezTo>
                  <a:pt x="367589" y="2376830"/>
                  <a:pt x="735178" y="2917546"/>
                  <a:pt x="1250899" y="2611527"/>
                </a:cubicBezTo>
                <a:cubicBezTo>
                  <a:pt x="1766620" y="2305508"/>
                  <a:pt x="2430474" y="1152754"/>
                  <a:pt x="3094329" y="0"/>
                </a:cubicBezTo>
              </a:path>
            </a:pathLst>
          </a:cu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7343522" y="5839617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A6FF3A6-6248-6B88-2473-3DDDC23BFA85}"/>
              </a:ext>
            </a:extLst>
          </p:cNvPr>
          <p:cNvCxnSpPr/>
          <p:nvPr/>
        </p:nvCxnSpPr>
        <p:spPr>
          <a:xfrm>
            <a:off x="1659800" y="3513386"/>
            <a:ext cx="4640974" cy="173555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2E48974-ED0E-CE72-BB21-AADA3D79D042}"/>
              </a:ext>
            </a:extLst>
          </p:cNvPr>
          <p:cNvSpPr txBox="1"/>
          <p:nvPr/>
        </p:nvSpPr>
        <p:spPr>
          <a:xfrm>
            <a:off x="6333217" y="5110493"/>
            <a:ext cx="1104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2</a:t>
            </a:r>
            <a:r>
              <a:rPr lang="en-US" b="1" dirty="0">
                <a:solidFill>
                  <a:srgbClr val="002060"/>
                </a:solidFill>
              </a:rPr>
              <a:t> = AR</a:t>
            </a:r>
            <a:r>
              <a:rPr lang="en-US" b="1" baseline="-25000" dirty="0">
                <a:solidFill>
                  <a:srgbClr val="002060"/>
                </a:solidFill>
              </a:rPr>
              <a:t>2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640BB16-8E2A-5AE3-5BA0-026FF1CF821D}"/>
              </a:ext>
            </a:extLst>
          </p:cNvPr>
          <p:cNvCxnSpPr/>
          <p:nvPr/>
        </p:nvCxnSpPr>
        <p:spPr>
          <a:xfrm>
            <a:off x="1655356" y="3528683"/>
            <a:ext cx="2700467" cy="2010529"/>
          </a:xfrm>
          <a:prstGeom prst="line">
            <a:avLst/>
          </a:prstGeom>
          <a:ln w="571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B53D40CD-282F-1B19-7F3A-C4D30B747880}"/>
              </a:ext>
            </a:extLst>
          </p:cNvPr>
          <p:cNvSpPr txBox="1"/>
          <p:nvPr/>
        </p:nvSpPr>
        <p:spPr>
          <a:xfrm>
            <a:off x="4352292" y="5477816"/>
            <a:ext cx="751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00"/>
                </a:solidFill>
              </a:rPr>
              <a:t>MR</a:t>
            </a:r>
            <a:r>
              <a:rPr lang="en-US" b="1" baseline="-25000" dirty="0">
                <a:solidFill>
                  <a:srgbClr val="006600"/>
                </a:solidFill>
              </a:rPr>
              <a:t>2</a:t>
            </a:r>
            <a:endParaRPr lang="en-GB" b="1" baseline="-25000" dirty="0">
              <a:solidFill>
                <a:srgbClr val="0066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C79DEA0-74D9-29BF-F341-2AC4D5DFF1A4}"/>
                  </a:ext>
                </a:extLst>
              </p:cNvPr>
              <p:cNvSpPr txBox="1"/>
              <p:nvPr/>
            </p:nvSpPr>
            <p:spPr>
              <a:xfrm>
                <a:off x="161523" y="4111950"/>
                <a:ext cx="14576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/>
                            </a:rPr>
                            <m:t>𝑚</m:t>
                          </m:r>
                        </m:sup>
                      </m:sSup>
                      <m:r>
                        <a:rPr lang="en-US" b="0" i="1" dirty="0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/>
                            </a:rPr>
                            <m:t>𝐴𝑇𝐶</m:t>
                          </m:r>
                        </m:e>
                        <m:sup>
                          <m:r>
                            <a:rPr lang="en-US" i="1" dirty="0">
                              <a:latin typeface="Cambria Math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C79DEA0-74D9-29BF-F341-2AC4D5DFF1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523" y="4111950"/>
                <a:ext cx="1457642" cy="369332"/>
              </a:xfrm>
              <a:prstGeom prst="rect">
                <a:avLst/>
              </a:prstGeom>
              <a:blipFill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e 14">
            <a:extLst>
              <a:ext uri="{FF2B5EF4-FFF2-40B4-BE49-F238E27FC236}">
                <a16:creationId xmlns:a16="http://schemas.microsoft.com/office/drawing/2014/main" id="{B9DEB782-00D5-E134-0B6F-02F4D9F56EA7}"/>
              </a:ext>
            </a:extLst>
          </p:cNvPr>
          <p:cNvGrpSpPr/>
          <p:nvPr/>
        </p:nvGrpSpPr>
        <p:grpSpPr>
          <a:xfrm>
            <a:off x="3659630" y="5021428"/>
            <a:ext cx="176645" cy="157018"/>
            <a:chOff x="4802909" y="4396509"/>
            <a:chExt cx="332509" cy="295564"/>
          </a:xfrm>
        </p:grpSpPr>
        <p:cxnSp>
          <p:nvCxnSpPr>
            <p:cNvPr id="10" name="Connecteur droit 15">
              <a:extLst>
                <a:ext uri="{FF2B5EF4-FFF2-40B4-BE49-F238E27FC236}">
                  <a16:creationId xmlns:a16="http://schemas.microsoft.com/office/drawing/2014/main" id="{9DB7EE8D-151A-3129-43C4-4E49D8C9A22C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Connecteur droit 16">
              <a:extLst>
                <a:ext uri="{FF2B5EF4-FFF2-40B4-BE49-F238E27FC236}">
                  <a16:creationId xmlns:a16="http://schemas.microsoft.com/office/drawing/2014/main" id="{C05E4AD1-93B7-3993-CBB9-D3AA6C6537E2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52962CF-9581-D8E4-009A-D6AB52107CD3}"/>
                  </a:ext>
                </a:extLst>
              </p:cNvPr>
              <p:cNvSpPr txBox="1"/>
              <p:nvPr/>
            </p:nvSpPr>
            <p:spPr>
              <a:xfrm>
                <a:off x="3466984" y="6056541"/>
                <a:ext cx="5503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52962CF-9581-D8E4-009A-D6AB52107C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6984" y="6056541"/>
                <a:ext cx="550343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Connecteur droit avec flèche 3">
            <a:extLst>
              <a:ext uri="{FF2B5EF4-FFF2-40B4-BE49-F238E27FC236}">
                <a16:creationId xmlns:a16="http://schemas.microsoft.com/office/drawing/2014/main" id="{9CF26735-2A43-ABE1-44DA-267E0F24AD55}"/>
              </a:ext>
            </a:extLst>
          </p:cNvPr>
          <p:cNvCxnSpPr>
            <a:cxnSpLocks/>
          </p:cNvCxnSpPr>
          <p:nvPr/>
        </p:nvCxnSpPr>
        <p:spPr>
          <a:xfrm>
            <a:off x="3740826" y="3744769"/>
            <a:ext cx="0" cy="48828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D1FFD69-0D13-6226-9E96-5EBE1F688057}"/>
              </a:ext>
            </a:extLst>
          </p:cNvPr>
          <p:cNvCxnSpPr/>
          <p:nvPr/>
        </p:nvCxnSpPr>
        <p:spPr>
          <a:xfrm>
            <a:off x="3738138" y="4288665"/>
            <a:ext cx="0" cy="174032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8267B2D-6D9A-F179-2866-3A1896B38E04}"/>
              </a:ext>
            </a:extLst>
          </p:cNvPr>
          <p:cNvCxnSpPr/>
          <p:nvPr/>
        </p:nvCxnSpPr>
        <p:spPr>
          <a:xfrm flipH="1">
            <a:off x="1648247" y="4287948"/>
            <a:ext cx="208752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2180ADF-FCED-92C3-A94E-11E89CB0D2A6}"/>
                  </a:ext>
                </a:extLst>
              </p:cNvPr>
              <p:cNvSpPr txBox="1"/>
              <p:nvPr/>
            </p:nvSpPr>
            <p:spPr>
              <a:xfrm>
                <a:off x="3177257" y="3298372"/>
                <a:ext cx="11297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l-GR" sz="2000" b="1" i="0" dirty="0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𝚷</m:t>
                          </m:r>
                        </m:e>
                        <m:sup>
                          <m: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𝒎</m:t>
                          </m:r>
                        </m:sup>
                      </m:sSup>
                      <m:r>
                        <a:rPr lang="en-US" sz="20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en-US" sz="2000" b="1" i="1" dirty="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𝟎</m:t>
                      </m:r>
                    </m:oMath>
                  </m:oMathPara>
                </a14:m>
                <a:endParaRPr lang="en-GB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2180ADF-FCED-92C3-A94E-11E89CB0D2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7257" y="3298372"/>
                <a:ext cx="1129796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10677321-68CE-814B-DD05-71376CC660CD}"/>
              </a:ext>
            </a:extLst>
          </p:cNvPr>
          <p:cNvSpPr txBox="1"/>
          <p:nvPr/>
        </p:nvSpPr>
        <p:spPr>
          <a:xfrm>
            <a:off x="4081753" y="4898674"/>
            <a:ext cx="768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DWL</a:t>
            </a:r>
            <a:endParaRPr lang="en-GB" b="1" baseline="-25000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AD39919-F538-24A0-C683-2F2989347583}"/>
              </a:ext>
            </a:extLst>
          </p:cNvPr>
          <p:cNvCxnSpPr>
            <a:cxnSpLocks/>
          </p:cNvCxnSpPr>
          <p:nvPr/>
        </p:nvCxnSpPr>
        <p:spPr>
          <a:xfrm flipH="1" flipV="1">
            <a:off x="3862436" y="4568225"/>
            <a:ext cx="324176" cy="383807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95453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3717133" y="4216221"/>
            <a:ext cx="285109" cy="490714"/>
          </a:xfrm>
          <a:custGeom>
            <a:avLst/>
            <a:gdLst>
              <a:gd name="connsiteX0" fmla="*/ 0 w 238125"/>
              <a:gd name="connsiteY0" fmla="*/ 0 h 428625"/>
              <a:gd name="connsiteX1" fmla="*/ 0 w 238125"/>
              <a:gd name="connsiteY1" fmla="*/ 428625 h 428625"/>
              <a:gd name="connsiteX2" fmla="*/ 109538 w 238125"/>
              <a:gd name="connsiteY2" fmla="*/ 228600 h 428625"/>
              <a:gd name="connsiteX3" fmla="*/ 176213 w 238125"/>
              <a:gd name="connsiteY3" fmla="*/ 142875 h 428625"/>
              <a:gd name="connsiteX4" fmla="*/ 238125 w 238125"/>
              <a:gd name="connsiteY4" fmla="*/ 47625 h 428625"/>
              <a:gd name="connsiteX5" fmla="*/ 0 w 238125"/>
              <a:gd name="connsiteY5" fmla="*/ 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428625">
                <a:moveTo>
                  <a:pt x="0" y="0"/>
                </a:moveTo>
                <a:lnTo>
                  <a:pt x="0" y="428625"/>
                </a:lnTo>
                <a:lnTo>
                  <a:pt x="109538" y="228600"/>
                </a:lnTo>
                <a:lnTo>
                  <a:pt x="176213" y="142875"/>
                </a:lnTo>
                <a:lnTo>
                  <a:pt x="238125" y="476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/>
          <p:cNvSpPr/>
          <p:nvPr/>
        </p:nvSpPr>
        <p:spPr>
          <a:xfrm>
            <a:off x="1548085" y="3478404"/>
            <a:ext cx="2166003" cy="73039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718" y="514310"/>
            <a:ext cx="9956800" cy="708773"/>
          </a:xfrm>
        </p:spPr>
        <p:txBody>
          <a:bodyPr/>
          <a:lstStyle/>
          <a:p>
            <a:r>
              <a:rPr lang="en-US" dirty="0"/>
              <a:t>SR Equilibrium in Monopolistic Competition</a:t>
            </a:r>
            <a:endParaRPr lang="en-GB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548086" y="3790661"/>
            <a:ext cx="4328003" cy="836276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1548086" y="3790661"/>
            <a:ext cx="3490033" cy="1498211"/>
          </a:xfrm>
          <a:prstGeom prst="line">
            <a:avLst/>
          </a:prstGeom>
          <a:ln w="571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22453" y="1754603"/>
            <a:ext cx="1181032" cy="745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COST / </a:t>
            </a:r>
          </a:p>
          <a:p>
            <a:r>
              <a:rPr lang="en-US" b="1" dirty="0"/>
              <a:t>REVENUE</a:t>
            </a:r>
            <a:endParaRPr lang="en-GB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048691" y="5200656"/>
            <a:ext cx="751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00"/>
                </a:solidFill>
              </a:rPr>
              <a:t>MR</a:t>
            </a:r>
            <a:r>
              <a:rPr lang="en-US" b="1" baseline="-25000" dirty="0">
                <a:solidFill>
                  <a:srgbClr val="006600"/>
                </a:solidFill>
              </a:rPr>
              <a:t>1</a:t>
            </a:r>
            <a:endParaRPr lang="en-GB" b="1" baseline="-25000" dirty="0">
              <a:solidFill>
                <a:srgbClr val="0066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31280" y="4481106"/>
            <a:ext cx="1104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1</a:t>
            </a:r>
            <a:r>
              <a:rPr lang="en-US" b="1" dirty="0">
                <a:solidFill>
                  <a:srgbClr val="002060"/>
                </a:solidFill>
              </a:rPr>
              <a:t> = AR</a:t>
            </a:r>
            <a:r>
              <a:rPr lang="en-US" b="1" baseline="-25000" dirty="0">
                <a:solidFill>
                  <a:srgbClr val="002060"/>
                </a:solidFill>
              </a:rPr>
              <a:t>1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50904" y="2219282"/>
            <a:ext cx="604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MC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59694" y="2242599"/>
            <a:ext cx="751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ATC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537513" y="1491736"/>
            <a:ext cx="0" cy="442730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537931" y="5920205"/>
            <a:ext cx="567730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7"/>
          <p:cNvSpPr/>
          <p:nvPr/>
        </p:nvSpPr>
        <p:spPr>
          <a:xfrm>
            <a:off x="2324076" y="2600969"/>
            <a:ext cx="4114534" cy="1005657"/>
          </a:xfrm>
          <a:custGeom>
            <a:avLst/>
            <a:gdLst>
              <a:gd name="connsiteX0" fmla="*/ 0 w 4462272"/>
              <a:gd name="connsiteY0" fmla="*/ 80467 h 1309633"/>
              <a:gd name="connsiteX1" fmla="*/ 2216505 w 4462272"/>
              <a:gd name="connsiteY1" fmla="*/ 1309420 h 1309633"/>
              <a:gd name="connsiteX2" fmla="*/ 4462272 w 4462272"/>
              <a:gd name="connsiteY2" fmla="*/ 0 h 130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62272" h="1309633">
                <a:moveTo>
                  <a:pt x="0" y="80467"/>
                </a:moveTo>
                <a:cubicBezTo>
                  <a:pt x="736396" y="701649"/>
                  <a:pt x="1472793" y="1322831"/>
                  <a:pt x="2216505" y="1309420"/>
                </a:cubicBezTo>
                <a:cubicBezTo>
                  <a:pt x="2960217" y="1296009"/>
                  <a:pt x="3711244" y="648004"/>
                  <a:pt x="4462272" y="0"/>
                </a:cubicBezTo>
              </a:path>
            </a:pathLst>
          </a:cu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 10"/>
          <p:cNvSpPr/>
          <p:nvPr/>
        </p:nvSpPr>
        <p:spPr>
          <a:xfrm>
            <a:off x="2134459" y="2588567"/>
            <a:ext cx="2784227" cy="2700305"/>
          </a:xfrm>
          <a:custGeom>
            <a:avLst/>
            <a:gdLst>
              <a:gd name="connsiteX0" fmla="*/ 0 w 3094329"/>
              <a:gd name="connsiteY0" fmla="*/ 1836115 h 2700305"/>
              <a:gd name="connsiteX1" fmla="*/ 1250899 w 3094329"/>
              <a:gd name="connsiteY1" fmla="*/ 2611527 h 2700305"/>
              <a:gd name="connsiteX2" fmla="*/ 3094329 w 3094329"/>
              <a:gd name="connsiteY2" fmla="*/ 0 h 2700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94329" h="2700305">
                <a:moveTo>
                  <a:pt x="0" y="1836115"/>
                </a:moveTo>
                <a:cubicBezTo>
                  <a:pt x="367589" y="2376830"/>
                  <a:pt x="735178" y="2917546"/>
                  <a:pt x="1250899" y="2611527"/>
                </a:cubicBezTo>
                <a:cubicBezTo>
                  <a:pt x="1766620" y="2305508"/>
                  <a:pt x="2430474" y="1152754"/>
                  <a:pt x="3094329" y="0"/>
                </a:cubicBezTo>
              </a:path>
            </a:pathLst>
          </a:cu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" name="Straight Connector 29"/>
          <p:cNvCxnSpPr>
            <a:cxnSpLocks/>
          </p:cNvCxnSpPr>
          <p:nvPr/>
        </p:nvCxnSpPr>
        <p:spPr>
          <a:xfrm>
            <a:off x="3706850" y="3489325"/>
            <a:ext cx="4345" cy="243992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490005" y="5929251"/>
                <a:ext cx="5503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0005" y="5929251"/>
                <a:ext cx="550343" cy="369332"/>
              </a:xfrm>
              <a:prstGeom prst="rect">
                <a:avLst/>
              </a:prstGeom>
              <a:blipFill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Connector 33"/>
          <p:cNvCxnSpPr>
            <a:cxnSpLocks/>
          </p:cNvCxnSpPr>
          <p:nvPr/>
        </p:nvCxnSpPr>
        <p:spPr>
          <a:xfrm flipH="1">
            <a:off x="1532013" y="4208800"/>
            <a:ext cx="217483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cxnSpLocks/>
          </p:cNvCxnSpPr>
          <p:nvPr/>
        </p:nvCxnSpPr>
        <p:spPr>
          <a:xfrm flipH="1">
            <a:off x="1541733" y="3478403"/>
            <a:ext cx="216600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48408" y="3293771"/>
                <a:ext cx="853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/>
                            </a:rPr>
                            <m:t>𝐴𝑇𝐶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408" y="3293771"/>
                <a:ext cx="853439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8" name="Groupe 14"/>
          <p:cNvGrpSpPr/>
          <p:nvPr/>
        </p:nvGrpSpPr>
        <p:grpSpPr>
          <a:xfrm>
            <a:off x="3620603" y="4636002"/>
            <a:ext cx="176645" cy="157018"/>
            <a:chOff x="4802909" y="4396509"/>
            <a:chExt cx="332509" cy="295564"/>
          </a:xfrm>
        </p:grpSpPr>
        <p:cxnSp>
          <p:nvCxnSpPr>
            <p:cNvPr id="39" name="Connecteur droit 15"/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Connecteur droit 16"/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2752841" y="3636316"/>
                <a:ext cx="93147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2000" b="1" i="0" dirty="0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𝚷</m:t>
                      </m:r>
                      <m:r>
                        <a:rPr lang="en-US" sz="2000" b="1" i="1" dirty="0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&lt;</m:t>
                      </m:r>
                      <m:r>
                        <a:rPr lang="en-US" sz="2000" b="1" i="1" dirty="0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𝟎</m:t>
                      </m:r>
                    </m:oMath>
                  </m:oMathPara>
                </a14:m>
                <a:endParaRPr lang="en-GB" sz="2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2841" y="3636316"/>
                <a:ext cx="931472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7210885" y="5735539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4076422" y="4491727"/>
            <a:ext cx="768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DWL</a:t>
            </a:r>
            <a:endParaRPr lang="en-GB" b="1" baseline="-25000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29" name="Straight Arrow Connector 28"/>
          <p:cNvCxnSpPr>
            <a:cxnSpLocks/>
          </p:cNvCxnSpPr>
          <p:nvPr/>
        </p:nvCxnSpPr>
        <p:spPr>
          <a:xfrm flipH="1" flipV="1">
            <a:off x="3804325" y="4354972"/>
            <a:ext cx="359332" cy="208561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953243" y="4025803"/>
                <a:ext cx="5516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243" y="4025803"/>
                <a:ext cx="551625" cy="369332"/>
              </a:xfrm>
              <a:prstGeom prst="rect">
                <a:avLst/>
              </a:prstGeom>
              <a:blipFill>
                <a:blip r:embed="rId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8768649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718" y="514310"/>
            <a:ext cx="9956800" cy="708773"/>
          </a:xfrm>
        </p:spPr>
        <p:txBody>
          <a:bodyPr/>
          <a:lstStyle/>
          <a:p>
            <a:r>
              <a:rPr lang="en-US" dirty="0"/>
              <a:t>LR Equilibrium in Monopolistic Competition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222453" y="1754603"/>
            <a:ext cx="1181032" cy="745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COST / </a:t>
            </a:r>
          </a:p>
          <a:p>
            <a:r>
              <a:rPr lang="en-US" b="1" dirty="0"/>
              <a:t>REVENUE</a:t>
            </a:r>
            <a:endParaRPr lang="en-GB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4850904" y="2219282"/>
            <a:ext cx="604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MC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59694" y="2242599"/>
            <a:ext cx="751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ATC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537931" y="5920205"/>
            <a:ext cx="567730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7"/>
          <p:cNvSpPr/>
          <p:nvPr/>
        </p:nvSpPr>
        <p:spPr>
          <a:xfrm>
            <a:off x="2324076" y="2600969"/>
            <a:ext cx="4114534" cy="1005657"/>
          </a:xfrm>
          <a:custGeom>
            <a:avLst/>
            <a:gdLst>
              <a:gd name="connsiteX0" fmla="*/ 0 w 4462272"/>
              <a:gd name="connsiteY0" fmla="*/ 80467 h 1309633"/>
              <a:gd name="connsiteX1" fmla="*/ 2216505 w 4462272"/>
              <a:gd name="connsiteY1" fmla="*/ 1309420 h 1309633"/>
              <a:gd name="connsiteX2" fmla="*/ 4462272 w 4462272"/>
              <a:gd name="connsiteY2" fmla="*/ 0 h 130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62272" h="1309633">
                <a:moveTo>
                  <a:pt x="0" y="80467"/>
                </a:moveTo>
                <a:cubicBezTo>
                  <a:pt x="736396" y="701649"/>
                  <a:pt x="1472793" y="1322831"/>
                  <a:pt x="2216505" y="1309420"/>
                </a:cubicBezTo>
                <a:cubicBezTo>
                  <a:pt x="2960217" y="1296009"/>
                  <a:pt x="3711244" y="648004"/>
                  <a:pt x="4462272" y="0"/>
                </a:cubicBezTo>
              </a:path>
            </a:pathLst>
          </a:cu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 10"/>
          <p:cNvSpPr/>
          <p:nvPr/>
        </p:nvSpPr>
        <p:spPr>
          <a:xfrm>
            <a:off x="2134459" y="2588567"/>
            <a:ext cx="2784227" cy="2700305"/>
          </a:xfrm>
          <a:custGeom>
            <a:avLst/>
            <a:gdLst>
              <a:gd name="connsiteX0" fmla="*/ 0 w 3094329"/>
              <a:gd name="connsiteY0" fmla="*/ 1836115 h 2700305"/>
              <a:gd name="connsiteX1" fmla="*/ 1250899 w 3094329"/>
              <a:gd name="connsiteY1" fmla="*/ 2611527 h 2700305"/>
              <a:gd name="connsiteX2" fmla="*/ 3094329 w 3094329"/>
              <a:gd name="connsiteY2" fmla="*/ 0 h 2700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94329" h="2700305">
                <a:moveTo>
                  <a:pt x="0" y="1836115"/>
                </a:moveTo>
                <a:cubicBezTo>
                  <a:pt x="367589" y="2376830"/>
                  <a:pt x="735178" y="2917546"/>
                  <a:pt x="1250899" y="2611527"/>
                </a:cubicBezTo>
                <a:cubicBezTo>
                  <a:pt x="1766620" y="2305508"/>
                  <a:pt x="2430474" y="1152754"/>
                  <a:pt x="3094329" y="0"/>
                </a:cubicBezTo>
              </a:path>
            </a:pathLst>
          </a:cu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7210885" y="5735539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F49165C-82EA-53D9-FE74-24A052CF25D8}"/>
              </a:ext>
            </a:extLst>
          </p:cNvPr>
          <p:cNvCxnSpPr/>
          <p:nvPr/>
        </p:nvCxnSpPr>
        <p:spPr>
          <a:xfrm>
            <a:off x="1537096" y="3784851"/>
            <a:ext cx="4339169" cy="838433"/>
          </a:xfrm>
          <a:prstGeom prst="line">
            <a:avLst/>
          </a:prstGeom>
          <a:ln w="28575">
            <a:solidFill>
              <a:srgbClr val="0020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1C1977F-7175-0EAB-08CF-AF0A5BC13A90}"/>
              </a:ext>
            </a:extLst>
          </p:cNvPr>
          <p:cNvCxnSpPr>
            <a:cxnSpLocks/>
          </p:cNvCxnSpPr>
          <p:nvPr/>
        </p:nvCxnSpPr>
        <p:spPr>
          <a:xfrm>
            <a:off x="1557962" y="2663825"/>
            <a:ext cx="4203730" cy="160492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EBBECFA-1BCE-C1E4-0528-0220BE8F6020}"/>
              </a:ext>
            </a:extLst>
          </p:cNvPr>
          <p:cNvSpPr txBox="1"/>
          <p:nvPr/>
        </p:nvSpPr>
        <p:spPr>
          <a:xfrm>
            <a:off x="5834937" y="4119920"/>
            <a:ext cx="1104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2</a:t>
            </a:r>
            <a:r>
              <a:rPr lang="en-US" b="1" dirty="0">
                <a:solidFill>
                  <a:srgbClr val="002060"/>
                </a:solidFill>
              </a:rPr>
              <a:t> = AR</a:t>
            </a:r>
            <a:r>
              <a:rPr lang="en-US" b="1" baseline="-25000" dirty="0">
                <a:solidFill>
                  <a:srgbClr val="002060"/>
                </a:solidFill>
              </a:rPr>
              <a:t>2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22" name="Down Arrow 41">
            <a:extLst>
              <a:ext uri="{FF2B5EF4-FFF2-40B4-BE49-F238E27FC236}">
                <a16:creationId xmlns:a16="http://schemas.microsoft.com/office/drawing/2014/main" id="{89846972-1A94-FE6C-4D51-5C52A23592D5}"/>
              </a:ext>
            </a:extLst>
          </p:cNvPr>
          <p:cNvSpPr/>
          <p:nvPr/>
        </p:nvSpPr>
        <p:spPr>
          <a:xfrm rot="16200000">
            <a:off x="4611803" y="3951680"/>
            <a:ext cx="289970" cy="436121"/>
          </a:xfrm>
          <a:prstGeom prst="downArrow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5FCE5F1-D6FA-4EE8-9C47-C6AEF799F4E5}"/>
              </a:ext>
            </a:extLst>
          </p:cNvPr>
          <p:cNvSpPr txBox="1"/>
          <p:nvPr/>
        </p:nvSpPr>
        <p:spPr>
          <a:xfrm>
            <a:off x="5924266" y="4474894"/>
            <a:ext cx="1104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1</a:t>
            </a:r>
            <a:r>
              <a:rPr lang="en-US" b="1" dirty="0">
                <a:solidFill>
                  <a:srgbClr val="002060"/>
                </a:solidFill>
              </a:rPr>
              <a:t> = AR</a:t>
            </a:r>
            <a:r>
              <a:rPr lang="en-US" b="1" baseline="-25000" dirty="0">
                <a:solidFill>
                  <a:srgbClr val="002060"/>
                </a:solidFill>
              </a:rPr>
              <a:t>1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537513" y="1491736"/>
            <a:ext cx="0" cy="442730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614923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15">
            <a:extLst>
              <a:ext uri="{FF2B5EF4-FFF2-40B4-BE49-F238E27FC236}">
                <a16:creationId xmlns:a16="http://schemas.microsoft.com/office/drawing/2014/main" id="{3E2CE465-2E80-1800-6483-81B16B6964B6}"/>
              </a:ext>
            </a:extLst>
          </p:cNvPr>
          <p:cNvSpPr/>
          <p:nvPr/>
        </p:nvSpPr>
        <p:spPr>
          <a:xfrm>
            <a:off x="3707686" y="3477170"/>
            <a:ext cx="602056" cy="1226745"/>
          </a:xfrm>
          <a:custGeom>
            <a:avLst/>
            <a:gdLst>
              <a:gd name="connsiteX0" fmla="*/ 4527 w 602056"/>
              <a:gd name="connsiteY0" fmla="*/ 1226745 h 1226745"/>
              <a:gd name="connsiteX1" fmla="*/ 0 w 602056"/>
              <a:gd name="connsiteY1" fmla="*/ 0 h 1226745"/>
              <a:gd name="connsiteX2" fmla="*/ 602056 w 602056"/>
              <a:gd name="connsiteY2" fmla="*/ 239917 h 1226745"/>
              <a:gd name="connsiteX3" fmla="*/ 443620 w 602056"/>
              <a:gd name="connsiteY3" fmla="*/ 538682 h 1226745"/>
              <a:gd name="connsiteX4" fmla="*/ 303291 w 602056"/>
              <a:gd name="connsiteY4" fmla="*/ 742385 h 1226745"/>
              <a:gd name="connsiteX5" fmla="*/ 217284 w 602056"/>
              <a:gd name="connsiteY5" fmla="*/ 900820 h 1226745"/>
              <a:gd name="connsiteX6" fmla="*/ 104115 w 602056"/>
              <a:gd name="connsiteY6" fmla="*/ 1072836 h 1226745"/>
              <a:gd name="connsiteX7" fmla="*/ 4527 w 602056"/>
              <a:gd name="connsiteY7" fmla="*/ 1226745 h 1226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2056" h="1226745">
                <a:moveTo>
                  <a:pt x="4527" y="1226745"/>
                </a:moveTo>
                <a:lnTo>
                  <a:pt x="0" y="0"/>
                </a:lnTo>
                <a:lnTo>
                  <a:pt x="602056" y="239917"/>
                </a:lnTo>
                <a:lnTo>
                  <a:pt x="443620" y="538682"/>
                </a:lnTo>
                <a:lnTo>
                  <a:pt x="303291" y="742385"/>
                </a:lnTo>
                <a:lnTo>
                  <a:pt x="217284" y="900820"/>
                </a:lnTo>
                <a:lnTo>
                  <a:pt x="104115" y="1072836"/>
                </a:lnTo>
                <a:lnTo>
                  <a:pt x="4527" y="122674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718" y="514310"/>
            <a:ext cx="9956800" cy="708773"/>
          </a:xfrm>
        </p:spPr>
        <p:txBody>
          <a:bodyPr/>
          <a:lstStyle/>
          <a:p>
            <a:r>
              <a:rPr lang="en-US" dirty="0"/>
              <a:t>LR Equilibrium in Monopolistic Competition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222453" y="1754603"/>
            <a:ext cx="1181032" cy="745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COST / </a:t>
            </a:r>
          </a:p>
          <a:p>
            <a:r>
              <a:rPr lang="en-US" b="1" dirty="0"/>
              <a:t>REVENUE</a:t>
            </a:r>
            <a:endParaRPr lang="en-GB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4850904" y="2219282"/>
            <a:ext cx="604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MC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59694" y="2242599"/>
            <a:ext cx="751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ATC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537931" y="5920205"/>
            <a:ext cx="567730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7"/>
          <p:cNvSpPr/>
          <p:nvPr/>
        </p:nvSpPr>
        <p:spPr>
          <a:xfrm>
            <a:off x="2324076" y="2600969"/>
            <a:ext cx="4114534" cy="1005657"/>
          </a:xfrm>
          <a:custGeom>
            <a:avLst/>
            <a:gdLst>
              <a:gd name="connsiteX0" fmla="*/ 0 w 4462272"/>
              <a:gd name="connsiteY0" fmla="*/ 80467 h 1309633"/>
              <a:gd name="connsiteX1" fmla="*/ 2216505 w 4462272"/>
              <a:gd name="connsiteY1" fmla="*/ 1309420 h 1309633"/>
              <a:gd name="connsiteX2" fmla="*/ 4462272 w 4462272"/>
              <a:gd name="connsiteY2" fmla="*/ 0 h 130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62272" h="1309633">
                <a:moveTo>
                  <a:pt x="0" y="80467"/>
                </a:moveTo>
                <a:cubicBezTo>
                  <a:pt x="736396" y="701649"/>
                  <a:pt x="1472793" y="1322831"/>
                  <a:pt x="2216505" y="1309420"/>
                </a:cubicBezTo>
                <a:cubicBezTo>
                  <a:pt x="2960217" y="1296009"/>
                  <a:pt x="3711244" y="648004"/>
                  <a:pt x="4462272" y="0"/>
                </a:cubicBezTo>
              </a:path>
            </a:pathLst>
          </a:cu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 10"/>
          <p:cNvSpPr/>
          <p:nvPr/>
        </p:nvSpPr>
        <p:spPr>
          <a:xfrm>
            <a:off x="2134459" y="2588567"/>
            <a:ext cx="2784227" cy="2700305"/>
          </a:xfrm>
          <a:custGeom>
            <a:avLst/>
            <a:gdLst>
              <a:gd name="connsiteX0" fmla="*/ 0 w 3094329"/>
              <a:gd name="connsiteY0" fmla="*/ 1836115 h 2700305"/>
              <a:gd name="connsiteX1" fmla="*/ 1250899 w 3094329"/>
              <a:gd name="connsiteY1" fmla="*/ 2611527 h 2700305"/>
              <a:gd name="connsiteX2" fmla="*/ 3094329 w 3094329"/>
              <a:gd name="connsiteY2" fmla="*/ 0 h 2700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94329" h="2700305">
                <a:moveTo>
                  <a:pt x="0" y="1836115"/>
                </a:moveTo>
                <a:cubicBezTo>
                  <a:pt x="367589" y="2376830"/>
                  <a:pt x="735178" y="2917546"/>
                  <a:pt x="1250899" y="2611527"/>
                </a:cubicBezTo>
                <a:cubicBezTo>
                  <a:pt x="1766620" y="2305508"/>
                  <a:pt x="2430474" y="1152754"/>
                  <a:pt x="3094329" y="0"/>
                </a:cubicBezTo>
              </a:path>
            </a:pathLst>
          </a:cu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7210885" y="5735539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1C1977F-7175-0EAB-08CF-AF0A5BC13A90}"/>
              </a:ext>
            </a:extLst>
          </p:cNvPr>
          <p:cNvCxnSpPr>
            <a:cxnSpLocks/>
          </p:cNvCxnSpPr>
          <p:nvPr/>
        </p:nvCxnSpPr>
        <p:spPr>
          <a:xfrm>
            <a:off x="1550674" y="2661043"/>
            <a:ext cx="4211018" cy="160771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EBBECFA-1BCE-C1E4-0528-0220BE8F6020}"/>
              </a:ext>
            </a:extLst>
          </p:cNvPr>
          <p:cNvSpPr txBox="1"/>
          <p:nvPr/>
        </p:nvSpPr>
        <p:spPr>
          <a:xfrm>
            <a:off x="5834937" y="4119920"/>
            <a:ext cx="1104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2</a:t>
            </a:r>
            <a:r>
              <a:rPr lang="en-US" b="1" dirty="0">
                <a:solidFill>
                  <a:srgbClr val="002060"/>
                </a:solidFill>
              </a:rPr>
              <a:t> = AR</a:t>
            </a:r>
            <a:r>
              <a:rPr lang="en-US" b="1" baseline="-25000" dirty="0">
                <a:solidFill>
                  <a:srgbClr val="002060"/>
                </a:solidFill>
              </a:rPr>
              <a:t>2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F8E49BB-8F0B-BD29-E109-14F51CD9727B}"/>
              </a:ext>
            </a:extLst>
          </p:cNvPr>
          <p:cNvCxnSpPr/>
          <p:nvPr/>
        </p:nvCxnSpPr>
        <p:spPr>
          <a:xfrm>
            <a:off x="1550674" y="2672114"/>
            <a:ext cx="2940014" cy="2744545"/>
          </a:xfrm>
          <a:prstGeom prst="line">
            <a:avLst/>
          </a:prstGeom>
          <a:ln w="571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A90E7B67-7D72-DED0-5728-5E396E61F8F3}"/>
              </a:ext>
            </a:extLst>
          </p:cNvPr>
          <p:cNvSpPr txBox="1"/>
          <p:nvPr/>
        </p:nvSpPr>
        <p:spPr>
          <a:xfrm>
            <a:off x="4475372" y="5348874"/>
            <a:ext cx="751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00"/>
                </a:solidFill>
              </a:rPr>
              <a:t>MR</a:t>
            </a:r>
            <a:r>
              <a:rPr lang="en-US" b="1" baseline="-25000" dirty="0">
                <a:solidFill>
                  <a:srgbClr val="006600"/>
                </a:solidFill>
              </a:rPr>
              <a:t>2</a:t>
            </a:r>
            <a:endParaRPr lang="en-GB" b="1" baseline="-25000" dirty="0">
              <a:solidFill>
                <a:srgbClr val="006600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0A1E5CA-0EAD-F60C-D826-6EF6D757B927}"/>
              </a:ext>
            </a:extLst>
          </p:cNvPr>
          <p:cNvCxnSpPr/>
          <p:nvPr/>
        </p:nvCxnSpPr>
        <p:spPr>
          <a:xfrm>
            <a:off x="3716649" y="3496078"/>
            <a:ext cx="0" cy="240679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CE298AC-4B9D-8E7B-E3DE-A9FD5BD61C3A}"/>
                  </a:ext>
                </a:extLst>
              </p:cNvPr>
              <p:cNvSpPr txBox="1"/>
              <p:nvPr/>
            </p:nvSpPr>
            <p:spPr>
              <a:xfrm>
                <a:off x="3466582" y="5924270"/>
                <a:ext cx="5503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CE298AC-4B9D-8E7B-E3DE-A9FD5BD61C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6582" y="5924270"/>
                <a:ext cx="550343" cy="369332"/>
              </a:xfrm>
              <a:prstGeom prst="rect">
                <a:avLst/>
              </a:prstGeom>
              <a:blipFill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830D78C-6974-DDB7-5D92-D9E0E88BD57E}"/>
              </a:ext>
            </a:extLst>
          </p:cNvPr>
          <p:cNvCxnSpPr/>
          <p:nvPr/>
        </p:nvCxnSpPr>
        <p:spPr>
          <a:xfrm flipH="1">
            <a:off x="1550674" y="3477970"/>
            <a:ext cx="216597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2D7CFCC-6550-F607-34FE-853D95F7E712}"/>
                  </a:ext>
                </a:extLst>
              </p:cNvPr>
              <p:cNvSpPr txBox="1"/>
              <p:nvPr/>
            </p:nvSpPr>
            <p:spPr>
              <a:xfrm>
                <a:off x="79691" y="3317022"/>
                <a:ext cx="14627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/>
                            </a:rPr>
                            <m:t>𝑚</m:t>
                          </m:r>
                        </m:sup>
                      </m:sSup>
                      <m:r>
                        <a:rPr lang="en-US" b="0" i="1" dirty="0" smtClean="0">
                          <a:latin typeface="Cambria Math"/>
                        </a:rPr>
                        <m:t>=</m:t>
                      </m:r>
                      <m:r>
                        <a:rPr lang="en-US" b="0" i="1" dirty="0" smtClean="0">
                          <a:latin typeface="Cambria Math"/>
                        </a:rPr>
                        <m:t>𝐴𝑇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/>
                            </a:rPr>
                            <m:t>𝐶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2D7CFCC-6550-F607-34FE-853D95F7E7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91" y="3317022"/>
                <a:ext cx="1462708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5BD34F46-0E25-107A-E213-D4BFF52318A8}"/>
              </a:ext>
            </a:extLst>
          </p:cNvPr>
          <p:cNvSpPr txBox="1"/>
          <p:nvPr/>
        </p:nvSpPr>
        <p:spPr>
          <a:xfrm>
            <a:off x="4332377" y="4285608"/>
            <a:ext cx="768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DWL</a:t>
            </a:r>
            <a:endParaRPr lang="en-GB" b="1" baseline="-25000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A2C2A3F-4EA6-B924-9D4E-08F243B93D28}"/>
              </a:ext>
            </a:extLst>
          </p:cNvPr>
          <p:cNvCxnSpPr/>
          <p:nvPr/>
        </p:nvCxnSpPr>
        <p:spPr>
          <a:xfrm flipH="1" flipV="1">
            <a:off x="3869864" y="3916039"/>
            <a:ext cx="516718" cy="430264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1537513" y="1491736"/>
            <a:ext cx="0" cy="442730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3">
            <a:extLst>
              <a:ext uri="{FF2B5EF4-FFF2-40B4-BE49-F238E27FC236}">
                <a16:creationId xmlns:a16="http://schemas.microsoft.com/office/drawing/2014/main" id="{6BC90126-DDA8-11FD-EF9F-1D3A17127CD7}"/>
              </a:ext>
            </a:extLst>
          </p:cNvPr>
          <p:cNvCxnSpPr>
            <a:cxnSpLocks/>
          </p:cNvCxnSpPr>
          <p:nvPr/>
        </p:nvCxnSpPr>
        <p:spPr>
          <a:xfrm>
            <a:off x="3709237" y="2880238"/>
            <a:ext cx="0" cy="48828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DB94931-96DF-784C-CEA7-3133A5BA3657}"/>
                  </a:ext>
                </a:extLst>
              </p:cNvPr>
              <p:cNvSpPr txBox="1"/>
              <p:nvPr/>
            </p:nvSpPr>
            <p:spPr>
              <a:xfrm>
                <a:off x="3145668" y="2433841"/>
                <a:ext cx="11297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l-GR" sz="2000" b="1" i="0" dirty="0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𝚷</m:t>
                          </m:r>
                        </m:e>
                        <m:sup>
                          <m: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𝒎</m:t>
                          </m:r>
                        </m:sup>
                      </m:sSup>
                      <m:r>
                        <a:rPr lang="en-US" sz="20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en-US" sz="2000" b="1" i="1" dirty="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𝟎</m:t>
                      </m:r>
                    </m:oMath>
                  </m:oMathPara>
                </a14:m>
                <a:endParaRPr lang="en-GB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DB94931-96DF-784C-CEA7-3133A5BA36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5668" y="2433841"/>
                <a:ext cx="1129796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e 14">
            <a:extLst>
              <a:ext uri="{FF2B5EF4-FFF2-40B4-BE49-F238E27FC236}">
                <a16:creationId xmlns:a16="http://schemas.microsoft.com/office/drawing/2014/main" id="{0CFB109D-58C7-4550-20C2-0D2ADBFC50E3}"/>
              </a:ext>
            </a:extLst>
          </p:cNvPr>
          <p:cNvGrpSpPr/>
          <p:nvPr/>
        </p:nvGrpSpPr>
        <p:grpSpPr>
          <a:xfrm>
            <a:off x="3626955" y="4616949"/>
            <a:ext cx="176645" cy="157018"/>
            <a:chOff x="4802909" y="4396509"/>
            <a:chExt cx="332509" cy="295564"/>
          </a:xfrm>
        </p:grpSpPr>
        <p:cxnSp>
          <p:nvCxnSpPr>
            <p:cNvPr id="32" name="Connecteur droit 15">
              <a:extLst>
                <a:ext uri="{FF2B5EF4-FFF2-40B4-BE49-F238E27FC236}">
                  <a16:creationId xmlns:a16="http://schemas.microsoft.com/office/drawing/2014/main" id="{CA024677-00B2-CA91-81E2-B96014C01BC1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Connecteur droit 16">
              <a:extLst>
                <a:ext uri="{FF2B5EF4-FFF2-40B4-BE49-F238E27FC236}">
                  <a16:creationId xmlns:a16="http://schemas.microsoft.com/office/drawing/2014/main" id="{C5EF1793-E9B1-B70B-106F-28A7EFDDA39F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59971963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B15D09A0-341F-EB53-3503-D594DEDBBF5E}"/>
              </a:ext>
            </a:extLst>
          </p:cNvPr>
          <p:cNvSpPr/>
          <p:nvPr/>
        </p:nvSpPr>
        <p:spPr>
          <a:xfrm>
            <a:off x="1594033" y="3262411"/>
            <a:ext cx="2229630" cy="8953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9D39CB4-C78A-01C2-43DB-EC04A7DDAA4F}"/>
              </a:ext>
            </a:extLst>
          </p:cNvPr>
          <p:cNvCxnSpPr>
            <a:cxnSpLocks/>
          </p:cNvCxnSpPr>
          <p:nvPr/>
        </p:nvCxnSpPr>
        <p:spPr>
          <a:xfrm flipH="1" flipV="1">
            <a:off x="1605681" y="2029504"/>
            <a:ext cx="3248134" cy="4214795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C20BE9B-C563-E85A-0842-581F554C6373}"/>
              </a:ext>
            </a:extLst>
          </p:cNvPr>
          <p:cNvCxnSpPr/>
          <p:nvPr/>
        </p:nvCxnSpPr>
        <p:spPr>
          <a:xfrm flipH="1" flipV="1">
            <a:off x="1605681" y="1997702"/>
            <a:ext cx="4777646" cy="274902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E2926EE-52AA-6E3D-EE1C-F9681F6C3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9857"/>
          </a:xfrm>
        </p:spPr>
        <p:txBody>
          <a:bodyPr/>
          <a:lstStyle/>
          <a:p>
            <a:r>
              <a:rPr lang="en-US" dirty="0"/>
              <a:t>Collusive Oligopoly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1093E29-2083-0B27-5FC8-BA315782CDDA}"/>
              </a:ext>
            </a:extLst>
          </p:cNvPr>
          <p:cNvCxnSpPr>
            <a:cxnSpLocks/>
          </p:cNvCxnSpPr>
          <p:nvPr/>
        </p:nvCxnSpPr>
        <p:spPr>
          <a:xfrm>
            <a:off x="1595832" y="5911567"/>
            <a:ext cx="566112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F5410E9-C9A1-C2DC-CB05-708ADFEBB54C}"/>
              </a:ext>
            </a:extLst>
          </p:cNvPr>
          <p:cNvCxnSpPr>
            <a:cxnSpLocks/>
          </p:cNvCxnSpPr>
          <p:nvPr/>
        </p:nvCxnSpPr>
        <p:spPr>
          <a:xfrm flipV="1">
            <a:off x="1594033" y="1619129"/>
            <a:ext cx="0" cy="429243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5AC3930-A56D-2AAB-FDD6-65AE3BBE24DA}"/>
              </a:ext>
            </a:extLst>
          </p:cNvPr>
          <p:cNvSpPr txBox="1"/>
          <p:nvPr/>
        </p:nvSpPr>
        <p:spPr>
          <a:xfrm>
            <a:off x="7256958" y="5726901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F04ACE-9639-9A92-2849-0D2FB7DFCCFB}"/>
              </a:ext>
            </a:extLst>
          </p:cNvPr>
          <p:cNvSpPr txBox="1"/>
          <p:nvPr/>
        </p:nvSpPr>
        <p:spPr>
          <a:xfrm>
            <a:off x="344599" y="1793855"/>
            <a:ext cx="1175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COST /</a:t>
            </a:r>
            <a:br>
              <a:rPr lang="en-US" b="1" dirty="0"/>
            </a:br>
            <a:r>
              <a:rPr lang="en-US" b="1" dirty="0"/>
              <a:t>REVENUE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CF36D8E-D15D-FFC0-1ADF-0133AEC677C2}"/>
              </a:ext>
            </a:extLst>
          </p:cNvPr>
          <p:cNvSpPr txBox="1"/>
          <p:nvPr/>
        </p:nvSpPr>
        <p:spPr>
          <a:xfrm>
            <a:off x="6471662" y="4680254"/>
            <a:ext cx="995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M</a:t>
            </a:r>
            <a:r>
              <a:rPr lang="en-US" b="1" dirty="0">
                <a:solidFill>
                  <a:srgbClr val="002060"/>
                </a:solidFill>
              </a:rPr>
              <a:t> = AR</a:t>
            </a:r>
            <a:endParaRPr lang="en-US" b="1" baseline="-25000" dirty="0">
              <a:solidFill>
                <a:srgbClr val="00206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C3D5B90-1581-A620-FE2F-22246CB834F9}"/>
              </a:ext>
            </a:extLst>
          </p:cNvPr>
          <p:cNvSpPr txBox="1"/>
          <p:nvPr/>
        </p:nvSpPr>
        <p:spPr>
          <a:xfrm>
            <a:off x="4803281" y="6244299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MR</a:t>
            </a:r>
            <a:endParaRPr lang="en-US" b="1" baseline="-25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A5CE8E11-F42C-1310-AE66-CF1B05117109}"/>
              </a:ext>
            </a:extLst>
          </p:cNvPr>
          <p:cNvSpPr/>
          <p:nvPr/>
        </p:nvSpPr>
        <p:spPr>
          <a:xfrm>
            <a:off x="1747261" y="2596581"/>
            <a:ext cx="4874859" cy="1642532"/>
          </a:xfrm>
          <a:custGeom>
            <a:avLst/>
            <a:gdLst>
              <a:gd name="connsiteX0" fmla="*/ 0 w 5637830"/>
              <a:gd name="connsiteY0" fmla="*/ 0 h 1642532"/>
              <a:gd name="connsiteX1" fmla="*/ 2917927 w 5637830"/>
              <a:gd name="connsiteY1" fmla="*/ 1642426 h 1642532"/>
              <a:gd name="connsiteX2" fmla="*/ 5637830 w 5637830"/>
              <a:gd name="connsiteY2" fmla="*/ 64066 h 1642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37830" h="1642532">
                <a:moveTo>
                  <a:pt x="0" y="0"/>
                </a:moveTo>
                <a:cubicBezTo>
                  <a:pt x="989144" y="815874"/>
                  <a:pt x="1978289" y="1631748"/>
                  <a:pt x="2917927" y="1642426"/>
                </a:cubicBezTo>
                <a:cubicBezTo>
                  <a:pt x="3857565" y="1653104"/>
                  <a:pt x="4747697" y="858585"/>
                  <a:pt x="5637830" y="64066"/>
                </a:cubicBezTo>
              </a:path>
            </a:pathLst>
          </a:cu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349DC0A-CB8C-06A7-7F05-449B969F221F}"/>
              </a:ext>
            </a:extLst>
          </p:cNvPr>
          <p:cNvSpPr txBox="1"/>
          <p:nvPr/>
        </p:nvSpPr>
        <p:spPr>
          <a:xfrm>
            <a:off x="6610472" y="2288910"/>
            <a:ext cx="736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AATC</a:t>
            </a:r>
            <a:endParaRPr lang="en-US" b="1" baseline="-25000" dirty="0">
              <a:solidFill>
                <a:schemeClr val="accent4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8D4A4BC-0D1C-2C91-8280-0E876231C7F0}"/>
              </a:ext>
            </a:extLst>
          </p:cNvPr>
          <p:cNvSpPr/>
          <p:nvPr/>
        </p:nvSpPr>
        <p:spPr>
          <a:xfrm>
            <a:off x="2213197" y="2236494"/>
            <a:ext cx="3174192" cy="3244933"/>
          </a:xfrm>
          <a:custGeom>
            <a:avLst/>
            <a:gdLst>
              <a:gd name="connsiteX0" fmla="*/ 0 w 3174192"/>
              <a:gd name="connsiteY0" fmla="*/ 2154956 h 3244933"/>
              <a:gd name="connsiteX1" fmla="*/ 1153193 w 3174192"/>
              <a:gd name="connsiteY1" fmla="*/ 3145070 h 3244933"/>
              <a:gd name="connsiteX2" fmla="*/ 3174192 w 3174192"/>
              <a:gd name="connsiteY2" fmla="*/ 0 h 3244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74192" h="3244933">
                <a:moveTo>
                  <a:pt x="0" y="2154956"/>
                </a:moveTo>
                <a:cubicBezTo>
                  <a:pt x="312080" y="2829592"/>
                  <a:pt x="624161" y="3504229"/>
                  <a:pt x="1153193" y="3145070"/>
                </a:cubicBezTo>
                <a:cubicBezTo>
                  <a:pt x="1682225" y="2785911"/>
                  <a:pt x="2428208" y="1392955"/>
                  <a:pt x="3174192" y="0"/>
                </a:cubicBezTo>
              </a:path>
            </a:pathLst>
          </a:cu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2932E9B-AEAA-C9A2-010F-9982A2BB1371}"/>
              </a:ext>
            </a:extLst>
          </p:cNvPr>
          <p:cNvSpPr txBox="1"/>
          <p:nvPr/>
        </p:nvSpPr>
        <p:spPr>
          <a:xfrm>
            <a:off x="5335477" y="1824096"/>
            <a:ext cx="643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AMC</a:t>
            </a:r>
            <a:endParaRPr lang="en-US" b="1" baseline="-25000" dirty="0">
              <a:solidFill>
                <a:srgbClr val="C00000"/>
              </a:solidFill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29351D1-06D8-3972-16B8-E6B559D979CA}"/>
              </a:ext>
            </a:extLst>
          </p:cNvPr>
          <p:cNvCxnSpPr>
            <a:cxnSpLocks/>
          </p:cNvCxnSpPr>
          <p:nvPr/>
        </p:nvCxnSpPr>
        <p:spPr>
          <a:xfrm flipV="1">
            <a:off x="3823663" y="3262411"/>
            <a:ext cx="0" cy="264915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70F555E-1DFA-A8F4-44A3-AAC776BBAEE2}"/>
              </a:ext>
            </a:extLst>
          </p:cNvPr>
          <p:cNvCxnSpPr>
            <a:cxnSpLocks/>
          </p:cNvCxnSpPr>
          <p:nvPr/>
        </p:nvCxnSpPr>
        <p:spPr>
          <a:xfrm>
            <a:off x="1594033" y="3265773"/>
            <a:ext cx="222066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535867D-B72E-5EF7-DDC5-ABEEBBEBB52A}"/>
              </a:ext>
            </a:extLst>
          </p:cNvPr>
          <p:cNvCxnSpPr>
            <a:cxnSpLocks/>
          </p:cNvCxnSpPr>
          <p:nvPr/>
        </p:nvCxnSpPr>
        <p:spPr>
          <a:xfrm>
            <a:off x="1594033" y="4157762"/>
            <a:ext cx="222066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D5B00C5-812F-FE53-5FC3-05DC947C763B}"/>
                  </a:ext>
                </a:extLst>
              </p:cNvPr>
              <p:cNvSpPr txBox="1"/>
              <p:nvPr/>
            </p:nvSpPr>
            <p:spPr>
              <a:xfrm>
                <a:off x="1788028" y="3557525"/>
                <a:ext cx="940514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𝚷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  <m:r>
                        <a:rPr lang="en-US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r>
                        <a:rPr lang="en-US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b="1" baseline="-25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D5B00C5-812F-FE53-5FC3-05DC947C76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8028" y="3557525"/>
                <a:ext cx="940514" cy="36298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E53A8C6-971F-2D20-352D-77FDBB7267CD}"/>
                  </a:ext>
                </a:extLst>
              </p:cNvPr>
              <p:cNvSpPr txBox="1"/>
              <p:nvPr/>
            </p:nvSpPr>
            <p:spPr>
              <a:xfrm>
                <a:off x="3580936" y="5949952"/>
                <a:ext cx="48545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E53A8C6-971F-2D20-352D-77FDBB7267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0936" y="5949952"/>
                <a:ext cx="485453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14E69D6-2A78-5E4A-6FD5-46342E7A8984}"/>
                  </a:ext>
                </a:extLst>
              </p:cNvPr>
              <p:cNvSpPr txBox="1"/>
              <p:nvPr/>
            </p:nvSpPr>
            <p:spPr>
              <a:xfrm>
                <a:off x="1068447" y="3077745"/>
                <a:ext cx="4867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14E69D6-2A78-5E4A-6FD5-46342E7A89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8447" y="3077745"/>
                <a:ext cx="486735" cy="369332"/>
              </a:xfrm>
              <a:prstGeom prst="rect">
                <a:avLst/>
              </a:prstGeom>
              <a:blipFill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ACEEE50F-3663-09E3-4FED-188E8DAC356C}"/>
                  </a:ext>
                </a:extLst>
              </p:cNvPr>
              <p:cNvSpPr txBox="1"/>
              <p:nvPr/>
            </p:nvSpPr>
            <p:spPr>
              <a:xfrm>
                <a:off x="753335" y="3973086"/>
                <a:ext cx="7885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𝐴𝑇𝐶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ACEEE50F-3663-09E3-4FED-188E8DAC35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335" y="3973086"/>
                <a:ext cx="78854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Groupe 14">
            <a:extLst>
              <a:ext uri="{FF2B5EF4-FFF2-40B4-BE49-F238E27FC236}">
                <a16:creationId xmlns:a16="http://schemas.microsoft.com/office/drawing/2014/main" id="{0FD1AC42-7412-7C79-9E68-CBF303F7F09B}"/>
              </a:ext>
            </a:extLst>
          </p:cNvPr>
          <p:cNvGrpSpPr/>
          <p:nvPr/>
        </p:nvGrpSpPr>
        <p:grpSpPr>
          <a:xfrm>
            <a:off x="3744118" y="4830766"/>
            <a:ext cx="155448" cy="157018"/>
            <a:chOff x="4802909" y="4396509"/>
            <a:chExt cx="332509" cy="295564"/>
          </a:xfrm>
        </p:grpSpPr>
        <p:cxnSp>
          <p:nvCxnSpPr>
            <p:cNvPr id="42" name="Connecteur droit 15">
              <a:extLst>
                <a:ext uri="{FF2B5EF4-FFF2-40B4-BE49-F238E27FC236}">
                  <a16:creationId xmlns:a16="http://schemas.microsoft.com/office/drawing/2014/main" id="{96DEB253-23B9-7639-0FF7-6B93786A8DAA}"/>
                </a:ext>
              </a:extLst>
            </p:cNvPr>
            <p:cNvCxnSpPr/>
            <p:nvPr/>
          </p:nvCxnSpPr>
          <p:spPr>
            <a:xfrm flipV="1">
              <a:off x="4802909" y="4396509"/>
              <a:ext cx="332509" cy="2955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Connecteur droit 16">
              <a:extLst>
                <a:ext uri="{FF2B5EF4-FFF2-40B4-BE49-F238E27FC236}">
                  <a16:creationId xmlns:a16="http://schemas.microsoft.com/office/drawing/2014/main" id="{14E97B42-A3AE-DE2A-CE2A-6EFA95F471A8}"/>
                </a:ext>
              </a:extLst>
            </p:cNvPr>
            <p:cNvCxnSpPr/>
            <p:nvPr/>
          </p:nvCxnSpPr>
          <p:spPr>
            <a:xfrm>
              <a:off x="4802909" y="4396509"/>
              <a:ext cx="332509" cy="2955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24414799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829" y="454119"/>
            <a:ext cx="8596668" cy="664029"/>
          </a:xfrm>
        </p:spPr>
        <p:txBody>
          <a:bodyPr/>
          <a:lstStyle/>
          <a:p>
            <a:r>
              <a:rPr lang="en-US"/>
              <a:t>The Simplified Circular-Flow Diagram</a:t>
            </a:r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822407" y="3614322"/>
            <a:ext cx="1723785" cy="594094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chemeClr val="tx1"/>
                </a:solidFill>
              </a:rPr>
              <a:t>FIRMS</a:t>
            </a:r>
            <a:endParaRPr lang="en-GB" sz="2000" b="1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54649" y="3612573"/>
            <a:ext cx="2022943" cy="596778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chemeClr val="tx1"/>
                </a:solidFill>
              </a:rPr>
              <a:t>HOUSEHOLDS</a:t>
            </a:r>
            <a:endParaRPr lang="en-GB" sz="2000" b="1">
              <a:solidFill>
                <a:schemeClr val="tx1"/>
              </a:solidFill>
            </a:endParaRPr>
          </a:p>
        </p:txBody>
      </p:sp>
      <p:sp>
        <p:nvSpPr>
          <p:cNvPr id="3" name="Ellipse 2"/>
          <p:cNvSpPr/>
          <p:nvPr/>
        </p:nvSpPr>
        <p:spPr>
          <a:xfrm>
            <a:off x="3618770" y="5402392"/>
            <a:ext cx="2140183" cy="910057"/>
          </a:xfrm>
          <a:prstGeom prst="ellipse">
            <a:avLst/>
          </a:prstGeom>
          <a:solidFill>
            <a:srgbClr val="ABB9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chemeClr val="tx1"/>
                </a:solidFill>
              </a:rPr>
              <a:t>PRODUCT MARKETS</a:t>
            </a:r>
          </a:p>
        </p:txBody>
      </p:sp>
      <p:sp>
        <p:nvSpPr>
          <p:cNvPr id="6" name="Flèche droite 5"/>
          <p:cNvSpPr/>
          <p:nvPr/>
        </p:nvSpPr>
        <p:spPr>
          <a:xfrm rot="2205661">
            <a:off x="1846969" y="4893018"/>
            <a:ext cx="1878405" cy="415904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15" name="Flèche droite 14"/>
          <p:cNvSpPr/>
          <p:nvPr/>
        </p:nvSpPr>
        <p:spPr>
          <a:xfrm rot="19198604">
            <a:off x="5666416" y="4856393"/>
            <a:ext cx="1878405" cy="415904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16" name="Ellipse 15"/>
          <p:cNvSpPr/>
          <p:nvPr/>
        </p:nvSpPr>
        <p:spPr>
          <a:xfrm>
            <a:off x="3618770" y="1332653"/>
            <a:ext cx="2140183" cy="910057"/>
          </a:xfrm>
          <a:prstGeom prst="ellipse">
            <a:avLst/>
          </a:prstGeom>
          <a:solidFill>
            <a:srgbClr val="ABB9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chemeClr val="tx1"/>
                </a:solidFill>
              </a:rPr>
              <a:t>RESOURCE MARKETS</a:t>
            </a:r>
          </a:p>
        </p:txBody>
      </p:sp>
      <p:sp>
        <p:nvSpPr>
          <p:cNvPr id="17" name="Flèche droite 16"/>
          <p:cNvSpPr/>
          <p:nvPr/>
        </p:nvSpPr>
        <p:spPr>
          <a:xfrm rot="13256757">
            <a:off x="5414828" y="2635077"/>
            <a:ext cx="1878405" cy="415904"/>
          </a:xfrm>
          <a:prstGeom prst="rightArrow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18" name="Flèche droite 17"/>
          <p:cNvSpPr/>
          <p:nvPr/>
        </p:nvSpPr>
        <p:spPr>
          <a:xfrm rot="8215360">
            <a:off x="1984826" y="2613013"/>
            <a:ext cx="1878405" cy="415904"/>
          </a:xfrm>
          <a:prstGeom prst="rightArrow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33" name="Flèche droite 32"/>
          <p:cNvSpPr/>
          <p:nvPr/>
        </p:nvSpPr>
        <p:spPr>
          <a:xfrm rot="2474641">
            <a:off x="5695698" y="2391565"/>
            <a:ext cx="1988492" cy="415904"/>
          </a:xfrm>
          <a:prstGeom prst="rightArrow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34" name="ZoneTexte 33"/>
          <p:cNvSpPr txBox="1"/>
          <p:nvPr/>
        </p:nvSpPr>
        <p:spPr>
          <a:xfrm rot="2478738">
            <a:off x="5925753" y="2117550"/>
            <a:ext cx="1777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rgbClr val="006600"/>
                </a:solidFill>
              </a:rPr>
              <a:t>INCOME</a:t>
            </a:r>
          </a:p>
        </p:txBody>
      </p:sp>
      <p:sp>
        <p:nvSpPr>
          <p:cNvPr id="35" name="Flèche droite 34"/>
          <p:cNvSpPr/>
          <p:nvPr/>
        </p:nvSpPr>
        <p:spPr>
          <a:xfrm rot="19027168">
            <a:off x="1702478" y="2267742"/>
            <a:ext cx="1988492" cy="415904"/>
          </a:xfrm>
          <a:prstGeom prst="rightArrow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36" name="ZoneTexte 35"/>
          <p:cNvSpPr txBox="1"/>
          <p:nvPr/>
        </p:nvSpPr>
        <p:spPr>
          <a:xfrm rot="19046532">
            <a:off x="1534080" y="2144325"/>
            <a:ext cx="177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rgbClr val="006600"/>
                </a:solidFill>
              </a:rPr>
              <a:t>COST</a:t>
            </a:r>
          </a:p>
        </p:txBody>
      </p:sp>
      <p:sp>
        <p:nvSpPr>
          <p:cNvPr id="39" name="Flèche droite 38"/>
          <p:cNvSpPr/>
          <p:nvPr/>
        </p:nvSpPr>
        <p:spPr>
          <a:xfrm rot="12965265">
            <a:off x="1501294" y="5149100"/>
            <a:ext cx="1988492" cy="415904"/>
          </a:xfrm>
          <a:prstGeom prst="rightArrow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41" name="Flèche droite 40"/>
          <p:cNvSpPr/>
          <p:nvPr/>
        </p:nvSpPr>
        <p:spPr>
          <a:xfrm rot="8433719">
            <a:off x="5785455" y="5201146"/>
            <a:ext cx="1988492" cy="415904"/>
          </a:xfrm>
          <a:prstGeom prst="rightArrow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46" name="ZoneTexte 45"/>
          <p:cNvSpPr txBox="1"/>
          <p:nvPr/>
        </p:nvSpPr>
        <p:spPr>
          <a:xfrm>
            <a:off x="926104" y="1686793"/>
            <a:ext cx="1410468" cy="4234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/>
              <a:t>DEMAND</a:t>
            </a:r>
          </a:p>
        </p:txBody>
      </p:sp>
      <p:sp>
        <p:nvSpPr>
          <p:cNvPr id="47" name="ZoneTexte 46"/>
          <p:cNvSpPr txBox="1"/>
          <p:nvPr/>
        </p:nvSpPr>
        <p:spPr>
          <a:xfrm>
            <a:off x="869794" y="5707591"/>
            <a:ext cx="1272775" cy="4234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/>
              <a:t>SUPPLY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7453582" y="1665919"/>
            <a:ext cx="1272775" cy="4234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/>
              <a:t>SUPPLY</a:t>
            </a:r>
          </a:p>
        </p:txBody>
      </p:sp>
      <p:sp>
        <p:nvSpPr>
          <p:cNvPr id="49" name="ZoneTexte 48"/>
          <p:cNvSpPr txBox="1"/>
          <p:nvPr/>
        </p:nvSpPr>
        <p:spPr>
          <a:xfrm>
            <a:off x="7329710" y="5707592"/>
            <a:ext cx="1410468" cy="4234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/>
              <a:t>DEMAND</a:t>
            </a:r>
          </a:p>
        </p:txBody>
      </p:sp>
      <p:sp>
        <p:nvSpPr>
          <p:cNvPr id="50" name="ZoneTexte 49"/>
          <p:cNvSpPr txBox="1"/>
          <p:nvPr/>
        </p:nvSpPr>
        <p:spPr>
          <a:xfrm rot="2448766">
            <a:off x="5307746" y="3012249"/>
            <a:ext cx="1723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rgbClr val="002060"/>
                </a:solidFill>
              </a:rPr>
              <a:t>RESOURCES</a:t>
            </a:r>
          </a:p>
        </p:txBody>
      </p:sp>
      <p:sp>
        <p:nvSpPr>
          <p:cNvPr id="51" name="ZoneTexte 50"/>
          <p:cNvSpPr txBox="1"/>
          <p:nvPr/>
        </p:nvSpPr>
        <p:spPr>
          <a:xfrm rot="19035776">
            <a:off x="2358719" y="2850701"/>
            <a:ext cx="1758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rgbClr val="002060"/>
                </a:solidFill>
              </a:rPr>
              <a:t>RESOURCES</a:t>
            </a:r>
          </a:p>
        </p:txBody>
      </p:sp>
      <p:sp>
        <p:nvSpPr>
          <p:cNvPr id="52" name="ZoneTexte 51"/>
          <p:cNvSpPr txBox="1"/>
          <p:nvPr/>
        </p:nvSpPr>
        <p:spPr>
          <a:xfrm rot="2193769">
            <a:off x="2101227" y="4433017"/>
            <a:ext cx="1897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rgbClr val="C00000"/>
                </a:solidFill>
              </a:rPr>
              <a:t>GOODS &amp;</a:t>
            </a:r>
          </a:p>
          <a:p>
            <a:pPr algn="ctr"/>
            <a:r>
              <a:rPr lang="fr-FR" b="1">
                <a:solidFill>
                  <a:srgbClr val="C00000"/>
                </a:solidFill>
              </a:rPr>
              <a:t>SERVICES</a:t>
            </a:r>
          </a:p>
        </p:txBody>
      </p:sp>
      <p:sp>
        <p:nvSpPr>
          <p:cNvPr id="53" name="ZoneTexte 52"/>
          <p:cNvSpPr txBox="1"/>
          <p:nvPr/>
        </p:nvSpPr>
        <p:spPr>
          <a:xfrm rot="19197264">
            <a:off x="5398249" y="4477155"/>
            <a:ext cx="1671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rgbClr val="C00000"/>
                </a:solidFill>
              </a:rPr>
              <a:t>GOODS &amp;</a:t>
            </a:r>
          </a:p>
          <a:p>
            <a:pPr algn="ctr"/>
            <a:r>
              <a:rPr lang="fr-FR" b="1">
                <a:solidFill>
                  <a:srgbClr val="C00000"/>
                </a:solidFill>
              </a:rPr>
              <a:t>SERVICES</a:t>
            </a:r>
          </a:p>
        </p:txBody>
      </p:sp>
      <p:sp>
        <p:nvSpPr>
          <p:cNvPr id="54" name="ZoneTexte 53"/>
          <p:cNvSpPr txBox="1"/>
          <p:nvPr/>
        </p:nvSpPr>
        <p:spPr>
          <a:xfrm rot="2167055">
            <a:off x="1503350" y="5476864"/>
            <a:ext cx="1790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rgbClr val="006600"/>
                </a:solidFill>
              </a:rPr>
              <a:t>REVENUE</a:t>
            </a:r>
          </a:p>
        </p:txBody>
      </p:sp>
      <p:sp>
        <p:nvSpPr>
          <p:cNvPr id="55" name="ZoneTexte 54"/>
          <p:cNvSpPr txBox="1"/>
          <p:nvPr/>
        </p:nvSpPr>
        <p:spPr>
          <a:xfrm rot="19242694">
            <a:off x="6170549" y="5389235"/>
            <a:ext cx="1777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rgbClr val="006600"/>
                </a:solidFill>
              </a:rPr>
              <a:t>SPENDING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E3EC97-9DB3-BA93-A6FB-7C476C144FF6}"/>
              </a:ext>
            </a:extLst>
          </p:cNvPr>
          <p:cNvSpPr txBox="1"/>
          <p:nvPr/>
        </p:nvSpPr>
        <p:spPr>
          <a:xfrm>
            <a:off x="10413339" y="558214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i="1"/>
              <a:t>R</a:t>
            </a:r>
            <a:r>
              <a:rPr lang="en-US" b="1" i="1"/>
              <a:t>EMINDERS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5A3494-A7A8-5FC5-643D-147E2DABAB88}"/>
              </a:ext>
            </a:extLst>
          </p:cNvPr>
          <p:cNvSpPr txBox="1"/>
          <p:nvPr/>
        </p:nvSpPr>
        <p:spPr>
          <a:xfrm>
            <a:off x="10735291" y="4592355"/>
            <a:ext cx="9781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7200" b="1">
                <a:latin typeface="Magneto" panose="04030805050802020D02" pitchFamily="82" charset="0"/>
              </a:rPr>
              <a:t>R</a:t>
            </a:r>
            <a:endParaRPr lang="en-US" sz="7200" b="1">
              <a:latin typeface="Magneto" panose="040308050508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970458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5455" y="411609"/>
            <a:ext cx="8596668" cy="849745"/>
          </a:xfrm>
        </p:spPr>
        <p:txBody>
          <a:bodyPr/>
          <a:lstStyle/>
          <a:p>
            <a:r>
              <a:rPr lang="fr-FR" err="1"/>
              <a:t>Leakages &amp; Injections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3887670" y="2567626"/>
            <a:ext cx="1838545" cy="609284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tx1"/>
                </a:solidFill>
              </a:rPr>
              <a:t>HOUSEHOLDS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7" name="Flèche courbée vers la droite 6"/>
          <p:cNvSpPr/>
          <p:nvPr/>
        </p:nvSpPr>
        <p:spPr>
          <a:xfrm>
            <a:off x="204750" y="1438884"/>
            <a:ext cx="3562513" cy="1676109"/>
          </a:xfrm>
          <a:prstGeom prst="curvedRightArrow">
            <a:avLst>
              <a:gd name="adj1" fmla="val 13080"/>
              <a:gd name="adj2" fmla="val 24826"/>
              <a:gd name="adj3" fmla="val 25793"/>
            </a:avLst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237078" y="1986853"/>
            <a:ext cx="23294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200" b="1">
                <a:solidFill>
                  <a:srgbClr val="002060"/>
                </a:solidFill>
              </a:rPr>
              <a:t>SPENDING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387309" y="1975827"/>
            <a:ext cx="1777745" cy="512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200" b="1">
                <a:solidFill>
                  <a:srgbClr val="002060"/>
                </a:solidFill>
              </a:rPr>
              <a:t>INCOME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87670" y="1261354"/>
            <a:ext cx="1838545" cy="609284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tx1"/>
                </a:solidFill>
              </a:rPr>
              <a:t>FIRMS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5" name="Flèche courbée vers la droite 14"/>
          <p:cNvSpPr/>
          <p:nvPr/>
        </p:nvSpPr>
        <p:spPr>
          <a:xfrm rot="10800000">
            <a:off x="5846622" y="1359776"/>
            <a:ext cx="3562513" cy="1676109"/>
          </a:xfrm>
          <a:prstGeom prst="curvedRightArrow">
            <a:avLst>
              <a:gd name="adj1" fmla="val 13080"/>
              <a:gd name="adj2" fmla="val 24826"/>
              <a:gd name="adj3" fmla="val 25793"/>
            </a:avLst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2453827" y="3768502"/>
            <a:ext cx="1100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000" b="1">
                <a:solidFill>
                  <a:srgbClr val="C00000"/>
                </a:solidFill>
              </a:rPr>
              <a:t>TAXES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2051744" y="4670633"/>
            <a:ext cx="1470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000" b="1">
                <a:solidFill>
                  <a:srgbClr val="C00000"/>
                </a:solidFill>
              </a:rPr>
              <a:t>SAVINGS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1829653" y="5561659"/>
            <a:ext cx="1692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000" b="1">
                <a:solidFill>
                  <a:srgbClr val="C00000"/>
                </a:solidFill>
              </a:rPr>
              <a:t>IMPORTS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1625518" y="6174671"/>
            <a:ext cx="2273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>
                <a:solidFill>
                  <a:srgbClr val="C00000"/>
                </a:solidFill>
              </a:rPr>
              <a:t>LEAKAGES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5762939" y="6132659"/>
            <a:ext cx="2303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>
                <a:solidFill>
                  <a:srgbClr val="006600"/>
                </a:solidFill>
              </a:rPr>
              <a:t>INJECTIONS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887671" y="4266966"/>
            <a:ext cx="1855283" cy="711161"/>
          </a:xfrm>
          <a:prstGeom prst="rect">
            <a:avLst/>
          </a:prstGeom>
          <a:solidFill>
            <a:srgbClr val="ABB9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tx1"/>
                </a:solidFill>
              </a:rPr>
              <a:t>FINANCIAL MARKETS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887671" y="3368774"/>
            <a:ext cx="1838544" cy="711161"/>
          </a:xfrm>
          <a:prstGeom prst="rect">
            <a:avLst/>
          </a:prstGeom>
          <a:solidFill>
            <a:srgbClr val="ABB9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tx1"/>
                </a:solidFill>
              </a:rPr>
              <a:t>GOVERNMENT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887671" y="5154230"/>
            <a:ext cx="1855283" cy="711161"/>
          </a:xfrm>
          <a:prstGeom prst="rect">
            <a:avLst/>
          </a:prstGeom>
          <a:solidFill>
            <a:srgbClr val="ABB9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tx1"/>
                </a:solidFill>
              </a:rPr>
              <a:t>REST OF THE WORLD</a:t>
            </a:r>
            <a:endParaRPr lang="en-GB" b="1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2489744" y="3731178"/>
            <a:ext cx="1352894" cy="0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2489744" y="3089327"/>
            <a:ext cx="0" cy="641851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2051744" y="4629065"/>
            <a:ext cx="1789133" cy="0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 flipV="1">
            <a:off x="2051744" y="3046581"/>
            <a:ext cx="0" cy="1582484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1650410" y="5505752"/>
            <a:ext cx="2190467" cy="0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 flipV="1">
            <a:off x="1625518" y="3002156"/>
            <a:ext cx="0" cy="2503596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5798854" y="3731178"/>
            <a:ext cx="1362710" cy="0"/>
          </a:xfrm>
          <a:prstGeom prst="line">
            <a:avLst/>
          </a:prstGeom>
          <a:ln w="762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H="1" flipV="1">
            <a:off x="7161564" y="3110002"/>
            <a:ext cx="0" cy="621176"/>
          </a:xfrm>
          <a:prstGeom prst="straightConnector1">
            <a:avLst/>
          </a:prstGeom>
          <a:ln w="7620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5812620" y="4622241"/>
            <a:ext cx="1781009" cy="0"/>
          </a:xfrm>
          <a:prstGeom prst="line">
            <a:avLst/>
          </a:prstGeom>
          <a:ln w="762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H="1" flipV="1">
            <a:off x="7593629" y="3049533"/>
            <a:ext cx="0" cy="1573013"/>
          </a:xfrm>
          <a:prstGeom prst="straightConnector1">
            <a:avLst/>
          </a:prstGeom>
          <a:ln w="7620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ZoneTexte 25"/>
          <p:cNvSpPr txBox="1"/>
          <p:nvPr/>
        </p:nvSpPr>
        <p:spPr>
          <a:xfrm>
            <a:off x="5820204" y="4665126"/>
            <a:ext cx="18637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000" b="1">
                <a:solidFill>
                  <a:srgbClr val="006600"/>
                </a:solidFill>
              </a:rPr>
              <a:t>INVESTMENT</a:t>
            </a:r>
          </a:p>
        </p:txBody>
      </p:sp>
      <p:cxnSp>
        <p:nvCxnSpPr>
          <p:cNvPr id="87" name="Straight Arrow Connector 86"/>
          <p:cNvCxnSpPr/>
          <p:nvPr/>
        </p:nvCxnSpPr>
        <p:spPr>
          <a:xfrm flipH="1" flipV="1">
            <a:off x="8053102" y="2984048"/>
            <a:ext cx="0" cy="2504540"/>
          </a:xfrm>
          <a:prstGeom prst="straightConnector1">
            <a:avLst/>
          </a:prstGeom>
          <a:ln w="7620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5810535" y="5508255"/>
            <a:ext cx="2241872" cy="0"/>
          </a:xfrm>
          <a:prstGeom prst="line">
            <a:avLst/>
          </a:prstGeom>
          <a:ln w="762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ZoneTexte 25"/>
          <p:cNvSpPr txBox="1"/>
          <p:nvPr/>
        </p:nvSpPr>
        <p:spPr>
          <a:xfrm>
            <a:off x="5846622" y="5561659"/>
            <a:ext cx="2220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000" b="1">
                <a:solidFill>
                  <a:srgbClr val="006600"/>
                </a:solidFill>
              </a:rPr>
              <a:t>EXPORTS</a:t>
            </a:r>
          </a:p>
        </p:txBody>
      </p:sp>
      <p:sp>
        <p:nvSpPr>
          <p:cNvPr id="32" name="ZoneTexte 25">
            <a:extLst>
              <a:ext uri="{FF2B5EF4-FFF2-40B4-BE49-F238E27FC236}">
                <a16:creationId xmlns:a16="http://schemas.microsoft.com/office/drawing/2014/main" id="{1AEE9D5B-E256-48D9-AA41-66AC877D1D64}"/>
              </a:ext>
            </a:extLst>
          </p:cNvPr>
          <p:cNvSpPr txBox="1"/>
          <p:nvPr/>
        </p:nvSpPr>
        <p:spPr>
          <a:xfrm>
            <a:off x="5762938" y="3775259"/>
            <a:ext cx="1792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000" b="1">
                <a:solidFill>
                  <a:srgbClr val="006600"/>
                </a:solidFill>
              </a:rPr>
              <a:t>GOV.</a:t>
            </a:r>
          </a:p>
          <a:p>
            <a:pPr algn="ctr"/>
            <a:r>
              <a:rPr lang="fr-FR" sz="2000" b="1">
                <a:solidFill>
                  <a:srgbClr val="006600"/>
                </a:solidFill>
              </a:rPr>
              <a:t>SPENDING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62CB56-AFCA-57F4-F4CA-02F44DFD375C}"/>
              </a:ext>
            </a:extLst>
          </p:cNvPr>
          <p:cNvSpPr txBox="1"/>
          <p:nvPr/>
        </p:nvSpPr>
        <p:spPr>
          <a:xfrm>
            <a:off x="10413339" y="558214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i="1"/>
              <a:t>R</a:t>
            </a:r>
            <a:r>
              <a:rPr lang="en-US" b="1" i="1"/>
              <a:t>EMINDERS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C422CA-B0C1-7262-C9DF-5950395105B2}"/>
              </a:ext>
            </a:extLst>
          </p:cNvPr>
          <p:cNvSpPr txBox="1"/>
          <p:nvPr/>
        </p:nvSpPr>
        <p:spPr>
          <a:xfrm>
            <a:off x="10735291" y="4592355"/>
            <a:ext cx="9781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7200" b="1">
                <a:latin typeface="Magneto" panose="04030805050802020D02" pitchFamily="82" charset="0"/>
              </a:rPr>
              <a:t>R</a:t>
            </a:r>
            <a:endParaRPr lang="en-US" sz="7200" b="1">
              <a:latin typeface="Magneto" panose="040308050508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285026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0022576-69B6-91F4-AC31-49996E72E7D0}"/>
              </a:ext>
            </a:extLst>
          </p:cNvPr>
          <p:cNvSpPr/>
          <p:nvPr/>
        </p:nvSpPr>
        <p:spPr>
          <a:xfrm>
            <a:off x="5965650" y="2320350"/>
            <a:ext cx="1308255" cy="384092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18" name="ZoneTexte 27">
            <a:extLst>
              <a:ext uri="{FF2B5EF4-FFF2-40B4-BE49-F238E27FC236}">
                <a16:creationId xmlns:a16="http://schemas.microsoft.com/office/drawing/2014/main" id="{5CE092E0-5C29-1CE0-6CB3-01B484D02CB2}"/>
              </a:ext>
            </a:extLst>
          </p:cNvPr>
          <p:cNvSpPr txBox="1"/>
          <p:nvPr/>
        </p:nvSpPr>
        <p:spPr>
          <a:xfrm>
            <a:off x="5857546" y="1531173"/>
            <a:ext cx="15815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600" b="1">
                <a:solidFill>
                  <a:srgbClr val="C00000"/>
                </a:solidFill>
              </a:rPr>
              <a:t>ECONOMIC</a:t>
            </a:r>
            <a:br>
              <a:rPr lang="fr-FR" sz="1600" b="1">
                <a:solidFill>
                  <a:srgbClr val="C00000"/>
                </a:solidFill>
              </a:rPr>
            </a:br>
            <a:r>
              <a:rPr lang="fr-FR" sz="1600" b="1">
                <a:solidFill>
                  <a:srgbClr val="C00000"/>
                </a:solidFill>
              </a:rPr>
              <a:t>CONTRACTION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36D8EA-CF56-BDC3-8504-6FAAF9891A85}"/>
              </a:ext>
            </a:extLst>
          </p:cNvPr>
          <p:cNvSpPr/>
          <p:nvPr/>
        </p:nvSpPr>
        <p:spPr>
          <a:xfrm flipH="1">
            <a:off x="3737342" y="2320350"/>
            <a:ext cx="2228309" cy="38409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cxnSp>
        <p:nvCxnSpPr>
          <p:cNvPr id="12" name="Connecteur droit 3">
            <a:extLst>
              <a:ext uri="{FF2B5EF4-FFF2-40B4-BE49-F238E27FC236}">
                <a16:creationId xmlns:a16="http://schemas.microsoft.com/office/drawing/2014/main" id="{6F5DE056-C4D6-DD6E-F84D-6ADB4862C05E}"/>
              </a:ext>
            </a:extLst>
          </p:cNvPr>
          <p:cNvCxnSpPr/>
          <p:nvPr/>
        </p:nvCxnSpPr>
        <p:spPr>
          <a:xfrm flipH="1">
            <a:off x="5951937" y="2270051"/>
            <a:ext cx="0" cy="3887133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27">
            <a:extLst>
              <a:ext uri="{FF2B5EF4-FFF2-40B4-BE49-F238E27FC236}">
                <a16:creationId xmlns:a16="http://schemas.microsoft.com/office/drawing/2014/main" id="{33B4ED67-8918-3B17-3792-85A7DA867BE7}"/>
              </a:ext>
            </a:extLst>
          </p:cNvPr>
          <p:cNvSpPr txBox="1"/>
          <p:nvPr/>
        </p:nvSpPr>
        <p:spPr>
          <a:xfrm>
            <a:off x="3723626" y="1531173"/>
            <a:ext cx="2228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600" b="1">
                <a:solidFill>
                  <a:schemeClr val="accent2">
                    <a:lumMod val="75000"/>
                  </a:schemeClr>
                </a:solidFill>
              </a:rPr>
              <a:t>ECONOMIC</a:t>
            </a:r>
            <a:br>
              <a:rPr lang="fr-FR" sz="1600" b="1">
                <a:solidFill>
                  <a:schemeClr val="accent2">
                    <a:lumMod val="75000"/>
                  </a:schemeClr>
                </a:solidFill>
              </a:rPr>
            </a:br>
            <a:r>
              <a:rPr lang="fr-FR" sz="1600" b="1">
                <a:solidFill>
                  <a:schemeClr val="accent2">
                    <a:lumMod val="75000"/>
                  </a:schemeClr>
                </a:solidFill>
              </a:rPr>
              <a:t>EXPANSION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B9A39B-2C4B-787F-82F6-DEB056A71A64}"/>
              </a:ext>
            </a:extLst>
          </p:cNvPr>
          <p:cNvSpPr/>
          <p:nvPr/>
        </p:nvSpPr>
        <p:spPr>
          <a:xfrm>
            <a:off x="2304903" y="2320350"/>
            <a:ext cx="1432440" cy="384092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9" name="ZoneTexte 27">
            <a:extLst>
              <a:ext uri="{FF2B5EF4-FFF2-40B4-BE49-F238E27FC236}">
                <a16:creationId xmlns:a16="http://schemas.microsoft.com/office/drawing/2014/main" id="{B5137FEC-61BD-F411-086E-73670EFD0FF7}"/>
              </a:ext>
            </a:extLst>
          </p:cNvPr>
          <p:cNvSpPr txBox="1"/>
          <p:nvPr/>
        </p:nvSpPr>
        <p:spPr>
          <a:xfrm>
            <a:off x="2261050" y="1531173"/>
            <a:ext cx="15614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600" b="1">
                <a:solidFill>
                  <a:srgbClr val="C00000"/>
                </a:solidFill>
              </a:rPr>
              <a:t>ECONOMIC</a:t>
            </a:r>
            <a:br>
              <a:rPr lang="fr-FR" sz="1600" b="1">
                <a:solidFill>
                  <a:srgbClr val="C00000"/>
                </a:solidFill>
              </a:rPr>
            </a:br>
            <a:r>
              <a:rPr lang="fr-FR" sz="1600" b="1">
                <a:solidFill>
                  <a:srgbClr val="C00000"/>
                </a:solidFill>
              </a:rPr>
              <a:t>CONTRACTION</a:t>
            </a:r>
          </a:p>
        </p:txBody>
      </p:sp>
      <p:cxnSp>
        <p:nvCxnSpPr>
          <p:cNvPr id="10" name="Connecteur droit 3">
            <a:extLst>
              <a:ext uri="{FF2B5EF4-FFF2-40B4-BE49-F238E27FC236}">
                <a16:creationId xmlns:a16="http://schemas.microsoft.com/office/drawing/2014/main" id="{D0FB8FD2-D536-940B-EC4D-19397F98F74B}"/>
              </a:ext>
            </a:extLst>
          </p:cNvPr>
          <p:cNvCxnSpPr/>
          <p:nvPr/>
        </p:nvCxnSpPr>
        <p:spPr>
          <a:xfrm flipH="1">
            <a:off x="3734345" y="2269384"/>
            <a:ext cx="0" cy="3887133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1F6E4B87-3FAE-A749-6738-B540BC6CAD50}"/>
              </a:ext>
            </a:extLst>
          </p:cNvPr>
          <p:cNvSpPr/>
          <p:nvPr/>
        </p:nvSpPr>
        <p:spPr>
          <a:xfrm flipH="1">
            <a:off x="1580787" y="2320350"/>
            <a:ext cx="724117" cy="38409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894D0E7-45DB-504A-90D9-8E27F4824A86}"/>
              </a:ext>
            </a:extLst>
          </p:cNvPr>
          <p:cNvCxnSpPr/>
          <p:nvPr/>
        </p:nvCxnSpPr>
        <p:spPr>
          <a:xfrm flipH="1">
            <a:off x="2312017" y="2270051"/>
            <a:ext cx="0" cy="3887133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27">
            <a:extLst>
              <a:ext uri="{FF2B5EF4-FFF2-40B4-BE49-F238E27FC236}">
                <a16:creationId xmlns:a16="http://schemas.microsoft.com/office/drawing/2014/main" id="{DDA20A29-AE15-F9D8-56EB-43FA5D2A1BD8}"/>
              </a:ext>
            </a:extLst>
          </p:cNvPr>
          <p:cNvSpPr txBox="1"/>
          <p:nvPr/>
        </p:nvSpPr>
        <p:spPr>
          <a:xfrm>
            <a:off x="1360967" y="1531173"/>
            <a:ext cx="1251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600" b="1">
                <a:solidFill>
                  <a:schemeClr val="accent2">
                    <a:lumMod val="75000"/>
                  </a:schemeClr>
                </a:solidFill>
              </a:rPr>
              <a:t>ECONOMIC</a:t>
            </a:r>
            <a:br>
              <a:rPr lang="fr-FR" sz="1600" b="1">
                <a:solidFill>
                  <a:schemeClr val="accent2">
                    <a:lumMod val="75000"/>
                  </a:schemeClr>
                </a:solidFill>
              </a:rPr>
            </a:br>
            <a:r>
              <a:rPr lang="fr-FR" sz="1600" b="1">
                <a:solidFill>
                  <a:schemeClr val="accent2">
                    <a:lumMod val="75000"/>
                  </a:schemeClr>
                </a:solidFill>
              </a:rPr>
              <a:t>EXPANSION</a:t>
            </a:r>
          </a:p>
        </p:txBody>
      </p:sp>
      <p:sp>
        <p:nvSpPr>
          <p:cNvPr id="20" name="Forme libre 19"/>
          <p:cNvSpPr/>
          <p:nvPr/>
        </p:nvSpPr>
        <p:spPr>
          <a:xfrm>
            <a:off x="1583668" y="3138780"/>
            <a:ext cx="5645062" cy="1930118"/>
          </a:xfrm>
          <a:custGeom>
            <a:avLst/>
            <a:gdLst>
              <a:gd name="connsiteX0" fmla="*/ 0 w 7426036"/>
              <a:gd name="connsiteY0" fmla="*/ 1930118 h 1930118"/>
              <a:gd name="connsiteX1" fmla="*/ 942109 w 7426036"/>
              <a:gd name="connsiteY1" fmla="*/ 1043427 h 1930118"/>
              <a:gd name="connsiteX2" fmla="*/ 2955636 w 7426036"/>
              <a:gd name="connsiteY2" fmla="*/ 1754627 h 1930118"/>
              <a:gd name="connsiteX3" fmla="*/ 5514109 w 7426036"/>
              <a:gd name="connsiteY3" fmla="*/ 18191 h 1930118"/>
              <a:gd name="connsiteX4" fmla="*/ 7426036 w 7426036"/>
              <a:gd name="connsiteY4" fmla="*/ 997245 h 1930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26036" h="1930118">
                <a:moveTo>
                  <a:pt x="0" y="1930118"/>
                </a:moveTo>
                <a:cubicBezTo>
                  <a:pt x="224751" y="1501396"/>
                  <a:pt x="449503" y="1072675"/>
                  <a:pt x="942109" y="1043427"/>
                </a:cubicBezTo>
                <a:cubicBezTo>
                  <a:pt x="1434715" y="1014179"/>
                  <a:pt x="2193636" y="1925500"/>
                  <a:pt x="2955636" y="1754627"/>
                </a:cubicBezTo>
                <a:cubicBezTo>
                  <a:pt x="3717636" y="1583754"/>
                  <a:pt x="4769042" y="144421"/>
                  <a:pt x="5514109" y="18191"/>
                </a:cubicBezTo>
                <a:cubicBezTo>
                  <a:pt x="6259176" y="-108039"/>
                  <a:pt x="6842606" y="444603"/>
                  <a:pt x="7426036" y="997245"/>
                </a:cubicBezTo>
              </a:path>
            </a:pathLst>
          </a:cu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1200"/>
          </a:xfrm>
        </p:spPr>
        <p:txBody>
          <a:bodyPr/>
          <a:lstStyle/>
          <a:p>
            <a:r>
              <a:rPr lang="fr-FR"/>
              <a:t>The Business Cycle</a:t>
            </a:r>
          </a:p>
        </p:txBody>
      </p:sp>
      <p:cxnSp>
        <p:nvCxnSpPr>
          <p:cNvPr id="6" name="Connecteur droit avec flèche 5"/>
          <p:cNvCxnSpPr/>
          <p:nvPr/>
        </p:nvCxnSpPr>
        <p:spPr>
          <a:xfrm flipV="1">
            <a:off x="1566748" y="2122498"/>
            <a:ext cx="14041" cy="404553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51055" y="2364276"/>
            <a:ext cx="7312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/>
              <a:t>REAL</a:t>
            </a:r>
          </a:p>
          <a:p>
            <a:pPr algn="ctr"/>
            <a:r>
              <a:rPr lang="fr-FR" b="1"/>
              <a:t>GDP</a:t>
            </a:r>
          </a:p>
        </p:txBody>
      </p:sp>
      <p:cxnSp>
        <p:nvCxnSpPr>
          <p:cNvPr id="13" name="Connecteur droit avec flèche 4"/>
          <p:cNvCxnSpPr/>
          <p:nvPr/>
        </p:nvCxnSpPr>
        <p:spPr>
          <a:xfrm>
            <a:off x="1575254" y="6170512"/>
            <a:ext cx="618856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7"/>
          <p:cNvSpPr txBox="1"/>
          <p:nvPr/>
        </p:nvSpPr>
        <p:spPr>
          <a:xfrm>
            <a:off x="7736132" y="5966110"/>
            <a:ext cx="809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/>
              <a:t>TIME</a:t>
            </a:r>
          </a:p>
        </p:txBody>
      </p:sp>
      <p:sp>
        <p:nvSpPr>
          <p:cNvPr id="8" name="ZoneTexte 28">
            <a:extLst>
              <a:ext uri="{FF2B5EF4-FFF2-40B4-BE49-F238E27FC236}">
                <a16:creationId xmlns:a16="http://schemas.microsoft.com/office/drawing/2014/main" id="{1BA9DB9E-0381-9B4B-E34A-B0F2239AE77E}"/>
              </a:ext>
            </a:extLst>
          </p:cNvPr>
          <p:cNvSpPr txBox="1"/>
          <p:nvPr/>
        </p:nvSpPr>
        <p:spPr>
          <a:xfrm>
            <a:off x="7226230" y="4147366"/>
            <a:ext cx="402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rgbClr val="002060"/>
                </a:solidFill>
              </a:rPr>
              <a:t>Y</a:t>
            </a:r>
            <a:r>
              <a:rPr lang="fr-FR" b="1" baseline="-25000">
                <a:solidFill>
                  <a:srgbClr val="002060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586460849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rme libre 19"/>
          <p:cNvSpPr/>
          <p:nvPr/>
        </p:nvSpPr>
        <p:spPr>
          <a:xfrm>
            <a:off x="1583668" y="3138780"/>
            <a:ext cx="5645062" cy="1930118"/>
          </a:xfrm>
          <a:custGeom>
            <a:avLst/>
            <a:gdLst>
              <a:gd name="connsiteX0" fmla="*/ 0 w 7426036"/>
              <a:gd name="connsiteY0" fmla="*/ 1930118 h 1930118"/>
              <a:gd name="connsiteX1" fmla="*/ 942109 w 7426036"/>
              <a:gd name="connsiteY1" fmla="*/ 1043427 h 1930118"/>
              <a:gd name="connsiteX2" fmla="*/ 2955636 w 7426036"/>
              <a:gd name="connsiteY2" fmla="*/ 1754627 h 1930118"/>
              <a:gd name="connsiteX3" fmla="*/ 5514109 w 7426036"/>
              <a:gd name="connsiteY3" fmla="*/ 18191 h 1930118"/>
              <a:gd name="connsiteX4" fmla="*/ 7426036 w 7426036"/>
              <a:gd name="connsiteY4" fmla="*/ 997245 h 1930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26036" h="1930118">
                <a:moveTo>
                  <a:pt x="0" y="1930118"/>
                </a:moveTo>
                <a:cubicBezTo>
                  <a:pt x="224751" y="1501396"/>
                  <a:pt x="449503" y="1072675"/>
                  <a:pt x="942109" y="1043427"/>
                </a:cubicBezTo>
                <a:cubicBezTo>
                  <a:pt x="1434715" y="1014179"/>
                  <a:pt x="2193636" y="1925500"/>
                  <a:pt x="2955636" y="1754627"/>
                </a:cubicBezTo>
                <a:cubicBezTo>
                  <a:pt x="3717636" y="1583754"/>
                  <a:pt x="4769042" y="144421"/>
                  <a:pt x="5514109" y="18191"/>
                </a:cubicBezTo>
                <a:cubicBezTo>
                  <a:pt x="6259176" y="-108039"/>
                  <a:pt x="6842606" y="444603"/>
                  <a:pt x="7426036" y="997245"/>
                </a:cubicBezTo>
              </a:path>
            </a:pathLst>
          </a:cu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1200"/>
          </a:xfrm>
        </p:spPr>
        <p:txBody>
          <a:bodyPr/>
          <a:lstStyle/>
          <a:p>
            <a:r>
              <a:rPr lang="fr-FR"/>
              <a:t>The Business Cycle</a:t>
            </a:r>
          </a:p>
        </p:txBody>
      </p:sp>
      <p:cxnSp>
        <p:nvCxnSpPr>
          <p:cNvPr id="6" name="Connecteur droit avec flèche 5"/>
          <p:cNvCxnSpPr/>
          <p:nvPr/>
        </p:nvCxnSpPr>
        <p:spPr>
          <a:xfrm flipV="1">
            <a:off x="1566748" y="2122498"/>
            <a:ext cx="14041" cy="404553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51055" y="2364276"/>
            <a:ext cx="7312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/>
              <a:t>REAL</a:t>
            </a:r>
          </a:p>
          <a:p>
            <a:pPr algn="ctr"/>
            <a:r>
              <a:rPr lang="fr-FR" b="1"/>
              <a:t>GDP</a:t>
            </a:r>
          </a:p>
        </p:txBody>
      </p:sp>
      <p:sp>
        <p:nvSpPr>
          <p:cNvPr id="9" name="ZoneTexte 28"/>
          <p:cNvSpPr txBox="1"/>
          <p:nvPr/>
        </p:nvSpPr>
        <p:spPr>
          <a:xfrm>
            <a:off x="7226230" y="4147366"/>
            <a:ext cx="402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rgbClr val="002060"/>
                </a:solidFill>
              </a:rPr>
              <a:t>Y</a:t>
            </a:r>
            <a:r>
              <a:rPr lang="fr-FR" b="1" baseline="-25000">
                <a:solidFill>
                  <a:srgbClr val="002060"/>
                </a:solidFill>
              </a:rPr>
              <a:t>A</a:t>
            </a:r>
          </a:p>
        </p:txBody>
      </p:sp>
      <p:cxnSp>
        <p:nvCxnSpPr>
          <p:cNvPr id="13" name="Connecteur droit avec flèche 4"/>
          <p:cNvCxnSpPr/>
          <p:nvPr/>
        </p:nvCxnSpPr>
        <p:spPr>
          <a:xfrm>
            <a:off x="1575254" y="6170512"/>
            <a:ext cx="618856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7"/>
          <p:cNvSpPr txBox="1"/>
          <p:nvPr/>
        </p:nvSpPr>
        <p:spPr>
          <a:xfrm>
            <a:off x="7736132" y="5966110"/>
            <a:ext cx="809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/>
              <a:t>TIME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DB41ED8-DB75-41D5-D298-765E82D59B71}"/>
              </a:ext>
            </a:extLst>
          </p:cNvPr>
          <p:cNvCxnSpPr/>
          <p:nvPr/>
        </p:nvCxnSpPr>
        <p:spPr>
          <a:xfrm flipH="1">
            <a:off x="2312528" y="3804279"/>
            <a:ext cx="0" cy="312044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D86D988-C1C9-124C-F041-4356C599015E}"/>
              </a:ext>
            </a:extLst>
          </p:cNvPr>
          <p:cNvSpPr txBox="1"/>
          <p:nvPr/>
        </p:nvSpPr>
        <p:spPr>
          <a:xfrm>
            <a:off x="1942074" y="3429000"/>
            <a:ext cx="74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75000"/>
                  </a:schemeClr>
                </a:solidFill>
              </a:rPr>
              <a:t>PEAK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429140B-B41F-B268-9B72-E794C649F461}"/>
              </a:ext>
            </a:extLst>
          </p:cNvPr>
          <p:cNvCxnSpPr/>
          <p:nvPr/>
        </p:nvCxnSpPr>
        <p:spPr>
          <a:xfrm flipH="1">
            <a:off x="5922796" y="2775744"/>
            <a:ext cx="0" cy="312044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39C48F6-178D-5642-D3C2-EB5E585E53DE}"/>
              </a:ext>
            </a:extLst>
          </p:cNvPr>
          <p:cNvSpPr txBox="1"/>
          <p:nvPr/>
        </p:nvSpPr>
        <p:spPr>
          <a:xfrm>
            <a:off x="5552342" y="2400465"/>
            <a:ext cx="74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75000"/>
                  </a:schemeClr>
                </a:solidFill>
              </a:rPr>
              <a:t>PEAK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C9FC072-2360-894A-03E9-8D2E4C4783A0}"/>
              </a:ext>
            </a:extLst>
          </p:cNvPr>
          <p:cNvSpPr txBox="1"/>
          <p:nvPr/>
        </p:nvSpPr>
        <p:spPr>
          <a:xfrm>
            <a:off x="3154185" y="5395483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TROUGH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908D1E5-AE93-7AE0-491D-159343F51568}"/>
              </a:ext>
            </a:extLst>
          </p:cNvPr>
          <p:cNvCxnSpPr/>
          <p:nvPr/>
        </p:nvCxnSpPr>
        <p:spPr>
          <a:xfrm flipH="1" flipV="1">
            <a:off x="3703374" y="4983839"/>
            <a:ext cx="0" cy="37527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9976293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rc 10">
            <a:extLst>
              <a:ext uri="{FF2B5EF4-FFF2-40B4-BE49-F238E27FC236}">
                <a16:creationId xmlns:a16="http://schemas.microsoft.com/office/drawing/2014/main" id="{3A8BCF22-4204-0719-9E43-F2B440A3A202}"/>
              </a:ext>
            </a:extLst>
          </p:cNvPr>
          <p:cNvSpPr/>
          <p:nvPr/>
        </p:nvSpPr>
        <p:spPr>
          <a:xfrm>
            <a:off x="1764677" y="4529555"/>
            <a:ext cx="760120" cy="760120"/>
          </a:xfrm>
          <a:prstGeom prst="arc">
            <a:avLst>
              <a:gd name="adj1" fmla="val 18469958"/>
              <a:gd name="adj2" fmla="val 0"/>
            </a:avLst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D165F02-DA05-4DBB-0C07-6C6AF4A6EDC6}"/>
              </a:ext>
            </a:extLst>
          </p:cNvPr>
          <p:cNvCxnSpPr>
            <a:stCxn id="20" idx="0"/>
          </p:cNvCxnSpPr>
          <p:nvPr/>
        </p:nvCxnSpPr>
        <p:spPr>
          <a:xfrm>
            <a:off x="1329996" y="4909615"/>
            <a:ext cx="3409272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orme libre 19"/>
          <p:cNvSpPr/>
          <p:nvPr/>
        </p:nvSpPr>
        <p:spPr>
          <a:xfrm>
            <a:off x="1329996" y="2979497"/>
            <a:ext cx="5645062" cy="1930118"/>
          </a:xfrm>
          <a:custGeom>
            <a:avLst/>
            <a:gdLst>
              <a:gd name="connsiteX0" fmla="*/ 0 w 7426036"/>
              <a:gd name="connsiteY0" fmla="*/ 1930118 h 1930118"/>
              <a:gd name="connsiteX1" fmla="*/ 942109 w 7426036"/>
              <a:gd name="connsiteY1" fmla="*/ 1043427 h 1930118"/>
              <a:gd name="connsiteX2" fmla="*/ 2955636 w 7426036"/>
              <a:gd name="connsiteY2" fmla="*/ 1754627 h 1930118"/>
              <a:gd name="connsiteX3" fmla="*/ 5514109 w 7426036"/>
              <a:gd name="connsiteY3" fmla="*/ 18191 h 1930118"/>
              <a:gd name="connsiteX4" fmla="*/ 7426036 w 7426036"/>
              <a:gd name="connsiteY4" fmla="*/ 997245 h 1930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26036" h="1930118">
                <a:moveTo>
                  <a:pt x="0" y="1930118"/>
                </a:moveTo>
                <a:cubicBezTo>
                  <a:pt x="224751" y="1501396"/>
                  <a:pt x="449503" y="1072675"/>
                  <a:pt x="942109" y="1043427"/>
                </a:cubicBezTo>
                <a:cubicBezTo>
                  <a:pt x="1434715" y="1014179"/>
                  <a:pt x="2193636" y="1925500"/>
                  <a:pt x="2955636" y="1754627"/>
                </a:cubicBezTo>
                <a:cubicBezTo>
                  <a:pt x="3717636" y="1583754"/>
                  <a:pt x="4769042" y="144421"/>
                  <a:pt x="5514109" y="18191"/>
                </a:cubicBezTo>
                <a:cubicBezTo>
                  <a:pt x="6259176" y="-108039"/>
                  <a:pt x="6842606" y="444603"/>
                  <a:pt x="7426036" y="997245"/>
                </a:cubicBezTo>
              </a:path>
            </a:pathLst>
          </a:cu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1200"/>
          </a:xfrm>
        </p:spPr>
        <p:txBody>
          <a:bodyPr/>
          <a:lstStyle/>
          <a:p>
            <a:r>
              <a:rPr lang="fr-FR"/>
              <a:t>The Business Cycle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578908" y="2170832"/>
            <a:ext cx="7312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/>
              <a:t>REAL</a:t>
            </a:r>
          </a:p>
          <a:p>
            <a:pPr algn="ctr"/>
            <a:r>
              <a:rPr lang="fr-FR" b="1"/>
              <a:t>GDP</a:t>
            </a:r>
          </a:p>
        </p:txBody>
      </p:sp>
      <p:sp>
        <p:nvSpPr>
          <p:cNvPr id="9" name="ZoneTexte 28"/>
          <p:cNvSpPr txBox="1"/>
          <p:nvPr/>
        </p:nvSpPr>
        <p:spPr>
          <a:xfrm>
            <a:off x="6972558" y="3988083"/>
            <a:ext cx="402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rgbClr val="002060"/>
                </a:solidFill>
              </a:rPr>
              <a:t>Y</a:t>
            </a:r>
            <a:r>
              <a:rPr lang="fr-FR" b="1" baseline="-25000">
                <a:solidFill>
                  <a:srgbClr val="002060"/>
                </a:solidFill>
              </a:rPr>
              <a:t>A</a:t>
            </a:r>
          </a:p>
        </p:txBody>
      </p:sp>
      <p:cxnSp>
        <p:nvCxnSpPr>
          <p:cNvPr id="13" name="Connecteur droit avec flèche 4"/>
          <p:cNvCxnSpPr/>
          <p:nvPr/>
        </p:nvCxnSpPr>
        <p:spPr>
          <a:xfrm>
            <a:off x="1321582" y="6011229"/>
            <a:ext cx="618856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7"/>
          <p:cNvSpPr txBox="1"/>
          <p:nvPr/>
        </p:nvSpPr>
        <p:spPr>
          <a:xfrm>
            <a:off x="7482460" y="5806827"/>
            <a:ext cx="809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/>
              <a:t>TIME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6B13138-B21C-0E24-510B-3A7623469123}"/>
              </a:ext>
            </a:extLst>
          </p:cNvPr>
          <p:cNvCxnSpPr/>
          <p:nvPr/>
        </p:nvCxnSpPr>
        <p:spPr>
          <a:xfrm flipV="1">
            <a:off x="1329996" y="3240309"/>
            <a:ext cx="5645062" cy="167054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28">
            <a:extLst>
              <a:ext uri="{FF2B5EF4-FFF2-40B4-BE49-F238E27FC236}">
                <a16:creationId xmlns:a16="http://schemas.microsoft.com/office/drawing/2014/main" id="{84A8807B-7755-8285-25C5-4DC182D36308}"/>
              </a:ext>
            </a:extLst>
          </p:cNvPr>
          <p:cNvSpPr txBox="1"/>
          <p:nvPr/>
        </p:nvSpPr>
        <p:spPr>
          <a:xfrm>
            <a:off x="7006316" y="2962934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rgbClr val="C00000"/>
                </a:solidFill>
              </a:rPr>
              <a:t>Y</a:t>
            </a:r>
            <a:r>
              <a:rPr lang="fr-FR" b="1" baseline="-25000">
                <a:solidFill>
                  <a:srgbClr val="C00000"/>
                </a:solidFill>
              </a:rPr>
              <a:t>P</a:t>
            </a:r>
          </a:p>
        </p:txBody>
      </p:sp>
      <p:cxnSp>
        <p:nvCxnSpPr>
          <p:cNvPr id="6" name="Connecteur droit avec flèche 5"/>
          <p:cNvCxnSpPr/>
          <p:nvPr/>
        </p:nvCxnSpPr>
        <p:spPr>
          <a:xfrm flipV="1">
            <a:off x="1313076" y="1963215"/>
            <a:ext cx="14041" cy="404553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3CA5130-523D-95AC-9C13-35F07DA07101}"/>
              </a:ext>
            </a:extLst>
          </p:cNvPr>
          <p:cNvSpPr txBox="1"/>
          <p:nvPr/>
        </p:nvSpPr>
        <p:spPr>
          <a:xfrm>
            <a:off x="1327117" y="4945135"/>
            <a:ext cx="3442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/>
              <a:t>AVERAGE RATE OF ECONOMIC GROWTH</a:t>
            </a:r>
          </a:p>
        </p:txBody>
      </p:sp>
    </p:spTree>
    <p:extLst>
      <p:ext uri="{BB962C8B-B14F-4D97-AF65-F5344CB8AC3E}">
        <p14:creationId xmlns:p14="http://schemas.microsoft.com/office/powerpoint/2010/main" val="1411988981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rme libre 19"/>
          <p:cNvSpPr/>
          <p:nvPr/>
        </p:nvSpPr>
        <p:spPr>
          <a:xfrm>
            <a:off x="2002522" y="2979497"/>
            <a:ext cx="5645062" cy="1930118"/>
          </a:xfrm>
          <a:custGeom>
            <a:avLst/>
            <a:gdLst>
              <a:gd name="connsiteX0" fmla="*/ 0 w 7426036"/>
              <a:gd name="connsiteY0" fmla="*/ 1930118 h 1930118"/>
              <a:gd name="connsiteX1" fmla="*/ 942109 w 7426036"/>
              <a:gd name="connsiteY1" fmla="*/ 1043427 h 1930118"/>
              <a:gd name="connsiteX2" fmla="*/ 2955636 w 7426036"/>
              <a:gd name="connsiteY2" fmla="*/ 1754627 h 1930118"/>
              <a:gd name="connsiteX3" fmla="*/ 5514109 w 7426036"/>
              <a:gd name="connsiteY3" fmla="*/ 18191 h 1930118"/>
              <a:gd name="connsiteX4" fmla="*/ 7426036 w 7426036"/>
              <a:gd name="connsiteY4" fmla="*/ 997245 h 1930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26036" h="1930118">
                <a:moveTo>
                  <a:pt x="0" y="1930118"/>
                </a:moveTo>
                <a:cubicBezTo>
                  <a:pt x="224751" y="1501396"/>
                  <a:pt x="449503" y="1072675"/>
                  <a:pt x="942109" y="1043427"/>
                </a:cubicBezTo>
                <a:cubicBezTo>
                  <a:pt x="1434715" y="1014179"/>
                  <a:pt x="2193636" y="1925500"/>
                  <a:pt x="2955636" y="1754627"/>
                </a:cubicBezTo>
                <a:cubicBezTo>
                  <a:pt x="3717636" y="1583754"/>
                  <a:pt x="4769042" y="144421"/>
                  <a:pt x="5514109" y="18191"/>
                </a:cubicBezTo>
                <a:cubicBezTo>
                  <a:pt x="6259176" y="-108039"/>
                  <a:pt x="6842606" y="444603"/>
                  <a:pt x="7426036" y="997245"/>
                </a:cubicBezTo>
              </a:path>
            </a:pathLst>
          </a:cu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1200"/>
          </a:xfrm>
        </p:spPr>
        <p:txBody>
          <a:bodyPr/>
          <a:lstStyle/>
          <a:p>
            <a:r>
              <a:rPr lang="fr-FR" err="1"/>
              <a:t>Recessionary Gap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1251434" y="2170832"/>
            <a:ext cx="7312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/>
              <a:t>REAL</a:t>
            </a:r>
          </a:p>
          <a:p>
            <a:pPr algn="ctr"/>
            <a:r>
              <a:rPr lang="fr-FR" b="1"/>
              <a:t>GDP</a:t>
            </a:r>
          </a:p>
        </p:txBody>
      </p:sp>
      <p:sp>
        <p:nvSpPr>
          <p:cNvPr id="9" name="ZoneTexte 28"/>
          <p:cNvSpPr txBox="1"/>
          <p:nvPr/>
        </p:nvSpPr>
        <p:spPr>
          <a:xfrm>
            <a:off x="7645084" y="3988083"/>
            <a:ext cx="402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rgbClr val="002060"/>
                </a:solidFill>
              </a:rPr>
              <a:t>Y</a:t>
            </a:r>
            <a:r>
              <a:rPr lang="fr-FR" b="1" baseline="-25000">
                <a:solidFill>
                  <a:srgbClr val="002060"/>
                </a:solidFill>
              </a:rPr>
              <a:t>A</a:t>
            </a:r>
          </a:p>
        </p:txBody>
      </p:sp>
      <p:cxnSp>
        <p:nvCxnSpPr>
          <p:cNvPr id="13" name="Connecteur droit avec flèche 4"/>
          <p:cNvCxnSpPr/>
          <p:nvPr/>
        </p:nvCxnSpPr>
        <p:spPr>
          <a:xfrm>
            <a:off x="1994108" y="6011229"/>
            <a:ext cx="618856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7"/>
          <p:cNvSpPr txBox="1"/>
          <p:nvPr/>
        </p:nvSpPr>
        <p:spPr>
          <a:xfrm>
            <a:off x="8154986" y="5806827"/>
            <a:ext cx="809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/>
              <a:t>TIME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6B13138-B21C-0E24-510B-3A7623469123}"/>
              </a:ext>
            </a:extLst>
          </p:cNvPr>
          <p:cNvCxnSpPr/>
          <p:nvPr/>
        </p:nvCxnSpPr>
        <p:spPr>
          <a:xfrm flipV="1">
            <a:off x="2002522" y="3240309"/>
            <a:ext cx="5645062" cy="167054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28">
            <a:extLst>
              <a:ext uri="{FF2B5EF4-FFF2-40B4-BE49-F238E27FC236}">
                <a16:creationId xmlns:a16="http://schemas.microsoft.com/office/drawing/2014/main" id="{84A8807B-7755-8285-25C5-4DC182D36308}"/>
              </a:ext>
            </a:extLst>
          </p:cNvPr>
          <p:cNvSpPr txBox="1"/>
          <p:nvPr/>
        </p:nvSpPr>
        <p:spPr>
          <a:xfrm>
            <a:off x="7678842" y="2962934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rgbClr val="C00000"/>
                </a:solidFill>
              </a:rPr>
              <a:t>Y</a:t>
            </a:r>
            <a:r>
              <a:rPr lang="fr-FR" b="1" baseline="-25000">
                <a:solidFill>
                  <a:srgbClr val="C00000"/>
                </a:solidFill>
              </a:rPr>
              <a:t>P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92C4147-311A-DD7D-6ECC-0F07E87A46F8}"/>
              </a:ext>
            </a:extLst>
          </p:cNvPr>
          <p:cNvCxnSpPr/>
          <p:nvPr/>
        </p:nvCxnSpPr>
        <p:spPr>
          <a:xfrm flipH="1" flipV="1">
            <a:off x="4156954" y="4259334"/>
            <a:ext cx="0" cy="174941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D8FA375-9ACA-A074-B38B-76891BF1B767}"/>
              </a:ext>
            </a:extLst>
          </p:cNvPr>
          <p:cNvCxnSpPr/>
          <p:nvPr/>
        </p:nvCxnSpPr>
        <p:spPr>
          <a:xfrm>
            <a:off x="2002522" y="4750131"/>
            <a:ext cx="215443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227C4A3-4273-343F-559F-0F239CEE36AE}"/>
              </a:ext>
            </a:extLst>
          </p:cNvPr>
          <p:cNvCxnSpPr/>
          <p:nvPr/>
        </p:nvCxnSpPr>
        <p:spPr>
          <a:xfrm>
            <a:off x="2031803" y="4270523"/>
            <a:ext cx="212515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3F31999-0901-CA36-7F3B-EC0A455F8DF7}"/>
                  </a:ext>
                </a:extLst>
              </p:cNvPr>
              <p:cNvSpPr txBox="1"/>
              <p:nvPr/>
            </p:nvSpPr>
            <p:spPr>
              <a:xfrm>
                <a:off x="3752140" y="6063734"/>
                <a:ext cx="8096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3F31999-0901-CA36-7F3B-EC0A455F8D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2140" y="6063734"/>
                <a:ext cx="809627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Connecteur droit avec flèche 5"/>
          <p:cNvCxnSpPr/>
          <p:nvPr/>
        </p:nvCxnSpPr>
        <p:spPr>
          <a:xfrm flipV="1">
            <a:off x="1985602" y="1963215"/>
            <a:ext cx="14041" cy="404553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1B8646A-1066-7A1F-C581-5F958C450D71}"/>
              </a:ext>
            </a:extLst>
          </p:cNvPr>
          <p:cNvCxnSpPr/>
          <p:nvPr/>
        </p:nvCxnSpPr>
        <p:spPr>
          <a:xfrm flipH="1" flipV="1">
            <a:off x="1858693" y="4257494"/>
            <a:ext cx="0" cy="492637"/>
          </a:xfrm>
          <a:prstGeom prst="straightConnector1">
            <a:avLst/>
          </a:prstGeom>
          <a:ln w="3810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8">
            <a:extLst>
              <a:ext uri="{FF2B5EF4-FFF2-40B4-BE49-F238E27FC236}">
                <a16:creationId xmlns:a16="http://schemas.microsoft.com/office/drawing/2014/main" id="{332A6C93-CAD5-1A93-4FEE-CD9813A8E6E1}"/>
              </a:ext>
            </a:extLst>
          </p:cNvPr>
          <p:cNvSpPr txBox="1"/>
          <p:nvPr/>
        </p:nvSpPr>
        <p:spPr>
          <a:xfrm>
            <a:off x="305964" y="4239845"/>
            <a:ext cx="15008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>
                <a:solidFill>
                  <a:srgbClr val="C00000"/>
                </a:solidFill>
              </a:rPr>
              <a:t>RECESSIONARY</a:t>
            </a:r>
            <a:br>
              <a:rPr lang="fr-FR" sz="1400" b="1">
                <a:solidFill>
                  <a:srgbClr val="C00000"/>
                </a:solidFill>
              </a:rPr>
            </a:br>
            <a:r>
              <a:rPr lang="fr-FR" sz="1400" b="1">
                <a:solidFill>
                  <a:srgbClr val="C00000"/>
                </a:solidFill>
              </a:rPr>
              <a:t>GAP (OG &lt; 0)</a:t>
            </a:r>
          </a:p>
        </p:txBody>
      </p:sp>
    </p:spTree>
    <p:extLst>
      <p:ext uri="{BB962C8B-B14F-4D97-AF65-F5344CB8AC3E}">
        <p14:creationId xmlns:p14="http://schemas.microsoft.com/office/powerpoint/2010/main" val="767685225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rme libre 19"/>
          <p:cNvSpPr/>
          <p:nvPr/>
        </p:nvSpPr>
        <p:spPr>
          <a:xfrm>
            <a:off x="2002522" y="2979497"/>
            <a:ext cx="5645062" cy="1930118"/>
          </a:xfrm>
          <a:custGeom>
            <a:avLst/>
            <a:gdLst>
              <a:gd name="connsiteX0" fmla="*/ 0 w 7426036"/>
              <a:gd name="connsiteY0" fmla="*/ 1930118 h 1930118"/>
              <a:gd name="connsiteX1" fmla="*/ 942109 w 7426036"/>
              <a:gd name="connsiteY1" fmla="*/ 1043427 h 1930118"/>
              <a:gd name="connsiteX2" fmla="*/ 2955636 w 7426036"/>
              <a:gd name="connsiteY2" fmla="*/ 1754627 h 1930118"/>
              <a:gd name="connsiteX3" fmla="*/ 5514109 w 7426036"/>
              <a:gd name="connsiteY3" fmla="*/ 18191 h 1930118"/>
              <a:gd name="connsiteX4" fmla="*/ 7426036 w 7426036"/>
              <a:gd name="connsiteY4" fmla="*/ 997245 h 1930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26036" h="1930118">
                <a:moveTo>
                  <a:pt x="0" y="1930118"/>
                </a:moveTo>
                <a:cubicBezTo>
                  <a:pt x="224751" y="1501396"/>
                  <a:pt x="449503" y="1072675"/>
                  <a:pt x="942109" y="1043427"/>
                </a:cubicBezTo>
                <a:cubicBezTo>
                  <a:pt x="1434715" y="1014179"/>
                  <a:pt x="2193636" y="1925500"/>
                  <a:pt x="2955636" y="1754627"/>
                </a:cubicBezTo>
                <a:cubicBezTo>
                  <a:pt x="3717636" y="1583754"/>
                  <a:pt x="4769042" y="144421"/>
                  <a:pt x="5514109" y="18191"/>
                </a:cubicBezTo>
                <a:cubicBezTo>
                  <a:pt x="6259176" y="-108039"/>
                  <a:pt x="6842606" y="444603"/>
                  <a:pt x="7426036" y="997245"/>
                </a:cubicBezTo>
              </a:path>
            </a:pathLst>
          </a:cu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1200"/>
          </a:xfrm>
        </p:spPr>
        <p:txBody>
          <a:bodyPr/>
          <a:lstStyle/>
          <a:p>
            <a:r>
              <a:rPr lang="fr-FR" err="1"/>
              <a:t>Recessionary Gap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1251434" y="2170832"/>
            <a:ext cx="7312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/>
              <a:t>REAL</a:t>
            </a:r>
          </a:p>
          <a:p>
            <a:pPr algn="ctr"/>
            <a:r>
              <a:rPr lang="fr-FR" b="1"/>
              <a:t>GDP</a:t>
            </a:r>
          </a:p>
        </p:txBody>
      </p:sp>
      <p:sp>
        <p:nvSpPr>
          <p:cNvPr id="9" name="ZoneTexte 28"/>
          <p:cNvSpPr txBox="1"/>
          <p:nvPr/>
        </p:nvSpPr>
        <p:spPr>
          <a:xfrm>
            <a:off x="7645084" y="3988083"/>
            <a:ext cx="402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rgbClr val="002060"/>
                </a:solidFill>
              </a:rPr>
              <a:t>Y</a:t>
            </a:r>
            <a:r>
              <a:rPr lang="fr-FR" b="1" baseline="-25000">
                <a:solidFill>
                  <a:srgbClr val="002060"/>
                </a:solidFill>
              </a:rPr>
              <a:t>A</a:t>
            </a:r>
          </a:p>
        </p:txBody>
      </p:sp>
      <p:cxnSp>
        <p:nvCxnSpPr>
          <p:cNvPr id="13" name="Connecteur droit avec flèche 4"/>
          <p:cNvCxnSpPr/>
          <p:nvPr/>
        </p:nvCxnSpPr>
        <p:spPr>
          <a:xfrm>
            <a:off x="1994108" y="6011229"/>
            <a:ext cx="618856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7"/>
          <p:cNvSpPr txBox="1"/>
          <p:nvPr/>
        </p:nvSpPr>
        <p:spPr>
          <a:xfrm>
            <a:off x="8154986" y="5806827"/>
            <a:ext cx="809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/>
              <a:t>TIME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6B13138-B21C-0E24-510B-3A7623469123}"/>
              </a:ext>
            </a:extLst>
          </p:cNvPr>
          <p:cNvCxnSpPr/>
          <p:nvPr/>
        </p:nvCxnSpPr>
        <p:spPr>
          <a:xfrm flipV="1">
            <a:off x="2002522" y="3240309"/>
            <a:ext cx="5645062" cy="167054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28">
            <a:extLst>
              <a:ext uri="{FF2B5EF4-FFF2-40B4-BE49-F238E27FC236}">
                <a16:creationId xmlns:a16="http://schemas.microsoft.com/office/drawing/2014/main" id="{84A8807B-7755-8285-25C5-4DC182D36308}"/>
              </a:ext>
            </a:extLst>
          </p:cNvPr>
          <p:cNvSpPr txBox="1"/>
          <p:nvPr/>
        </p:nvSpPr>
        <p:spPr>
          <a:xfrm>
            <a:off x="7678842" y="2962934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rgbClr val="C00000"/>
                </a:solidFill>
              </a:rPr>
              <a:t>Y</a:t>
            </a:r>
            <a:r>
              <a:rPr lang="fr-FR" b="1" baseline="-25000">
                <a:solidFill>
                  <a:srgbClr val="C00000"/>
                </a:solidFill>
              </a:rPr>
              <a:t>P</a:t>
            </a:r>
          </a:p>
        </p:txBody>
      </p:sp>
      <p:cxnSp>
        <p:nvCxnSpPr>
          <p:cNvPr id="6" name="Connecteur droit avec flèche 5"/>
          <p:cNvCxnSpPr/>
          <p:nvPr/>
        </p:nvCxnSpPr>
        <p:spPr>
          <a:xfrm flipV="1">
            <a:off x="1985602" y="1963215"/>
            <a:ext cx="14041" cy="404553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9BEA8F3-DD94-0ED3-CFE8-18CF0E661A1A}"/>
              </a:ext>
            </a:extLst>
          </p:cNvPr>
          <p:cNvCxnSpPr/>
          <p:nvPr/>
        </p:nvCxnSpPr>
        <p:spPr>
          <a:xfrm flipH="1" flipV="1">
            <a:off x="6292527" y="2972221"/>
            <a:ext cx="0" cy="303652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DFAE992-71FE-8A3F-5A4A-EB9F55B864C3}"/>
              </a:ext>
            </a:extLst>
          </p:cNvPr>
          <p:cNvCxnSpPr/>
          <p:nvPr/>
        </p:nvCxnSpPr>
        <p:spPr>
          <a:xfrm flipH="1" flipV="1">
            <a:off x="1852792" y="2965534"/>
            <a:ext cx="0" cy="667527"/>
          </a:xfrm>
          <a:prstGeom prst="straightConnector1">
            <a:avLst/>
          </a:prstGeom>
          <a:ln w="38100">
            <a:solidFill>
              <a:srgbClr val="0066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A8BDCC9-6E1B-C597-8138-DA87FD68DFA0}"/>
              </a:ext>
            </a:extLst>
          </p:cNvPr>
          <p:cNvCxnSpPr/>
          <p:nvPr/>
        </p:nvCxnSpPr>
        <p:spPr>
          <a:xfrm>
            <a:off x="2031238" y="3639869"/>
            <a:ext cx="425449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0674B3-4945-D061-6810-856960B4747A}"/>
              </a:ext>
            </a:extLst>
          </p:cNvPr>
          <p:cNvCxnSpPr/>
          <p:nvPr/>
        </p:nvCxnSpPr>
        <p:spPr>
          <a:xfrm>
            <a:off x="2025902" y="2978563"/>
            <a:ext cx="425449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7">
                <a:extLst>
                  <a:ext uri="{FF2B5EF4-FFF2-40B4-BE49-F238E27FC236}">
                    <a16:creationId xmlns:a16="http://schemas.microsoft.com/office/drawing/2014/main" id="{2BEB3CDA-6E02-15D1-F6E1-2FB963299AC6}"/>
                  </a:ext>
                </a:extLst>
              </p:cNvPr>
              <p:cNvSpPr txBox="1"/>
              <p:nvPr/>
            </p:nvSpPr>
            <p:spPr>
              <a:xfrm>
                <a:off x="5887713" y="6063734"/>
                <a:ext cx="8096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r-FR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19" name="ZoneTexte 17">
                <a:extLst>
                  <a:ext uri="{FF2B5EF4-FFF2-40B4-BE49-F238E27FC236}">
                    <a16:creationId xmlns:a16="http://schemas.microsoft.com/office/drawing/2014/main" id="{2BEB3CDA-6E02-15D1-F6E1-2FB963299A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7713" y="6063734"/>
                <a:ext cx="809627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ZoneTexte 28">
            <a:extLst>
              <a:ext uri="{FF2B5EF4-FFF2-40B4-BE49-F238E27FC236}">
                <a16:creationId xmlns:a16="http://schemas.microsoft.com/office/drawing/2014/main" id="{AA7515F8-8C36-AE03-2E73-17924D952701}"/>
              </a:ext>
            </a:extLst>
          </p:cNvPr>
          <p:cNvSpPr txBox="1"/>
          <p:nvPr/>
        </p:nvSpPr>
        <p:spPr>
          <a:xfrm>
            <a:off x="305964" y="3036375"/>
            <a:ext cx="15008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>
                <a:solidFill>
                  <a:schemeClr val="accent2">
                    <a:lumMod val="75000"/>
                  </a:schemeClr>
                </a:solidFill>
              </a:rPr>
              <a:t>INFLATIONARY GAP (OG &gt; 0)</a:t>
            </a:r>
          </a:p>
        </p:txBody>
      </p:sp>
    </p:spTree>
    <p:extLst>
      <p:ext uri="{BB962C8B-B14F-4D97-AF65-F5344CB8AC3E}">
        <p14:creationId xmlns:p14="http://schemas.microsoft.com/office/powerpoint/2010/main" val="2816602414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2000"/>
          </a:xfrm>
        </p:spPr>
        <p:txBody>
          <a:bodyPr/>
          <a:lstStyle/>
          <a:p>
            <a:r>
              <a:rPr lang="en-US"/>
              <a:t>The Aggregate Demand Curve</a:t>
            </a:r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438073" y="1752226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1438073" y="5720068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074871" y="2387763"/>
            <a:ext cx="3273878" cy="267916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365077" y="4987613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endParaRPr lang="en-GB" b="1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C6B0B7-1DDC-46C9-BACB-81A339620030}"/>
              </a:ext>
            </a:extLst>
          </p:cNvPr>
          <p:cNvSpPr txBox="1"/>
          <p:nvPr/>
        </p:nvSpPr>
        <p:spPr>
          <a:xfrm>
            <a:off x="6380187" y="5396902"/>
            <a:ext cx="2507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52AB02-08FE-41B9-BAD4-C32C8CD6A44E}"/>
              </a:ext>
            </a:extLst>
          </p:cNvPr>
          <p:cNvSpPr txBox="1"/>
          <p:nvPr/>
        </p:nvSpPr>
        <p:spPr>
          <a:xfrm>
            <a:off x="483748" y="2011588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3815236128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2000"/>
          </a:xfrm>
        </p:spPr>
        <p:txBody>
          <a:bodyPr/>
          <a:lstStyle/>
          <a:p>
            <a:r>
              <a:rPr lang="en-US"/>
              <a:t>Increase in  AD</a:t>
            </a:r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526052" y="1705970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1526052" y="5673812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468166" y="5489146"/>
            <a:ext cx="24294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AGGREGATE OUTPUT</a:t>
            </a:r>
          </a:p>
          <a:p>
            <a:pPr algn="ctr"/>
            <a:r>
              <a:rPr lang="en-US" b="1"/>
              <a:t>(REAL GDP)</a:t>
            </a:r>
            <a:endParaRPr lang="en-GB" b="1"/>
          </a:p>
        </p:txBody>
      </p:sp>
      <p:cxnSp>
        <p:nvCxnSpPr>
          <p:cNvPr id="11" name="Straight Connector 10"/>
          <p:cNvCxnSpPr/>
          <p:nvPr/>
        </p:nvCxnSpPr>
        <p:spPr>
          <a:xfrm>
            <a:off x="2154685" y="2185903"/>
            <a:ext cx="1734911" cy="275545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836527" y="4933192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4489" y="1949546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13" name="Straight Connector 12"/>
          <p:cNvCxnSpPr/>
          <p:nvPr/>
        </p:nvCxnSpPr>
        <p:spPr>
          <a:xfrm>
            <a:off x="3538458" y="2185903"/>
            <a:ext cx="1734911" cy="2755453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180912" y="4933192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2799664" y="2424427"/>
            <a:ext cx="595993" cy="342900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526052" y="3563629"/>
            <a:ext cx="287986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3022140" y="3563629"/>
            <a:ext cx="0" cy="211018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4413396" y="3563629"/>
            <a:ext cx="0" cy="211018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799664" y="5711516"/>
                <a:ext cx="457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9664" y="5711516"/>
                <a:ext cx="457176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168754" y="5711516"/>
                <a:ext cx="4624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8754" y="5711516"/>
                <a:ext cx="462499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56338" y="3378962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338" y="3378962"/>
                <a:ext cx="627351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AF65476A-F3A6-54FA-E549-6D45FFB8519F}"/>
              </a:ext>
            </a:extLst>
          </p:cNvPr>
          <p:cNvSpPr/>
          <p:nvPr/>
        </p:nvSpPr>
        <p:spPr>
          <a:xfrm>
            <a:off x="5663588" y="2767327"/>
            <a:ext cx="2088428" cy="860090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POSITIVE</a:t>
            </a:r>
            <a:br>
              <a:rPr lang="en-US" b="1" u="sng">
                <a:solidFill>
                  <a:schemeClr val="tx1"/>
                </a:solidFill>
              </a:rPr>
            </a:br>
            <a:r>
              <a:rPr lang="en-US" b="1">
                <a:solidFill>
                  <a:schemeClr val="tx1"/>
                </a:solidFill>
              </a:rPr>
              <a:t> DEMAND SHOCK</a:t>
            </a:r>
            <a:endParaRPr lang="en-GB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833282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2000"/>
          </a:xfrm>
        </p:spPr>
        <p:txBody>
          <a:bodyPr/>
          <a:lstStyle/>
          <a:p>
            <a:r>
              <a:rPr lang="en-US"/>
              <a:t>Decrease in  AD</a:t>
            </a:r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526052" y="1705970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1526052" y="5673812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468166" y="5489146"/>
            <a:ext cx="24294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AGGREGATE OUTPUT</a:t>
            </a:r>
          </a:p>
          <a:p>
            <a:pPr algn="ctr"/>
            <a:r>
              <a:rPr lang="en-US" b="1"/>
              <a:t>(REAL GDP)</a:t>
            </a:r>
            <a:endParaRPr lang="en-GB" b="1"/>
          </a:p>
        </p:txBody>
      </p:sp>
      <p:cxnSp>
        <p:nvCxnSpPr>
          <p:cNvPr id="11" name="Straight Connector 10"/>
          <p:cNvCxnSpPr/>
          <p:nvPr/>
        </p:nvCxnSpPr>
        <p:spPr>
          <a:xfrm>
            <a:off x="2154685" y="2185903"/>
            <a:ext cx="1734911" cy="2755453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836527" y="4933192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4489" y="1949546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13" name="Straight Connector 12"/>
          <p:cNvCxnSpPr/>
          <p:nvPr/>
        </p:nvCxnSpPr>
        <p:spPr>
          <a:xfrm>
            <a:off x="3538458" y="2185903"/>
            <a:ext cx="1734911" cy="275545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180912" y="4933192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 rot="10800000">
            <a:off x="2799664" y="2424427"/>
            <a:ext cx="595993" cy="342900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526052" y="3563629"/>
            <a:ext cx="287986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3022140" y="3563629"/>
            <a:ext cx="0" cy="211018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4413396" y="3563629"/>
            <a:ext cx="0" cy="211018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799664" y="5711516"/>
                <a:ext cx="4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9664" y="5711516"/>
                <a:ext cx="462498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168754" y="5711516"/>
                <a:ext cx="457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8754" y="5711516"/>
                <a:ext cx="45717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56338" y="3378962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338" y="3378962"/>
                <a:ext cx="627351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4518A5DA-4846-17A4-F49D-AE1F4ECC05A2}"/>
              </a:ext>
            </a:extLst>
          </p:cNvPr>
          <p:cNvSpPr/>
          <p:nvPr/>
        </p:nvSpPr>
        <p:spPr>
          <a:xfrm>
            <a:off x="5663588" y="2767327"/>
            <a:ext cx="2088428" cy="860090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NEGATIVE</a:t>
            </a:r>
            <a:br>
              <a:rPr lang="en-US" b="1" u="sng">
                <a:solidFill>
                  <a:schemeClr val="tx1"/>
                </a:solidFill>
              </a:rPr>
            </a:br>
            <a:r>
              <a:rPr lang="en-US" b="1">
                <a:solidFill>
                  <a:schemeClr val="tx1"/>
                </a:solidFill>
              </a:rPr>
              <a:t> DEMAND SHOCK</a:t>
            </a:r>
            <a:endParaRPr lang="en-GB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45116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844" y="674880"/>
            <a:ext cx="8596668" cy="762000"/>
          </a:xfrm>
        </p:spPr>
        <p:txBody>
          <a:bodyPr/>
          <a:lstStyle/>
          <a:p>
            <a:r>
              <a:rPr lang="en-US"/>
              <a:t>The Short-Run Aggregate Supply Curve</a:t>
            </a:r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315099" y="1709022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1315099" y="5676864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257213" y="5353698"/>
            <a:ext cx="2465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  <p:sp>
        <p:nvSpPr>
          <p:cNvPr id="9" name="TextBox 8"/>
          <p:cNvSpPr txBox="1"/>
          <p:nvPr/>
        </p:nvSpPr>
        <p:spPr>
          <a:xfrm>
            <a:off x="375722" y="2021393"/>
            <a:ext cx="848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981271" y="2529225"/>
            <a:ext cx="3252248" cy="2494497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301652" y="2159893"/>
            <a:ext cx="708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>
                <a:solidFill>
                  <a:srgbClr val="C00000"/>
                </a:solidFill>
              </a:rPr>
              <a:t>S</a:t>
            </a:r>
            <a:r>
              <a:rPr lang="en-US" b="1">
                <a:solidFill>
                  <a:srgbClr val="C00000"/>
                </a:solidFill>
              </a:rPr>
              <a:t>RAS</a:t>
            </a:r>
            <a:endParaRPr lang="en-GB" b="1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787994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B26D5DA-F431-473F-BF70-859AD0E394DE}"/>
              </a:ext>
            </a:extLst>
          </p:cNvPr>
          <p:cNvCxnSpPr/>
          <p:nvPr/>
        </p:nvCxnSpPr>
        <p:spPr>
          <a:xfrm flipV="1">
            <a:off x="3488082" y="1974576"/>
            <a:ext cx="1514161" cy="3016717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2000"/>
          </a:xfrm>
        </p:spPr>
        <p:txBody>
          <a:bodyPr/>
          <a:lstStyle/>
          <a:p>
            <a:r>
              <a:rPr lang="en-US"/>
              <a:t>Increase in SRAS</a:t>
            </a:r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299287" y="1753232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1299287" y="5721074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102294" y="1971901"/>
            <a:ext cx="1514161" cy="3016717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532997" y="1599894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SRAS</a:t>
            </a:r>
            <a:r>
              <a:rPr lang="en-US" b="1" baseline="-25000">
                <a:solidFill>
                  <a:srgbClr val="C00000"/>
                </a:solidFill>
              </a:rPr>
              <a:t>1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5121" y="2061237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sp>
        <p:nvSpPr>
          <p:cNvPr id="14" name="TextBox 13"/>
          <p:cNvSpPr txBox="1"/>
          <p:nvPr/>
        </p:nvSpPr>
        <p:spPr>
          <a:xfrm>
            <a:off x="4867333" y="1603291"/>
            <a:ext cx="798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4"/>
                </a:solidFill>
              </a:rPr>
              <a:t>SRAS</a:t>
            </a:r>
            <a:r>
              <a:rPr lang="en-US" b="1" baseline="-25000">
                <a:solidFill>
                  <a:schemeClr val="accent4"/>
                </a:solidFill>
              </a:rPr>
              <a:t>2</a:t>
            </a:r>
            <a:endParaRPr lang="en-GB" b="1" baseline="-25000">
              <a:solidFill>
                <a:schemeClr val="accent4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3809324" y="2212900"/>
            <a:ext cx="595993" cy="342900"/>
          </a:xfrm>
          <a:prstGeom prst="rightArrow">
            <a:avLst/>
          </a:prstGeom>
          <a:solidFill>
            <a:schemeClr val="accent4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99287" y="3610891"/>
            <a:ext cx="287986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2795375" y="3610891"/>
            <a:ext cx="0" cy="211018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4186631" y="3610891"/>
            <a:ext cx="0" cy="211018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566787" y="5775620"/>
                <a:ext cx="457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6787" y="5775620"/>
                <a:ext cx="457176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955381" y="5775620"/>
                <a:ext cx="4624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81" y="5775620"/>
                <a:ext cx="462499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29007" y="3423788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007" y="3423788"/>
                <a:ext cx="627351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/>
          <p:cNvSpPr/>
          <p:nvPr/>
        </p:nvSpPr>
        <p:spPr>
          <a:xfrm>
            <a:off x="5675236" y="3053775"/>
            <a:ext cx="1855907" cy="1109358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tx1"/>
                </a:solidFill>
              </a:rPr>
              <a:t>SHORT-RUN</a:t>
            </a:r>
            <a:r>
              <a:rPr lang="en-US" b="1" u="sng">
                <a:solidFill>
                  <a:schemeClr val="tx1"/>
                </a:solidFill>
              </a:rPr>
              <a:t> POSITIVE</a:t>
            </a:r>
            <a:r>
              <a:rPr lang="en-US" b="1">
                <a:solidFill>
                  <a:schemeClr val="tx1"/>
                </a:solidFill>
              </a:rPr>
              <a:t> SUPPLY SHOCK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0DC3AD-813A-04E7-5985-A518788582FF}"/>
              </a:ext>
            </a:extLst>
          </p:cNvPr>
          <p:cNvSpPr txBox="1"/>
          <p:nvPr/>
        </p:nvSpPr>
        <p:spPr>
          <a:xfrm>
            <a:off x="6237898" y="5397908"/>
            <a:ext cx="2465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3710815460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B26D5DA-F431-473F-BF70-859AD0E394DE}"/>
              </a:ext>
            </a:extLst>
          </p:cNvPr>
          <p:cNvCxnSpPr/>
          <p:nvPr/>
        </p:nvCxnSpPr>
        <p:spPr>
          <a:xfrm flipV="1">
            <a:off x="3488082" y="1974576"/>
            <a:ext cx="1514161" cy="3016717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2000"/>
          </a:xfrm>
        </p:spPr>
        <p:txBody>
          <a:bodyPr/>
          <a:lstStyle/>
          <a:p>
            <a:r>
              <a:rPr lang="en-US"/>
              <a:t>Decrease in SRAS</a:t>
            </a:r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299287" y="1753232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1299287" y="5721074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102294" y="1971901"/>
            <a:ext cx="1514161" cy="3016717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532997" y="1599894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4"/>
                </a:solidFill>
              </a:rPr>
              <a:t>SRAS</a:t>
            </a:r>
            <a:r>
              <a:rPr lang="en-US" b="1" baseline="-25000">
                <a:solidFill>
                  <a:schemeClr val="accent4"/>
                </a:solidFill>
              </a:rPr>
              <a:t>2</a:t>
            </a:r>
            <a:endParaRPr lang="en-GB" b="1" baseline="-25000">
              <a:solidFill>
                <a:schemeClr val="accent4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5121" y="2061237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sp>
        <p:nvSpPr>
          <p:cNvPr id="14" name="TextBox 13"/>
          <p:cNvSpPr txBox="1"/>
          <p:nvPr/>
        </p:nvSpPr>
        <p:spPr>
          <a:xfrm>
            <a:off x="4867333" y="1603291"/>
            <a:ext cx="798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SRAS</a:t>
            </a:r>
            <a:r>
              <a:rPr lang="en-US" b="1" baseline="-25000">
                <a:solidFill>
                  <a:srgbClr val="C00000"/>
                </a:solidFill>
              </a:rPr>
              <a:t>1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 rot="10800000">
            <a:off x="3809324" y="2212900"/>
            <a:ext cx="595993" cy="342900"/>
          </a:xfrm>
          <a:prstGeom prst="rightArrow">
            <a:avLst/>
          </a:prstGeom>
          <a:solidFill>
            <a:schemeClr val="accent4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99287" y="3610891"/>
            <a:ext cx="287986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2795375" y="3610891"/>
            <a:ext cx="0" cy="211018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4186631" y="3610891"/>
            <a:ext cx="0" cy="211018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566787" y="5775620"/>
                <a:ext cx="4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6787" y="5775620"/>
                <a:ext cx="462498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955381" y="5775620"/>
                <a:ext cx="457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81" y="5775620"/>
                <a:ext cx="45717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29007" y="3423788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007" y="3423788"/>
                <a:ext cx="627351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/>
          <p:cNvSpPr/>
          <p:nvPr/>
        </p:nvSpPr>
        <p:spPr>
          <a:xfrm>
            <a:off x="5675236" y="3053775"/>
            <a:ext cx="1855907" cy="1109358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tx1"/>
                </a:solidFill>
              </a:rPr>
              <a:t>SHORT-RUN</a:t>
            </a:r>
            <a:r>
              <a:rPr lang="en-US" b="1" u="sng">
                <a:solidFill>
                  <a:schemeClr val="tx1"/>
                </a:solidFill>
              </a:rPr>
              <a:t> NEGATIVE</a:t>
            </a:r>
            <a:r>
              <a:rPr lang="en-US" b="1">
                <a:solidFill>
                  <a:schemeClr val="tx1"/>
                </a:solidFill>
              </a:rPr>
              <a:t> SUPPLY SHOCK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0DC3AD-813A-04E7-5985-A518788582FF}"/>
              </a:ext>
            </a:extLst>
          </p:cNvPr>
          <p:cNvSpPr txBox="1"/>
          <p:nvPr/>
        </p:nvSpPr>
        <p:spPr>
          <a:xfrm>
            <a:off x="6237898" y="5397908"/>
            <a:ext cx="2465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3236759242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SR Macroeconomic Equilibrium</a:t>
            </a:r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1349175" y="1730252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1349175" y="5698094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291289" y="5374928"/>
            <a:ext cx="24294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</a:p>
          <a:p>
            <a:pPr algn="ctr"/>
            <a:r>
              <a:rPr lang="en-US" b="1"/>
              <a:t>(REAL GDP)</a:t>
            </a:r>
            <a:endParaRPr lang="en-GB" b="1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134988" y="2195024"/>
            <a:ext cx="2732628" cy="278816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883944" y="1874286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SRAS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5299" y="1954039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  <a:br>
              <a:rPr lang="en-US" b="1"/>
            </a:br>
            <a:r>
              <a:rPr lang="en-US" b="1"/>
              <a:t>LEVEL</a:t>
            </a:r>
            <a:endParaRPr lang="en-GB" b="1"/>
          </a:p>
        </p:txBody>
      </p:sp>
      <p:cxnSp>
        <p:nvCxnSpPr>
          <p:cNvPr id="14" name="Straight Connector 13"/>
          <p:cNvCxnSpPr/>
          <p:nvPr/>
        </p:nvCxnSpPr>
        <p:spPr>
          <a:xfrm>
            <a:off x="1893419" y="2195024"/>
            <a:ext cx="3120434" cy="250702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016981" y="4628967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endParaRPr lang="en-GB" b="1" baseline="-2500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10783" y="3339348"/>
                <a:ext cx="5977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𝑃𝐿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783" y="3339348"/>
                <a:ext cx="597728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/>
          <p:nvPr/>
        </p:nvCxnSpPr>
        <p:spPr>
          <a:xfrm>
            <a:off x="1349175" y="3524014"/>
            <a:ext cx="222187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3478491" y="3434799"/>
            <a:ext cx="182880" cy="182880"/>
            <a:chOff x="4728680" y="3055122"/>
            <a:chExt cx="256500" cy="261196"/>
          </a:xfrm>
        </p:grpSpPr>
        <p:cxnSp>
          <p:nvCxnSpPr>
            <p:cNvPr id="34" name="Straight Connector 33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Connector 38"/>
          <p:cNvCxnSpPr/>
          <p:nvPr/>
        </p:nvCxnSpPr>
        <p:spPr>
          <a:xfrm flipH="1" flipV="1">
            <a:off x="3562885" y="3536211"/>
            <a:ext cx="0" cy="216188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315894" y="5744260"/>
                <a:ext cx="4939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𝑌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5894" y="5744260"/>
                <a:ext cx="49398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1204696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Increase in AD</a:t>
            </a:r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1350014" y="1674644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1350014" y="5642486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292128" y="5319320"/>
            <a:ext cx="24294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AGGREGATE OUTPUT</a:t>
            </a:r>
          </a:p>
          <a:p>
            <a:pPr algn="ctr"/>
            <a:r>
              <a:rPr lang="en-US" b="1"/>
              <a:t>(REAL GDP)</a:t>
            </a:r>
            <a:endParaRPr lang="en-GB" b="1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135827" y="2139416"/>
            <a:ext cx="2732628" cy="278816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884783" y="1818678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SRAS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6900" y="1924358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14" name="Straight Connector 13"/>
          <p:cNvCxnSpPr/>
          <p:nvPr/>
        </p:nvCxnSpPr>
        <p:spPr>
          <a:xfrm>
            <a:off x="1987423" y="1903241"/>
            <a:ext cx="2238461" cy="312072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171903" y="5023965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80977" y="3562071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77" y="3562071"/>
                <a:ext cx="627351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/>
          <p:nvPr/>
        </p:nvCxnSpPr>
        <p:spPr>
          <a:xfrm>
            <a:off x="1350014" y="3745992"/>
            <a:ext cx="195662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3215197" y="3643891"/>
            <a:ext cx="182880" cy="182880"/>
            <a:chOff x="4728680" y="3055122"/>
            <a:chExt cx="256500" cy="261196"/>
          </a:xfrm>
        </p:grpSpPr>
        <p:cxnSp>
          <p:nvCxnSpPr>
            <p:cNvPr id="34" name="Straight Connector 33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Connector 38"/>
          <p:cNvCxnSpPr/>
          <p:nvPr/>
        </p:nvCxnSpPr>
        <p:spPr>
          <a:xfrm flipH="1" flipV="1">
            <a:off x="3313949" y="3745992"/>
            <a:ext cx="0" cy="189649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077511" y="5677086"/>
                <a:ext cx="457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7511" y="5677086"/>
                <a:ext cx="45717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/>
          <p:cNvCxnSpPr/>
          <p:nvPr/>
        </p:nvCxnSpPr>
        <p:spPr>
          <a:xfrm>
            <a:off x="3136181" y="1914753"/>
            <a:ext cx="2232703" cy="3112696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319900" y="502744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2699163" y="2310181"/>
            <a:ext cx="538843" cy="323166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81937" y="2881714"/>
                <a:ext cx="6326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937" y="2881714"/>
                <a:ext cx="632674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Connector 28"/>
          <p:cNvCxnSpPr/>
          <p:nvPr/>
        </p:nvCxnSpPr>
        <p:spPr>
          <a:xfrm>
            <a:off x="1350014" y="3065635"/>
            <a:ext cx="261268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3871260" y="2963534"/>
            <a:ext cx="182880" cy="182880"/>
            <a:chOff x="4728680" y="3055122"/>
            <a:chExt cx="256500" cy="261196"/>
          </a:xfrm>
        </p:grpSpPr>
        <p:cxnSp>
          <p:nvCxnSpPr>
            <p:cNvPr id="36" name="Straight Connector 35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8" name="Straight Connector 37"/>
          <p:cNvCxnSpPr/>
          <p:nvPr/>
        </p:nvCxnSpPr>
        <p:spPr>
          <a:xfrm flipH="1" flipV="1">
            <a:off x="3979195" y="3062157"/>
            <a:ext cx="0" cy="258033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747945" y="5677086"/>
                <a:ext cx="4624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7945" y="5677086"/>
                <a:ext cx="46249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/>
          <p:cNvSpPr/>
          <p:nvPr/>
        </p:nvSpPr>
        <p:spPr>
          <a:xfrm>
            <a:off x="5695453" y="3028224"/>
            <a:ext cx="1347109" cy="1010544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tx1"/>
                </a:solidFill>
              </a:rPr>
              <a:t>POSITIVE DEMAND SHOCK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41" name="Right Arrow 40"/>
          <p:cNvSpPr/>
          <p:nvPr/>
        </p:nvSpPr>
        <p:spPr>
          <a:xfrm>
            <a:off x="3306099" y="6047581"/>
            <a:ext cx="673096" cy="24804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3" name="Right Arrow 42"/>
          <p:cNvSpPr/>
          <p:nvPr/>
        </p:nvSpPr>
        <p:spPr>
          <a:xfrm rot="16200000">
            <a:off x="191279" y="3274109"/>
            <a:ext cx="663498" cy="24804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606978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Decrease in AD</a:t>
            </a:r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1350014" y="1674644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1350014" y="5642486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292128" y="5319320"/>
            <a:ext cx="24294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AGGREGATE OUTPUT</a:t>
            </a:r>
          </a:p>
          <a:p>
            <a:pPr algn="ctr"/>
            <a:r>
              <a:rPr lang="en-US" b="1"/>
              <a:t>(REAL GDP)</a:t>
            </a:r>
            <a:endParaRPr lang="en-GB" b="1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135827" y="2139416"/>
            <a:ext cx="2732628" cy="278816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884783" y="1818678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SRAS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6900" y="1924358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14" name="Straight Connector 13"/>
          <p:cNvCxnSpPr/>
          <p:nvPr/>
        </p:nvCxnSpPr>
        <p:spPr>
          <a:xfrm>
            <a:off x="1987423" y="1903241"/>
            <a:ext cx="2238461" cy="3120724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171903" y="5023965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80977" y="3562071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77" y="3562071"/>
                <a:ext cx="632673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/>
          <p:nvPr/>
        </p:nvCxnSpPr>
        <p:spPr>
          <a:xfrm>
            <a:off x="1350014" y="3745992"/>
            <a:ext cx="195662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3215197" y="3643891"/>
            <a:ext cx="182880" cy="182880"/>
            <a:chOff x="4728680" y="3055122"/>
            <a:chExt cx="256500" cy="261196"/>
          </a:xfrm>
        </p:grpSpPr>
        <p:cxnSp>
          <p:nvCxnSpPr>
            <p:cNvPr id="34" name="Straight Connector 33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Connector 38"/>
          <p:cNvCxnSpPr/>
          <p:nvPr/>
        </p:nvCxnSpPr>
        <p:spPr>
          <a:xfrm flipH="1" flipV="1">
            <a:off x="3313949" y="3745992"/>
            <a:ext cx="0" cy="189649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077511" y="5677086"/>
                <a:ext cx="4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7511" y="5677086"/>
                <a:ext cx="462498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/>
          <p:cNvCxnSpPr/>
          <p:nvPr/>
        </p:nvCxnSpPr>
        <p:spPr>
          <a:xfrm>
            <a:off x="3136181" y="1914753"/>
            <a:ext cx="2232703" cy="3112696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319900" y="502744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 rot="10800000">
            <a:off x="2699163" y="2310181"/>
            <a:ext cx="538843" cy="323166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81937" y="2881714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937" y="2881714"/>
                <a:ext cx="627351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Connector 28"/>
          <p:cNvCxnSpPr/>
          <p:nvPr/>
        </p:nvCxnSpPr>
        <p:spPr>
          <a:xfrm>
            <a:off x="1350014" y="3065635"/>
            <a:ext cx="261268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3871260" y="2963534"/>
            <a:ext cx="182880" cy="182880"/>
            <a:chOff x="4728680" y="3055122"/>
            <a:chExt cx="256500" cy="261196"/>
          </a:xfrm>
        </p:grpSpPr>
        <p:cxnSp>
          <p:nvCxnSpPr>
            <p:cNvPr id="36" name="Straight Connector 35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8" name="Straight Connector 37"/>
          <p:cNvCxnSpPr/>
          <p:nvPr/>
        </p:nvCxnSpPr>
        <p:spPr>
          <a:xfrm flipH="1" flipV="1">
            <a:off x="3979195" y="3062157"/>
            <a:ext cx="0" cy="258033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747945" y="5677086"/>
                <a:ext cx="457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7945" y="5677086"/>
                <a:ext cx="45717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/>
          <p:cNvSpPr/>
          <p:nvPr/>
        </p:nvSpPr>
        <p:spPr>
          <a:xfrm>
            <a:off x="5695453" y="3028224"/>
            <a:ext cx="1347109" cy="1010544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tx1"/>
                </a:solidFill>
              </a:rPr>
              <a:t>NEGATIVE DEMAND SHOCK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41" name="Right Arrow 40"/>
          <p:cNvSpPr/>
          <p:nvPr/>
        </p:nvSpPr>
        <p:spPr>
          <a:xfrm rot="10800000">
            <a:off x="3306099" y="6047581"/>
            <a:ext cx="673096" cy="24804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3" name="Right Arrow 42"/>
          <p:cNvSpPr/>
          <p:nvPr/>
        </p:nvSpPr>
        <p:spPr>
          <a:xfrm rot="5400000">
            <a:off x="191279" y="3274109"/>
            <a:ext cx="663498" cy="24804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299478"/>
      </p:ext>
    </p:extLst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1800"/>
          </a:xfrm>
        </p:spPr>
        <p:txBody>
          <a:bodyPr/>
          <a:lstStyle/>
          <a:p>
            <a:r>
              <a:rPr lang="en-US"/>
              <a:t>Increase in SRAS</a:t>
            </a:r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1379510" y="1627423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1379510" y="5595265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321624" y="5263937"/>
            <a:ext cx="24294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AGGREGATE OUTPUT</a:t>
            </a:r>
          </a:p>
          <a:p>
            <a:pPr algn="ctr"/>
            <a:r>
              <a:rPr lang="en-US" b="1"/>
              <a:t>(REAL GDP)</a:t>
            </a:r>
            <a:endParaRPr lang="en-GB" b="1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304120" y="1992875"/>
            <a:ext cx="1257300" cy="293312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502511" y="165191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SRAS</a:t>
            </a:r>
            <a:r>
              <a:rPr lang="en-US" b="1" baseline="-25000">
                <a:solidFill>
                  <a:srgbClr val="C00000"/>
                </a:solidFill>
              </a:rPr>
              <a:t>1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7493" y="1851454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  <a:br>
              <a:rPr lang="en-US" b="1"/>
            </a:br>
            <a:r>
              <a:rPr lang="en-US" b="1"/>
              <a:t>LEVEL</a:t>
            </a:r>
            <a:endParaRPr lang="en-GB" b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95243" y="3497088"/>
                <a:ext cx="6326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243" y="3497088"/>
                <a:ext cx="632674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/>
          <p:cNvCxnSpPr/>
          <p:nvPr/>
        </p:nvCxnSpPr>
        <p:spPr>
          <a:xfrm>
            <a:off x="2287792" y="2279288"/>
            <a:ext cx="3029816" cy="264670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317608" y="4898805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3672142" y="2140789"/>
            <a:ext cx="538843" cy="323166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02111" y="2812770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111" y="2812770"/>
                <a:ext cx="62735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Connector 28"/>
          <p:cNvCxnSpPr/>
          <p:nvPr/>
        </p:nvCxnSpPr>
        <p:spPr>
          <a:xfrm>
            <a:off x="1379510" y="3018414"/>
            <a:ext cx="170909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3021490" y="2912989"/>
            <a:ext cx="182880" cy="182880"/>
            <a:chOff x="4728680" y="3055122"/>
            <a:chExt cx="256500" cy="261196"/>
          </a:xfrm>
        </p:grpSpPr>
        <p:cxnSp>
          <p:nvCxnSpPr>
            <p:cNvPr id="36" name="Straight Connector 35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8" name="Straight Connector 37"/>
          <p:cNvCxnSpPr/>
          <p:nvPr/>
        </p:nvCxnSpPr>
        <p:spPr>
          <a:xfrm flipH="1" flipV="1">
            <a:off x="3129425" y="3011612"/>
            <a:ext cx="0" cy="258033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2898760" y="5633146"/>
                <a:ext cx="457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8760" y="5633146"/>
                <a:ext cx="45717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/>
          <p:cNvSpPr/>
          <p:nvPr/>
        </p:nvSpPr>
        <p:spPr>
          <a:xfrm>
            <a:off x="5407862" y="2791024"/>
            <a:ext cx="1873420" cy="1010544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tx1"/>
                </a:solidFill>
              </a:rPr>
              <a:t>POSITIVE SHORT-RUN SUPPLY SHOCK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41" name="Right Arrow 40"/>
          <p:cNvSpPr/>
          <p:nvPr/>
        </p:nvSpPr>
        <p:spPr>
          <a:xfrm>
            <a:off x="3113097" y="6000360"/>
            <a:ext cx="788722" cy="24804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rgbClr val="C00000"/>
              </a:solidFill>
            </a:endParaRPr>
          </a:p>
        </p:txBody>
      </p:sp>
      <p:sp>
        <p:nvSpPr>
          <p:cNvPr id="43" name="Right Arrow 42"/>
          <p:cNvSpPr/>
          <p:nvPr/>
        </p:nvSpPr>
        <p:spPr>
          <a:xfrm rot="5400000">
            <a:off x="311097" y="3226644"/>
            <a:ext cx="663498" cy="24804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 flipV="1">
            <a:off x="3343445" y="2001039"/>
            <a:ext cx="1280546" cy="2987352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4579927" y="165191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4"/>
                </a:solidFill>
              </a:rPr>
              <a:t>SRAS</a:t>
            </a:r>
            <a:r>
              <a:rPr lang="en-US" b="1" baseline="-25000">
                <a:solidFill>
                  <a:schemeClr val="accent4"/>
                </a:solidFill>
              </a:rPr>
              <a:t>2</a:t>
            </a:r>
            <a:endParaRPr lang="en-GB" b="1" baseline="-25000">
              <a:solidFill>
                <a:schemeClr val="accent4"/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1398577" y="3682443"/>
            <a:ext cx="250324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3808009" y="3588506"/>
            <a:ext cx="182880" cy="182880"/>
            <a:chOff x="4728680" y="3055122"/>
            <a:chExt cx="256500" cy="261196"/>
          </a:xfrm>
        </p:grpSpPr>
        <p:cxnSp>
          <p:nvCxnSpPr>
            <p:cNvPr id="34" name="Straight Connector 33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Connector 38"/>
          <p:cNvCxnSpPr/>
          <p:nvPr/>
        </p:nvCxnSpPr>
        <p:spPr>
          <a:xfrm flipH="1" flipV="1">
            <a:off x="3898597" y="3690607"/>
            <a:ext cx="0" cy="189649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667999" y="5629865"/>
                <a:ext cx="4624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7999" y="5629865"/>
                <a:ext cx="462499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456894"/>
      </p:ext>
    </p:extLst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1800"/>
          </a:xfrm>
        </p:spPr>
        <p:txBody>
          <a:bodyPr/>
          <a:lstStyle/>
          <a:p>
            <a:r>
              <a:rPr lang="en-US"/>
              <a:t>Decrease in SRAS</a:t>
            </a:r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1379510" y="1627423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1379510" y="5595265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321624" y="5263937"/>
            <a:ext cx="24294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AGGREGATE OUTPUT</a:t>
            </a:r>
          </a:p>
          <a:p>
            <a:pPr algn="ctr"/>
            <a:r>
              <a:rPr lang="en-US" b="1"/>
              <a:t>(REAL GDP)</a:t>
            </a:r>
            <a:endParaRPr lang="en-GB" b="1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304120" y="1992875"/>
            <a:ext cx="1257300" cy="2933122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502511" y="165191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4"/>
                </a:solidFill>
              </a:rPr>
              <a:t>SRAS</a:t>
            </a:r>
            <a:r>
              <a:rPr lang="en-US" b="1" baseline="-25000">
                <a:solidFill>
                  <a:schemeClr val="accent4"/>
                </a:solidFill>
              </a:rPr>
              <a:t>2</a:t>
            </a:r>
            <a:endParaRPr lang="en-GB" b="1" baseline="-25000">
              <a:solidFill>
                <a:schemeClr val="accent4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7493" y="1851454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  <a:br>
              <a:rPr lang="en-US" b="1"/>
            </a:br>
            <a:r>
              <a:rPr lang="en-US" b="1"/>
              <a:t>LEVEL</a:t>
            </a:r>
            <a:endParaRPr lang="en-GB" b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95243" y="3497088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243" y="3497088"/>
                <a:ext cx="627351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/>
          <p:cNvCxnSpPr/>
          <p:nvPr/>
        </p:nvCxnSpPr>
        <p:spPr>
          <a:xfrm>
            <a:off x="2287792" y="2279288"/>
            <a:ext cx="3029816" cy="264670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317608" y="4898805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 rot="10800000">
            <a:off x="3672142" y="2140789"/>
            <a:ext cx="538843" cy="323166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02111" y="2812770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111" y="2812770"/>
                <a:ext cx="632673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Connector 28"/>
          <p:cNvCxnSpPr/>
          <p:nvPr/>
        </p:nvCxnSpPr>
        <p:spPr>
          <a:xfrm>
            <a:off x="1379510" y="3018414"/>
            <a:ext cx="170909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3021490" y="2912989"/>
            <a:ext cx="182880" cy="182880"/>
            <a:chOff x="4728680" y="3055122"/>
            <a:chExt cx="256500" cy="261196"/>
          </a:xfrm>
        </p:grpSpPr>
        <p:cxnSp>
          <p:nvCxnSpPr>
            <p:cNvPr id="36" name="Straight Connector 35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8" name="Straight Connector 37"/>
          <p:cNvCxnSpPr/>
          <p:nvPr/>
        </p:nvCxnSpPr>
        <p:spPr>
          <a:xfrm flipH="1" flipV="1">
            <a:off x="3129425" y="3011612"/>
            <a:ext cx="0" cy="258033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2898760" y="5633146"/>
                <a:ext cx="4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8760" y="5633146"/>
                <a:ext cx="462498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/>
          <p:cNvSpPr/>
          <p:nvPr/>
        </p:nvSpPr>
        <p:spPr>
          <a:xfrm>
            <a:off x="5407862" y="2791024"/>
            <a:ext cx="1873420" cy="1010544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tx1"/>
                </a:solidFill>
              </a:rPr>
              <a:t>NEGATIVE SHORT-RUN SUPPLY SHOCK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41" name="Right Arrow 40"/>
          <p:cNvSpPr/>
          <p:nvPr/>
        </p:nvSpPr>
        <p:spPr>
          <a:xfrm rot="10800000">
            <a:off x="3113097" y="6000360"/>
            <a:ext cx="788722" cy="24804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rgbClr val="C00000"/>
              </a:solidFill>
            </a:endParaRPr>
          </a:p>
        </p:txBody>
      </p:sp>
      <p:sp>
        <p:nvSpPr>
          <p:cNvPr id="43" name="Right Arrow 42"/>
          <p:cNvSpPr/>
          <p:nvPr/>
        </p:nvSpPr>
        <p:spPr>
          <a:xfrm rot="16200000">
            <a:off x="311097" y="3226644"/>
            <a:ext cx="663498" cy="24804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 flipV="1">
            <a:off x="3343445" y="2001039"/>
            <a:ext cx="1280546" cy="298735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4579927" y="165191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SRAS</a:t>
            </a:r>
            <a:r>
              <a:rPr lang="en-US" b="1" baseline="-25000">
                <a:solidFill>
                  <a:srgbClr val="C00000"/>
                </a:solidFill>
              </a:rPr>
              <a:t>1</a:t>
            </a:r>
            <a:endParaRPr lang="en-GB" b="1" baseline="-25000">
              <a:solidFill>
                <a:srgbClr val="C00000"/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1398577" y="3682443"/>
            <a:ext cx="250324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3808009" y="3588506"/>
            <a:ext cx="182880" cy="182880"/>
            <a:chOff x="4728680" y="3055122"/>
            <a:chExt cx="256500" cy="261196"/>
          </a:xfrm>
        </p:grpSpPr>
        <p:cxnSp>
          <p:nvCxnSpPr>
            <p:cNvPr id="34" name="Straight Connector 33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Connector 38"/>
          <p:cNvCxnSpPr/>
          <p:nvPr/>
        </p:nvCxnSpPr>
        <p:spPr>
          <a:xfrm flipH="1" flipV="1">
            <a:off x="3898597" y="3690607"/>
            <a:ext cx="0" cy="189649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667999" y="5629865"/>
                <a:ext cx="457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7999" y="5629865"/>
                <a:ext cx="457176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7001131"/>
      </p:ext>
    </p:extLst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2000"/>
          </a:xfrm>
        </p:spPr>
        <p:txBody>
          <a:bodyPr/>
          <a:lstStyle/>
          <a:p>
            <a:r>
              <a:rPr lang="en-US"/>
              <a:t>The LRAS Curve</a:t>
            </a:r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238407" y="1679524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80521" y="5324200"/>
            <a:ext cx="2429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</a:p>
          <a:p>
            <a:pPr algn="ctr"/>
            <a:r>
              <a:rPr lang="en-US" b="1"/>
              <a:t>(REAL GDP)</a:t>
            </a:r>
            <a:endParaRPr lang="en-GB" b="1"/>
          </a:p>
        </p:txBody>
      </p:sp>
      <p:cxnSp>
        <p:nvCxnSpPr>
          <p:cNvPr id="11" name="Straight Connector 10"/>
          <p:cNvCxnSpPr/>
          <p:nvPr/>
        </p:nvCxnSpPr>
        <p:spPr>
          <a:xfrm flipH="1" flipV="1">
            <a:off x="3376581" y="2179384"/>
            <a:ext cx="0" cy="344570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025974" y="1772726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LRAS</a:t>
            </a:r>
            <a:endParaRPr lang="en-GB" b="1" baseline="-25000"/>
          </a:p>
        </p:txBody>
      </p:sp>
      <p:sp>
        <p:nvSpPr>
          <p:cNvPr id="10" name="TextBox 9"/>
          <p:cNvSpPr txBox="1"/>
          <p:nvPr/>
        </p:nvSpPr>
        <p:spPr>
          <a:xfrm>
            <a:off x="296176" y="1957392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238407" y="5647366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8DADB21-C0FE-47BC-83C1-964266F16580}"/>
                  </a:ext>
                </a:extLst>
              </p:cNvPr>
              <p:cNvSpPr txBox="1"/>
              <p:nvPr/>
            </p:nvSpPr>
            <p:spPr>
              <a:xfrm>
                <a:off x="3136110" y="5687298"/>
                <a:ext cx="4776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8DADB21-C0FE-47BC-83C1-964266F165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6110" y="5687298"/>
                <a:ext cx="477631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3324852"/>
      </p:ext>
    </p:extLst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34"/>
          <p:cNvCxnSpPr/>
          <p:nvPr/>
        </p:nvCxnSpPr>
        <p:spPr>
          <a:xfrm flipH="1" flipV="1">
            <a:off x="4659521" y="2180995"/>
            <a:ext cx="0" cy="344570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2000"/>
          </a:xfrm>
        </p:spPr>
        <p:txBody>
          <a:bodyPr/>
          <a:lstStyle/>
          <a:p>
            <a:r>
              <a:rPr lang="en-US"/>
              <a:t>Increase in LRAS</a:t>
            </a:r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306125" y="1667025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487456" y="5311702"/>
            <a:ext cx="2429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</a:p>
          <a:p>
            <a:pPr algn="ctr"/>
            <a:r>
              <a:rPr lang="en-US" b="1"/>
              <a:t>(REAL GDP)</a:t>
            </a:r>
            <a:endParaRPr lang="en-GB" b="1"/>
          </a:p>
        </p:txBody>
      </p:sp>
      <p:cxnSp>
        <p:nvCxnSpPr>
          <p:cNvPr id="11" name="Straight Connector 10"/>
          <p:cNvCxnSpPr/>
          <p:nvPr/>
        </p:nvCxnSpPr>
        <p:spPr>
          <a:xfrm flipH="1" flipV="1">
            <a:off x="3223871" y="2166885"/>
            <a:ext cx="0" cy="344570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819753" y="1761388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LRAS</a:t>
            </a:r>
            <a:r>
              <a:rPr lang="en-US" b="1" baseline="-25000"/>
              <a:t>1</a:t>
            </a:r>
            <a:endParaRPr lang="en-GB" b="1" baseline="-25000"/>
          </a:p>
        </p:txBody>
      </p:sp>
      <p:sp>
        <p:nvSpPr>
          <p:cNvPr id="10" name="TextBox 9"/>
          <p:cNvSpPr txBox="1"/>
          <p:nvPr/>
        </p:nvSpPr>
        <p:spPr>
          <a:xfrm>
            <a:off x="348257" y="1992270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306125" y="5634868"/>
            <a:ext cx="5181331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Down Arrow 30"/>
          <p:cNvSpPr/>
          <p:nvPr/>
        </p:nvSpPr>
        <p:spPr>
          <a:xfrm rot="16200000">
            <a:off x="3772933" y="2211150"/>
            <a:ext cx="337527" cy="517374"/>
          </a:xfrm>
          <a:prstGeom prst="downArrow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40" name="TextBox 39"/>
          <p:cNvSpPr txBox="1"/>
          <p:nvPr/>
        </p:nvSpPr>
        <p:spPr>
          <a:xfrm>
            <a:off x="4255403" y="1779009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LRAS</a:t>
            </a:r>
            <a:r>
              <a:rPr lang="en-US" b="1" baseline="-25000"/>
              <a:t>2</a:t>
            </a:r>
            <a:endParaRPr lang="en-GB" b="1" baseline="-25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971332" y="5686216"/>
                <a:ext cx="505075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332" y="5686216"/>
                <a:ext cx="505075" cy="372603"/>
              </a:xfrm>
              <a:prstGeom prst="rect">
                <a:avLst/>
              </a:prstGeom>
              <a:blipFill>
                <a:blip r:embed="rId2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404514" y="5689835"/>
                <a:ext cx="510011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4514" y="5689835"/>
                <a:ext cx="510011" cy="373179"/>
              </a:xfrm>
              <a:prstGeom prst="rect">
                <a:avLst/>
              </a:prstGeom>
              <a:blipFill>
                <a:blip r:embed="rId3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5506747" y="3013793"/>
            <a:ext cx="1795583" cy="1107228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tx1"/>
                </a:solidFill>
              </a:rPr>
              <a:t>LONG-RUN </a:t>
            </a:r>
            <a:r>
              <a:rPr lang="en-US" b="1" u="sng">
                <a:solidFill>
                  <a:schemeClr val="tx1"/>
                </a:solidFill>
              </a:rPr>
              <a:t>POSITIVE</a:t>
            </a:r>
            <a:r>
              <a:rPr lang="en-US" b="1">
                <a:solidFill>
                  <a:schemeClr val="tx1"/>
                </a:solidFill>
              </a:rPr>
              <a:t> SUPPLY SHOCK</a:t>
            </a:r>
            <a:endParaRPr lang="en-GB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314681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34"/>
          <p:cNvCxnSpPr/>
          <p:nvPr/>
        </p:nvCxnSpPr>
        <p:spPr>
          <a:xfrm flipH="1" flipV="1">
            <a:off x="4659521" y="2180995"/>
            <a:ext cx="0" cy="344570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2000"/>
          </a:xfrm>
        </p:spPr>
        <p:txBody>
          <a:bodyPr/>
          <a:lstStyle/>
          <a:p>
            <a:r>
              <a:rPr lang="en-US"/>
              <a:t>Decrease in LRAS</a:t>
            </a:r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306125" y="1667025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487456" y="5311702"/>
            <a:ext cx="2429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</a:p>
          <a:p>
            <a:pPr algn="ctr"/>
            <a:r>
              <a:rPr lang="en-US" b="1"/>
              <a:t>(REAL GDP)</a:t>
            </a:r>
            <a:endParaRPr lang="en-GB" b="1"/>
          </a:p>
        </p:txBody>
      </p:sp>
      <p:cxnSp>
        <p:nvCxnSpPr>
          <p:cNvPr id="11" name="Straight Connector 10"/>
          <p:cNvCxnSpPr/>
          <p:nvPr/>
        </p:nvCxnSpPr>
        <p:spPr>
          <a:xfrm flipH="1" flipV="1">
            <a:off x="3223871" y="2166885"/>
            <a:ext cx="0" cy="344570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819753" y="1761388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LRAS</a:t>
            </a:r>
            <a:r>
              <a:rPr lang="en-US" b="1" baseline="-25000"/>
              <a:t>2</a:t>
            </a:r>
            <a:endParaRPr lang="en-GB" b="1" baseline="-25000"/>
          </a:p>
        </p:txBody>
      </p:sp>
      <p:sp>
        <p:nvSpPr>
          <p:cNvPr id="10" name="TextBox 9"/>
          <p:cNvSpPr txBox="1"/>
          <p:nvPr/>
        </p:nvSpPr>
        <p:spPr>
          <a:xfrm>
            <a:off x="348257" y="1992270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306125" y="5634868"/>
            <a:ext cx="5181331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Down Arrow 30"/>
          <p:cNvSpPr/>
          <p:nvPr/>
        </p:nvSpPr>
        <p:spPr>
          <a:xfrm rot="5400000">
            <a:off x="3772933" y="2211150"/>
            <a:ext cx="337527" cy="517374"/>
          </a:xfrm>
          <a:prstGeom prst="downArrow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40" name="TextBox 39"/>
          <p:cNvSpPr txBox="1"/>
          <p:nvPr/>
        </p:nvSpPr>
        <p:spPr>
          <a:xfrm>
            <a:off x="4255403" y="1779009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LRAS</a:t>
            </a:r>
            <a:r>
              <a:rPr lang="en-US" b="1" baseline="-25000"/>
              <a:t>1</a:t>
            </a:r>
            <a:endParaRPr lang="en-GB" b="1" baseline="-25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971332" y="5686216"/>
                <a:ext cx="510011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332" y="5686216"/>
                <a:ext cx="510011" cy="373179"/>
              </a:xfrm>
              <a:prstGeom prst="rect">
                <a:avLst/>
              </a:prstGeom>
              <a:blipFill>
                <a:blip r:embed="rId2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404514" y="5689835"/>
                <a:ext cx="505075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4514" y="5689835"/>
                <a:ext cx="505075" cy="372603"/>
              </a:xfrm>
              <a:prstGeom prst="rect">
                <a:avLst/>
              </a:prstGeom>
              <a:blipFill>
                <a:blip r:embed="rId3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5506747" y="3013793"/>
            <a:ext cx="1795583" cy="1107228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tx1"/>
                </a:solidFill>
              </a:rPr>
              <a:t>LONG-RUN </a:t>
            </a:r>
            <a:r>
              <a:rPr lang="en-US" b="1" u="sng">
                <a:solidFill>
                  <a:schemeClr val="tx1"/>
                </a:solidFill>
              </a:rPr>
              <a:t>NEGATIVE</a:t>
            </a:r>
            <a:r>
              <a:rPr lang="en-US" b="1">
                <a:solidFill>
                  <a:schemeClr val="tx1"/>
                </a:solidFill>
              </a:rPr>
              <a:t> SUPPLY SHOCK</a:t>
            </a:r>
            <a:endParaRPr lang="en-GB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565120"/>
      </p:ext>
    </p:extLst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78657BB-FBA0-4591-7EBF-022155EF8A38}"/>
              </a:ext>
            </a:extLst>
          </p:cNvPr>
          <p:cNvCxnSpPr/>
          <p:nvPr/>
        </p:nvCxnSpPr>
        <p:spPr>
          <a:xfrm flipV="1">
            <a:off x="1887646" y="2318993"/>
            <a:ext cx="3366499" cy="250137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LR Macroeconomic Equilibrium</a:t>
            </a:r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1346530" y="1832575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1346530" y="5800417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288644" y="5464692"/>
            <a:ext cx="2429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  <p:sp>
        <p:nvSpPr>
          <p:cNvPr id="9" name="TextBox 8"/>
          <p:cNvSpPr txBox="1"/>
          <p:nvPr/>
        </p:nvSpPr>
        <p:spPr>
          <a:xfrm>
            <a:off x="398600" y="2056362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14" name="Straight Connector 13"/>
          <p:cNvCxnSpPr/>
          <p:nvPr/>
        </p:nvCxnSpPr>
        <p:spPr>
          <a:xfrm>
            <a:off x="1890774" y="2297347"/>
            <a:ext cx="3120434" cy="250702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014336" y="4731290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endParaRPr lang="en-GB" b="1" baseline="-2500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03785" y="3408878"/>
                <a:ext cx="6033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85" y="3408878"/>
                <a:ext cx="603370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/>
          <p:nvPr/>
        </p:nvCxnSpPr>
        <p:spPr>
          <a:xfrm>
            <a:off x="1346530" y="3589976"/>
            <a:ext cx="217940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3435032" y="3496155"/>
            <a:ext cx="182880" cy="182880"/>
            <a:chOff x="4728680" y="3055122"/>
            <a:chExt cx="256500" cy="261196"/>
          </a:xfrm>
        </p:grpSpPr>
        <p:cxnSp>
          <p:nvCxnSpPr>
            <p:cNvPr id="34" name="Straight Connector 33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004029" y="5849054"/>
                <a:ext cx="10438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=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4029" y="5849054"/>
                <a:ext cx="104381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EA47B4D-A224-466B-BE02-D92D1D75642D}"/>
              </a:ext>
            </a:extLst>
          </p:cNvPr>
          <p:cNvCxnSpPr/>
          <p:nvPr/>
        </p:nvCxnSpPr>
        <p:spPr>
          <a:xfrm flipH="1" flipV="1">
            <a:off x="3529266" y="2151982"/>
            <a:ext cx="0" cy="363587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06A45C2-07CE-47D8-AB2C-1138FC9BDE3F}"/>
              </a:ext>
            </a:extLst>
          </p:cNvPr>
          <p:cNvSpPr txBox="1"/>
          <p:nvPr/>
        </p:nvSpPr>
        <p:spPr>
          <a:xfrm>
            <a:off x="3199063" y="1735274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LRAS</a:t>
            </a:r>
            <a:endParaRPr lang="en-GB" b="1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D71010-6D5F-4005-EE5D-ED8E3EBD8A32}"/>
              </a:ext>
            </a:extLst>
          </p:cNvPr>
          <p:cNvSpPr txBox="1"/>
          <p:nvPr/>
        </p:nvSpPr>
        <p:spPr>
          <a:xfrm>
            <a:off x="5254145" y="1940030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C00000"/>
                </a:solidFill>
              </a:rPr>
              <a:t>SRAS</a:t>
            </a:r>
            <a:endParaRPr lang="en-GB" b="1">
              <a:solidFill>
                <a:srgbClr val="C0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227DEA3-2113-4967-D2F8-17E56F39B864}"/>
              </a:ext>
            </a:extLst>
          </p:cNvPr>
          <p:cNvSpPr/>
          <p:nvPr/>
        </p:nvSpPr>
        <p:spPr>
          <a:xfrm>
            <a:off x="5813468" y="2931468"/>
            <a:ext cx="1672464" cy="14879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ZERO</a:t>
            </a:r>
            <a:br>
              <a:rPr lang="en-US" b="1" u="sng">
                <a:solidFill>
                  <a:schemeClr val="tx1"/>
                </a:solidFill>
              </a:rPr>
            </a:br>
            <a:r>
              <a:rPr lang="en-US" b="1">
                <a:solidFill>
                  <a:schemeClr val="tx1"/>
                </a:solidFill>
              </a:rPr>
              <a:t>OUTPUT GAP</a:t>
            </a:r>
          </a:p>
          <a:p>
            <a:pPr algn="ctr"/>
            <a:endParaRPr lang="en-US" b="1">
              <a:solidFill>
                <a:schemeClr val="tx1"/>
              </a:solidFill>
            </a:endParaRPr>
          </a:p>
          <a:p>
            <a:pPr algn="ctr"/>
            <a:r>
              <a:rPr lang="en-US" b="1" u="sng">
                <a:solidFill>
                  <a:schemeClr val="tx1"/>
                </a:solidFill>
              </a:rPr>
              <a:t>ARU = NRU</a:t>
            </a:r>
            <a:endParaRPr lang="en-GB" b="1" u="sng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97117"/>
      </p:ext>
    </p:extLst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39694"/>
          </a:xfrm>
        </p:spPr>
        <p:txBody>
          <a:bodyPr/>
          <a:lstStyle/>
          <a:p>
            <a:r>
              <a:rPr lang="en-US"/>
              <a:t>Decrease in AD</a:t>
            </a:r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1365448" y="1775819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1365448" y="5743661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307562" y="5407936"/>
            <a:ext cx="24454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  <p:sp>
        <p:nvSpPr>
          <p:cNvPr id="9" name="TextBox 8"/>
          <p:cNvSpPr txBox="1"/>
          <p:nvPr/>
        </p:nvSpPr>
        <p:spPr>
          <a:xfrm>
            <a:off x="417518" y="1999606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sp>
        <p:nvSpPr>
          <p:cNvPr id="17" name="TextBox 16"/>
          <p:cNvSpPr txBox="1"/>
          <p:nvPr/>
        </p:nvSpPr>
        <p:spPr>
          <a:xfrm>
            <a:off x="5220500" y="505949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65602" y="2755454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602" y="2755454"/>
                <a:ext cx="627351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338399" y="5776318"/>
                <a:ext cx="4776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8399" y="5776318"/>
                <a:ext cx="477631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EA47B4D-A224-466B-BE02-D92D1D75642D}"/>
              </a:ext>
            </a:extLst>
          </p:cNvPr>
          <p:cNvCxnSpPr/>
          <p:nvPr/>
        </p:nvCxnSpPr>
        <p:spPr>
          <a:xfrm flipH="1" flipV="1">
            <a:off x="3579158" y="2095226"/>
            <a:ext cx="0" cy="363587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06A45C2-07CE-47D8-AB2C-1138FC9BDE3F}"/>
              </a:ext>
            </a:extLst>
          </p:cNvPr>
          <p:cNvSpPr txBox="1"/>
          <p:nvPr/>
        </p:nvSpPr>
        <p:spPr>
          <a:xfrm>
            <a:off x="3217981" y="1678518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LRAS</a:t>
            </a:r>
            <a:endParaRPr lang="en-GB" b="1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930B8A0-2134-4B4B-A146-80675A4A841F}"/>
              </a:ext>
            </a:extLst>
          </p:cNvPr>
          <p:cNvCxnSpPr/>
          <p:nvPr/>
        </p:nvCxnSpPr>
        <p:spPr>
          <a:xfrm>
            <a:off x="3217981" y="2473546"/>
            <a:ext cx="1992437" cy="258595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3482836" y="2845390"/>
            <a:ext cx="182880" cy="182880"/>
            <a:chOff x="4728680" y="3055122"/>
            <a:chExt cx="256500" cy="261196"/>
          </a:xfrm>
        </p:grpSpPr>
        <p:cxnSp>
          <p:nvCxnSpPr>
            <p:cNvPr id="34" name="Straight Connector 33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218B3C3-1BE0-46B4-A732-2D6226B8A412}"/>
              </a:ext>
            </a:extLst>
          </p:cNvPr>
          <p:cNvCxnSpPr/>
          <p:nvPr/>
        </p:nvCxnSpPr>
        <p:spPr>
          <a:xfrm>
            <a:off x="2221762" y="2440001"/>
            <a:ext cx="1992437" cy="2585953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F545A3B-FDB3-4CDD-8622-57B1B6D7D43A}"/>
              </a:ext>
            </a:extLst>
          </p:cNvPr>
          <p:cNvSpPr txBox="1"/>
          <p:nvPr/>
        </p:nvSpPr>
        <p:spPr>
          <a:xfrm>
            <a:off x="4232025" y="505949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1365448" y="2942557"/>
            <a:ext cx="222187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2BEE262-1B7E-4347-A309-FA81E5AE115B}"/>
                  </a:ext>
                </a:extLst>
              </p:cNvPr>
              <p:cNvSpPr txBox="1"/>
              <p:nvPr/>
            </p:nvSpPr>
            <p:spPr>
              <a:xfrm>
                <a:off x="664528" y="4024761"/>
                <a:ext cx="62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𝑃𝐿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2BEE262-1B7E-4347-A309-FA81E5AE11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528" y="4024761"/>
                <a:ext cx="627031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29D1B758-0E41-4B3A-B1E1-843382D38328}"/>
              </a:ext>
            </a:extLst>
          </p:cNvPr>
          <p:cNvGrpSpPr/>
          <p:nvPr/>
        </p:nvGrpSpPr>
        <p:grpSpPr>
          <a:xfrm>
            <a:off x="3481762" y="4114697"/>
            <a:ext cx="182880" cy="182880"/>
            <a:chOff x="4728680" y="3055122"/>
            <a:chExt cx="256500" cy="261196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46808C-53F4-48D5-B97D-2C148EA0E09E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7E785D4-7B86-4BD7-BD55-3820C288ED3E}"/>
                </a:ext>
              </a:extLst>
            </p:cNvPr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D9D2E9D-BCF3-44D1-ACB7-F307E8FA5988}"/>
              </a:ext>
            </a:extLst>
          </p:cNvPr>
          <p:cNvCxnSpPr/>
          <p:nvPr/>
        </p:nvCxnSpPr>
        <p:spPr>
          <a:xfrm>
            <a:off x="1364374" y="4211864"/>
            <a:ext cx="222187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AC6332BD-FA96-4701-A2C4-9568ED4B61FF}"/>
              </a:ext>
            </a:extLst>
          </p:cNvPr>
          <p:cNvSpPr/>
          <p:nvPr/>
        </p:nvSpPr>
        <p:spPr>
          <a:xfrm rot="10800000">
            <a:off x="2659180" y="2535721"/>
            <a:ext cx="365300" cy="238835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9EB3F16-7B2B-4467-B5D5-30C8B2C06742}"/>
              </a:ext>
            </a:extLst>
          </p:cNvPr>
          <p:cNvSpPr/>
          <p:nvPr/>
        </p:nvSpPr>
        <p:spPr>
          <a:xfrm>
            <a:off x="5311343" y="2951345"/>
            <a:ext cx="1992437" cy="781632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NEGATIVE</a:t>
            </a:r>
            <a:r>
              <a:rPr lang="en-US" b="1">
                <a:solidFill>
                  <a:schemeClr val="tx1"/>
                </a:solidFill>
              </a:rPr>
              <a:t> DEMAND SHOCK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44D500B7-0DF8-4471-B084-75023C8A9780}"/>
              </a:ext>
            </a:extLst>
          </p:cNvPr>
          <p:cNvSpPr/>
          <p:nvPr/>
        </p:nvSpPr>
        <p:spPr>
          <a:xfrm>
            <a:off x="433133" y="2942557"/>
            <a:ext cx="246888" cy="1269298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54748"/>
      </p:ext>
    </p:extLst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Increase in AD</a:t>
            </a:r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1365448" y="1775819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1365448" y="5743661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17518" y="1999606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sp>
        <p:nvSpPr>
          <p:cNvPr id="17" name="TextBox 16"/>
          <p:cNvSpPr txBox="1"/>
          <p:nvPr/>
        </p:nvSpPr>
        <p:spPr>
          <a:xfrm>
            <a:off x="5220500" y="505949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65602" y="2755454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602" y="2755454"/>
                <a:ext cx="632673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338399" y="5776318"/>
                <a:ext cx="4776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8399" y="5776318"/>
                <a:ext cx="477631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EA47B4D-A224-466B-BE02-D92D1D75642D}"/>
              </a:ext>
            </a:extLst>
          </p:cNvPr>
          <p:cNvCxnSpPr/>
          <p:nvPr/>
        </p:nvCxnSpPr>
        <p:spPr>
          <a:xfrm flipH="1" flipV="1">
            <a:off x="3579158" y="2095226"/>
            <a:ext cx="0" cy="363587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06A45C2-07CE-47D8-AB2C-1138FC9BDE3F}"/>
              </a:ext>
            </a:extLst>
          </p:cNvPr>
          <p:cNvSpPr txBox="1"/>
          <p:nvPr/>
        </p:nvSpPr>
        <p:spPr>
          <a:xfrm>
            <a:off x="3217981" y="1678518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LRAS</a:t>
            </a:r>
            <a:endParaRPr lang="en-GB" b="1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930B8A0-2134-4B4B-A146-80675A4A841F}"/>
              </a:ext>
            </a:extLst>
          </p:cNvPr>
          <p:cNvCxnSpPr/>
          <p:nvPr/>
        </p:nvCxnSpPr>
        <p:spPr>
          <a:xfrm>
            <a:off x="3217981" y="2473546"/>
            <a:ext cx="1992437" cy="2585953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3482836" y="2845390"/>
            <a:ext cx="182880" cy="182880"/>
            <a:chOff x="4728680" y="3055122"/>
            <a:chExt cx="256500" cy="261196"/>
          </a:xfrm>
        </p:grpSpPr>
        <p:cxnSp>
          <p:nvCxnSpPr>
            <p:cNvPr id="34" name="Straight Connector 33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218B3C3-1BE0-46B4-A732-2D6226B8A412}"/>
              </a:ext>
            </a:extLst>
          </p:cNvPr>
          <p:cNvCxnSpPr/>
          <p:nvPr/>
        </p:nvCxnSpPr>
        <p:spPr>
          <a:xfrm>
            <a:off x="2221762" y="2440001"/>
            <a:ext cx="1992437" cy="258595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F545A3B-FDB3-4CDD-8622-57B1B6D7D43A}"/>
              </a:ext>
            </a:extLst>
          </p:cNvPr>
          <p:cNvSpPr txBox="1"/>
          <p:nvPr/>
        </p:nvSpPr>
        <p:spPr>
          <a:xfrm>
            <a:off x="4232025" y="505949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1365448" y="2942557"/>
            <a:ext cx="222187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2BEE262-1B7E-4347-A309-FA81E5AE115B}"/>
                  </a:ext>
                </a:extLst>
              </p:cNvPr>
              <p:cNvSpPr txBox="1"/>
              <p:nvPr/>
            </p:nvSpPr>
            <p:spPr>
              <a:xfrm>
                <a:off x="664528" y="4024761"/>
                <a:ext cx="6217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𝑃𝐿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2BEE262-1B7E-4347-A309-FA81E5AE11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528" y="4024761"/>
                <a:ext cx="621709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29D1B758-0E41-4B3A-B1E1-843382D38328}"/>
              </a:ext>
            </a:extLst>
          </p:cNvPr>
          <p:cNvGrpSpPr/>
          <p:nvPr/>
        </p:nvGrpSpPr>
        <p:grpSpPr>
          <a:xfrm>
            <a:off x="3481762" y="4114697"/>
            <a:ext cx="182880" cy="182880"/>
            <a:chOff x="4728680" y="3055122"/>
            <a:chExt cx="256500" cy="261196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46808C-53F4-48D5-B97D-2C148EA0E09E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7E785D4-7B86-4BD7-BD55-3820C288ED3E}"/>
                </a:ext>
              </a:extLst>
            </p:cNvPr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D9D2E9D-BCF3-44D1-ACB7-F307E8FA5988}"/>
              </a:ext>
            </a:extLst>
          </p:cNvPr>
          <p:cNvCxnSpPr/>
          <p:nvPr/>
        </p:nvCxnSpPr>
        <p:spPr>
          <a:xfrm>
            <a:off x="1364374" y="4211864"/>
            <a:ext cx="222187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AC6332BD-FA96-4701-A2C4-9568ED4B61FF}"/>
              </a:ext>
            </a:extLst>
          </p:cNvPr>
          <p:cNvSpPr/>
          <p:nvPr/>
        </p:nvSpPr>
        <p:spPr>
          <a:xfrm>
            <a:off x="2659180" y="2535721"/>
            <a:ext cx="365300" cy="238835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9EB3F16-7B2B-4467-B5D5-30C8B2C06742}"/>
              </a:ext>
            </a:extLst>
          </p:cNvPr>
          <p:cNvSpPr/>
          <p:nvPr/>
        </p:nvSpPr>
        <p:spPr>
          <a:xfrm>
            <a:off x="5311343" y="2951345"/>
            <a:ext cx="1992437" cy="781632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POSITIVE</a:t>
            </a:r>
            <a:r>
              <a:rPr lang="en-US" b="1">
                <a:solidFill>
                  <a:schemeClr val="tx1"/>
                </a:solidFill>
              </a:rPr>
              <a:t> DEMAND SHOCK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44D500B7-0DF8-4471-B084-75023C8A9780}"/>
              </a:ext>
            </a:extLst>
          </p:cNvPr>
          <p:cNvSpPr/>
          <p:nvPr/>
        </p:nvSpPr>
        <p:spPr>
          <a:xfrm rot="10800000">
            <a:off x="433133" y="2942557"/>
            <a:ext cx="246888" cy="1269298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4E79F5-DDBE-A58B-0516-1F1F46250B46}"/>
              </a:ext>
            </a:extLst>
          </p:cNvPr>
          <p:cNvSpPr txBox="1"/>
          <p:nvPr/>
        </p:nvSpPr>
        <p:spPr>
          <a:xfrm>
            <a:off x="6307562" y="5407936"/>
            <a:ext cx="24454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970820564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DB0A576-360C-4417-87A0-EF3EF356C4D3}"/>
              </a:ext>
            </a:extLst>
          </p:cNvPr>
          <p:cNvCxnSpPr/>
          <p:nvPr/>
        </p:nvCxnSpPr>
        <p:spPr>
          <a:xfrm flipH="1" flipV="1">
            <a:off x="4271131" y="1956509"/>
            <a:ext cx="0" cy="363587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EA47B4D-A224-466B-BE02-D92D1D75642D}"/>
              </a:ext>
            </a:extLst>
          </p:cNvPr>
          <p:cNvCxnSpPr/>
          <p:nvPr/>
        </p:nvCxnSpPr>
        <p:spPr>
          <a:xfrm flipH="1" flipV="1">
            <a:off x="3232906" y="1953476"/>
            <a:ext cx="0" cy="363587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712" y="495616"/>
            <a:ext cx="8596668" cy="788338"/>
          </a:xfrm>
        </p:spPr>
        <p:txBody>
          <a:bodyPr/>
          <a:lstStyle/>
          <a:p>
            <a:r>
              <a:rPr lang="en-US"/>
              <a:t>Decrease in LRAS</a:t>
            </a:r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1419248" y="1634069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361362" y="5266186"/>
            <a:ext cx="2542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  <p:sp>
        <p:nvSpPr>
          <p:cNvPr id="9" name="TextBox 8"/>
          <p:cNvSpPr txBox="1"/>
          <p:nvPr/>
        </p:nvSpPr>
        <p:spPr>
          <a:xfrm>
            <a:off x="471318" y="1857856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2992147" y="5634568"/>
                <a:ext cx="510011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2147" y="5634568"/>
                <a:ext cx="510011" cy="373179"/>
              </a:xfrm>
              <a:prstGeom prst="rect">
                <a:avLst/>
              </a:prstGeom>
              <a:blipFill>
                <a:blip r:embed="rId2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906A45C2-07CE-47D8-AB2C-1138FC9BDE3F}"/>
              </a:ext>
            </a:extLst>
          </p:cNvPr>
          <p:cNvSpPr txBox="1"/>
          <p:nvPr/>
        </p:nvSpPr>
        <p:spPr>
          <a:xfrm>
            <a:off x="2826845" y="1536768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LRAS</a:t>
            </a:r>
            <a:r>
              <a:rPr lang="en-US" b="1" baseline="-25000"/>
              <a:t>2</a:t>
            </a:r>
            <a:endParaRPr lang="en-GB" b="1" baseline="-2500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218B3C3-1BE0-46B4-A732-2D6226B8A412}"/>
              </a:ext>
            </a:extLst>
          </p:cNvPr>
          <p:cNvCxnSpPr/>
          <p:nvPr/>
        </p:nvCxnSpPr>
        <p:spPr>
          <a:xfrm>
            <a:off x="2051981" y="2504187"/>
            <a:ext cx="3252787" cy="220373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F545A3B-FDB3-4CDD-8622-57B1B6D7D43A}"/>
              </a:ext>
            </a:extLst>
          </p:cNvPr>
          <p:cNvSpPr txBox="1"/>
          <p:nvPr/>
        </p:nvSpPr>
        <p:spPr>
          <a:xfrm>
            <a:off x="5336326" y="4719872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endParaRPr lang="en-GB" b="1" baseline="-2500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2BEE262-1B7E-4347-A309-FA81E5AE115B}"/>
                  </a:ext>
                </a:extLst>
              </p:cNvPr>
              <p:cNvSpPr txBox="1"/>
              <p:nvPr/>
            </p:nvSpPr>
            <p:spPr>
              <a:xfrm>
                <a:off x="743052" y="3830618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2BEE262-1B7E-4347-A309-FA81E5AE11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052" y="3830618"/>
                <a:ext cx="62735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29D1B758-0E41-4B3A-B1E1-843382D38328}"/>
              </a:ext>
            </a:extLst>
          </p:cNvPr>
          <p:cNvGrpSpPr/>
          <p:nvPr/>
        </p:nvGrpSpPr>
        <p:grpSpPr>
          <a:xfrm>
            <a:off x="4184239" y="3923844"/>
            <a:ext cx="182880" cy="182880"/>
            <a:chOff x="4728680" y="3055122"/>
            <a:chExt cx="256500" cy="261196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46808C-53F4-48D5-B97D-2C148EA0E09E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7E785D4-7B86-4BD7-BD55-3820C288ED3E}"/>
                </a:ext>
              </a:extLst>
            </p:cNvPr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D9D2E9D-BCF3-44D1-ACB7-F307E8FA5988}"/>
              </a:ext>
            </a:extLst>
          </p:cNvPr>
          <p:cNvCxnSpPr/>
          <p:nvPr/>
        </p:nvCxnSpPr>
        <p:spPr>
          <a:xfrm>
            <a:off x="1418174" y="4017721"/>
            <a:ext cx="285295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39EB3F16-7B2B-4467-B5D5-30C8B2C06742}"/>
              </a:ext>
            </a:extLst>
          </p:cNvPr>
          <p:cNvSpPr/>
          <p:nvPr/>
        </p:nvSpPr>
        <p:spPr>
          <a:xfrm>
            <a:off x="5496717" y="2763902"/>
            <a:ext cx="1856320" cy="1066713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NEGATIVE LONG-RUN </a:t>
            </a:r>
            <a:r>
              <a:rPr lang="en-US" b="1">
                <a:solidFill>
                  <a:schemeClr val="tx1"/>
                </a:solidFill>
              </a:rPr>
              <a:t>SUPPLY SHOCK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44D500B7-0DF8-4471-B084-75023C8A9780}"/>
              </a:ext>
            </a:extLst>
          </p:cNvPr>
          <p:cNvSpPr/>
          <p:nvPr/>
        </p:nvSpPr>
        <p:spPr>
          <a:xfrm rot="10800000">
            <a:off x="504644" y="3308219"/>
            <a:ext cx="246888" cy="709502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44126" y="3121116"/>
                <a:ext cx="6326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126" y="3121116"/>
                <a:ext cx="63267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Group 32"/>
          <p:cNvGrpSpPr/>
          <p:nvPr/>
        </p:nvGrpSpPr>
        <p:grpSpPr>
          <a:xfrm>
            <a:off x="3136584" y="3211052"/>
            <a:ext cx="182880" cy="182880"/>
            <a:chOff x="4728680" y="3055122"/>
            <a:chExt cx="256500" cy="261196"/>
          </a:xfrm>
        </p:grpSpPr>
        <p:cxnSp>
          <p:nvCxnSpPr>
            <p:cNvPr id="34" name="Straight Connector 33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2" name="Straight Connector 31"/>
          <p:cNvCxnSpPr/>
          <p:nvPr/>
        </p:nvCxnSpPr>
        <p:spPr>
          <a:xfrm>
            <a:off x="1419248" y="3308219"/>
            <a:ext cx="181365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AC6332BD-FA96-4701-A2C4-9568ED4B61FF}"/>
              </a:ext>
            </a:extLst>
          </p:cNvPr>
          <p:cNvSpPr/>
          <p:nvPr/>
        </p:nvSpPr>
        <p:spPr>
          <a:xfrm rot="10800000">
            <a:off x="3525005" y="2036770"/>
            <a:ext cx="365300" cy="23883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FC614DE-9B08-4C2C-BB24-E83E5D438AF6}"/>
                  </a:ext>
                </a:extLst>
              </p:cNvPr>
              <p:cNvSpPr txBox="1"/>
              <p:nvPr/>
            </p:nvSpPr>
            <p:spPr>
              <a:xfrm>
                <a:off x="4021762" y="5634568"/>
                <a:ext cx="505075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FC614DE-9B08-4C2C-BB24-E83E5D438A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1762" y="5634568"/>
                <a:ext cx="505075" cy="372603"/>
              </a:xfrm>
              <a:prstGeom prst="rect">
                <a:avLst/>
              </a:prstGeom>
              <a:blipFill>
                <a:blip r:embed="rId5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A36CF8B8-02AB-4993-A7FA-EABB6BCD65A6}"/>
              </a:ext>
            </a:extLst>
          </p:cNvPr>
          <p:cNvSpPr txBox="1"/>
          <p:nvPr/>
        </p:nvSpPr>
        <p:spPr>
          <a:xfrm>
            <a:off x="3867013" y="1532043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LRAS</a:t>
            </a:r>
            <a:r>
              <a:rPr lang="en-US" b="1" baseline="-25000"/>
              <a:t>1</a:t>
            </a:r>
            <a:endParaRPr lang="en-GB" b="1" baseline="-25000"/>
          </a:p>
        </p:txBody>
      </p:sp>
      <p:sp>
        <p:nvSpPr>
          <p:cNvPr id="40" name="Arrow: Down 39">
            <a:extLst>
              <a:ext uri="{FF2B5EF4-FFF2-40B4-BE49-F238E27FC236}">
                <a16:creationId xmlns:a16="http://schemas.microsoft.com/office/drawing/2014/main" id="{9BEAE3EE-4471-4AB7-AAC9-60012E418712}"/>
              </a:ext>
            </a:extLst>
          </p:cNvPr>
          <p:cNvSpPr/>
          <p:nvPr/>
        </p:nvSpPr>
        <p:spPr>
          <a:xfrm rot="5400000">
            <a:off x="3628574" y="5659498"/>
            <a:ext cx="246888" cy="1038224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419248" y="5601911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2378580"/>
      </p:ext>
    </p:extLst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DB0A576-360C-4417-87A0-EF3EF356C4D3}"/>
              </a:ext>
            </a:extLst>
          </p:cNvPr>
          <p:cNvCxnSpPr/>
          <p:nvPr/>
        </p:nvCxnSpPr>
        <p:spPr>
          <a:xfrm flipH="1" flipV="1">
            <a:off x="4271131" y="1956509"/>
            <a:ext cx="0" cy="363587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EA47B4D-A224-466B-BE02-D92D1D75642D}"/>
              </a:ext>
            </a:extLst>
          </p:cNvPr>
          <p:cNvCxnSpPr/>
          <p:nvPr/>
        </p:nvCxnSpPr>
        <p:spPr>
          <a:xfrm flipH="1" flipV="1">
            <a:off x="3232906" y="1953476"/>
            <a:ext cx="0" cy="363587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712" y="495616"/>
            <a:ext cx="8596668" cy="788338"/>
          </a:xfrm>
        </p:spPr>
        <p:txBody>
          <a:bodyPr/>
          <a:lstStyle/>
          <a:p>
            <a:r>
              <a:rPr lang="en-US"/>
              <a:t>Increase in LRAS</a:t>
            </a:r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1419248" y="1634069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361362" y="5266186"/>
            <a:ext cx="2542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  <p:sp>
        <p:nvSpPr>
          <p:cNvPr id="9" name="TextBox 8"/>
          <p:cNvSpPr txBox="1"/>
          <p:nvPr/>
        </p:nvSpPr>
        <p:spPr>
          <a:xfrm>
            <a:off x="471318" y="1857856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2992147" y="5634568"/>
                <a:ext cx="505075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2147" y="5634568"/>
                <a:ext cx="505075" cy="372603"/>
              </a:xfrm>
              <a:prstGeom prst="rect">
                <a:avLst/>
              </a:prstGeom>
              <a:blipFill>
                <a:blip r:embed="rId2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906A45C2-07CE-47D8-AB2C-1138FC9BDE3F}"/>
              </a:ext>
            </a:extLst>
          </p:cNvPr>
          <p:cNvSpPr txBox="1"/>
          <p:nvPr/>
        </p:nvSpPr>
        <p:spPr>
          <a:xfrm>
            <a:off x="2826845" y="1536768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LRAS</a:t>
            </a:r>
            <a:r>
              <a:rPr lang="en-US" b="1" baseline="-25000"/>
              <a:t>1</a:t>
            </a:r>
            <a:endParaRPr lang="en-GB" b="1" baseline="-2500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218B3C3-1BE0-46B4-A732-2D6226B8A412}"/>
              </a:ext>
            </a:extLst>
          </p:cNvPr>
          <p:cNvCxnSpPr/>
          <p:nvPr/>
        </p:nvCxnSpPr>
        <p:spPr>
          <a:xfrm>
            <a:off x="2051981" y="2504187"/>
            <a:ext cx="3252787" cy="220373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F545A3B-FDB3-4CDD-8622-57B1B6D7D43A}"/>
              </a:ext>
            </a:extLst>
          </p:cNvPr>
          <p:cNvSpPr txBox="1"/>
          <p:nvPr/>
        </p:nvSpPr>
        <p:spPr>
          <a:xfrm>
            <a:off x="5336326" y="4719872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endParaRPr lang="en-GB" b="1" baseline="-2500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2BEE262-1B7E-4347-A309-FA81E5AE115B}"/>
                  </a:ext>
                </a:extLst>
              </p:cNvPr>
              <p:cNvSpPr txBox="1"/>
              <p:nvPr/>
            </p:nvSpPr>
            <p:spPr>
              <a:xfrm>
                <a:off x="743052" y="3830618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2BEE262-1B7E-4347-A309-FA81E5AE11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052" y="3830618"/>
                <a:ext cx="632673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29D1B758-0E41-4B3A-B1E1-843382D38328}"/>
              </a:ext>
            </a:extLst>
          </p:cNvPr>
          <p:cNvGrpSpPr/>
          <p:nvPr/>
        </p:nvGrpSpPr>
        <p:grpSpPr>
          <a:xfrm>
            <a:off x="4184239" y="3923844"/>
            <a:ext cx="182880" cy="182880"/>
            <a:chOff x="4728680" y="3055122"/>
            <a:chExt cx="256500" cy="261196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46808C-53F4-48D5-B97D-2C148EA0E09E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7E785D4-7B86-4BD7-BD55-3820C288ED3E}"/>
                </a:ext>
              </a:extLst>
            </p:cNvPr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D9D2E9D-BCF3-44D1-ACB7-F307E8FA5988}"/>
              </a:ext>
            </a:extLst>
          </p:cNvPr>
          <p:cNvCxnSpPr/>
          <p:nvPr/>
        </p:nvCxnSpPr>
        <p:spPr>
          <a:xfrm>
            <a:off x="1418174" y="4017721"/>
            <a:ext cx="285295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39EB3F16-7B2B-4467-B5D5-30C8B2C06742}"/>
              </a:ext>
            </a:extLst>
          </p:cNvPr>
          <p:cNvSpPr/>
          <p:nvPr/>
        </p:nvSpPr>
        <p:spPr>
          <a:xfrm>
            <a:off x="5496717" y="2763902"/>
            <a:ext cx="1856320" cy="1066713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POSITIVE LONG-RUN </a:t>
            </a:r>
            <a:r>
              <a:rPr lang="en-US" b="1">
                <a:solidFill>
                  <a:schemeClr val="tx1"/>
                </a:solidFill>
              </a:rPr>
              <a:t>SUPPLY SHOCK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44D500B7-0DF8-4471-B084-75023C8A9780}"/>
              </a:ext>
            </a:extLst>
          </p:cNvPr>
          <p:cNvSpPr/>
          <p:nvPr/>
        </p:nvSpPr>
        <p:spPr>
          <a:xfrm>
            <a:off x="504644" y="3308219"/>
            <a:ext cx="246888" cy="709502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44126" y="3121116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126" y="3121116"/>
                <a:ext cx="627351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Group 32"/>
          <p:cNvGrpSpPr/>
          <p:nvPr/>
        </p:nvGrpSpPr>
        <p:grpSpPr>
          <a:xfrm>
            <a:off x="3136584" y="3211052"/>
            <a:ext cx="182880" cy="182880"/>
            <a:chOff x="4728680" y="3055122"/>
            <a:chExt cx="256500" cy="261196"/>
          </a:xfrm>
        </p:grpSpPr>
        <p:cxnSp>
          <p:nvCxnSpPr>
            <p:cNvPr id="34" name="Straight Connector 33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2" name="Straight Connector 31"/>
          <p:cNvCxnSpPr/>
          <p:nvPr/>
        </p:nvCxnSpPr>
        <p:spPr>
          <a:xfrm>
            <a:off x="1419248" y="3308219"/>
            <a:ext cx="181365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AC6332BD-FA96-4701-A2C4-9568ED4B61FF}"/>
              </a:ext>
            </a:extLst>
          </p:cNvPr>
          <p:cNvSpPr/>
          <p:nvPr/>
        </p:nvSpPr>
        <p:spPr>
          <a:xfrm>
            <a:off x="3525005" y="2036770"/>
            <a:ext cx="365300" cy="23883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FC614DE-9B08-4C2C-BB24-E83E5D438AF6}"/>
                  </a:ext>
                </a:extLst>
              </p:cNvPr>
              <p:cNvSpPr txBox="1"/>
              <p:nvPr/>
            </p:nvSpPr>
            <p:spPr>
              <a:xfrm>
                <a:off x="4021762" y="5634568"/>
                <a:ext cx="510011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FC614DE-9B08-4C2C-BB24-E83E5D438A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1762" y="5634568"/>
                <a:ext cx="510011" cy="373179"/>
              </a:xfrm>
              <a:prstGeom prst="rect">
                <a:avLst/>
              </a:prstGeom>
              <a:blipFill>
                <a:blip r:embed="rId5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A36CF8B8-02AB-4993-A7FA-EABB6BCD65A6}"/>
              </a:ext>
            </a:extLst>
          </p:cNvPr>
          <p:cNvSpPr txBox="1"/>
          <p:nvPr/>
        </p:nvSpPr>
        <p:spPr>
          <a:xfrm>
            <a:off x="3867013" y="1532043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LRAS</a:t>
            </a:r>
            <a:r>
              <a:rPr lang="en-US" b="1" baseline="-25000"/>
              <a:t>2</a:t>
            </a:r>
            <a:endParaRPr lang="en-GB" b="1" baseline="-25000"/>
          </a:p>
        </p:txBody>
      </p:sp>
      <p:sp>
        <p:nvSpPr>
          <p:cNvPr id="40" name="Arrow: Down 39">
            <a:extLst>
              <a:ext uri="{FF2B5EF4-FFF2-40B4-BE49-F238E27FC236}">
                <a16:creationId xmlns:a16="http://schemas.microsoft.com/office/drawing/2014/main" id="{9BEAE3EE-4471-4AB7-AAC9-60012E418712}"/>
              </a:ext>
            </a:extLst>
          </p:cNvPr>
          <p:cNvSpPr/>
          <p:nvPr/>
        </p:nvSpPr>
        <p:spPr>
          <a:xfrm rot="16200000">
            <a:off x="3628574" y="5659498"/>
            <a:ext cx="246888" cy="1038224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419248" y="5601911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1833988"/>
      </p:ext>
    </p:extLst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Recessionary Gap</a:t>
            </a:r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1401763" y="1660740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1401763" y="5628582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343877" y="5292857"/>
            <a:ext cx="2429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  <p:sp>
        <p:nvSpPr>
          <p:cNvPr id="9" name="TextBox 8"/>
          <p:cNvSpPr txBox="1"/>
          <p:nvPr/>
        </p:nvSpPr>
        <p:spPr>
          <a:xfrm>
            <a:off x="453833" y="1884527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14" name="Straight Connector 13"/>
          <p:cNvCxnSpPr/>
          <p:nvPr/>
        </p:nvCxnSpPr>
        <p:spPr>
          <a:xfrm>
            <a:off x="1946007" y="2125512"/>
            <a:ext cx="3120434" cy="250702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069569" y="4559455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endParaRPr lang="en-GB" b="1" baseline="-2500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14642" y="3114316"/>
                <a:ext cx="6372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642" y="3114316"/>
                <a:ext cx="637290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/>
          <p:nvPr/>
        </p:nvCxnSpPr>
        <p:spPr>
          <a:xfrm>
            <a:off x="1410164" y="3301364"/>
            <a:ext cx="199559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012957" y="5661239"/>
                <a:ext cx="4776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2957" y="5661239"/>
                <a:ext cx="477631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EA47B4D-A224-466B-BE02-D92D1D75642D}"/>
              </a:ext>
            </a:extLst>
          </p:cNvPr>
          <p:cNvCxnSpPr/>
          <p:nvPr/>
        </p:nvCxnSpPr>
        <p:spPr>
          <a:xfrm flipH="1" flipV="1">
            <a:off x="4253716" y="1980147"/>
            <a:ext cx="0" cy="363587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06A45C2-07CE-47D8-AB2C-1138FC9BDE3F}"/>
              </a:ext>
            </a:extLst>
          </p:cNvPr>
          <p:cNvSpPr txBox="1"/>
          <p:nvPr/>
        </p:nvSpPr>
        <p:spPr>
          <a:xfrm>
            <a:off x="3892539" y="1563439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LRAS</a:t>
            </a:r>
            <a:endParaRPr lang="en-GB" b="1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4BDE7CD-944B-FFAF-B056-055466B83486}"/>
              </a:ext>
            </a:extLst>
          </p:cNvPr>
          <p:cNvCxnSpPr/>
          <p:nvPr/>
        </p:nvCxnSpPr>
        <p:spPr>
          <a:xfrm flipV="1">
            <a:off x="1846385" y="1965427"/>
            <a:ext cx="3161236" cy="266711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7BF12A4-F742-2EF7-CC72-018B2590BEB4}"/>
              </a:ext>
            </a:extLst>
          </p:cNvPr>
          <p:cNvSpPr txBox="1"/>
          <p:nvPr/>
        </p:nvSpPr>
        <p:spPr>
          <a:xfrm>
            <a:off x="4971478" y="1563439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SRAS</a:t>
            </a:r>
            <a:endParaRPr lang="en-GB" b="1" baseline="-25000">
              <a:solidFill>
                <a:srgbClr val="C00000"/>
              </a:solidFill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3323344" y="3217067"/>
            <a:ext cx="182880" cy="182880"/>
            <a:chOff x="4728680" y="3055122"/>
            <a:chExt cx="256500" cy="261196"/>
          </a:xfrm>
        </p:grpSpPr>
        <p:cxnSp>
          <p:nvCxnSpPr>
            <p:cNvPr id="34" name="Straight Connector 33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9E6095D-0D05-D9D1-A36F-01EB8CDC4F9C}"/>
              </a:ext>
            </a:extLst>
          </p:cNvPr>
          <p:cNvCxnSpPr/>
          <p:nvPr/>
        </p:nvCxnSpPr>
        <p:spPr>
          <a:xfrm flipH="1">
            <a:off x="3414428" y="3306699"/>
            <a:ext cx="0" cy="232188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8B2D781-4E32-7DB0-5307-E2E0B3795AA3}"/>
                  </a:ext>
                </a:extLst>
              </p:cNvPr>
              <p:cNvSpPr txBox="1"/>
              <p:nvPr/>
            </p:nvSpPr>
            <p:spPr>
              <a:xfrm>
                <a:off x="3175431" y="5661239"/>
                <a:ext cx="4671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8B2D781-4E32-7DB0-5307-E2E0B3795A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5431" y="5661239"/>
                <a:ext cx="467115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EDB2E3A-1F87-82BA-7F00-8BF92EA88AC6}"/>
              </a:ext>
            </a:extLst>
          </p:cNvPr>
          <p:cNvCxnSpPr/>
          <p:nvPr/>
        </p:nvCxnSpPr>
        <p:spPr>
          <a:xfrm>
            <a:off x="3414428" y="6144070"/>
            <a:ext cx="839288" cy="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09584D5-FDE9-465C-3358-FB67E7EBD079}"/>
              </a:ext>
            </a:extLst>
          </p:cNvPr>
          <p:cNvSpPr txBox="1"/>
          <p:nvPr/>
        </p:nvSpPr>
        <p:spPr>
          <a:xfrm>
            <a:off x="2933088" y="6238281"/>
            <a:ext cx="18019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rgbClr val="C00000"/>
                </a:solidFill>
              </a:rPr>
              <a:t>RECESSIONARY GAP</a:t>
            </a:r>
            <a:endParaRPr lang="en-GB" sz="1400" b="1">
              <a:solidFill>
                <a:srgbClr val="C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F201DE-9561-0CDC-D4DA-D67A1C310E76}"/>
              </a:ext>
            </a:extLst>
          </p:cNvPr>
          <p:cNvSpPr/>
          <p:nvPr/>
        </p:nvSpPr>
        <p:spPr>
          <a:xfrm>
            <a:off x="5813468" y="2931468"/>
            <a:ext cx="1672464" cy="14879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NEGATIVE</a:t>
            </a:r>
            <a:br>
              <a:rPr lang="en-US" b="1" u="sng">
                <a:solidFill>
                  <a:schemeClr val="tx1"/>
                </a:solidFill>
              </a:rPr>
            </a:br>
            <a:r>
              <a:rPr lang="en-US" b="1">
                <a:solidFill>
                  <a:schemeClr val="tx1"/>
                </a:solidFill>
              </a:rPr>
              <a:t>OUTPUT GAP</a:t>
            </a:r>
          </a:p>
          <a:p>
            <a:pPr algn="ctr"/>
            <a:endParaRPr lang="en-US" b="1">
              <a:solidFill>
                <a:schemeClr val="tx1"/>
              </a:solidFill>
            </a:endParaRPr>
          </a:p>
          <a:p>
            <a:pPr algn="ctr"/>
            <a:r>
              <a:rPr lang="en-US" b="1" u="sng">
                <a:solidFill>
                  <a:schemeClr val="tx1"/>
                </a:solidFill>
              </a:rPr>
              <a:t>ARU &gt; NRU</a:t>
            </a:r>
            <a:endParaRPr lang="en-GB" b="1" u="sng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306087"/>
      </p:ext>
    </p:extLst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Inflationary Gap</a:t>
            </a:r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1401763" y="1660740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1401763" y="5628582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343877" y="5292857"/>
            <a:ext cx="2429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  <p:sp>
        <p:nvSpPr>
          <p:cNvPr id="9" name="TextBox 8"/>
          <p:cNvSpPr txBox="1"/>
          <p:nvPr/>
        </p:nvSpPr>
        <p:spPr>
          <a:xfrm>
            <a:off x="453833" y="1884527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14" name="Straight Connector 13"/>
          <p:cNvCxnSpPr/>
          <p:nvPr/>
        </p:nvCxnSpPr>
        <p:spPr>
          <a:xfrm>
            <a:off x="2375597" y="2125512"/>
            <a:ext cx="3120434" cy="250702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506586" y="4596615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endParaRPr lang="en-GB" b="1" baseline="-2500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17067" y="3158228"/>
                <a:ext cx="6372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067" y="3158228"/>
                <a:ext cx="637290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/>
          <p:nvPr/>
        </p:nvCxnSpPr>
        <p:spPr>
          <a:xfrm>
            <a:off x="1401763" y="3343737"/>
            <a:ext cx="248155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2791711" y="5661239"/>
                <a:ext cx="4776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1711" y="5661239"/>
                <a:ext cx="477631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EA47B4D-A224-466B-BE02-D92D1D75642D}"/>
              </a:ext>
            </a:extLst>
          </p:cNvPr>
          <p:cNvCxnSpPr/>
          <p:nvPr/>
        </p:nvCxnSpPr>
        <p:spPr>
          <a:xfrm flipH="1" flipV="1">
            <a:off x="3032470" y="1980147"/>
            <a:ext cx="0" cy="363587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06A45C2-07CE-47D8-AB2C-1138FC9BDE3F}"/>
              </a:ext>
            </a:extLst>
          </p:cNvPr>
          <p:cNvSpPr txBox="1"/>
          <p:nvPr/>
        </p:nvSpPr>
        <p:spPr>
          <a:xfrm>
            <a:off x="2671293" y="1563439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LRAS</a:t>
            </a:r>
            <a:endParaRPr lang="en-GB" b="1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4BDE7CD-944B-FFAF-B056-055466B83486}"/>
              </a:ext>
            </a:extLst>
          </p:cNvPr>
          <p:cNvCxnSpPr/>
          <p:nvPr/>
        </p:nvCxnSpPr>
        <p:spPr>
          <a:xfrm flipV="1">
            <a:off x="2380290" y="1965427"/>
            <a:ext cx="3161236" cy="266711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7BF12A4-F742-2EF7-CC72-018B2590BEB4}"/>
              </a:ext>
            </a:extLst>
          </p:cNvPr>
          <p:cNvSpPr txBox="1"/>
          <p:nvPr/>
        </p:nvSpPr>
        <p:spPr>
          <a:xfrm>
            <a:off x="5543572" y="1563439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SRAS</a:t>
            </a:r>
            <a:endParaRPr lang="en-GB" b="1" baseline="-25000">
              <a:solidFill>
                <a:srgbClr val="C00000"/>
              </a:solidFill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3806741" y="3253262"/>
            <a:ext cx="182880" cy="182880"/>
            <a:chOff x="4728680" y="3055122"/>
            <a:chExt cx="256500" cy="261196"/>
          </a:xfrm>
        </p:grpSpPr>
        <p:cxnSp>
          <p:nvCxnSpPr>
            <p:cNvPr id="34" name="Straight Connector 33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9E6095D-0D05-D9D1-A36F-01EB8CDC4F9C}"/>
              </a:ext>
            </a:extLst>
          </p:cNvPr>
          <p:cNvCxnSpPr/>
          <p:nvPr/>
        </p:nvCxnSpPr>
        <p:spPr>
          <a:xfrm flipH="1">
            <a:off x="3898181" y="3352997"/>
            <a:ext cx="0" cy="227558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8B2D781-4E32-7DB0-5307-E2E0B3795AA3}"/>
                  </a:ext>
                </a:extLst>
              </p:cNvPr>
              <p:cNvSpPr txBox="1"/>
              <p:nvPr/>
            </p:nvSpPr>
            <p:spPr>
              <a:xfrm>
                <a:off x="3664086" y="5661612"/>
                <a:ext cx="4671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8B2D781-4E32-7DB0-5307-E2E0B3795A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4086" y="5661612"/>
                <a:ext cx="467115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EDB2E3A-1F87-82BA-7F00-8BF92EA88AC6}"/>
              </a:ext>
            </a:extLst>
          </p:cNvPr>
          <p:cNvCxnSpPr/>
          <p:nvPr/>
        </p:nvCxnSpPr>
        <p:spPr>
          <a:xfrm>
            <a:off x="3030526" y="6111659"/>
            <a:ext cx="867117" cy="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09584D5-FDE9-465C-3358-FB67E7EBD079}"/>
              </a:ext>
            </a:extLst>
          </p:cNvPr>
          <p:cNvSpPr txBox="1"/>
          <p:nvPr/>
        </p:nvSpPr>
        <p:spPr>
          <a:xfrm>
            <a:off x="2576404" y="6192375"/>
            <a:ext cx="17753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accent2">
                    <a:lumMod val="75000"/>
                  </a:schemeClr>
                </a:solidFill>
              </a:rPr>
              <a:t>INFLATIONARY GAP</a:t>
            </a:r>
            <a:endParaRPr lang="en-GB" sz="1400" b="1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471215-F201-D048-F624-66F51E6ACFF3}"/>
              </a:ext>
            </a:extLst>
          </p:cNvPr>
          <p:cNvSpPr/>
          <p:nvPr/>
        </p:nvSpPr>
        <p:spPr>
          <a:xfrm>
            <a:off x="6034397" y="2624511"/>
            <a:ext cx="1672464" cy="14879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POSITIVE</a:t>
            </a:r>
            <a:br>
              <a:rPr lang="en-US" b="1" u="sng">
                <a:solidFill>
                  <a:schemeClr val="tx1"/>
                </a:solidFill>
              </a:rPr>
            </a:br>
            <a:r>
              <a:rPr lang="en-US" b="1">
                <a:solidFill>
                  <a:schemeClr val="tx1"/>
                </a:solidFill>
              </a:rPr>
              <a:t>OUTPUT GAP</a:t>
            </a:r>
          </a:p>
          <a:p>
            <a:pPr algn="ctr"/>
            <a:endParaRPr lang="en-US" b="1">
              <a:solidFill>
                <a:schemeClr val="tx1"/>
              </a:solidFill>
            </a:endParaRPr>
          </a:p>
          <a:p>
            <a:pPr algn="ctr"/>
            <a:r>
              <a:rPr lang="en-US" b="1" u="sng">
                <a:solidFill>
                  <a:schemeClr val="tx1"/>
                </a:solidFill>
              </a:rPr>
              <a:t>ARU &lt; NRU</a:t>
            </a:r>
            <a:endParaRPr lang="en-GB" b="1" u="sng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82580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78657BB-FBA0-4591-7EBF-022155EF8A38}"/>
              </a:ext>
            </a:extLst>
          </p:cNvPr>
          <p:cNvCxnSpPr/>
          <p:nvPr/>
        </p:nvCxnSpPr>
        <p:spPr>
          <a:xfrm flipV="1">
            <a:off x="2658610" y="2597510"/>
            <a:ext cx="2135420" cy="252867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9935"/>
          </a:xfrm>
        </p:spPr>
        <p:txBody>
          <a:bodyPr/>
          <a:lstStyle/>
          <a:p>
            <a:r>
              <a:rPr lang="en-US"/>
              <a:t>Self-Correcting Mechanism</a:t>
            </a:r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1346530" y="1832575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1346530" y="5800417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288644" y="5464692"/>
            <a:ext cx="2429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  <p:sp>
        <p:nvSpPr>
          <p:cNvPr id="9" name="TextBox 8"/>
          <p:cNvSpPr txBox="1"/>
          <p:nvPr/>
        </p:nvSpPr>
        <p:spPr>
          <a:xfrm>
            <a:off x="398600" y="2056362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14" name="Straight Connector 13"/>
          <p:cNvCxnSpPr/>
          <p:nvPr/>
        </p:nvCxnSpPr>
        <p:spPr>
          <a:xfrm>
            <a:off x="2348601" y="2584951"/>
            <a:ext cx="1988156" cy="2555957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374636" y="5092573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1346530" y="4096353"/>
            <a:ext cx="217940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3435032" y="4009818"/>
            <a:ext cx="182880" cy="182880"/>
            <a:chOff x="4728680" y="3055122"/>
            <a:chExt cx="256500" cy="261196"/>
          </a:xfrm>
        </p:grpSpPr>
        <p:cxnSp>
          <p:nvCxnSpPr>
            <p:cNvPr id="34" name="Straight Connector 33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EA47B4D-A224-466B-BE02-D92D1D75642D}"/>
              </a:ext>
            </a:extLst>
          </p:cNvPr>
          <p:cNvCxnSpPr/>
          <p:nvPr/>
        </p:nvCxnSpPr>
        <p:spPr>
          <a:xfrm flipH="1" flipV="1">
            <a:off x="3529266" y="2151982"/>
            <a:ext cx="0" cy="363587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06A45C2-07CE-47D8-AB2C-1138FC9BDE3F}"/>
              </a:ext>
            </a:extLst>
          </p:cNvPr>
          <p:cNvSpPr txBox="1"/>
          <p:nvPr/>
        </p:nvSpPr>
        <p:spPr>
          <a:xfrm>
            <a:off x="3199063" y="1735274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LRAS</a:t>
            </a:r>
            <a:endParaRPr lang="en-GB" b="1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D71010-6D5F-4005-EE5D-ED8E3EBD8A32}"/>
              </a:ext>
            </a:extLst>
          </p:cNvPr>
          <p:cNvSpPr txBox="1"/>
          <p:nvPr/>
        </p:nvSpPr>
        <p:spPr>
          <a:xfrm>
            <a:off x="4794030" y="2233921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C00000"/>
                </a:solidFill>
              </a:rPr>
              <a:t>SRAS</a:t>
            </a:r>
            <a:r>
              <a:rPr lang="en-US" b="1" baseline="-25000">
                <a:solidFill>
                  <a:srgbClr val="C00000"/>
                </a:solidFill>
              </a:rPr>
              <a:t>1</a:t>
            </a:r>
            <a:endParaRPr lang="en-GB" b="1" baseline="-25000">
              <a:solidFill>
                <a:srgbClr val="C00000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72472B6-A247-B922-599D-2794612B2F08}"/>
              </a:ext>
            </a:extLst>
          </p:cNvPr>
          <p:cNvCxnSpPr/>
          <p:nvPr/>
        </p:nvCxnSpPr>
        <p:spPr>
          <a:xfrm>
            <a:off x="3205183" y="2583866"/>
            <a:ext cx="1988156" cy="2555957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59EA401-14B7-4076-506C-B5E33F08B39A}"/>
              </a:ext>
            </a:extLst>
          </p:cNvPr>
          <p:cNvSpPr txBox="1"/>
          <p:nvPr/>
        </p:nvSpPr>
        <p:spPr>
          <a:xfrm>
            <a:off x="5235204" y="5092573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5605C9E-9DBF-1E2F-2E75-F53D84989063}"/>
              </a:ext>
            </a:extLst>
          </p:cNvPr>
          <p:cNvCxnSpPr/>
          <p:nvPr/>
        </p:nvCxnSpPr>
        <p:spPr>
          <a:xfrm flipH="1">
            <a:off x="3972883" y="3564283"/>
            <a:ext cx="0" cy="222357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524EA38-4D1F-B22B-5643-3C6CC2B7081C}"/>
                  </a:ext>
                </a:extLst>
              </p:cNvPr>
              <p:cNvSpPr txBox="1"/>
              <p:nvPr/>
            </p:nvSpPr>
            <p:spPr>
              <a:xfrm>
                <a:off x="3743708" y="5848959"/>
                <a:ext cx="4624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524EA38-4D1F-B22B-5643-3C6CC2B708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3708" y="5848959"/>
                <a:ext cx="462499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171628FA-357C-6FEF-3A98-29E6E940C86F}"/>
              </a:ext>
            </a:extLst>
          </p:cNvPr>
          <p:cNvGrpSpPr/>
          <p:nvPr/>
        </p:nvGrpSpPr>
        <p:grpSpPr>
          <a:xfrm>
            <a:off x="3881443" y="3466563"/>
            <a:ext cx="182880" cy="182880"/>
            <a:chOff x="4728680" y="3055122"/>
            <a:chExt cx="256500" cy="261196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04CF935-B81E-7280-71A2-D26E7DFD031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D6802F1-7EB8-BD88-892F-013633855539}"/>
                </a:ext>
              </a:extLst>
            </p:cNvPr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2A713D1-183D-6E3D-F8C4-C0B7FAD19A0A}"/>
              </a:ext>
            </a:extLst>
          </p:cNvPr>
          <p:cNvCxnSpPr/>
          <p:nvPr/>
        </p:nvCxnSpPr>
        <p:spPr>
          <a:xfrm>
            <a:off x="1346530" y="3562398"/>
            <a:ext cx="262780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E1C230B-18E4-DB1A-7B53-980766275653}"/>
                  </a:ext>
                </a:extLst>
              </p:cNvPr>
              <p:cNvSpPr txBox="1"/>
              <p:nvPr/>
            </p:nvSpPr>
            <p:spPr>
              <a:xfrm>
                <a:off x="701295" y="3376037"/>
                <a:ext cx="603370" cy="374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E1C230B-18E4-DB1A-7B53-9807662756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295" y="3376037"/>
                <a:ext cx="603370" cy="37459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Arrow: Right 43">
            <a:extLst>
              <a:ext uri="{FF2B5EF4-FFF2-40B4-BE49-F238E27FC236}">
                <a16:creationId xmlns:a16="http://schemas.microsoft.com/office/drawing/2014/main" id="{F66669D7-D28C-5DFE-3740-006151490CD0}"/>
              </a:ext>
            </a:extLst>
          </p:cNvPr>
          <p:cNvSpPr/>
          <p:nvPr/>
        </p:nvSpPr>
        <p:spPr>
          <a:xfrm>
            <a:off x="2718640" y="2647134"/>
            <a:ext cx="367010" cy="232120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839359-C00B-32EE-B485-351AA41FDA57}"/>
              </a:ext>
            </a:extLst>
          </p:cNvPr>
          <p:cNvSpPr/>
          <p:nvPr/>
        </p:nvSpPr>
        <p:spPr>
          <a:xfrm>
            <a:off x="5372753" y="3178538"/>
            <a:ext cx="1347109" cy="1010544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POSITIVE </a:t>
            </a:r>
            <a:r>
              <a:rPr lang="en-US" b="1">
                <a:solidFill>
                  <a:schemeClr val="tx1"/>
                </a:solidFill>
              </a:rPr>
              <a:t>DEMAND SHOCK</a:t>
            </a:r>
            <a:endParaRPr lang="en-GB" b="1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B851760-34B1-9344-5799-6AE3BC66531F}"/>
                  </a:ext>
                </a:extLst>
              </p:cNvPr>
              <p:cNvSpPr txBox="1"/>
              <p:nvPr/>
            </p:nvSpPr>
            <p:spPr>
              <a:xfrm>
                <a:off x="3290703" y="5846814"/>
                <a:ext cx="4776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B851760-34B1-9344-5799-6AE3BC6653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0703" y="5846814"/>
                <a:ext cx="47763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C695998-87A4-62AA-BC28-CD9547EC9E0B}"/>
                  </a:ext>
                </a:extLst>
              </p:cNvPr>
              <p:cNvSpPr txBox="1"/>
              <p:nvPr/>
            </p:nvSpPr>
            <p:spPr>
              <a:xfrm>
                <a:off x="703785" y="3915255"/>
                <a:ext cx="6033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C695998-87A4-62AA-BC28-CD9547EC9E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85" y="3915255"/>
                <a:ext cx="60337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BF20A33-B3EB-8504-8570-2F2A59CD8DCB}"/>
              </a:ext>
            </a:extLst>
          </p:cNvPr>
          <p:cNvCxnSpPr/>
          <p:nvPr/>
        </p:nvCxnSpPr>
        <p:spPr>
          <a:xfrm>
            <a:off x="3525935" y="6335291"/>
            <a:ext cx="446948" cy="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7302455-40FD-A174-938D-F12E752A62A5}"/>
              </a:ext>
            </a:extLst>
          </p:cNvPr>
          <p:cNvSpPr txBox="1"/>
          <p:nvPr/>
        </p:nvSpPr>
        <p:spPr>
          <a:xfrm>
            <a:off x="2834637" y="6415860"/>
            <a:ext cx="17753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accent2">
                    <a:lumMod val="75000"/>
                  </a:schemeClr>
                </a:solidFill>
              </a:rPr>
              <a:t>INFLATIONARY GAP</a:t>
            </a:r>
            <a:endParaRPr lang="en-GB" sz="1400" b="1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79654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78657BB-FBA0-4591-7EBF-022155EF8A38}"/>
              </a:ext>
            </a:extLst>
          </p:cNvPr>
          <p:cNvCxnSpPr/>
          <p:nvPr/>
        </p:nvCxnSpPr>
        <p:spPr>
          <a:xfrm flipV="1">
            <a:off x="2658610" y="2597510"/>
            <a:ext cx="2135420" cy="252867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9935"/>
          </a:xfrm>
        </p:spPr>
        <p:txBody>
          <a:bodyPr/>
          <a:lstStyle/>
          <a:p>
            <a:r>
              <a:rPr lang="en-US"/>
              <a:t>Self-Correcting Mechanism</a:t>
            </a:r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1346530" y="1832575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1346530" y="5800417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288644" y="5464692"/>
            <a:ext cx="2429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  <p:sp>
        <p:nvSpPr>
          <p:cNvPr id="9" name="TextBox 8"/>
          <p:cNvSpPr txBox="1"/>
          <p:nvPr/>
        </p:nvSpPr>
        <p:spPr>
          <a:xfrm>
            <a:off x="398600" y="2056362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14" name="Straight Connector 13"/>
          <p:cNvCxnSpPr/>
          <p:nvPr/>
        </p:nvCxnSpPr>
        <p:spPr>
          <a:xfrm>
            <a:off x="2348601" y="2584951"/>
            <a:ext cx="1988156" cy="2555957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374636" y="5092573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1346530" y="4096353"/>
            <a:ext cx="217940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3435032" y="4009818"/>
            <a:ext cx="182880" cy="182880"/>
            <a:chOff x="4728680" y="3055122"/>
            <a:chExt cx="256500" cy="261196"/>
          </a:xfrm>
        </p:grpSpPr>
        <p:cxnSp>
          <p:nvCxnSpPr>
            <p:cNvPr id="34" name="Straight Connector 33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EA47B4D-A224-466B-BE02-D92D1D75642D}"/>
              </a:ext>
            </a:extLst>
          </p:cNvPr>
          <p:cNvCxnSpPr/>
          <p:nvPr/>
        </p:nvCxnSpPr>
        <p:spPr>
          <a:xfrm flipH="1" flipV="1">
            <a:off x="3529266" y="2151982"/>
            <a:ext cx="0" cy="363587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06A45C2-07CE-47D8-AB2C-1138FC9BDE3F}"/>
              </a:ext>
            </a:extLst>
          </p:cNvPr>
          <p:cNvSpPr txBox="1"/>
          <p:nvPr/>
        </p:nvSpPr>
        <p:spPr>
          <a:xfrm>
            <a:off x="3199063" y="1735274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LRAS</a:t>
            </a:r>
            <a:endParaRPr lang="en-GB" b="1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D71010-6D5F-4005-EE5D-ED8E3EBD8A32}"/>
              </a:ext>
            </a:extLst>
          </p:cNvPr>
          <p:cNvSpPr txBox="1"/>
          <p:nvPr/>
        </p:nvSpPr>
        <p:spPr>
          <a:xfrm>
            <a:off x="4794030" y="2233921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C00000"/>
                </a:solidFill>
              </a:rPr>
              <a:t>SRAS</a:t>
            </a:r>
            <a:r>
              <a:rPr lang="en-US" b="1" baseline="-25000">
                <a:solidFill>
                  <a:srgbClr val="C00000"/>
                </a:solidFill>
              </a:rPr>
              <a:t>1</a:t>
            </a:r>
            <a:endParaRPr lang="en-GB" b="1" baseline="-25000">
              <a:solidFill>
                <a:srgbClr val="C00000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72472B6-A247-B922-599D-2794612B2F08}"/>
              </a:ext>
            </a:extLst>
          </p:cNvPr>
          <p:cNvCxnSpPr/>
          <p:nvPr/>
        </p:nvCxnSpPr>
        <p:spPr>
          <a:xfrm>
            <a:off x="3205183" y="2583866"/>
            <a:ext cx="1988156" cy="2555957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59EA401-14B7-4076-506C-B5E33F08B39A}"/>
              </a:ext>
            </a:extLst>
          </p:cNvPr>
          <p:cNvSpPr txBox="1"/>
          <p:nvPr/>
        </p:nvSpPr>
        <p:spPr>
          <a:xfrm>
            <a:off x="5235204" y="5092573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5605C9E-9DBF-1E2F-2E75-F53D84989063}"/>
              </a:ext>
            </a:extLst>
          </p:cNvPr>
          <p:cNvCxnSpPr/>
          <p:nvPr/>
        </p:nvCxnSpPr>
        <p:spPr>
          <a:xfrm flipH="1">
            <a:off x="3972883" y="3564283"/>
            <a:ext cx="0" cy="222357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71628FA-357C-6FEF-3A98-29E6E940C86F}"/>
              </a:ext>
            </a:extLst>
          </p:cNvPr>
          <p:cNvGrpSpPr/>
          <p:nvPr/>
        </p:nvGrpSpPr>
        <p:grpSpPr>
          <a:xfrm>
            <a:off x="3881443" y="3466563"/>
            <a:ext cx="182880" cy="182880"/>
            <a:chOff x="4728680" y="3055122"/>
            <a:chExt cx="256500" cy="261196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04CF935-B81E-7280-71A2-D26E7DFD031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D6802F1-7EB8-BD88-892F-013633855539}"/>
                </a:ext>
              </a:extLst>
            </p:cNvPr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2A713D1-183D-6E3D-F8C4-C0B7FAD19A0A}"/>
              </a:ext>
            </a:extLst>
          </p:cNvPr>
          <p:cNvCxnSpPr/>
          <p:nvPr/>
        </p:nvCxnSpPr>
        <p:spPr>
          <a:xfrm>
            <a:off x="1346530" y="3562398"/>
            <a:ext cx="262780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F66669D7-D28C-5DFE-3740-006151490CD0}"/>
              </a:ext>
            </a:extLst>
          </p:cNvPr>
          <p:cNvSpPr/>
          <p:nvPr/>
        </p:nvSpPr>
        <p:spPr>
          <a:xfrm>
            <a:off x="2718640" y="2647134"/>
            <a:ext cx="367010" cy="232120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21A01A-8F19-537A-2B75-F618A122009F}"/>
              </a:ext>
            </a:extLst>
          </p:cNvPr>
          <p:cNvSpPr/>
          <p:nvPr/>
        </p:nvSpPr>
        <p:spPr>
          <a:xfrm>
            <a:off x="5618540" y="2781933"/>
            <a:ext cx="1862357" cy="1937387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RISE</a:t>
            </a:r>
            <a:r>
              <a:rPr lang="en-US">
                <a:solidFill>
                  <a:schemeClr val="tx1"/>
                </a:solidFill>
              </a:rPr>
              <a:t> IN</a:t>
            </a:r>
            <a:br>
              <a:rPr lang="en-US">
                <a:solidFill>
                  <a:schemeClr val="tx1"/>
                </a:solidFill>
              </a:rPr>
            </a:br>
            <a:r>
              <a:rPr lang="en-US" b="1">
                <a:solidFill>
                  <a:schemeClr val="tx1"/>
                </a:solidFill>
              </a:rPr>
              <a:t>INPUT PRICES</a:t>
            </a:r>
          </a:p>
          <a:p>
            <a:pPr algn="ctr"/>
            <a:endParaRPr lang="en-US" b="1">
              <a:solidFill>
                <a:schemeClr val="tx1"/>
              </a:solidFill>
            </a:endParaRPr>
          </a:p>
          <a:p>
            <a:pPr algn="ctr"/>
            <a:r>
              <a:rPr lang="en-US" b="1" u="sng">
                <a:solidFill>
                  <a:schemeClr val="tx1"/>
                </a:solidFill>
              </a:rPr>
              <a:t>NEGATIVE</a:t>
            </a:r>
            <a:br>
              <a:rPr lang="en-US" b="1">
                <a:solidFill>
                  <a:schemeClr val="tx1"/>
                </a:solidFill>
              </a:rPr>
            </a:br>
            <a:r>
              <a:rPr lang="en-US" b="1">
                <a:solidFill>
                  <a:schemeClr val="tx1"/>
                </a:solidFill>
              </a:rPr>
              <a:t>SHORT-RUN</a:t>
            </a:r>
            <a:br>
              <a:rPr lang="en-US" b="1">
                <a:solidFill>
                  <a:schemeClr val="tx1"/>
                </a:solidFill>
              </a:rPr>
            </a:br>
            <a:r>
              <a:rPr lang="en-US" b="1">
                <a:solidFill>
                  <a:schemeClr val="tx1"/>
                </a:solidFill>
              </a:rPr>
              <a:t>SUPPLY SHOCK</a:t>
            </a:r>
            <a:endParaRPr lang="en-GB" b="1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D39E506-E9BB-AA3A-AC0A-E94B73D2DC45}"/>
              </a:ext>
            </a:extLst>
          </p:cNvPr>
          <p:cNvCxnSpPr/>
          <p:nvPr/>
        </p:nvCxnSpPr>
        <p:spPr>
          <a:xfrm flipV="1">
            <a:off x="1729866" y="2582571"/>
            <a:ext cx="2135420" cy="252867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F8E49EF-F4F8-82E6-4769-3714D7636619}"/>
              </a:ext>
            </a:extLst>
          </p:cNvPr>
          <p:cNvSpPr txBox="1"/>
          <p:nvPr/>
        </p:nvSpPr>
        <p:spPr>
          <a:xfrm>
            <a:off x="3860712" y="2222933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accent4"/>
                </a:solidFill>
              </a:rPr>
              <a:t>SRAS</a:t>
            </a:r>
            <a:r>
              <a:rPr lang="en-US" b="1" baseline="-25000">
                <a:solidFill>
                  <a:schemeClr val="accent4"/>
                </a:solidFill>
              </a:rPr>
              <a:t>2</a:t>
            </a:r>
            <a:endParaRPr lang="en-GB" b="1" baseline="-25000">
              <a:solidFill>
                <a:schemeClr val="accent4"/>
              </a:solidFill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AB4DC9E1-BD8D-B4CA-0B75-35965DA62E62}"/>
              </a:ext>
            </a:extLst>
          </p:cNvPr>
          <p:cNvSpPr/>
          <p:nvPr/>
        </p:nvSpPr>
        <p:spPr>
          <a:xfrm rot="10800000">
            <a:off x="3969747" y="2640901"/>
            <a:ext cx="367010" cy="232120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BF0B1AD-8A6E-AE4F-727E-330AD3B6268C}"/>
              </a:ext>
            </a:extLst>
          </p:cNvPr>
          <p:cNvGrpSpPr/>
          <p:nvPr/>
        </p:nvGrpSpPr>
        <p:grpSpPr>
          <a:xfrm>
            <a:off x="3435142" y="2890796"/>
            <a:ext cx="182880" cy="182880"/>
            <a:chOff x="4728680" y="3055122"/>
            <a:chExt cx="256500" cy="261196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A68B0D8-E784-D384-C797-1854D84A6131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EB542C7-FF73-0059-52DF-8AF1901376F0}"/>
                </a:ext>
              </a:extLst>
            </p:cNvPr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F364AD2-6938-5746-2DD4-816E2E50E2D9}"/>
              </a:ext>
            </a:extLst>
          </p:cNvPr>
          <p:cNvCxnSpPr/>
          <p:nvPr/>
        </p:nvCxnSpPr>
        <p:spPr>
          <a:xfrm>
            <a:off x="1346530" y="2977802"/>
            <a:ext cx="217911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B0B6C60-EDD7-FF35-D91F-E8459B4DD484}"/>
                  </a:ext>
                </a:extLst>
              </p:cNvPr>
              <p:cNvSpPr txBox="1"/>
              <p:nvPr/>
            </p:nvSpPr>
            <p:spPr>
              <a:xfrm>
                <a:off x="701356" y="2789802"/>
                <a:ext cx="603370" cy="376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B0B6C60-EDD7-FF35-D91F-E8459B4DD4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356" y="2789802"/>
                <a:ext cx="603370" cy="376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Arrow: Right 30">
            <a:extLst>
              <a:ext uri="{FF2B5EF4-FFF2-40B4-BE49-F238E27FC236}">
                <a16:creationId xmlns:a16="http://schemas.microsoft.com/office/drawing/2014/main" id="{AEB8A0C5-EB50-12D7-B6EB-AC0F5D0A05E4}"/>
              </a:ext>
            </a:extLst>
          </p:cNvPr>
          <p:cNvSpPr/>
          <p:nvPr/>
        </p:nvSpPr>
        <p:spPr>
          <a:xfrm rot="16200000">
            <a:off x="351015" y="3179936"/>
            <a:ext cx="578002" cy="173736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8ACAC944-1EDF-5A49-5B83-C7E49D463762}"/>
              </a:ext>
            </a:extLst>
          </p:cNvPr>
          <p:cNvSpPr/>
          <p:nvPr/>
        </p:nvSpPr>
        <p:spPr>
          <a:xfrm rot="10800000">
            <a:off x="3525641" y="6241296"/>
            <a:ext cx="445995" cy="171433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F684C68-0ED7-A2AD-8C97-22EED455B442}"/>
                  </a:ext>
                </a:extLst>
              </p:cNvPr>
              <p:cNvSpPr txBox="1"/>
              <p:nvPr/>
            </p:nvSpPr>
            <p:spPr>
              <a:xfrm>
                <a:off x="3290703" y="5846814"/>
                <a:ext cx="4776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F684C68-0ED7-A2AD-8C97-22EED455B4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0703" y="5846814"/>
                <a:ext cx="47763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00D814A-D8CF-5941-0702-32D8642E87D6}"/>
                  </a:ext>
                </a:extLst>
              </p:cNvPr>
              <p:cNvSpPr txBox="1"/>
              <p:nvPr/>
            </p:nvSpPr>
            <p:spPr>
              <a:xfrm>
                <a:off x="703785" y="3915255"/>
                <a:ext cx="6033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00D814A-D8CF-5941-0702-32D8642E87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85" y="3915255"/>
                <a:ext cx="60337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C82B013-36E6-87D8-2397-04C88E317107}"/>
                  </a:ext>
                </a:extLst>
              </p:cNvPr>
              <p:cNvSpPr txBox="1"/>
              <p:nvPr/>
            </p:nvSpPr>
            <p:spPr>
              <a:xfrm>
                <a:off x="3743708" y="5848959"/>
                <a:ext cx="4624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C82B013-36E6-87D8-2397-04C88E3171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3708" y="5848959"/>
                <a:ext cx="46249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B9F455C-C276-7B0D-8405-C0B44444E78B}"/>
                  </a:ext>
                </a:extLst>
              </p:cNvPr>
              <p:cNvSpPr txBox="1"/>
              <p:nvPr/>
            </p:nvSpPr>
            <p:spPr>
              <a:xfrm>
                <a:off x="701295" y="3376037"/>
                <a:ext cx="603370" cy="374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B9F455C-C276-7B0D-8405-C0B44444E7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295" y="3376037"/>
                <a:ext cx="603370" cy="37459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5277963"/>
      </p:ext>
    </p:extLst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9935"/>
          </a:xfrm>
        </p:spPr>
        <p:txBody>
          <a:bodyPr/>
          <a:lstStyle/>
          <a:p>
            <a:r>
              <a:rPr lang="en-US"/>
              <a:t>Self-Correcting Mechanism</a:t>
            </a:r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1346530" y="1832575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1346530" y="5800417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288644" y="5464692"/>
            <a:ext cx="2429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  <p:sp>
        <p:nvSpPr>
          <p:cNvPr id="9" name="TextBox 8"/>
          <p:cNvSpPr txBox="1"/>
          <p:nvPr/>
        </p:nvSpPr>
        <p:spPr>
          <a:xfrm>
            <a:off x="398600" y="2056362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14" name="Straight Connector 13"/>
          <p:cNvCxnSpPr/>
          <p:nvPr/>
        </p:nvCxnSpPr>
        <p:spPr>
          <a:xfrm>
            <a:off x="2348601" y="2584951"/>
            <a:ext cx="1988156" cy="2555957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374636" y="5092573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EA47B4D-A224-466B-BE02-D92D1D75642D}"/>
              </a:ext>
            </a:extLst>
          </p:cNvPr>
          <p:cNvCxnSpPr/>
          <p:nvPr/>
        </p:nvCxnSpPr>
        <p:spPr>
          <a:xfrm flipH="1" flipV="1">
            <a:off x="3529266" y="2151982"/>
            <a:ext cx="0" cy="363587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06A45C2-07CE-47D8-AB2C-1138FC9BDE3F}"/>
              </a:ext>
            </a:extLst>
          </p:cNvPr>
          <p:cNvSpPr txBox="1"/>
          <p:nvPr/>
        </p:nvSpPr>
        <p:spPr>
          <a:xfrm>
            <a:off x="3199063" y="1735274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LRAS</a:t>
            </a:r>
            <a:endParaRPr lang="en-GB" b="1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72472B6-A247-B922-599D-2794612B2F08}"/>
              </a:ext>
            </a:extLst>
          </p:cNvPr>
          <p:cNvCxnSpPr/>
          <p:nvPr/>
        </p:nvCxnSpPr>
        <p:spPr>
          <a:xfrm>
            <a:off x="3205183" y="2583866"/>
            <a:ext cx="1988156" cy="2555957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59EA401-14B7-4076-506C-B5E33F08B39A}"/>
              </a:ext>
            </a:extLst>
          </p:cNvPr>
          <p:cNvSpPr txBox="1"/>
          <p:nvPr/>
        </p:nvSpPr>
        <p:spPr>
          <a:xfrm>
            <a:off x="5235204" y="5092573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5605C9E-9DBF-1E2F-2E75-F53D84989063}"/>
              </a:ext>
            </a:extLst>
          </p:cNvPr>
          <p:cNvCxnSpPr/>
          <p:nvPr/>
        </p:nvCxnSpPr>
        <p:spPr>
          <a:xfrm flipH="1">
            <a:off x="3068540" y="3525094"/>
            <a:ext cx="0" cy="22753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2A713D1-183D-6E3D-F8C4-C0B7FAD19A0A}"/>
              </a:ext>
            </a:extLst>
          </p:cNvPr>
          <p:cNvCxnSpPr/>
          <p:nvPr/>
        </p:nvCxnSpPr>
        <p:spPr>
          <a:xfrm>
            <a:off x="1346530" y="3520596"/>
            <a:ext cx="172089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F66669D7-D28C-5DFE-3740-006151490CD0}"/>
              </a:ext>
            </a:extLst>
          </p:cNvPr>
          <p:cNvSpPr/>
          <p:nvPr/>
        </p:nvSpPr>
        <p:spPr>
          <a:xfrm rot="10800000">
            <a:off x="2718640" y="2647134"/>
            <a:ext cx="367010" cy="232120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D39E506-E9BB-AA3A-AC0A-E94B73D2DC45}"/>
              </a:ext>
            </a:extLst>
          </p:cNvPr>
          <p:cNvCxnSpPr/>
          <p:nvPr/>
        </p:nvCxnSpPr>
        <p:spPr>
          <a:xfrm flipV="1">
            <a:off x="1729866" y="2582571"/>
            <a:ext cx="2135420" cy="252867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F8E49EF-F4F8-82E6-4769-3714D7636619}"/>
              </a:ext>
            </a:extLst>
          </p:cNvPr>
          <p:cNvSpPr txBox="1"/>
          <p:nvPr/>
        </p:nvSpPr>
        <p:spPr>
          <a:xfrm>
            <a:off x="3860712" y="2222933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C00000"/>
                </a:solidFill>
              </a:rPr>
              <a:t>SRAS</a:t>
            </a:r>
            <a:r>
              <a:rPr lang="en-US" b="1" baseline="-25000">
                <a:solidFill>
                  <a:srgbClr val="C00000"/>
                </a:solidFill>
              </a:rPr>
              <a:t>1</a:t>
            </a:r>
            <a:endParaRPr lang="en-GB" b="1" baseline="-25000">
              <a:solidFill>
                <a:srgbClr val="C00000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BF0B1AD-8A6E-AE4F-727E-330AD3B6268C}"/>
              </a:ext>
            </a:extLst>
          </p:cNvPr>
          <p:cNvGrpSpPr/>
          <p:nvPr/>
        </p:nvGrpSpPr>
        <p:grpSpPr>
          <a:xfrm>
            <a:off x="3435142" y="2890796"/>
            <a:ext cx="182880" cy="182880"/>
            <a:chOff x="4728680" y="3055122"/>
            <a:chExt cx="256500" cy="261196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A68B0D8-E784-D384-C797-1854D84A6131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EB542C7-FF73-0059-52DF-8AF1901376F0}"/>
                </a:ext>
              </a:extLst>
            </p:cNvPr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F364AD2-6938-5746-2DD4-816E2E50E2D9}"/>
              </a:ext>
            </a:extLst>
          </p:cNvPr>
          <p:cNvCxnSpPr/>
          <p:nvPr/>
        </p:nvCxnSpPr>
        <p:spPr>
          <a:xfrm>
            <a:off x="1346530" y="2977802"/>
            <a:ext cx="217911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B0B6C60-EDD7-FF35-D91F-E8459B4DD484}"/>
                  </a:ext>
                </a:extLst>
              </p:cNvPr>
              <p:cNvSpPr txBox="1"/>
              <p:nvPr/>
            </p:nvSpPr>
            <p:spPr>
              <a:xfrm>
                <a:off x="701356" y="2789802"/>
                <a:ext cx="603370" cy="376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B0B6C60-EDD7-FF35-D91F-E8459B4DD4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356" y="2789802"/>
                <a:ext cx="603370" cy="376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F684C68-0ED7-A2AD-8C97-22EED455B442}"/>
                  </a:ext>
                </a:extLst>
              </p:cNvPr>
              <p:cNvSpPr txBox="1"/>
              <p:nvPr/>
            </p:nvSpPr>
            <p:spPr>
              <a:xfrm>
                <a:off x="3290703" y="5846814"/>
                <a:ext cx="4776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F684C68-0ED7-A2AD-8C97-22EED455B4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0703" y="5846814"/>
                <a:ext cx="47763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B9F455C-C276-7B0D-8405-C0B44444E78B}"/>
                  </a:ext>
                </a:extLst>
              </p:cNvPr>
              <p:cNvSpPr txBox="1"/>
              <p:nvPr/>
            </p:nvSpPr>
            <p:spPr>
              <a:xfrm>
                <a:off x="701295" y="3376037"/>
                <a:ext cx="603370" cy="374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B9F455C-C276-7B0D-8405-C0B44444E7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295" y="3376037"/>
                <a:ext cx="603370" cy="3745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171628FA-357C-6FEF-3A98-29E6E940C86F}"/>
              </a:ext>
            </a:extLst>
          </p:cNvPr>
          <p:cNvGrpSpPr/>
          <p:nvPr/>
        </p:nvGrpSpPr>
        <p:grpSpPr>
          <a:xfrm>
            <a:off x="2976520" y="3428681"/>
            <a:ext cx="182880" cy="182880"/>
            <a:chOff x="4728680" y="3055122"/>
            <a:chExt cx="256500" cy="261196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04CF935-B81E-7280-71A2-D26E7DFD031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D6802F1-7EB8-BD88-892F-013633855539}"/>
                </a:ext>
              </a:extLst>
            </p:cNvPr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C82B013-36E6-87D8-2397-04C88E317107}"/>
                  </a:ext>
                </a:extLst>
              </p:cNvPr>
              <p:cNvSpPr txBox="1"/>
              <p:nvPr/>
            </p:nvSpPr>
            <p:spPr>
              <a:xfrm>
                <a:off x="2836173" y="5846050"/>
                <a:ext cx="4624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C82B013-36E6-87D8-2397-04C88E3171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6173" y="5846050"/>
                <a:ext cx="46249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40">
            <a:extLst>
              <a:ext uri="{FF2B5EF4-FFF2-40B4-BE49-F238E27FC236}">
                <a16:creationId xmlns:a16="http://schemas.microsoft.com/office/drawing/2014/main" id="{A9B744E8-66E7-4E08-82FE-17BB5D2D41F8}"/>
              </a:ext>
            </a:extLst>
          </p:cNvPr>
          <p:cNvSpPr/>
          <p:nvPr/>
        </p:nvSpPr>
        <p:spPr>
          <a:xfrm>
            <a:off x="5372753" y="3178538"/>
            <a:ext cx="1347109" cy="1010544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NEGATIVE </a:t>
            </a:r>
            <a:r>
              <a:rPr lang="en-US" b="1">
                <a:solidFill>
                  <a:schemeClr val="tx1"/>
                </a:solidFill>
              </a:rPr>
              <a:t>DEMAND SHOCK</a:t>
            </a:r>
            <a:endParaRPr lang="en-GB" b="1">
              <a:solidFill>
                <a:schemeClr val="tx1"/>
              </a:solidFill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A53DB942-2BC4-FD91-6A81-022A62D3D545}"/>
              </a:ext>
            </a:extLst>
          </p:cNvPr>
          <p:cNvCxnSpPr/>
          <p:nvPr/>
        </p:nvCxnSpPr>
        <p:spPr>
          <a:xfrm>
            <a:off x="3048763" y="6282878"/>
            <a:ext cx="476878" cy="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4178F4F-8DF0-3B11-B963-81EC97770BB5}"/>
              </a:ext>
            </a:extLst>
          </p:cNvPr>
          <p:cNvSpPr txBox="1"/>
          <p:nvPr/>
        </p:nvSpPr>
        <p:spPr>
          <a:xfrm>
            <a:off x="2386218" y="6371599"/>
            <a:ext cx="18019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rgbClr val="C00000"/>
                </a:solidFill>
              </a:rPr>
              <a:t>RECESSIONARY GAP</a:t>
            </a:r>
            <a:endParaRPr lang="en-GB" sz="1400" b="1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570160"/>
      </p:ext>
    </p:extLst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78657BB-FBA0-4591-7EBF-022155EF8A38}"/>
              </a:ext>
            </a:extLst>
          </p:cNvPr>
          <p:cNvCxnSpPr/>
          <p:nvPr/>
        </p:nvCxnSpPr>
        <p:spPr>
          <a:xfrm flipV="1">
            <a:off x="2658610" y="2597510"/>
            <a:ext cx="2135420" cy="252867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9935"/>
          </a:xfrm>
        </p:spPr>
        <p:txBody>
          <a:bodyPr/>
          <a:lstStyle/>
          <a:p>
            <a:r>
              <a:rPr lang="en-US"/>
              <a:t>Self-Correcting Mechanism</a:t>
            </a:r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1346530" y="1832575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1346530" y="5800417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288644" y="5464692"/>
            <a:ext cx="2429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  <p:sp>
        <p:nvSpPr>
          <p:cNvPr id="9" name="TextBox 8"/>
          <p:cNvSpPr txBox="1"/>
          <p:nvPr/>
        </p:nvSpPr>
        <p:spPr>
          <a:xfrm>
            <a:off x="398600" y="2056362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14" name="Straight Connector 13"/>
          <p:cNvCxnSpPr/>
          <p:nvPr/>
        </p:nvCxnSpPr>
        <p:spPr>
          <a:xfrm>
            <a:off x="2348601" y="2584951"/>
            <a:ext cx="1988156" cy="2555957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374636" y="5092573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1346530" y="4096353"/>
            <a:ext cx="217940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3435032" y="4009818"/>
            <a:ext cx="182880" cy="182880"/>
            <a:chOff x="4728680" y="3055122"/>
            <a:chExt cx="256500" cy="261196"/>
          </a:xfrm>
        </p:grpSpPr>
        <p:cxnSp>
          <p:nvCxnSpPr>
            <p:cNvPr id="34" name="Straight Connector 33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EA47B4D-A224-466B-BE02-D92D1D75642D}"/>
              </a:ext>
            </a:extLst>
          </p:cNvPr>
          <p:cNvCxnSpPr/>
          <p:nvPr/>
        </p:nvCxnSpPr>
        <p:spPr>
          <a:xfrm flipH="1" flipV="1">
            <a:off x="3529266" y="2151982"/>
            <a:ext cx="0" cy="363587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06A45C2-07CE-47D8-AB2C-1138FC9BDE3F}"/>
              </a:ext>
            </a:extLst>
          </p:cNvPr>
          <p:cNvSpPr txBox="1"/>
          <p:nvPr/>
        </p:nvSpPr>
        <p:spPr>
          <a:xfrm>
            <a:off x="3199063" y="1735274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LRAS</a:t>
            </a:r>
            <a:endParaRPr lang="en-GB" b="1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D71010-6D5F-4005-EE5D-ED8E3EBD8A32}"/>
              </a:ext>
            </a:extLst>
          </p:cNvPr>
          <p:cNvSpPr txBox="1"/>
          <p:nvPr/>
        </p:nvSpPr>
        <p:spPr>
          <a:xfrm>
            <a:off x="4794030" y="2233921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accent4"/>
                </a:solidFill>
              </a:rPr>
              <a:t>SRAS</a:t>
            </a:r>
            <a:r>
              <a:rPr lang="en-US" b="1" baseline="-25000">
                <a:solidFill>
                  <a:schemeClr val="accent4"/>
                </a:solidFill>
              </a:rPr>
              <a:t>2</a:t>
            </a:r>
            <a:endParaRPr lang="en-GB" b="1" baseline="-25000">
              <a:solidFill>
                <a:schemeClr val="accent4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72472B6-A247-B922-599D-2794612B2F08}"/>
              </a:ext>
            </a:extLst>
          </p:cNvPr>
          <p:cNvCxnSpPr/>
          <p:nvPr/>
        </p:nvCxnSpPr>
        <p:spPr>
          <a:xfrm>
            <a:off x="3205183" y="2583866"/>
            <a:ext cx="1988156" cy="2555957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59EA401-14B7-4076-506C-B5E33F08B39A}"/>
              </a:ext>
            </a:extLst>
          </p:cNvPr>
          <p:cNvSpPr txBox="1"/>
          <p:nvPr/>
        </p:nvSpPr>
        <p:spPr>
          <a:xfrm>
            <a:off x="5235204" y="5092573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5605C9E-9DBF-1E2F-2E75-F53D84989063}"/>
              </a:ext>
            </a:extLst>
          </p:cNvPr>
          <p:cNvCxnSpPr/>
          <p:nvPr/>
        </p:nvCxnSpPr>
        <p:spPr>
          <a:xfrm flipH="1">
            <a:off x="3068540" y="3525094"/>
            <a:ext cx="0" cy="22753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2A713D1-183D-6E3D-F8C4-C0B7FAD19A0A}"/>
              </a:ext>
            </a:extLst>
          </p:cNvPr>
          <p:cNvCxnSpPr/>
          <p:nvPr/>
        </p:nvCxnSpPr>
        <p:spPr>
          <a:xfrm>
            <a:off x="1346530" y="3520596"/>
            <a:ext cx="172089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F66669D7-D28C-5DFE-3740-006151490CD0}"/>
              </a:ext>
            </a:extLst>
          </p:cNvPr>
          <p:cNvSpPr/>
          <p:nvPr/>
        </p:nvSpPr>
        <p:spPr>
          <a:xfrm rot="10800000">
            <a:off x="2718640" y="2647134"/>
            <a:ext cx="367010" cy="232120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21A01A-8F19-537A-2B75-F618A122009F}"/>
              </a:ext>
            </a:extLst>
          </p:cNvPr>
          <p:cNvSpPr/>
          <p:nvPr/>
        </p:nvSpPr>
        <p:spPr>
          <a:xfrm>
            <a:off x="5618540" y="2781933"/>
            <a:ext cx="1862357" cy="1937387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FALL</a:t>
            </a:r>
            <a:r>
              <a:rPr lang="en-US">
                <a:solidFill>
                  <a:schemeClr val="tx1"/>
                </a:solidFill>
              </a:rPr>
              <a:t> IN</a:t>
            </a:r>
            <a:br>
              <a:rPr lang="en-US">
                <a:solidFill>
                  <a:schemeClr val="tx1"/>
                </a:solidFill>
              </a:rPr>
            </a:br>
            <a:r>
              <a:rPr lang="en-US" b="1">
                <a:solidFill>
                  <a:schemeClr val="tx1"/>
                </a:solidFill>
              </a:rPr>
              <a:t>INPUT PRICES</a:t>
            </a:r>
          </a:p>
          <a:p>
            <a:pPr algn="ctr"/>
            <a:endParaRPr lang="en-US" b="1">
              <a:solidFill>
                <a:schemeClr val="tx1"/>
              </a:solidFill>
            </a:endParaRPr>
          </a:p>
          <a:p>
            <a:pPr algn="ctr"/>
            <a:r>
              <a:rPr lang="en-US" b="1" u="sng">
                <a:solidFill>
                  <a:schemeClr val="tx1"/>
                </a:solidFill>
              </a:rPr>
              <a:t>POSITIVE</a:t>
            </a:r>
            <a:br>
              <a:rPr lang="en-US" b="1">
                <a:solidFill>
                  <a:schemeClr val="tx1"/>
                </a:solidFill>
              </a:rPr>
            </a:br>
            <a:r>
              <a:rPr lang="en-US" b="1">
                <a:solidFill>
                  <a:schemeClr val="tx1"/>
                </a:solidFill>
              </a:rPr>
              <a:t>SHORT-RUN</a:t>
            </a:r>
            <a:br>
              <a:rPr lang="en-US" b="1">
                <a:solidFill>
                  <a:schemeClr val="tx1"/>
                </a:solidFill>
              </a:rPr>
            </a:br>
            <a:r>
              <a:rPr lang="en-US" b="1">
                <a:solidFill>
                  <a:schemeClr val="tx1"/>
                </a:solidFill>
              </a:rPr>
              <a:t>SUPPLY SHOCK</a:t>
            </a:r>
            <a:endParaRPr lang="en-GB" b="1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D39E506-E9BB-AA3A-AC0A-E94B73D2DC45}"/>
              </a:ext>
            </a:extLst>
          </p:cNvPr>
          <p:cNvCxnSpPr/>
          <p:nvPr/>
        </p:nvCxnSpPr>
        <p:spPr>
          <a:xfrm flipV="1">
            <a:off x="1729866" y="2582571"/>
            <a:ext cx="2135420" cy="252867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F8E49EF-F4F8-82E6-4769-3714D7636619}"/>
              </a:ext>
            </a:extLst>
          </p:cNvPr>
          <p:cNvSpPr txBox="1"/>
          <p:nvPr/>
        </p:nvSpPr>
        <p:spPr>
          <a:xfrm>
            <a:off x="3860712" y="2222933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C00000"/>
                </a:solidFill>
              </a:rPr>
              <a:t>SRAS</a:t>
            </a:r>
            <a:r>
              <a:rPr lang="en-US" b="1" baseline="-25000">
                <a:solidFill>
                  <a:srgbClr val="C00000"/>
                </a:solidFill>
              </a:rPr>
              <a:t>1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AB4DC9E1-BD8D-B4CA-0B75-35965DA62E62}"/>
              </a:ext>
            </a:extLst>
          </p:cNvPr>
          <p:cNvSpPr/>
          <p:nvPr/>
        </p:nvSpPr>
        <p:spPr>
          <a:xfrm>
            <a:off x="3969747" y="2640901"/>
            <a:ext cx="367010" cy="232120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BF0B1AD-8A6E-AE4F-727E-330AD3B6268C}"/>
              </a:ext>
            </a:extLst>
          </p:cNvPr>
          <p:cNvGrpSpPr/>
          <p:nvPr/>
        </p:nvGrpSpPr>
        <p:grpSpPr>
          <a:xfrm>
            <a:off x="3435142" y="2890796"/>
            <a:ext cx="182880" cy="182880"/>
            <a:chOff x="4728680" y="3055122"/>
            <a:chExt cx="256500" cy="261196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A68B0D8-E784-D384-C797-1854D84A6131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EB542C7-FF73-0059-52DF-8AF1901376F0}"/>
                </a:ext>
              </a:extLst>
            </p:cNvPr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F364AD2-6938-5746-2DD4-816E2E50E2D9}"/>
              </a:ext>
            </a:extLst>
          </p:cNvPr>
          <p:cNvCxnSpPr/>
          <p:nvPr/>
        </p:nvCxnSpPr>
        <p:spPr>
          <a:xfrm>
            <a:off x="1346530" y="2977802"/>
            <a:ext cx="217911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B0B6C60-EDD7-FF35-D91F-E8459B4DD484}"/>
                  </a:ext>
                </a:extLst>
              </p:cNvPr>
              <p:cNvSpPr txBox="1"/>
              <p:nvPr/>
            </p:nvSpPr>
            <p:spPr>
              <a:xfrm>
                <a:off x="701356" y="2789802"/>
                <a:ext cx="603370" cy="376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B0B6C60-EDD7-FF35-D91F-E8459B4DD4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356" y="2789802"/>
                <a:ext cx="603370" cy="376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Arrow: Right 30">
            <a:extLst>
              <a:ext uri="{FF2B5EF4-FFF2-40B4-BE49-F238E27FC236}">
                <a16:creationId xmlns:a16="http://schemas.microsoft.com/office/drawing/2014/main" id="{AEB8A0C5-EB50-12D7-B6EB-AC0F5D0A05E4}"/>
              </a:ext>
            </a:extLst>
          </p:cNvPr>
          <p:cNvSpPr/>
          <p:nvPr/>
        </p:nvSpPr>
        <p:spPr>
          <a:xfrm rot="5400000">
            <a:off x="352137" y="3721606"/>
            <a:ext cx="575757" cy="173736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8ACAC944-1EDF-5A49-5B83-C7E49D463762}"/>
              </a:ext>
            </a:extLst>
          </p:cNvPr>
          <p:cNvSpPr/>
          <p:nvPr/>
        </p:nvSpPr>
        <p:spPr>
          <a:xfrm>
            <a:off x="3064241" y="6233857"/>
            <a:ext cx="457427" cy="171433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F684C68-0ED7-A2AD-8C97-22EED455B442}"/>
                  </a:ext>
                </a:extLst>
              </p:cNvPr>
              <p:cNvSpPr txBox="1"/>
              <p:nvPr/>
            </p:nvSpPr>
            <p:spPr>
              <a:xfrm>
                <a:off x="3290703" y="5846814"/>
                <a:ext cx="4776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F684C68-0ED7-A2AD-8C97-22EED455B4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0703" y="5846814"/>
                <a:ext cx="47763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00D814A-D8CF-5941-0702-32D8642E87D6}"/>
                  </a:ext>
                </a:extLst>
              </p:cNvPr>
              <p:cNvSpPr txBox="1"/>
              <p:nvPr/>
            </p:nvSpPr>
            <p:spPr>
              <a:xfrm>
                <a:off x="703785" y="3915255"/>
                <a:ext cx="6033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00D814A-D8CF-5941-0702-32D8642E87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85" y="3915255"/>
                <a:ext cx="60337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B9F455C-C276-7B0D-8405-C0B44444E78B}"/>
                  </a:ext>
                </a:extLst>
              </p:cNvPr>
              <p:cNvSpPr txBox="1"/>
              <p:nvPr/>
            </p:nvSpPr>
            <p:spPr>
              <a:xfrm>
                <a:off x="701295" y="3376037"/>
                <a:ext cx="603370" cy="374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B9F455C-C276-7B0D-8405-C0B44444E7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295" y="3376037"/>
                <a:ext cx="603370" cy="37459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171628FA-357C-6FEF-3A98-29E6E940C86F}"/>
              </a:ext>
            </a:extLst>
          </p:cNvPr>
          <p:cNvGrpSpPr/>
          <p:nvPr/>
        </p:nvGrpSpPr>
        <p:grpSpPr>
          <a:xfrm>
            <a:off x="2976520" y="3428681"/>
            <a:ext cx="182880" cy="182880"/>
            <a:chOff x="4728680" y="3055122"/>
            <a:chExt cx="256500" cy="261196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04CF935-B81E-7280-71A2-D26E7DFD031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D6802F1-7EB8-BD88-892F-013633855539}"/>
                </a:ext>
              </a:extLst>
            </p:cNvPr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C82B013-36E6-87D8-2397-04C88E317107}"/>
                  </a:ext>
                </a:extLst>
              </p:cNvPr>
              <p:cNvSpPr txBox="1"/>
              <p:nvPr/>
            </p:nvSpPr>
            <p:spPr>
              <a:xfrm>
                <a:off x="2836173" y="5846050"/>
                <a:ext cx="4624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C82B013-36E6-87D8-2397-04C88E3171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6173" y="5846050"/>
                <a:ext cx="46249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3263742"/>
      </p:ext>
    </p:extLst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9CEC2F-172A-8847-B35F-8DF4FC6A9D6B}"/>
              </a:ext>
            </a:extLst>
          </p:cNvPr>
          <p:cNvCxnSpPr/>
          <p:nvPr/>
        </p:nvCxnSpPr>
        <p:spPr>
          <a:xfrm flipH="1">
            <a:off x="4811568" y="4185047"/>
            <a:ext cx="0" cy="17071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5386615" y="3127378"/>
            <a:ext cx="3420" cy="276479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8626" y="644988"/>
            <a:ext cx="9956800" cy="778307"/>
          </a:xfrm>
        </p:spPr>
        <p:txBody>
          <a:bodyPr/>
          <a:lstStyle/>
          <a:p>
            <a:r>
              <a:rPr lang="en-US"/>
              <a:t>The Keynesian Aggregate Supply Curve</a:t>
            </a:r>
            <a:endParaRPr lang="fr-FR"/>
          </a:p>
        </p:txBody>
      </p:sp>
      <p:sp>
        <p:nvSpPr>
          <p:cNvPr id="18" name="TextBox 17"/>
          <p:cNvSpPr txBox="1"/>
          <p:nvPr/>
        </p:nvSpPr>
        <p:spPr>
          <a:xfrm>
            <a:off x="6096000" y="5569704"/>
            <a:ext cx="238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  <p:sp>
        <p:nvSpPr>
          <p:cNvPr id="20" name="TextBox 19"/>
          <p:cNvSpPr txBox="1"/>
          <p:nvPr/>
        </p:nvSpPr>
        <p:spPr>
          <a:xfrm>
            <a:off x="5159030" y="1975673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08813" y="2214822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153886" y="5898185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986194" y="5930810"/>
                <a:ext cx="7948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𝑀𝐴𝑋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6194" y="5930810"/>
                <a:ext cx="794833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/>
          <p:cNvCxnSpPr/>
          <p:nvPr/>
        </p:nvCxnSpPr>
        <p:spPr>
          <a:xfrm flipH="1" flipV="1">
            <a:off x="5389039" y="2387561"/>
            <a:ext cx="0" cy="72553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181012" y="4794607"/>
            <a:ext cx="1672720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 flipV="1">
            <a:off x="286380" y="1461552"/>
            <a:ext cx="5103175" cy="3333053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1153886" y="1925027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FDC1A4-E419-88E5-E90D-5D8659A17512}"/>
                  </a:ext>
                </a:extLst>
              </p:cNvPr>
              <p:cNvSpPr txBox="1"/>
              <p:nvPr/>
            </p:nvSpPr>
            <p:spPr>
              <a:xfrm>
                <a:off x="4547105" y="5930810"/>
                <a:ext cx="5289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FDC1A4-E419-88E5-E90D-5D8659A175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7105" y="5930810"/>
                <a:ext cx="528926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C602D042-AF82-48CE-2743-DB3BA426E792}"/>
              </a:ext>
            </a:extLst>
          </p:cNvPr>
          <p:cNvSpPr txBox="1"/>
          <p:nvPr/>
        </p:nvSpPr>
        <p:spPr>
          <a:xfrm>
            <a:off x="1181012" y="4479624"/>
            <a:ext cx="1672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rgbClr val="002060"/>
                </a:solidFill>
              </a:rPr>
              <a:t>SECTION 1</a:t>
            </a:r>
            <a:endParaRPr lang="en-GB" sz="1400" b="1" baseline="-25000">
              <a:solidFill>
                <a:srgbClr val="00206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F0011F-B322-E90A-E18D-A7CB0BFB31DD}"/>
              </a:ext>
            </a:extLst>
          </p:cNvPr>
          <p:cNvSpPr/>
          <p:nvPr/>
        </p:nvSpPr>
        <p:spPr>
          <a:xfrm>
            <a:off x="6067424" y="2558503"/>
            <a:ext cx="3320647" cy="2200878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SECTION 1</a:t>
            </a:r>
            <a:r>
              <a:rPr lang="en-US" b="1">
                <a:solidFill>
                  <a:schemeClr val="tx1"/>
                </a:solidFill>
              </a:rPr>
              <a:t>:</a:t>
            </a:r>
          </a:p>
          <a:p>
            <a:pPr algn="ctr"/>
            <a:endParaRPr lang="en-US" b="1" u="sng">
              <a:solidFill>
                <a:schemeClr val="tx1"/>
              </a:solidFill>
            </a:endParaRPr>
          </a:p>
          <a:p>
            <a:pPr algn="ctr"/>
            <a:r>
              <a:rPr lang="en-US" sz="1400">
                <a:solidFill>
                  <a:schemeClr val="tx1"/>
                </a:solidFill>
              </a:rPr>
              <a:t>THE </a:t>
            </a:r>
            <a:r>
              <a:rPr lang="en-US" sz="1400" b="1">
                <a:solidFill>
                  <a:schemeClr val="tx1"/>
                </a:solidFill>
              </a:rPr>
              <a:t>ECONOMY</a:t>
            </a:r>
            <a:r>
              <a:rPr lang="en-US" sz="1400">
                <a:solidFill>
                  <a:schemeClr val="tx1"/>
                </a:solidFill>
              </a:rPr>
              <a:t> </a:t>
            </a:r>
            <a:r>
              <a:rPr lang="en-US" sz="1400" b="1">
                <a:solidFill>
                  <a:schemeClr val="tx1"/>
                </a:solidFill>
              </a:rPr>
              <a:t>OPERATES</a:t>
            </a:r>
            <a:r>
              <a:rPr lang="en-US" sz="1400">
                <a:solidFill>
                  <a:schemeClr val="tx1"/>
                </a:solidFill>
              </a:rPr>
              <a:t> WITH</a:t>
            </a:r>
          </a:p>
          <a:p>
            <a:pPr algn="ctr"/>
            <a:r>
              <a:rPr lang="en-US" sz="1400" b="1" u="sng">
                <a:solidFill>
                  <a:schemeClr val="tx1"/>
                </a:solidFill>
              </a:rPr>
              <a:t>SIGNIFICANT SPARE</a:t>
            </a:r>
            <a:r>
              <a:rPr lang="en-US" sz="1400" u="sng">
                <a:solidFill>
                  <a:schemeClr val="tx1"/>
                </a:solidFill>
              </a:rPr>
              <a:t> </a:t>
            </a:r>
            <a:r>
              <a:rPr lang="en-US" sz="1400" b="1" u="sng">
                <a:solidFill>
                  <a:schemeClr val="tx1"/>
                </a:solidFill>
              </a:rPr>
              <a:t>CAPACITY</a:t>
            </a:r>
            <a:r>
              <a:rPr lang="en-US" sz="1400">
                <a:solidFill>
                  <a:schemeClr val="tx1"/>
                </a:solidFill>
              </a:rPr>
              <a:t>.</a:t>
            </a:r>
          </a:p>
          <a:p>
            <a:pPr algn="ctr"/>
            <a:endParaRPr lang="en-US" sz="1400">
              <a:solidFill>
                <a:schemeClr val="tx1"/>
              </a:solidFill>
            </a:endParaRPr>
          </a:p>
          <a:p>
            <a:pPr algn="ctr"/>
            <a:r>
              <a:rPr lang="en-US" sz="1400">
                <a:solidFill>
                  <a:schemeClr val="tx1"/>
                </a:solidFill>
              </a:rPr>
              <a:t>AN</a:t>
            </a:r>
            <a:r>
              <a:rPr lang="en-US" sz="1400" b="1">
                <a:solidFill>
                  <a:schemeClr val="tx1"/>
                </a:solidFill>
              </a:rPr>
              <a:t> INCREASE </a:t>
            </a:r>
            <a:r>
              <a:rPr lang="en-US" sz="1400">
                <a:solidFill>
                  <a:schemeClr val="tx1"/>
                </a:solidFill>
              </a:rPr>
              <a:t>IN</a:t>
            </a:r>
            <a:r>
              <a:rPr lang="en-US" sz="1400" b="1">
                <a:solidFill>
                  <a:schemeClr val="tx1"/>
                </a:solidFill>
              </a:rPr>
              <a:t> AGGREGATE OUTPUT </a:t>
            </a:r>
          </a:p>
          <a:p>
            <a:pPr algn="ctr"/>
            <a:r>
              <a:rPr lang="en-US" sz="1400" b="1" u="sng">
                <a:solidFill>
                  <a:schemeClr val="tx1"/>
                </a:solidFill>
              </a:rPr>
              <a:t>DOES NOT EXERT UPWARD</a:t>
            </a:r>
            <a:br>
              <a:rPr lang="en-US" sz="1400" b="1" u="sng">
                <a:solidFill>
                  <a:schemeClr val="tx1"/>
                </a:solidFill>
              </a:rPr>
            </a:br>
            <a:r>
              <a:rPr lang="en-US" sz="1400" b="1" u="sng">
                <a:solidFill>
                  <a:schemeClr val="tx1"/>
                </a:solidFill>
              </a:rPr>
              <a:t>PRESSURE ON FACTOR PRICES</a:t>
            </a:r>
            <a:r>
              <a:rPr lang="en-US" sz="1400">
                <a:solidFill>
                  <a:schemeClr val="tx1"/>
                </a:solidFill>
              </a:rPr>
              <a:t>.</a:t>
            </a:r>
            <a:endParaRPr lang="en-GB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869225"/>
      </p:ext>
    </p:extLst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9CEC2F-172A-8847-B35F-8DF4FC6A9D6B}"/>
              </a:ext>
            </a:extLst>
          </p:cNvPr>
          <p:cNvCxnSpPr/>
          <p:nvPr/>
        </p:nvCxnSpPr>
        <p:spPr>
          <a:xfrm flipH="1">
            <a:off x="4811568" y="4185047"/>
            <a:ext cx="0" cy="17071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5386615" y="3127378"/>
            <a:ext cx="3420" cy="276479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8626" y="644988"/>
            <a:ext cx="9956800" cy="778307"/>
          </a:xfrm>
        </p:spPr>
        <p:txBody>
          <a:bodyPr/>
          <a:lstStyle/>
          <a:p>
            <a:r>
              <a:rPr lang="en-US"/>
              <a:t>The Keynesian Aggregate Supply Curve</a:t>
            </a:r>
            <a:endParaRPr lang="fr-FR"/>
          </a:p>
        </p:txBody>
      </p:sp>
      <p:sp>
        <p:nvSpPr>
          <p:cNvPr id="18" name="TextBox 17"/>
          <p:cNvSpPr txBox="1"/>
          <p:nvPr/>
        </p:nvSpPr>
        <p:spPr>
          <a:xfrm>
            <a:off x="6096000" y="5569704"/>
            <a:ext cx="238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  <p:sp>
        <p:nvSpPr>
          <p:cNvPr id="20" name="TextBox 19"/>
          <p:cNvSpPr txBox="1"/>
          <p:nvPr/>
        </p:nvSpPr>
        <p:spPr>
          <a:xfrm>
            <a:off x="5159030" y="1975673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08813" y="2214822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153886" y="5898185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986194" y="5930810"/>
                <a:ext cx="7948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𝑀𝐴𝑋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6194" y="5930810"/>
                <a:ext cx="794833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/>
          <p:cNvCxnSpPr/>
          <p:nvPr/>
        </p:nvCxnSpPr>
        <p:spPr>
          <a:xfrm flipH="1" flipV="1">
            <a:off x="5389039" y="2387561"/>
            <a:ext cx="0" cy="72553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181012" y="4794607"/>
            <a:ext cx="167272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 flipV="1">
            <a:off x="286380" y="1461552"/>
            <a:ext cx="5103175" cy="3333053"/>
          </a:xfrm>
          <a:prstGeom prst="arc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1153886" y="1925027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FDC1A4-E419-88E5-E90D-5D8659A17512}"/>
                  </a:ext>
                </a:extLst>
              </p:cNvPr>
              <p:cNvSpPr txBox="1"/>
              <p:nvPr/>
            </p:nvSpPr>
            <p:spPr>
              <a:xfrm>
                <a:off x="4547105" y="5930810"/>
                <a:ext cx="5289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FDC1A4-E419-88E5-E90D-5D8659A175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7105" y="5930810"/>
                <a:ext cx="528926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D895F2CA-3493-1FBA-AE52-8BBFC4049050}"/>
              </a:ext>
            </a:extLst>
          </p:cNvPr>
          <p:cNvSpPr txBox="1"/>
          <p:nvPr/>
        </p:nvSpPr>
        <p:spPr>
          <a:xfrm rot="19769072">
            <a:off x="3724357" y="3978612"/>
            <a:ext cx="1348935" cy="307777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rgbClr val="002060"/>
                </a:solidFill>
              </a:rPr>
              <a:t>SECTION 2</a:t>
            </a:r>
            <a:endParaRPr lang="en-GB" sz="1400" b="1" baseline="-25000">
              <a:solidFill>
                <a:srgbClr val="00206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78EC07-26A6-1E0D-A254-3CF7778C525D}"/>
              </a:ext>
            </a:extLst>
          </p:cNvPr>
          <p:cNvSpPr/>
          <p:nvPr/>
        </p:nvSpPr>
        <p:spPr>
          <a:xfrm>
            <a:off x="6021521" y="2593729"/>
            <a:ext cx="3255541" cy="2200878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SECTION 2</a:t>
            </a:r>
            <a:r>
              <a:rPr lang="en-US">
                <a:solidFill>
                  <a:schemeClr val="tx1"/>
                </a:solidFill>
              </a:rPr>
              <a:t>:</a:t>
            </a:r>
          </a:p>
          <a:p>
            <a:pPr algn="ctr"/>
            <a:endParaRPr lang="en-US" b="1" u="sng">
              <a:solidFill>
                <a:schemeClr val="tx1"/>
              </a:solidFill>
            </a:endParaRPr>
          </a:p>
          <a:p>
            <a:pPr algn="ctr"/>
            <a:r>
              <a:rPr lang="en-US" sz="1400">
                <a:solidFill>
                  <a:schemeClr val="tx1"/>
                </a:solidFill>
              </a:rPr>
              <a:t>THE </a:t>
            </a:r>
            <a:r>
              <a:rPr lang="en-US" sz="1400" b="1">
                <a:solidFill>
                  <a:schemeClr val="tx1"/>
                </a:solidFill>
              </a:rPr>
              <a:t>ECONOMY</a:t>
            </a:r>
            <a:r>
              <a:rPr lang="en-US" sz="1400">
                <a:solidFill>
                  <a:schemeClr val="tx1"/>
                </a:solidFill>
              </a:rPr>
              <a:t> </a:t>
            </a:r>
            <a:r>
              <a:rPr lang="en-US" sz="1400" b="1">
                <a:solidFill>
                  <a:schemeClr val="tx1"/>
                </a:solidFill>
              </a:rPr>
              <a:t>OPERATES</a:t>
            </a:r>
            <a:r>
              <a:rPr lang="en-US" sz="1400">
                <a:solidFill>
                  <a:schemeClr val="tx1"/>
                </a:solidFill>
              </a:rPr>
              <a:t> WITH</a:t>
            </a:r>
          </a:p>
          <a:p>
            <a:pPr algn="ctr"/>
            <a:r>
              <a:rPr lang="en-US" sz="1400" b="1" u="sng">
                <a:solidFill>
                  <a:schemeClr val="tx1"/>
                </a:solidFill>
              </a:rPr>
              <a:t>LIMITED SPARE</a:t>
            </a:r>
            <a:r>
              <a:rPr lang="en-US" sz="1400" u="sng">
                <a:solidFill>
                  <a:schemeClr val="tx1"/>
                </a:solidFill>
              </a:rPr>
              <a:t> </a:t>
            </a:r>
            <a:r>
              <a:rPr lang="en-US" sz="1400" b="1" u="sng">
                <a:solidFill>
                  <a:schemeClr val="tx1"/>
                </a:solidFill>
              </a:rPr>
              <a:t>CAPACITY</a:t>
            </a:r>
            <a:r>
              <a:rPr lang="en-US" sz="1400">
                <a:solidFill>
                  <a:schemeClr val="tx1"/>
                </a:solidFill>
              </a:rPr>
              <a:t>.</a:t>
            </a:r>
          </a:p>
          <a:p>
            <a:pPr algn="ctr"/>
            <a:endParaRPr lang="en-US" sz="1400">
              <a:solidFill>
                <a:schemeClr val="tx1"/>
              </a:solidFill>
            </a:endParaRPr>
          </a:p>
          <a:p>
            <a:pPr algn="ctr"/>
            <a:r>
              <a:rPr lang="en-US" sz="1400">
                <a:solidFill>
                  <a:schemeClr val="tx1"/>
                </a:solidFill>
              </a:rPr>
              <a:t>AN</a:t>
            </a:r>
            <a:r>
              <a:rPr lang="en-US" sz="1400" b="1">
                <a:solidFill>
                  <a:schemeClr val="tx1"/>
                </a:solidFill>
              </a:rPr>
              <a:t> INCREASE </a:t>
            </a:r>
            <a:r>
              <a:rPr lang="en-US" sz="1400">
                <a:solidFill>
                  <a:schemeClr val="tx1"/>
                </a:solidFill>
              </a:rPr>
              <a:t>IN</a:t>
            </a:r>
            <a:r>
              <a:rPr lang="en-US" sz="1400" b="1">
                <a:solidFill>
                  <a:schemeClr val="tx1"/>
                </a:solidFill>
              </a:rPr>
              <a:t> AGGREGATE OUTPUT </a:t>
            </a:r>
            <a:r>
              <a:rPr lang="en-US" sz="1400" b="1" u="sng">
                <a:solidFill>
                  <a:schemeClr val="tx1"/>
                </a:solidFill>
              </a:rPr>
              <a:t>EXERTS UPWARD PRESSURE</a:t>
            </a:r>
            <a:br>
              <a:rPr lang="en-US" sz="1400" b="1" u="sng">
                <a:solidFill>
                  <a:schemeClr val="tx1"/>
                </a:solidFill>
              </a:rPr>
            </a:br>
            <a:r>
              <a:rPr lang="en-US" sz="1400" b="1" u="sng">
                <a:solidFill>
                  <a:schemeClr val="tx1"/>
                </a:solidFill>
              </a:rPr>
              <a:t>ON FACTOR PRICES</a:t>
            </a:r>
            <a:r>
              <a:rPr lang="en-US" sz="1400">
                <a:solidFill>
                  <a:schemeClr val="tx1"/>
                </a:solidFill>
              </a:rPr>
              <a:t>.</a:t>
            </a:r>
            <a:endParaRPr lang="en-GB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39349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9CEC2F-172A-8847-B35F-8DF4FC6A9D6B}"/>
              </a:ext>
            </a:extLst>
          </p:cNvPr>
          <p:cNvCxnSpPr/>
          <p:nvPr/>
        </p:nvCxnSpPr>
        <p:spPr>
          <a:xfrm flipH="1">
            <a:off x="4811568" y="4185047"/>
            <a:ext cx="0" cy="17071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5386615" y="3127378"/>
            <a:ext cx="3420" cy="276479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8626" y="644988"/>
            <a:ext cx="9956800" cy="778307"/>
          </a:xfrm>
        </p:spPr>
        <p:txBody>
          <a:bodyPr/>
          <a:lstStyle/>
          <a:p>
            <a:r>
              <a:rPr lang="en-US"/>
              <a:t>The Keynesian Aggregate Supply Curve</a:t>
            </a:r>
            <a:endParaRPr lang="fr-FR"/>
          </a:p>
        </p:txBody>
      </p:sp>
      <p:sp>
        <p:nvSpPr>
          <p:cNvPr id="18" name="TextBox 17"/>
          <p:cNvSpPr txBox="1"/>
          <p:nvPr/>
        </p:nvSpPr>
        <p:spPr>
          <a:xfrm>
            <a:off x="6096000" y="5569704"/>
            <a:ext cx="238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  <p:sp>
        <p:nvSpPr>
          <p:cNvPr id="20" name="TextBox 19"/>
          <p:cNvSpPr txBox="1"/>
          <p:nvPr/>
        </p:nvSpPr>
        <p:spPr>
          <a:xfrm>
            <a:off x="5159030" y="1975673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08813" y="2214822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153886" y="5898185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986194" y="5930810"/>
                <a:ext cx="7948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𝑀𝐴𝑋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6194" y="5930810"/>
                <a:ext cx="794833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/>
          <p:cNvCxnSpPr/>
          <p:nvPr/>
        </p:nvCxnSpPr>
        <p:spPr>
          <a:xfrm flipH="1" flipV="1">
            <a:off x="5389039" y="2387561"/>
            <a:ext cx="0" cy="72553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181012" y="4794607"/>
            <a:ext cx="167272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 flipV="1">
            <a:off x="286380" y="1461552"/>
            <a:ext cx="5103175" cy="3333053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1153886" y="1925027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FDC1A4-E419-88E5-E90D-5D8659A17512}"/>
                  </a:ext>
                </a:extLst>
              </p:cNvPr>
              <p:cNvSpPr txBox="1"/>
              <p:nvPr/>
            </p:nvSpPr>
            <p:spPr>
              <a:xfrm>
                <a:off x="4547105" y="5930810"/>
                <a:ext cx="5289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FDC1A4-E419-88E5-E90D-5D8659A175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7105" y="5930810"/>
                <a:ext cx="528926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E3FB7545-3472-6620-CE47-2B6690FC56E5}"/>
              </a:ext>
            </a:extLst>
          </p:cNvPr>
          <p:cNvSpPr txBox="1"/>
          <p:nvPr/>
        </p:nvSpPr>
        <p:spPr>
          <a:xfrm>
            <a:off x="4208083" y="2585814"/>
            <a:ext cx="11044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rgbClr val="002060"/>
                </a:solidFill>
              </a:rPr>
              <a:t>SECTION 3</a:t>
            </a:r>
            <a:endParaRPr lang="en-GB" sz="1400" b="1" baseline="-25000">
              <a:solidFill>
                <a:srgbClr val="00206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CF3649-9BAC-04C7-8B9C-A061533D2C7D}"/>
              </a:ext>
            </a:extLst>
          </p:cNvPr>
          <p:cNvSpPr/>
          <p:nvPr/>
        </p:nvSpPr>
        <p:spPr>
          <a:xfrm>
            <a:off x="6539726" y="2387561"/>
            <a:ext cx="2272882" cy="2233613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SECTION 3:</a:t>
            </a:r>
          </a:p>
          <a:p>
            <a:pPr algn="ctr"/>
            <a:endParaRPr lang="en-US" b="1" u="sng">
              <a:solidFill>
                <a:schemeClr val="tx1"/>
              </a:solidFill>
            </a:endParaRPr>
          </a:p>
          <a:p>
            <a:pPr algn="ctr"/>
            <a:r>
              <a:rPr lang="en-US" sz="1400">
                <a:solidFill>
                  <a:schemeClr val="tx1"/>
                </a:solidFill>
              </a:rPr>
              <a:t>THE </a:t>
            </a:r>
            <a:r>
              <a:rPr lang="en-US" sz="1400" b="1">
                <a:solidFill>
                  <a:schemeClr val="tx1"/>
                </a:solidFill>
              </a:rPr>
              <a:t>ECONOMY</a:t>
            </a:r>
            <a:r>
              <a:rPr lang="en-US" sz="1400">
                <a:solidFill>
                  <a:schemeClr val="tx1"/>
                </a:solidFill>
              </a:rPr>
              <a:t> </a:t>
            </a:r>
            <a:r>
              <a:rPr lang="en-US" sz="1400" b="1">
                <a:solidFill>
                  <a:schemeClr val="tx1"/>
                </a:solidFill>
              </a:rPr>
              <a:t>OPERATES</a:t>
            </a:r>
            <a:r>
              <a:rPr lang="en-US" sz="1400">
                <a:solidFill>
                  <a:schemeClr val="tx1"/>
                </a:solidFill>
              </a:rPr>
              <a:t> AT </a:t>
            </a:r>
            <a:r>
              <a:rPr lang="en-US" sz="1400" b="1" u="sng">
                <a:solidFill>
                  <a:schemeClr val="tx1"/>
                </a:solidFill>
              </a:rPr>
              <a:t>FULL CAPACITY</a:t>
            </a:r>
            <a:r>
              <a:rPr lang="en-US" sz="1400">
                <a:solidFill>
                  <a:schemeClr val="tx1"/>
                </a:solidFill>
              </a:rPr>
              <a:t>.</a:t>
            </a:r>
          </a:p>
          <a:p>
            <a:pPr algn="ctr"/>
            <a:endParaRPr lang="en-US" sz="1400">
              <a:solidFill>
                <a:schemeClr val="tx1"/>
              </a:solidFill>
            </a:endParaRPr>
          </a:p>
          <a:p>
            <a:pPr algn="ctr"/>
            <a:r>
              <a:rPr lang="en-US" sz="1400" b="1">
                <a:solidFill>
                  <a:schemeClr val="tx1"/>
                </a:solidFill>
              </a:rPr>
              <a:t>AGGREGATE OUTPUT </a:t>
            </a:r>
          </a:p>
          <a:p>
            <a:pPr algn="ctr"/>
            <a:r>
              <a:rPr lang="en-US" sz="1400" b="1" u="sng">
                <a:solidFill>
                  <a:schemeClr val="tx1"/>
                </a:solidFill>
              </a:rPr>
              <a:t>CANNOT BE</a:t>
            </a:r>
            <a:br>
              <a:rPr lang="en-US" sz="1400" b="1" u="sng">
                <a:solidFill>
                  <a:schemeClr val="tx1"/>
                </a:solidFill>
              </a:rPr>
            </a:br>
            <a:r>
              <a:rPr lang="en-US" sz="1400" b="1" u="sng">
                <a:solidFill>
                  <a:schemeClr val="tx1"/>
                </a:solidFill>
              </a:rPr>
              <a:t>INCREASED FURTHER</a:t>
            </a:r>
            <a:r>
              <a:rPr lang="en-US" sz="1400">
                <a:solidFill>
                  <a:schemeClr val="tx1"/>
                </a:solidFill>
              </a:rPr>
              <a:t>.</a:t>
            </a:r>
            <a:r>
              <a:rPr lang="en-US" sz="1400" b="1">
                <a:solidFill>
                  <a:schemeClr val="tx1"/>
                </a:solidFill>
              </a:rPr>
              <a:t>  </a:t>
            </a:r>
            <a:endParaRPr lang="en-GB" sz="14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172003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0344" y="526742"/>
            <a:ext cx="9956800" cy="778307"/>
          </a:xfrm>
        </p:spPr>
        <p:txBody>
          <a:bodyPr/>
          <a:lstStyle/>
          <a:p>
            <a:r>
              <a:rPr lang="en-US"/>
              <a:t>Increase in Keynesian AS</a:t>
            </a:r>
            <a:endParaRPr lang="fr-FR"/>
          </a:p>
        </p:txBody>
      </p:sp>
      <p:sp>
        <p:nvSpPr>
          <p:cNvPr id="18" name="TextBox 17"/>
          <p:cNvSpPr txBox="1"/>
          <p:nvPr/>
        </p:nvSpPr>
        <p:spPr>
          <a:xfrm>
            <a:off x="6782794" y="5452161"/>
            <a:ext cx="2429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  <p:sp>
        <p:nvSpPr>
          <p:cNvPr id="20" name="TextBox 19"/>
          <p:cNvSpPr txBox="1"/>
          <p:nvPr/>
        </p:nvSpPr>
        <p:spPr>
          <a:xfrm>
            <a:off x="4760137" y="1874961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r>
              <a:rPr lang="en-US" b="1" baseline="-25000">
                <a:solidFill>
                  <a:srgbClr val="C00000"/>
                </a:solidFill>
              </a:rPr>
              <a:t>1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9510" y="1954293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284331" y="5777131"/>
            <a:ext cx="550204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5790264" y="188815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4"/>
                </a:solidFill>
              </a:rPr>
              <a:t>AS</a:t>
            </a:r>
            <a:r>
              <a:rPr lang="en-US" b="1" baseline="-25000">
                <a:solidFill>
                  <a:schemeClr val="accent4"/>
                </a:solidFill>
              </a:rPr>
              <a:t>2</a:t>
            </a:r>
            <a:endParaRPr lang="en-GB" b="1" baseline="-25000">
              <a:solidFill>
                <a:schemeClr val="accent4"/>
              </a:solidFill>
            </a:endParaRPr>
          </a:p>
        </p:txBody>
      </p:sp>
      <p:sp>
        <p:nvSpPr>
          <p:cNvPr id="53" name="Right Arrow 52"/>
          <p:cNvSpPr/>
          <p:nvPr/>
        </p:nvSpPr>
        <p:spPr>
          <a:xfrm>
            <a:off x="5331706" y="2363463"/>
            <a:ext cx="470881" cy="267200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50" name="Straight Connector 49"/>
          <p:cNvCxnSpPr/>
          <p:nvPr/>
        </p:nvCxnSpPr>
        <p:spPr>
          <a:xfrm flipH="1">
            <a:off x="1272747" y="4678422"/>
            <a:ext cx="2170183" cy="0"/>
          </a:xfrm>
          <a:prstGeom prst="line">
            <a:avLst/>
          </a:prstGeom>
          <a:ln w="57150">
            <a:solidFill>
              <a:schemeClr val="accent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1292888" y="4675074"/>
            <a:ext cx="2351168" cy="0"/>
          </a:xfrm>
          <a:prstGeom prst="line">
            <a:avLst/>
          </a:prstGeom>
          <a:ln w="5715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1263693" y="1644448"/>
            <a:ext cx="0" cy="412350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18DAEC2-8832-497D-8F47-BDC694F63CF1}"/>
              </a:ext>
            </a:extLst>
          </p:cNvPr>
          <p:cNvCxnSpPr/>
          <p:nvPr/>
        </p:nvCxnSpPr>
        <p:spPr>
          <a:xfrm flipH="1">
            <a:off x="5671039" y="4124528"/>
            <a:ext cx="0" cy="165079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006C7E1-0D37-457B-BE41-ED4421E2BEC9}"/>
                  </a:ext>
                </a:extLst>
              </p:cNvPr>
              <p:cNvSpPr txBox="1"/>
              <p:nvPr/>
            </p:nvSpPr>
            <p:spPr>
              <a:xfrm>
                <a:off x="5411652" y="5811737"/>
                <a:ext cx="510011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006C7E1-0D37-457B-BE41-ED4421E2BE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1652" y="5811737"/>
                <a:ext cx="510011" cy="373179"/>
              </a:xfrm>
              <a:prstGeom prst="rect">
                <a:avLst/>
              </a:prstGeom>
              <a:blipFill>
                <a:blip r:embed="rId2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44"/>
          <p:cNvCxnSpPr/>
          <p:nvPr/>
        </p:nvCxnSpPr>
        <p:spPr>
          <a:xfrm flipH="1">
            <a:off x="4654073" y="4273685"/>
            <a:ext cx="0" cy="149426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399797" y="5817120"/>
                <a:ext cx="505075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9797" y="5817120"/>
                <a:ext cx="505075" cy="372603"/>
              </a:xfrm>
              <a:prstGeom prst="rect">
                <a:avLst/>
              </a:prstGeom>
              <a:blipFill>
                <a:blip r:embed="rId3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2259968" y="2148405"/>
            <a:ext cx="2764037" cy="2530417"/>
            <a:chOff x="2986300" y="1940882"/>
            <a:chExt cx="2764037" cy="2530417"/>
          </a:xfrm>
        </p:grpSpPr>
        <p:sp>
          <p:nvSpPr>
            <p:cNvPr id="23" name="Arc 22"/>
            <p:cNvSpPr/>
            <p:nvPr/>
          </p:nvSpPr>
          <p:spPr>
            <a:xfrm flipV="1">
              <a:off x="2986300" y="1940882"/>
              <a:ext cx="2764037" cy="2530417"/>
            </a:xfrm>
            <a:prstGeom prst="arc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cxnSp>
          <p:nvCxnSpPr>
            <p:cNvPr id="49" name="Straight Connector 48"/>
            <p:cNvCxnSpPr/>
            <p:nvPr/>
          </p:nvCxnSpPr>
          <p:spPr>
            <a:xfrm flipH="1" flipV="1">
              <a:off x="5750337" y="2118876"/>
              <a:ext cx="0" cy="1141837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8FDF7F3C-FF32-0F4D-654B-F183D0C6AC30}"/>
              </a:ext>
            </a:extLst>
          </p:cNvPr>
          <p:cNvSpPr/>
          <p:nvPr/>
        </p:nvSpPr>
        <p:spPr>
          <a:xfrm>
            <a:off x="6680552" y="3114119"/>
            <a:ext cx="1795583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POSITIVE</a:t>
            </a:r>
            <a:r>
              <a:rPr lang="en-US" b="1">
                <a:solidFill>
                  <a:schemeClr val="tx1"/>
                </a:solidFill>
              </a:rPr>
              <a:t> SUPPLY SHOCK</a:t>
            </a:r>
            <a:endParaRPr lang="en-GB" b="1">
              <a:solidFill>
                <a:schemeClr val="tx1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1472593" y="2148074"/>
            <a:ext cx="4576550" cy="2530417"/>
            <a:chOff x="2986300" y="1940882"/>
            <a:chExt cx="2764037" cy="2530417"/>
          </a:xfrm>
        </p:grpSpPr>
        <p:sp>
          <p:nvSpPr>
            <p:cNvPr id="40" name="Arc 39"/>
            <p:cNvSpPr/>
            <p:nvPr/>
          </p:nvSpPr>
          <p:spPr>
            <a:xfrm flipV="1">
              <a:off x="2986300" y="1940882"/>
              <a:ext cx="2764037" cy="2530417"/>
            </a:xfrm>
            <a:prstGeom prst="arc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cxnSp>
          <p:nvCxnSpPr>
            <p:cNvPr id="42" name="Straight Connector 41"/>
            <p:cNvCxnSpPr/>
            <p:nvPr/>
          </p:nvCxnSpPr>
          <p:spPr>
            <a:xfrm flipH="1" flipV="1">
              <a:off x="5750337" y="2118876"/>
              <a:ext cx="0" cy="1141837"/>
            </a:xfrm>
            <a:prstGeom prst="line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00012747"/>
      </p:ext>
    </p:extLst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0344" y="526742"/>
            <a:ext cx="9956800" cy="778307"/>
          </a:xfrm>
        </p:spPr>
        <p:txBody>
          <a:bodyPr/>
          <a:lstStyle/>
          <a:p>
            <a:r>
              <a:rPr lang="en-US"/>
              <a:t>Decrease in Keynesian AS</a:t>
            </a:r>
            <a:endParaRPr lang="fr-FR"/>
          </a:p>
        </p:txBody>
      </p:sp>
      <p:sp>
        <p:nvSpPr>
          <p:cNvPr id="18" name="TextBox 17"/>
          <p:cNvSpPr txBox="1"/>
          <p:nvPr/>
        </p:nvSpPr>
        <p:spPr>
          <a:xfrm>
            <a:off x="6782794" y="5452161"/>
            <a:ext cx="2429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  <p:sp>
        <p:nvSpPr>
          <p:cNvPr id="20" name="TextBox 19"/>
          <p:cNvSpPr txBox="1"/>
          <p:nvPr/>
        </p:nvSpPr>
        <p:spPr>
          <a:xfrm>
            <a:off x="4760137" y="1874961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4"/>
                </a:solidFill>
              </a:rPr>
              <a:t>AS</a:t>
            </a:r>
            <a:r>
              <a:rPr lang="en-US" b="1" baseline="-25000">
                <a:solidFill>
                  <a:schemeClr val="accent4"/>
                </a:solidFill>
              </a:rPr>
              <a:t>2</a:t>
            </a:r>
            <a:endParaRPr lang="en-GB" b="1" baseline="-25000">
              <a:solidFill>
                <a:schemeClr val="accent4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9510" y="1954293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284331" y="5777131"/>
            <a:ext cx="550204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5790264" y="188815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r>
              <a:rPr lang="en-US" b="1" baseline="-25000">
                <a:solidFill>
                  <a:srgbClr val="C00000"/>
                </a:solidFill>
              </a:rPr>
              <a:t>1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53" name="Right Arrow 52"/>
          <p:cNvSpPr/>
          <p:nvPr/>
        </p:nvSpPr>
        <p:spPr>
          <a:xfrm rot="10800000">
            <a:off x="5331706" y="2363463"/>
            <a:ext cx="470881" cy="267200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50" name="Straight Connector 49"/>
          <p:cNvCxnSpPr/>
          <p:nvPr/>
        </p:nvCxnSpPr>
        <p:spPr>
          <a:xfrm flipH="1">
            <a:off x="1272747" y="4678422"/>
            <a:ext cx="2170183" cy="0"/>
          </a:xfrm>
          <a:prstGeom prst="line">
            <a:avLst/>
          </a:prstGeom>
          <a:ln w="57150">
            <a:solidFill>
              <a:schemeClr val="accent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1292888" y="4675074"/>
            <a:ext cx="2351168" cy="0"/>
          </a:xfrm>
          <a:prstGeom prst="line">
            <a:avLst/>
          </a:prstGeom>
          <a:ln w="5715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1263693" y="1644448"/>
            <a:ext cx="0" cy="412350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18DAEC2-8832-497D-8F47-BDC694F63CF1}"/>
              </a:ext>
            </a:extLst>
          </p:cNvPr>
          <p:cNvCxnSpPr/>
          <p:nvPr/>
        </p:nvCxnSpPr>
        <p:spPr>
          <a:xfrm flipH="1">
            <a:off x="5671039" y="4124528"/>
            <a:ext cx="0" cy="165079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006C7E1-0D37-457B-BE41-ED4421E2BEC9}"/>
                  </a:ext>
                </a:extLst>
              </p:cNvPr>
              <p:cNvSpPr txBox="1"/>
              <p:nvPr/>
            </p:nvSpPr>
            <p:spPr>
              <a:xfrm>
                <a:off x="5411652" y="5811737"/>
                <a:ext cx="510011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006C7E1-0D37-457B-BE41-ED4421E2BE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1652" y="5811737"/>
                <a:ext cx="510011" cy="373179"/>
              </a:xfrm>
              <a:prstGeom prst="rect">
                <a:avLst/>
              </a:prstGeom>
              <a:blipFill>
                <a:blip r:embed="rId2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44"/>
          <p:cNvCxnSpPr/>
          <p:nvPr/>
        </p:nvCxnSpPr>
        <p:spPr>
          <a:xfrm flipH="1">
            <a:off x="4654073" y="4273685"/>
            <a:ext cx="0" cy="149426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399797" y="5817120"/>
                <a:ext cx="505075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9797" y="5817120"/>
                <a:ext cx="505075" cy="372603"/>
              </a:xfrm>
              <a:prstGeom prst="rect">
                <a:avLst/>
              </a:prstGeom>
              <a:blipFill>
                <a:blip r:embed="rId3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8" name="Group 37"/>
          <p:cNvGrpSpPr/>
          <p:nvPr/>
        </p:nvGrpSpPr>
        <p:grpSpPr>
          <a:xfrm>
            <a:off x="1472593" y="2148074"/>
            <a:ext cx="4576550" cy="2530417"/>
            <a:chOff x="2986300" y="1940882"/>
            <a:chExt cx="2764037" cy="2530417"/>
          </a:xfrm>
        </p:grpSpPr>
        <p:sp>
          <p:nvSpPr>
            <p:cNvPr id="40" name="Arc 39"/>
            <p:cNvSpPr/>
            <p:nvPr/>
          </p:nvSpPr>
          <p:spPr>
            <a:xfrm flipV="1">
              <a:off x="2986300" y="1940882"/>
              <a:ext cx="2764037" cy="2530417"/>
            </a:xfrm>
            <a:prstGeom prst="arc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cxnSp>
          <p:nvCxnSpPr>
            <p:cNvPr id="42" name="Straight Connector 41"/>
            <p:cNvCxnSpPr/>
            <p:nvPr/>
          </p:nvCxnSpPr>
          <p:spPr>
            <a:xfrm flipH="1" flipV="1">
              <a:off x="5750337" y="2118876"/>
              <a:ext cx="0" cy="1141837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/>
          <p:nvPr/>
        </p:nvGrpSpPr>
        <p:grpSpPr>
          <a:xfrm>
            <a:off x="2259968" y="2148405"/>
            <a:ext cx="2764037" cy="2530417"/>
            <a:chOff x="2986300" y="1940882"/>
            <a:chExt cx="2764037" cy="2530417"/>
          </a:xfrm>
        </p:grpSpPr>
        <p:sp>
          <p:nvSpPr>
            <p:cNvPr id="23" name="Arc 22"/>
            <p:cNvSpPr/>
            <p:nvPr/>
          </p:nvSpPr>
          <p:spPr>
            <a:xfrm flipV="1">
              <a:off x="2986300" y="1940882"/>
              <a:ext cx="2764037" cy="2530417"/>
            </a:xfrm>
            <a:prstGeom prst="arc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cxnSp>
          <p:nvCxnSpPr>
            <p:cNvPr id="49" name="Straight Connector 48"/>
            <p:cNvCxnSpPr/>
            <p:nvPr/>
          </p:nvCxnSpPr>
          <p:spPr>
            <a:xfrm flipH="1" flipV="1">
              <a:off x="5750337" y="2118876"/>
              <a:ext cx="0" cy="1141837"/>
            </a:xfrm>
            <a:prstGeom prst="line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8FDF7F3C-FF32-0F4D-654B-F183D0C6AC30}"/>
              </a:ext>
            </a:extLst>
          </p:cNvPr>
          <p:cNvSpPr/>
          <p:nvPr/>
        </p:nvSpPr>
        <p:spPr>
          <a:xfrm>
            <a:off x="6680552" y="3114119"/>
            <a:ext cx="1795583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NEGATIVE</a:t>
            </a:r>
            <a:r>
              <a:rPr lang="en-US" b="1">
                <a:solidFill>
                  <a:schemeClr val="tx1"/>
                </a:solidFill>
              </a:rPr>
              <a:t> SUPPLY SHOCK</a:t>
            </a:r>
            <a:endParaRPr lang="en-GB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903865"/>
      </p:ext>
    </p:extLst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9CEC2F-172A-8847-B35F-8DF4FC6A9D6B}"/>
              </a:ext>
            </a:extLst>
          </p:cNvPr>
          <p:cNvCxnSpPr/>
          <p:nvPr/>
        </p:nvCxnSpPr>
        <p:spPr>
          <a:xfrm flipH="1">
            <a:off x="4922032" y="3964119"/>
            <a:ext cx="0" cy="17071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8626" y="644988"/>
            <a:ext cx="9956800" cy="778307"/>
          </a:xfrm>
        </p:spPr>
        <p:txBody>
          <a:bodyPr/>
          <a:lstStyle/>
          <a:p>
            <a:r>
              <a:rPr lang="en-US"/>
              <a:t>Recessionary Gap</a:t>
            </a:r>
            <a:endParaRPr lang="fr-FR"/>
          </a:p>
        </p:txBody>
      </p:sp>
      <p:sp>
        <p:nvSpPr>
          <p:cNvPr id="18" name="TextBox 17"/>
          <p:cNvSpPr txBox="1"/>
          <p:nvPr/>
        </p:nvSpPr>
        <p:spPr>
          <a:xfrm>
            <a:off x="6206464" y="5348776"/>
            <a:ext cx="238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  <p:sp>
        <p:nvSpPr>
          <p:cNvPr id="20" name="TextBox 19"/>
          <p:cNvSpPr txBox="1"/>
          <p:nvPr/>
        </p:nvSpPr>
        <p:spPr>
          <a:xfrm>
            <a:off x="5269494" y="1754745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9277" y="1993894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264350" y="5677257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499503" y="2166633"/>
            <a:ext cx="0" cy="72553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291476" y="4573679"/>
            <a:ext cx="167272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 flipV="1">
            <a:off x="396844" y="1240624"/>
            <a:ext cx="5103175" cy="3333053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1264350" y="1704099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FDC1A4-E419-88E5-E90D-5D8659A17512}"/>
                  </a:ext>
                </a:extLst>
              </p:cNvPr>
              <p:cNvSpPr txBox="1"/>
              <p:nvPr/>
            </p:nvSpPr>
            <p:spPr>
              <a:xfrm>
                <a:off x="4657569" y="5709882"/>
                <a:ext cx="5289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FDC1A4-E419-88E5-E90D-5D8659A175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7569" y="5709882"/>
                <a:ext cx="528926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C18B524-C1D6-B0E0-6724-ACCB15EB15AF}"/>
              </a:ext>
            </a:extLst>
          </p:cNvPr>
          <p:cNvCxnSpPr/>
          <p:nvPr/>
        </p:nvCxnSpPr>
        <p:spPr>
          <a:xfrm>
            <a:off x="2789388" y="2816976"/>
            <a:ext cx="1690007" cy="230988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C0311B6-0D71-90C9-F19E-7652B924F76E}"/>
              </a:ext>
            </a:extLst>
          </p:cNvPr>
          <p:cNvSpPr txBox="1"/>
          <p:nvPr/>
        </p:nvSpPr>
        <p:spPr>
          <a:xfrm>
            <a:off x="4386140" y="5115766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endParaRPr lang="en-GB" b="1" baseline="-25000">
              <a:solidFill>
                <a:srgbClr val="002060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9485F02-19F0-14A9-B3A2-403AFBA10002}"/>
              </a:ext>
            </a:extLst>
          </p:cNvPr>
          <p:cNvCxnSpPr/>
          <p:nvPr/>
        </p:nvCxnSpPr>
        <p:spPr>
          <a:xfrm flipH="1">
            <a:off x="3970348" y="4425382"/>
            <a:ext cx="0" cy="124586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DC05CDD-1840-906D-754C-1C99BA8B1B02}"/>
              </a:ext>
            </a:extLst>
          </p:cNvPr>
          <p:cNvGrpSpPr/>
          <p:nvPr/>
        </p:nvGrpSpPr>
        <p:grpSpPr>
          <a:xfrm>
            <a:off x="3877635" y="4344649"/>
            <a:ext cx="182880" cy="182880"/>
            <a:chOff x="4728680" y="3055122"/>
            <a:chExt cx="256500" cy="26119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C6CCB07-6B43-5147-F4E8-CBC7C88B8E33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52A0C9F-AC04-0A35-617D-715A1CDF2EB9}"/>
                </a:ext>
              </a:extLst>
            </p:cNvPr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64AB43C-B1F9-1585-9161-63DF730CCB7E}"/>
                  </a:ext>
                </a:extLst>
              </p:cNvPr>
              <p:cNvSpPr txBox="1"/>
              <p:nvPr/>
            </p:nvSpPr>
            <p:spPr>
              <a:xfrm>
                <a:off x="3709332" y="5709882"/>
                <a:ext cx="5184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64AB43C-B1F9-1585-9161-63DF730CCB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9332" y="5709882"/>
                <a:ext cx="518411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D891548-2A36-A359-9982-CBD136C4E7D8}"/>
              </a:ext>
            </a:extLst>
          </p:cNvPr>
          <p:cNvCxnSpPr/>
          <p:nvPr/>
        </p:nvCxnSpPr>
        <p:spPr>
          <a:xfrm>
            <a:off x="3970348" y="6198338"/>
            <a:ext cx="951684" cy="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417F5DA0-2ED4-B00E-5D4F-E6F7181A2D41}"/>
              </a:ext>
            </a:extLst>
          </p:cNvPr>
          <p:cNvSpPr txBox="1"/>
          <p:nvPr/>
        </p:nvSpPr>
        <p:spPr>
          <a:xfrm>
            <a:off x="3253690" y="6273110"/>
            <a:ext cx="238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rgbClr val="C00000"/>
                </a:solidFill>
              </a:rPr>
              <a:t>RECESSIONARY GAP</a:t>
            </a:r>
            <a:endParaRPr lang="en-GB" sz="1400" b="1">
              <a:solidFill>
                <a:srgbClr val="C0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0BC4D96-F9F8-16D9-D3FD-21CBB4200CF9}"/>
              </a:ext>
            </a:extLst>
          </p:cNvPr>
          <p:cNvSpPr/>
          <p:nvPr/>
        </p:nvSpPr>
        <p:spPr>
          <a:xfrm>
            <a:off x="6367525" y="2740214"/>
            <a:ext cx="1726695" cy="1833463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NEGATIVE</a:t>
            </a:r>
            <a:br>
              <a:rPr lang="en-US" b="1" u="sng">
                <a:solidFill>
                  <a:schemeClr val="tx1"/>
                </a:solidFill>
              </a:rPr>
            </a:br>
            <a:r>
              <a:rPr lang="en-US" b="1">
                <a:solidFill>
                  <a:schemeClr val="tx1"/>
                </a:solidFill>
              </a:rPr>
              <a:t>OUTPUT GAP</a:t>
            </a:r>
          </a:p>
          <a:p>
            <a:pPr algn="ctr"/>
            <a:endParaRPr lang="en-US" sz="1400" b="1">
              <a:solidFill>
                <a:schemeClr val="tx1"/>
              </a:solidFill>
            </a:endParaRPr>
          </a:p>
          <a:p>
            <a:pPr algn="ctr"/>
            <a:r>
              <a:rPr lang="en-US" b="1">
                <a:solidFill>
                  <a:schemeClr val="tx1"/>
                </a:solidFill>
              </a:rPr>
              <a:t>Y</a:t>
            </a:r>
            <a:r>
              <a:rPr lang="en-US" b="1" baseline="-25000">
                <a:solidFill>
                  <a:schemeClr val="tx1"/>
                </a:solidFill>
              </a:rPr>
              <a:t>A</a:t>
            </a:r>
            <a:r>
              <a:rPr lang="en-US" b="1">
                <a:solidFill>
                  <a:schemeClr val="tx1"/>
                </a:solidFill>
              </a:rPr>
              <a:t> &lt; Y</a:t>
            </a:r>
            <a:r>
              <a:rPr lang="en-US" b="1" baseline="-25000">
                <a:solidFill>
                  <a:schemeClr val="tx1"/>
                </a:solidFill>
              </a:rPr>
              <a:t>P</a:t>
            </a:r>
          </a:p>
          <a:p>
            <a:pPr algn="ctr"/>
            <a:endParaRPr lang="en-US" b="1">
              <a:solidFill>
                <a:schemeClr val="tx1"/>
              </a:solidFill>
            </a:endParaRPr>
          </a:p>
          <a:p>
            <a:pPr algn="ctr"/>
            <a:r>
              <a:rPr lang="en-US" b="1">
                <a:solidFill>
                  <a:schemeClr val="tx1"/>
                </a:solidFill>
              </a:rPr>
              <a:t>ARU &gt; NRU</a:t>
            </a:r>
          </a:p>
        </p:txBody>
      </p:sp>
    </p:spTree>
    <p:extLst>
      <p:ext uri="{BB962C8B-B14F-4D97-AF65-F5344CB8AC3E}">
        <p14:creationId xmlns:p14="http://schemas.microsoft.com/office/powerpoint/2010/main" val="1522869197"/>
      </p:ext>
    </p:extLst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9CEC2F-172A-8847-B35F-8DF4FC6A9D6B}"/>
              </a:ext>
            </a:extLst>
          </p:cNvPr>
          <p:cNvCxnSpPr/>
          <p:nvPr/>
        </p:nvCxnSpPr>
        <p:spPr>
          <a:xfrm flipH="1">
            <a:off x="4922032" y="3964119"/>
            <a:ext cx="0" cy="17071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8626" y="644988"/>
            <a:ext cx="9956800" cy="778307"/>
          </a:xfrm>
        </p:spPr>
        <p:txBody>
          <a:bodyPr/>
          <a:lstStyle/>
          <a:p>
            <a:r>
              <a:rPr lang="en-US"/>
              <a:t>Full-Employment Equilibrium</a:t>
            </a:r>
            <a:endParaRPr lang="fr-FR"/>
          </a:p>
        </p:txBody>
      </p:sp>
      <p:sp>
        <p:nvSpPr>
          <p:cNvPr id="18" name="TextBox 17"/>
          <p:cNvSpPr txBox="1"/>
          <p:nvPr/>
        </p:nvSpPr>
        <p:spPr>
          <a:xfrm>
            <a:off x="6206464" y="5348776"/>
            <a:ext cx="238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  <p:sp>
        <p:nvSpPr>
          <p:cNvPr id="20" name="TextBox 19"/>
          <p:cNvSpPr txBox="1"/>
          <p:nvPr/>
        </p:nvSpPr>
        <p:spPr>
          <a:xfrm>
            <a:off x="5269494" y="1754745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9277" y="1993894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264350" y="5677257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499503" y="2166633"/>
            <a:ext cx="0" cy="72553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291476" y="4573679"/>
            <a:ext cx="167272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 flipV="1">
            <a:off x="396844" y="1240624"/>
            <a:ext cx="5103175" cy="3333053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1264350" y="1704099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FDC1A4-E419-88E5-E90D-5D8659A17512}"/>
                  </a:ext>
                </a:extLst>
              </p:cNvPr>
              <p:cNvSpPr txBox="1"/>
              <p:nvPr/>
            </p:nvSpPr>
            <p:spPr>
              <a:xfrm>
                <a:off x="4395707" y="5716489"/>
                <a:ext cx="10438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FDC1A4-E419-88E5-E90D-5D8659A175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07" y="5716489"/>
                <a:ext cx="1043812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C18B524-C1D6-B0E0-6724-ACCB15EB15AF}"/>
              </a:ext>
            </a:extLst>
          </p:cNvPr>
          <p:cNvCxnSpPr/>
          <p:nvPr/>
        </p:nvCxnSpPr>
        <p:spPr>
          <a:xfrm>
            <a:off x="4075590" y="2816976"/>
            <a:ext cx="1690007" cy="230988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C0311B6-0D71-90C9-F19E-7652B924F76E}"/>
              </a:ext>
            </a:extLst>
          </p:cNvPr>
          <p:cNvSpPr txBox="1"/>
          <p:nvPr/>
        </p:nvSpPr>
        <p:spPr>
          <a:xfrm>
            <a:off x="5650340" y="5115766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endParaRPr lang="en-GB" b="1" baseline="-25000">
              <a:solidFill>
                <a:srgbClr val="002060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DC05CDD-1840-906D-754C-1C99BA8B1B02}"/>
              </a:ext>
            </a:extLst>
          </p:cNvPr>
          <p:cNvGrpSpPr/>
          <p:nvPr/>
        </p:nvGrpSpPr>
        <p:grpSpPr>
          <a:xfrm>
            <a:off x="4826710" y="3874368"/>
            <a:ext cx="182880" cy="182880"/>
            <a:chOff x="4728680" y="3055122"/>
            <a:chExt cx="256500" cy="26119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C6CCB07-6B43-5147-F4E8-CBC7C88B8E33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52A0C9F-AC04-0A35-617D-715A1CDF2EB9}"/>
                </a:ext>
              </a:extLst>
            </p:cNvPr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9F62D6F2-79DF-A5AA-AF00-CA7C5E49CA58}"/>
              </a:ext>
            </a:extLst>
          </p:cNvPr>
          <p:cNvSpPr/>
          <p:nvPr/>
        </p:nvSpPr>
        <p:spPr>
          <a:xfrm>
            <a:off x="6367525" y="2740214"/>
            <a:ext cx="1726695" cy="1833463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ZERO</a:t>
            </a:r>
            <a:br>
              <a:rPr lang="en-US" b="1" u="sng">
                <a:solidFill>
                  <a:schemeClr val="tx1"/>
                </a:solidFill>
              </a:rPr>
            </a:br>
            <a:r>
              <a:rPr lang="en-US" b="1">
                <a:solidFill>
                  <a:schemeClr val="tx1"/>
                </a:solidFill>
              </a:rPr>
              <a:t>OUTPUT GAP</a:t>
            </a:r>
          </a:p>
          <a:p>
            <a:pPr algn="ctr"/>
            <a:endParaRPr lang="en-US" sz="1400" b="1">
              <a:solidFill>
                <a:schemeClr val="tx1"/>
              </a:solidFill>
            </a:endParaRPr>
          </a:p>
          <a:p>
            <a:pPr algn="ctr"/>
            <a:r>
              <a:rPr lang="en-US" b="1">
                <a:solidFill>
                  <a:schemeClr val="tx1"/>
                </a:solidFill>
              </a:rPr>
              <a:t>Y</a:t>
            </a:r>
            <a:r>
              <a:rPr lang="en-US" b="1" baseline="-25000">
                <a:solidFill>
                  <a:schemeClr val="tx1"/>
                </a:solidFill>
              </a:rPr>
              <a:t>A</a:t>
            </a:r>
            <a:r>
              <a:rPr lang="en-US" b="1">
                <a:solidFill>
                  <a:schemeClr val="tx1"/>
                </a:solidFill>
              </a:rPr>
              <a:t> = Y</a:t>
            </a:r>
            <a:r>
              <a:rPr lang="en-US" b="1" baseline="-25000">
                <a:solidFill>
                  <a:schemeClr val="tx1"/>
                </a:solidFill>
              </a:rPr>
              <a:t>P</a:t>
            </a:r>
          </a:p>
          <a:p>
            <a:pPr algn="ctr"/>
            <a:endParaRPr lang="en-US" b="1">
              <a:solidFill>
                <a:schemeClr val="tx1"/>
              </a:solidFill>
            </a:endParaRPr>
          </a:p>
          <a:p>
            <a:pPr algn="ctr"/>
            <a:r>
              <a:rPr lang="en-US" b="1">
                <a:solidFill>
                  <a:schemeClr val="tx1"/>
                </a:solidFill>
              </a:rPr>
              <a:t>ARU = NRU</a:t>
            </a:r>
          </a:p>
        </p:txBody>
      </p:sp>
    </p:spTree>
    <p:extLst>
      <p:ext uri="{BB962C8B-B14F-4D97-AF65-F5344CB8AC3E}">
        <p14:creationId xmlns:p14="http://schemas.microsoft.com/office/powerpoint/2010/main" val="771846182"/>
      </p:ext>
    </p:extLst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9CEC2F-172A-8847-B35F-8DF4FC6A9D6B}"/>
              </a:ext>
            </a:extLst>
          </p:cNvPr>
          <p:cNvCxnSpPr/>
          <p:nvPr/>
        </p:nvCxnSpPr>
        <p:spPr>
          <a:xfrm flipH="1">
            <a:off x="4922032" y="3964119"/>
            <a:ext cx="0" cy="17071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8626" y="644988"/>
            <a:ext cx="9956800" cy="778307"/>
          </a:xfrm>
        </p:spPr>
        <p:txBody>
          <a:bodyPr/>
          <a:lstStyle/>
          <a:p>
            <a:r>
              <a:rPr lang="en-US"/>
              <a:t>Inflationary Gap</a:t>
            </a:r>
            <a:endParaRPr lang="fr-FR"/>
          </a:p>
        </p:txBody>
      </p:sp>
      <p:sp>
        <p:nvSpPr>
          <p:cNvPr id="18" name="TextBox 17"/>
          <p:cNvSpPr txBox="1"/>
          <p:nvPr/>
        </p:nvSpPr>
        <p:spPr>
          <a:xfrm>
            <a:off x="6206464" y="5348776"/>
            <a:ext cx="238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  <p:sp>
        <p:nvSpPr>
          <p:cNvPr id="20" name="TextBox 19"/>
          <p:cNvSpPr txBox="1"/>
          <p:nvPr/>
        </p:nvSpPr>
        <p:spPr>
          <a:xfrm>
            <a:off x="5269494" y="1754745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9277" y="1993894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264350" y="5677257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499503" y="2166633"/>
            <a:ext cx="0" cy="72553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291476" y="4573679"/>
            <a:ext cx="167272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 flipV="1">
            <a:off x="396844" y="1240624"/>
            <a:ext cx="5103175" cy="3333053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1264350" y="1704099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C18B524-C1D6-B0E0-6724-ACCB15EB15AF}"/>
              </a:ext>
            </a:extLst>
          </p:cNvPr>
          <p:cNvCxnSpPr/>
          <p:nvPr/>
        </p:nvCxnSpPr>
        <p:spPr>
          <a:xfrm>
            <a:off x="4538257" y="2325432"/>
            <a:ext cx="1690007" cy="230988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C0311B6-0D71-90C9-F19E-7652B924F76E}"/>
              </a:ext>
            </a:extLst>
          </p:cNvPr>
          <p:cNvSpPr txBox="1"/>
          <p:nvPr/>
        </p:nvSpPr>
        <p:spPr>
          <a:xfrm>
            <a:off x="6113007" y="4624222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endParaRPr lang="en-GB" b="1" baseline="-25000">
              <a:solidFill>
                <a:srgbClr val="002060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DC05CDD-1840-906D-754C-1C99BA8B1B02}"/>
              </a:ext>
            </a:extLst>
          </p:cNvPr>
          <p:cNvGrpSpPr/>
          <p:nvPr/>
        </p:nvGrpSpPr>
        <p:grpSpPr>
          <a:xfrm>
            <a:off x="5266308" y="3349964"/>
            <a:ext cx="182880" cy="182880"/>
            <a:chOff x="4728680" y="3055122"/>
            <a:chExt cx="256500" cy="26119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C6CCB07-6B43-5147-F4E8-CBC7C88B8E33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52A0C9F-AC04-0A35-617D-715A1CDF2EB9}"/>
                </a:ext>
              </a:extLst>
            </p:cNvPr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FD111AC-F0F3-0468-620C-6E49E3A987FE}"/>
              </a:ext>
            </a:extLst>
          </p:cNvPr>
          <p:cNvCxnSpPr/>
          <p:nvPr/>
        </p:nvCxnSpPr>
        <p:spPr>
          <a:xfrm flipH="1">
            <a:off x="5355404" y="3444411"/>
            <a:ext cx="0" cy="222683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F796B35-8026-80C1-0F3D-B7911F4F9508}"/>
                  </a:ext>
                </a:extLst>
              </p:cNvPr>
              <p:cNvSpPr txBox="1"/>
              <p:nvPr/>
            </p:nvSpPr>
            <p:spPr>
              <a:xfrm>
                <a:off x="5096198" y="5711681"/>
                <a:ext cx="5184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F796B35-8026-80C1-0F3D-B7911F4F95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6198" y="5711681"/>
                <a:ext cx="518411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CCBDEC2-058C-2BE7-7798-931E527F20DB}"/>
                  </a:ext>
                </a:extLst>
              </p:cNvPr>
              <p:cNvSpPr txBox="1"/>
              <p:nvPr/>
            </p:nvSpPr>
            <p:spPr>
              <a:xfrm>
                <a:off x="4657569" y="5709882"/>
                <a:ext cx="5289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CCBDEC2-058C-2BE7-7798-931E527F20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7569" y="5709882"/>
                <a:ext cx="528926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EA4543D-CE8E-66A1-67D9-A4FBC0904CBF}"/>
              </a:ext>
            </a:extLst>
          </p:cNvPr>
          <p:cNvCxnSpPr/>
          <p:nvPr/>
        </p:nvCxnSpPr>
        <p:spPr>
          <a:xfrm>
            <a:off x="4922032" y="6178139"/>
            <a:ext cx="433372" cy="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CCFABA2-AD08-C42C-8E4F-99EBCBA1D9D7}"/>
              </a:ext>
            </a:extLst>
          </p:cNvPr>
          <p:cNvSpPr txBox="1"/>
          <p:nvPr/>
        </p:nvSpPr>
        <p:spPr>
          <a:xfrm>
            <a:off x="3946218" y="6254021"/>
            <a:ext cx="238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accent2">
                    <a:lumMod val="75000"/>
                  </a:schemeClr>
                </a:solidFill>
              </a:rPr>
              <a:t>INFLATIONARY GAP</a:t>
            </a:r>
            <a:endParaRPr lang="en-GB" sz="1400" b="1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45CE40-44E2-14F4-1D92-17ECE62D4CE9}"/>
              </a:ext>
            </a:extLst>
          </p:cNvPr>
          <p:cNvSpPr/>
          <p:nvPr/>
        </p:nvSpPr>
        <p:spPr>
          <a:xfrm>
            <a:off x="6754247" y="2325432"/>
            <a:ext cx="1726695" cy="1833463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POSITIVE</a:t>
            </a:r>
            <a:br>
              <a:rPr lang="en-US" b="1" u="sng">
                <a:solidFill>
                  <a:schemeClr val="tx1"/>
                </a:solidFill>
              </a:rPr>
            </a:br>
            <a:r>
              <a:rPr lang="en-US" b="1">
                <a:solidFill>
                  <a:schemeClr val="tx1"/>
                </a:solidFill>
              </a:rPr>
              <a:t>OUTPUT GAP</a:t>
            </a:r>
          </a:p>
          <a:p>
            <a:pPr algn="ctr"/>
            <a:endParaRPr lang="en-US" sz="1400" b="1">
              <a:solidFill>
                <a:schemeClr val="tx1"/>
              </a:solidFill>
            </a:endParaRPr>
          </a:p>
          <a:p>
            <a:pPr algn="ctr"/>
            <a:r>
              <a:rPr lang="en-US" b="1">
                <a:solidFill>
                  <a:schemeClr val="tx1"/>
                </a:solidFill>
              </a:rPr>
              <a:t>Y</a:t>
            </a:r>
            <a:r>
              <a:rPr lang="en-US" b="1" baseline="-25000">
                <a:solidFill>
                  <a:schemeClr val="tx1"/>
                </a:solidFill>
              </a:rPr>
              <a:t>A</a:t>
            </a:r>
            <a:r>
              <a:rPr lang="en-US" b="1">
                <a:solidFill>
                  <a:schemeClr val="tx1"/>
                </a:solidFill>
              </a:rPr>
              <a:t> &gt; Y</a:t>
            </a:r>
            <a:r>
              <a:rPr lang="en-US" b="1" baseline="-25000">
                <a:solidFill>
                  <a:schemeClr val="tx1"/>
                </a:solidFill>
              </a:rPr>
              <a:t>P</a:t>
            </a:r>
          </a:p>
          <a:p>
            <a:pPr algn="ctr"/>
            <a:endParaRPr lang="en-US" b="1">
              <a:solidFill>
                <a:schemeClr val="tx1"/>
              </a:solidFill>
            </a:endParaRPr>
          </a:p>
          <a:p>
            <a:pPr algn="ctr"/>
            <a:r>
              <a:rPr lang="en-US" b="1">
                <a:solidFill>
                  <a:schemeClr val="tx1"/>
                </a:solidFill>
              </a:rPr>
              <a:t>ARU &lt; NRU</a:t>
            </a:r>
          </a:p>
        </p:txBody>
      </p:sp>
    </p:spTree>
    <p:extLst>
      <p:ext uri="{BB962C8B-B14F-4D97-AF65-F5344CB8AC3E}">
        <p14:creationId xmlns:p14="http://schemas.microsoft.com/office/powerpoint/2010/main" val="1187134939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9CEC2F-172A-8847-B35F-8DF4FC6A9D6B}"/>
              </a:ext>
            </a:extLst>
          </p:cNvPr>
          <p:cNvCxnSpPr/>
          <p:nvPr/>
        </p:nvCxnSpPr>
        <p:spPr>
          <a:xfrm flipH="1">
            <a:off x="5226615" y="4146790"/>
            <a:ext cx="0" cy="17071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8626" y="644988"/>
            <a:ext cx="9956800" cy="778307"/>
          </a:xfrm>
        </p:spPr>
        <p:txBody>
          <a:bodyPr/>
          <a:lstStyle/>
          <a:p>
            <a:r>
              <a:rPr lang="en-US"/>
              <a:t>Increase in AD (Significant Spare Capacity)</a:t>
            </a:r>
            <a:endParaRPr lang="fr-FR"/>
          </a:p>
        </p:txBody>
      </p:sp>
      <p:sp>
        <p:nvSpPr>
          <p:cNvPr id="18" name="TextBox 17"/>
          <p:cNvSpPr txBox="1"/>
          <p:nvPr/>
        </p:nvSpPr>
        <p:spPr>
          <a:xfrm>
            <a:off x="6511047" y="5531447"/>
            <a:ext cx="238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  <p:sp>
        <p:nvSpPr>
          <p:cNvPr id="20" name="TextBox 19"/>
          <p:cNvSpPr txBox="1"/>
          <p:nvPr/>
        </p:nvSpPr>
        <p:spPr>
          <a:xfrm>
            <a:off x="5574077" y="1937416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3860" y="2176565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568933" y="5859928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804086" y="2349304"/>
            <a:ext cx="0" cy="72553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596059" y="4756350"/>
            <a:ext cx="167272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 flipV="1">
            <a:off x="701427" y="1423295"/>
            <a:ext cx="5103175" cy="3333053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1568933" y="1886770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FDC1A4-E419-88E5-E90D-5D8659A17512}"/>
                  </a:ext>
                </a:extLst>
              </p:cNvPr>
              <p:cNvSpPr txBox="1"/>
              <p:nvPr/>
            </p:nvSpPr>
            <p:spPr>
              <a:xfrm>
                <a:off x="4962152" y="5892553"/>
                <a:ext cx="5289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FDC1A4-E419-88E5-E90D-5D8659A175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2152" y="5892553"/>
                <a:ext cx="528926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EF06F4-6762-6A27-5DD7-CD0DA0162E31}"/>
              </a:ext>
            </a:extLst>
          </p:cNvPr>
          <p:cNvCxnSpPr/>
          <p:nvPr/>
        </p:nvCxnSpPr>
        <p:spPr>
          <a:xfrm>
            <a:off x="1856497" y="3175793"/>
            <a:ext cx="912573" cy="212933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992706D-6E9F-9E83-7492-647CCDA01B44}"/>
              </a:ext>
            </a:extLst>
          </p:cNvPr>
          <p:cNvCxnSpPr/>
          <p:nvPr/>
        </p:nvCxnSpPr>
        <p:spPr>
          <a:xfrm>
            <a:off x="2720097" y="3175793"/>
            <a:ext cx="912573" cy="2129338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D11F562-3006-A221-A8BF-9C9A66A408EC}"/>
              </a:ext>
            </a:extLst>
          </p:cNvPr>
          <p:cNvSpPr txBox="1"/>
          <p:nvPr/>
        </p:nvSpPr>
        <p:spPr>
          <a:xfrm>
            <a:off x="2711962" y="529960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C1CF39-D03F-D94F-88D0-338B2D471A69}"/>
              </a:ext>
            </a:extLst>
          </p:cNvPr>
          <p:cNvSpPr txBox="1"/>
          <p:nvPr/>
        </p:nvSpPr>
        <p:spPr>
          <a:xfrm>
            <a:off x="3567427" y="529960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C308BD60-4779-2707-786E-1C94D2F60B7B}"/>
              </a:ext>
            </a:extLst>
          </p:cNvPr>
          <p:cNvSpPr/>
          <p:nvPr/>
        </p:nvSpPr>
        <p:spPr>
          <a:xfrm>
            <a:off x="2198451" y="3267526"/>
            <a:ext cx="376136" cy="246434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6A9CE28-29F6-330A-B304-9A261EE192E7}"/>
              </a:ext>
            </a:extLst>
          </p:cNvPr>
          <p:cNvCxnSpPr/>
          <p:nvPr/>
        </p:nvCxnSpPr>
        <p:spPr>
          <a:xfrm flipH="1">
            <a:off x="2531513" y="4770636"/>
            <a:ext cx="0" cy="108327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0204890-7843-1882-50AA-3D16208D6663}"/>
              </a:ext>
            </a:extLst>
          </p:cNvPr>
          <p:cNvCxnSpPr/>
          <p:nvPr/>
        </p:nvCxnSpPr>
        <p:spPr>
          <a:xfrm flipH="1">
            <a:off x="3396700" y="4757970"/>
            <a:ext cx="0" cy="109594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58E2D2D-124F-8A60-0D3F-2F5EDEFB5941}"/>
              </a:ext>
            </a:extLst>
          </p:cNvPr>
          <p:cNvCxnSpPr/>
          <p:nvPr/>
        </p:nvCxnSpPr>
        <p:spPr>
          <a:xfrm flipH="1">
            <a:off x="1568933" y="4755118"/>
            <a:ext cx="182776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2F61A08-5915-30CD-7783-C41B739956E8}"/>
                  </a:ext>
                </a:extLst>
              </p:cNvPr>
              <p:cNvSpPr txBox="1"/>
              <p:nvPr/>
            </p:nvSpPr>
            <p:spPr>
              <a:xfrm>
                <a:off x="2306484" y="5901791"/>
                <a:ext cx="457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2F61A08-5915-30CD-7783-C41B739956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6484" y="5901791"/>
                <a:ext cx="45717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/>
              <p:nvPr/>
            </p:nvSpPr>
            <p:spPr>
              <a:xfrm>
                <a:off x="222356" y="4573304"/>
                <a:ext cx="1307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356" y="4573304"/>
                <a:ext cx="130779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0BFC5A02-8D15-8FCB-FA1D-45C7976C7E24}"/>
              </a:ext>
            </a:extLst>
          </p:cNvPr>
          <p:cNvGrpSpPr/>
          <p:nvPr/>
        </p:nvGrpSpPr>
        <p:grpSpPr>
          <a:xfrm>
            <a:off x="3303888" y="4660515"/>
            <a:ext cx="182880" cy="184468"/>
            <a:chOff x="4715318" y="3055122"/>
            <a:chExt cx="269862" cy="263464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C71D7EB-ECD3-11AA-51D1-38175127B8F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33BEB8C-9B17-1173-02B2-60F47B4AF80C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Arrow: Down 40">
            <a:extLst>
              <a:ext uri="{FF2B5EF4-FFF2-40B4-BE49-F238E27FC236}">
                <a16:creationId xmlns:a16="http://schemas.microsoft.com/office/drawing/2014/main" id="{892215AE-44E2-7941-36D4-D6E799E20E47}"/>
              </a:ext>
            </a:extLst>
          </p:cNvPr>
          <p:cNvSpPr/>
          <p:nvPr/>
        </p:nvSpPr>
        <p:spPr>
          <a:xfrm rot="16200000">
            <a:off x="2842470" y="5981614"/>
            <a:ext cx="246888" cy="861573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78E2441-32F2-E558-D3CA-FC7DD8A170C3}"/>
              </a:ext>
            </a:extLst>
          </p:cNvPr>
          <p:cNvGrpSpPr/>
          <p:nvPr/>
        </p:nvGrpSpPr>
        <p:grpSpPr>
          <a:xfrm>
            <a:off x="2438946" y="4666035"/>
            <a:ext cx="182880" cy="184468"/>
            <a:chOff x="4715318" y="3055122"/>
            <a:chExt cx="269862" cy="26346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26D9128-11D6-D5B8-C971-6E1C76A27EE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8BB8212-E2B3-2BFD-8B29-0B0BEA22131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F490968-8618-0FC7-EAA2-63C5855C114D}"/>
                  </a:ext>
                </a:extLst>
              </p:cNvPr>
              <p:cNvSpPr txBox="1"/>
              <p:nvPr/>
            </p:nvSpPr>
            <p:spPr>
              <a:xfrm>
                <a:off x="3161701" y="5901791"/>
                <a:ext cx="4571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F490968-8618-0FC7-EAA2-63C5855C11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1701" y="5901791"/>
                <a:ext cx="45717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>
            <a:extLst>
              <a:ext uri="{FF2B5EF4-FFF2-40B4-BE49-F238E27FC236}">
                <a16:creationId xmlns:a16="http://schemas.microsoft.com/office/drawing/2014/main" id="{1C6434A8-1C47-DF20-4D0F-169D83464732}"/>
              </a:ext>
            </a:extLst>
          </p:cNvPr>
          <p:cNvSpPr/>
          <p:nvPr/>
        </p:nvSpPr>
        <p:spPr>
          <a:xfrm>
            <a:off x="6668202" y="3175793"/>
            <a:ext cx="1925184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POSITIVE</a:t>
            </a:r>
            <a:r>
              <a:rPr lang="en-US" b="1">
                <a:solidFill>
                  <a:schemeClr val="tx1"/>
                </a:solidFill>
              </a:rPr>
              <a:t> DEMAND SHOCK </a:t>
            </a:r>
            <a:endParaRPr lang="en-GB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785355"/>
      </p:ext>
    </p:extLst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9CEC2F-172A-8847-B35F-8DF4FC6A9D6B}"/>
              </a:ext>
            </a:extLst>
          </p:cNvPr>
          <p:cNvCxnSpPr/>
          <p:nvPr/>
        </p:nvCxnSpPr>
        <p:spPr>
          <a:xfrm flipH="1">
            <a:off x="5226615" y="4146790"/>
            <a:ext cx="0" cy="17071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8626" y="644988"/>
            <a:ext cx="9956800" cy="778307"/>
          </a:xfrm>
        </p:spPr>
        <p:txBody>
          <a:bodyPr/>
          <a:lstStyle/>
          <a:p>
            <a:r>
              <a:rPr lang="en-US"/>
              <a:t>Decrease in AD (Significant Spare Capacity)</a:t>
            </a:r>
            <a:endParaRPr lang="fr-FR"/>
          </a:p>
        </p:txBody>
      </p:sp>
      <p:sp>
        <p:nvSpPr>
          <p:cNvPr id="18" name="TextBox 17"/>
          <p:cNvSpPr txBox="1"/>
          <p:nvPr/>
        </p:nvSpPr>
        <p:spPr>
          <a:xfrm>
            <a:off x="6511047" y="5531447"/>
            <a:ext cx="238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  <p:sp>
        <p:nvSpPr>
          <p:cNvPr id="20" name="TextBox 19"/>
          <p:cNvSpPr txBox="1"/>
          <p:nvPr/>
        </p:nvSpPr>
        <p:spPr>
          <a:xfrm>
            <a:off x="5574077" y="1937416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3860" y="2176565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568933" y="5859928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804086" y="2349304"/>
            <a:ext cx="0" cy="72553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596059" y="4756350"/>
            <a:ext cx="167272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 flipV="1">
            <a:off x="701427" y="1423295"/>
            <a:ext cx="5103175" cy="3333053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1568933" y="1886770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FDC1A4-E419-88E5-E90D-5D8659A17512}"/>
                  </a:ext>
                </a:extLst>
              </p:cNvPr>
              <p:cNvSpPr txBox="1"/>
              <p:nvPr/>
            </p:nvSpPr>
            <p:spPr>
              <a:xfrm>
                <a:off x="4962152" y="5892553"/>
                <a:ext cx="5289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FDC1A4-E419-88E5-E90D-5D8659A175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2152" y="5892553"/>
                <a:ext cx="528926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EF06F4-6762-6A27-5DD7-CD0DA0162E31}"/>
              </a:ext>
            </a:extLst>
          </p:cNvPr>
          <p:cNvCxnSpPr/>
          <p:nvPr/>
        </p:nvCxnSpPr>
        <p:spPr>
          <a:xfrm>
            <a:off x="1856497" y="3175793"/>
            <a:ext cx="912573" cy="2129338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992706D-6E9F-9E83-7492-647CCDA01B44}"/>
              </a:ext>
            </a:extLst>
          </p:cNvPr>
          <p:cNvCxnSpPr/>
          <p:nvPr/>
        </p:nvCxnSpPr>
        <p:spPr>
          <a:xfrm>
            <a:off x="2720097" y="3175793"/>
            <a:ext cx="912573" cy="212933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D11F562-3006-A221-A8BF-9C9A66A408EC}"/>
              </a:ext>
            </a:extLst>
          </p:cNvPr>
          <p:cNvSpPr txBox="1"/>
          <p:nvPr/>
        </p:nvSpPr>
        <p:spPr>
          <a:xfrm>
            <a:off x="2711962" y="529960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C1CF39-D03F-D94F-88D0-338B2D471A69}"/>
              </a:ext>
            </a:extLst>
          </p:cNvPr>
          <p:cNvSpPr txBox="1"/>
          <p:nvPr/>
        </p:nvSpPr>
        <p:spPr>
          <a:xfrm>
            <a:off x="3567427" y="529960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C308BD60-4779-2707-786E-1C94D2F60B7B}"/>
              </a:ext>
            </a:extLst>
          </p:cNvPr>
          <p:cNvSpPr/>
          <p:nvPr/>
        </p:nvSpPr>
        <p:spPr>
          <a:xfrm rot="10800000">
            <a:off x="2198451" y="3267526"/>
            <a:ext cx="376136" cy="246434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6A9CE28-29F6-330A-B304-9A261EE192E7}"/>
              </a:ext>
            </a:extLst>
          </p:cNvPr>
          <p:cNvCxnSpPr/>
          <p:nvPr/>
        </p:nvCxnSpPr>
        <p:spPr>
          <a:xfrm flipH="1">
            <a:off x="2531513" y="4770636"/>
            <a:ext cx="0" cy="108327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0204890-7843-1882-50AA-3D16208D6663}"/>
              </a:ext>
            </a:extLst>
          </p:cNvPr>
          <p:cNvCxnSpPr/>
          <p:nvPr/>
        </p:nvCxnSpPr>
        <p:spPr>
          <a:xfrm flipH="1">
            <a:off x="3396700" y="4757970"/>
            <a:ext cx="0" cy="109594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58E2D2D-124F-8A60-0D3F-2F5EDEFB5941}"/>
              </a:ext>
            </a:extLst>
          </p:cNvPr>
          <p:cNvCxnSpPr/>
          <p:nvPr/>
        </p:nvCxnSpPr>
        <p:spPr>
          <a:xfrm flipH="1">
            <a:off x="1568933" y="4755118"/>
            <a:ext cx="182776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2F61A08-5915-30CD-7783-C41B739956E8}"/>
                  </a:ext>
                </a:extLst>
              </p:cNvPr>
              <p:cNvSpPr txBox="1"/>
              <p:nvPr/>
            </p:nvSpPr>
            <p:spPr>
              <a:xfrm>
                <a:off x="2306484" y="5901791"/>
                <a:ext cx="4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2F61A08-5915-30CD-7783-C41B739956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6484" y="5901791"/>
                <a:ext cx="462498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/>
              <p:nvPr/>
            </p:nvSpPr>
            <p:spPr>
              <a:xfrm>
                <a:off x="222356" y="4573304"/>
                <a:ext cx="1307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356" y="4573304"/>
                <a:ext cx="130779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0BFC5A02-8D15-8FCB-FA1D-45C7976C7E24}"/>
              </a:ext>
            </a:extLst>
          </p:cNvPr>
          <p:cNvGrpSpPr/>
          <p:nvPr/>
        </p:nvGrpSpPr>
        <p:grpSpPr>
          <a:xfrm>
            <a:off x="3303888" y="4660515"/>
            <a:ext cx="182880" cy="184468"/>
            <a:chOff x="4715318" y="3055122"/>
            <a:chExt cx="269862" cy="263464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C71D7EB-ECD3-11AA-51D1-38175127B8F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33BEB8C-9B17-1173-02B2-60F47B4AF80C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Arrow: Down 40">
            <a:extLst>
              <a:ext uri="{FF2B5EF4-FFF2-40B4-BE49-F238E27FC236}">
                <a16:creationId xmlns:a16="http://schemas.microsoft.com/office/drawing/2014/main" id="{892215AE-44E2-7941-36D4-D6E799E20E47}"/>
              </a:ext>
            </a:extLst>
          </p:cNvPr>
          <p:cNvSpPr/>
          <p:nvPr/>
        </p:nvSpPr>
        <p:spPr>
          <a:xfrm rot="5400000">
            <a:off x="2842470" y="5984788"/>
            <a:ext cx="246888" cy="861573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78E2441-32F2-E558-D3CA-FC7DD8A170C3}"/>
              </a:ext>
            </a:extLst>
          </p:cNvPr>
          <p:cNvGrpSpPr/>
          <p:nvPr/>
        </p:nvGrpSpPr>
        <p:grpSpPr>
          <a:xfrm>
            <a:off x="2438946" y="4666035"/>
            <a:ext cx="182880" cy="184468"/>
            <a:chOff x="4715318" y="3055122"/>
            <a:chExt cx="269862" cy="26346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26D9128-11D6-D5B8-C971-6E1C76A27EE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8BB8212-E2B3-2BFD-8B29-0B0BEA22131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F490968-8618-0FC7-EAA2-63C5855C114D}"/>
                  </a:ext>
                </a:extLst>
              </p:cNvPr>
              <p:cNvSpPr txBox="1"/>
              <p:nvPr/>
            </p:nvSpPr>
            <p:spPr>
              <a:xfrm>
                <a:off x="3161701" y="5901791"/>
                <a:ext cx="4571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F490968-8618-0FC7-EAA2-63C5855C11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1701" y="5901791"/>
                <a:ext cx="45717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>
            <a:extLst>
              <a:ext uri="{FF2B5EF4-FFF2-40B4-BE49-F238E27FC236}">
                <a16:creationId xmlns:a16="http://schemas.microsoft.com/office/drawing/2014/main" id="{1C6434A8-1C47-DF20-4D0F-169D83464732}"/>
              </a:ext>
            </a:extLst>
          </p:cNvPr>
          <p:cNvSpPr/>
          <p:nvPr/>
        </p:nvSpPr>
        <p:spPr>
          <a:xfrm>
            <a:off x="6668202" y="3175793"/>
            <a:ext cx="1925184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NEGATIVE</a:t>
            </a:r>
            <a:r>
              <a:rPr lang="en-US" b="1">
                <a:solidFill>
                  <a:schemeClr val="tx1"/>
                </a:solidFill>
              </a:rPr>
              <a:t> DEMAND SHOCK </a:t>
            </a:r>
            <a:endParaRPr lang="en-GB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46971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8626" y="644988"/>
            <a:ext cx="9956800" cy="778307"/>
          </a:xfrm>
        </p:spPr>
        <p:txBody>
          <a:bodyPr/>
          <a:lstStyle/>
          <a:p>
            <a:r>
              <a:rPr lang="en-US"/>
              <a:t>Increase in AD (Limited Spare Capacity)</a:t>
            </a:r>
            <a:endParaRPr lang="fr-FR"/>
          </a:p>
        </p:txBody>
      </p:sp>
      <p:sp>
        <p:nvSpPr>
          <p:cNvPr id="18" name="TextBox 17"/>
          <p:cNvSpPr txBox="1"/>
          <p:nvPr/>
        </p:nvSpPr>
        <p:spPr>
          <a:xfrm>
            <a:off x="6511047" y="5531447"/>
            <a:ext cx="238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  <p:sp>
        <p:nvSpPr>
          <p:cNvPr id="20" name="TextBox 19"/>
          <p:cNvSpPr txBox="1"/>
          <p:nvPr/>
        </p:nvSpPr>
        <p:spPr>
          <a:xfrm>
            <a:off x="5574077" y="1937416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3860" y="2176565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568933" y="5859928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804086" y="2349304"/>
            <a:ext cx="0" cy="72553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596059" y="4756350"/>
            <a:ext cx="167272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 flipV="1">
            <a:off x="701427" y="1423295"/>
            <a:ext cx="5103175" cy="3333053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1568933" y="1886770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EF06F4-6762-6A27-5DD7-CD0DA0162E31}"/>
              </a:ext>
            </a:extLst>
          </p:cNvPr>
          <p:cNvCxnSpPr/>
          <p:nvPr/>
        </p:nvCxnSpPr>
        <p:spPr>
          <a:xfrm>
            <a:off x="4314353" y="3175793"/>
            <a:ext cx="912573" cy="212933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992706D-6E9F-9E83-7492-647CCDA01B44}"/>
              </a:ext>
            </a:extLst>
          </p:cNvPr>
          <p:cNvCxnSpPr/>
          <p:nvPr/>
        </p:nvCxnSpPr>
        <p:spPr>
          <a:xfrm>
            <a:off x="5177953" y="3175793"/>
            <a:ext cx="912573" cy="2129338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C308BD60-4779-2707-786E-1C94D2F60B7B}"/>
              </a:ext>
            </a:extLst>
          </p:cNvPr>
          <p:cNvSpPr/>
          <p:nvPr/>
        </p:nvSpPr>
        <p:spPr>
          <a:xfrm>
            <a:off x="4656307" y="3267526"/>
            <a:ext cx="376136" cy="246434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58E2D2D-124F-8A60-0D3F-2F5EDEFB5941}"/>
              </a:ext>
            </a:extLst>
          </p:cNvPr>
          <p:cNvCxnSpPr/>
          <p:nvPr/>
        </p:nvCxnSpPr>
        <p:spPr>
          <a:xfrm flipH="1">
            <a:off x="1568933" y="4392591"/>
            <a:ext cx="326274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78E2441-32F2-E558-D3CA-FC7DD8A170C3}"/>
              </a:ext>
            </a:extLst>
          </p:cNvPr>
          <p:cNvGrpSpPr/>
          <p:nvPr/>
        </p:nvGrpSpPr>
        <p:grpSpPr>
          <a:xfrm>
            <a:off x="4747215" y="4298107"/>
            <a:ext cx="182880" cy="184468"/>
            <a:chOff x="4715318" y="3055122"/>
            <a:chExt cx="269862" cy="26346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26D9128-11D6-D5B8-C971-6E1C76A27EE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8BB8212-E2B3-2BFD-8B29-0B0BEA22131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1C6434A8-1C47-DF20-4D0F-169D83464732}"/>
              </a:ext>
            </a:extLst>
          </p:cNvPr>
          <p:cNvSpPr/>
          <p:nvPr/>
        </p:nvSpPr>
        <p:spPr>
          <a:xfrm>
            <a:off x="6668202" y="3175793"/>
            <a:ext cx="1925184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POSITIVE</a:t>
            </a:r>
            <a:r>
              <a:rPr lang="en-US" b="1">
                <a:solidFill>
                  <a:schemeClr val="tx1"/>
                </a:solidFill>
              </a:rPr>
              <a:t> DEMAND SHOCK </a:t>
            </a:r>
            <a:endParaRPr lang="en-GB" b="1">
              <a:solidFill>
                <a:schemeClr val="tx1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F85708C-408F-3C83-E056-7FE889D733E5}"/>
              </a:ext>
            </a:extLst>
          </p:cNvPr>
          <p:cNvCxnSpPr/>
          <p:nvPr/>
        </p:nvCxnSpPr>
        <p:spPr>
          <a:xfrm flipH="1">
            <a:off x="1568933" y="3885508"/>
            <a:ext cx="392214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4BDF785-DAD1-0BE7-9D57-66E67C1EC88A}"/>
              </a:ext>
            </a:extLst>
          </p:cNvPr>
          <p:cNvCxnSpPr/>
          <p:nvPr/>
        </p:nvCxnSpPr>
        <p:spPr>
          <a:xfrm flipH="1">
            <a:off x="5226615" y="4146790"/>
            <a:ext cx="0" cy="17071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1C3D691-2201-BD6E-EF54-14873C79DDAE}"/>
                  </a:ext>
                </a:extLst>
              </p:cNvPr>
              <p:cNvSpPr txBox="1"/>
              <p:nvPr/>
            </p:nvSpPr>
            <p:spPr>
              <a:xfrm>
                <a:off x="4962152" y="5892553"/>
                <a:ext cx="5289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1C3D691-2201-BD6E-EF54-14873C79DD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2152" y="5892553"/>
                <a:ext cx="528926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14CD4BAB-CD3A-3347-205D-A680CEE22F25}"/>
              </a:ext>
            </a:extLst>
          </p:cNvPr>
          <p:cNvGrpSpPr/>
          <p:nvPr/>
        </p:nvGrpSpPr>
        <p:grpSpPr>
          <a:xfrm>
            <a:off x="5399727" y="3792914"/>
            <a:ext cx="182880" cy="184468"/>
            <a:chOff x="4715318" y="3055122"/>
            <a:chExt cx="269862" cy="263464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4BB1E1C-2D7B-CC5B-12DF-60FC6E8E398C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8FBC8E-BF1E-7144-3A50-4C191298DDD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ABBC0A1-1F80-85CD-CC00-EBF4F5A49A6B}"/>
              </a:ext>
            </a:extLst>
          </p:cNvPr>
          <p:cNvCxnSpPr/>
          <p:nvPr/>
        </p:nvCxnSpPr>
        <p:spPr>
          <a:xfrm flipH="1">
            <a:off x="5488961" y="3883391"/>
            <a:ext cx="0" cy="197052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/>
              <p:nvPr/>
            </p:nvSpPr>
            <p:spPr>
              <a:xfrm>
                <a:off x="906037" y="4203073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037" y="4203073"/>
                <a:ext cx="62735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7A2E6E1-3E92-739A-436C-86F31F305E1D}"/>
                  </a:ext>
                </a:extLst>
              </p:cNvPr>
              <p:cNvSpPr txBox="1"/>
              <p:nvPr/>
            </p:nvSpPr>
            <p:spPr>
              <a:xfrm>
                <a:off x="900715" y="3697880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7A2E6E1-3E92-739A-436C-86F31F305E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715" y="3697880"/>
                <a:ext cx="632673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9A9CCFA4-7AD0-CCDD-7CE7-375B55F2F95B}"/>
              </a:ext>
            </a:extLst>
          </p:cNvPr>
          <p:cNvCxnSpPr/>
          <p:nvPr/>
        </p:nvCxnSpPr>
        <p:spPr>
          <a:xfrm flipH="1">
            <a:off x="4831673" y="4392850"/>
            <a:ext cx="0" cy="146106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8C6D97D5-E7B3-6910-E215-C46022ECF2C6}"/>
                  </a:ext>
                </a:extLst>
              </p:cNvPr>
              <p:cNvSpPr txBox="1"/>
              <p:nvPr/>
            </p:nvSpPr>
            <p:spPr>
              <a:xfrm>
                <a:off x="4577436" y="5892553"/>
                <a:ext cx="5084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8C6D97D5-E7B3-6910-E215-C46022ECF2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436" y="5892553"/>
                <a:ext cx="508473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1735B7-1CDF-2FE3-21E8-ADBFAAC2776A}"/>
                  </a:ext>
                </a:extLst>
              </p:cNvPr>
              <p:cNvSpPr txBox="1"/>
              <p:nvPr/>
            </p:nvSpPr>
            <p:spPr>
              <a:xfrm>
                <a:off x="5238956" y="5892553"/>
                <a:ext cx="513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1735B7-1CDF-2FE3-21E8-ADBFAAC277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8956" y="5892553"/>
                <a:ext cx="513794" cy="369332"/>
              </a:xfrm>
              <a:prstGeom prst="rect">
                <a:avLst/>
              </a:prstGeom>
              <a:blipFill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Arrow: Down 55">
            <a:extLst>
              <a:ext uri="{FF2B5EF4-FFF2-40B4-BE49-F238E27FC236}">
                <a16:creationId xmlns:a16="http://schemas.microsoft.com/office/drawing/2014/main" id="{6EBC5361-5DA2-BD1E-600D-48F98DA75DB1}"/>
              </a:ext>
            </a:extLst>
          </p:cNvPr>
          <p:cNvSpPr/>
          <p:nvPr/>
        </p:nvSpPr>
        <p:spPr>
          <a:xfrm rot="16200000">
            <a:off x="5036875" y="6055703"/>
            <a:ext cx="246888" cy="657290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7" name="Arrow: Down 56">
            <a:extLst>
              <a:ext uri="{FF2B5EF4-FFF2-40B4-BE49-F238E27FC236}">
                <a16:creationId xmlns:a16="http://schemas.microsoft.com/office/drawing/2014/main" id="{F554A496-6984-28C8-1082-F0FCFE4BB402}"/>
              </a:ext>
            </a:extLst>
          </p:cNvPr>
          <p:cNvSpPr/>
          <p:nvPr/>
        </p:nvSpPr>
        <p:spPr>
          <a:xfrm rot="10800000">
            <a:off x="684042" y="3881846"/>
            <a:ext cx="246888" cy="509200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E46359C-25CB-63FC-B7CA-008F12988F9F}"/>
              </a:ext>
            </a:extLst>
          </p:cNvPr>
          <p:cNvSpPr txBox="1"/>
          <p:nvPr/>
        </p:nvSpPr>
        <p:spPr>
          <a:xfrm>
            <a:off x="4029659" y="277383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64027DA-D5EF-5359-E6FE-8A40F4C4FE54}"/>
              </a:ext>
            </a:extLst>
          </p:cNvPr>
          <p:cNvSpPr txBox="1"/>
          <p:nvPr/>
        </p:nvSpPr>
        <p:spPr>
          <a:xfrm>
            <a:off x="4893259" y="277383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082397"/>
      </p:ext>
    </p:extLst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8626" y="644988"/>
            <a:ext cx="9956800" cy="778307"/>
          </a:xfrm>
        </p:spPr>
        <p:txBody>
          <a:bodyPr/>
          <a:lstStyle/>
          <a:p>
            <a:r>
              <a:rPr lang="en-US"/>
              <a:t>Decrease in AD (Limited Spare Capacity)</a:t>
            </a:r>
            <a:endParaRPr lang="fr-FR"/>
          </a:p>
        </p:txBody>
      </p:sp>
      <p:sp>
        <p:nvSpPr>
          <p:cNvPr id="18" name="TextBox 17"/>
          <p:cNvSpPr txBox="1"/>
          <p:nvPr/>
        </p:nvSpPr>
        <p:spPr>
          <a:xfrm>
            <a:off x="6511047" y="5531447"/>
            <a:ext cx="238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  <p:sp>
        <p:nvSpPr>
          <p:cNvPr id="20" name="TextBox 19"/>
          <p:cNvSpPr txBox="1"/>
          <p:nvPr/>
        </p:nvSpPr>
        <p:spPr>
          <a:xfrm>
            <a:off x="5574077" y="1937416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3860" y="2176565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568933" y="5859928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804086" y="2349304"/>
            <a:ext cx="0" cy="72553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596059" y="4756350"/>
            <a:ext cx="167272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 flipV="1">
            <a:off x="701427" y="1423295"/>
            <a:ext cx="5103175" cy="3333053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1568933" y="1886770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EF06F4-6762-6A27-5DD7-CD0DA0162E31}"/>
              </a:ext>
            </a:extLst>
          </p:cNvPr>
          <p:cNvCxnSpPr/>
          <p:nvPr/>
        </p:nvCxnSpPr>
        <p:spPr>
          <a:xfrm>
            <a:off x="4314353" y="3175793"/>
            <a:ext cx="912573" cy="2129338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992706D-6E9F-9E83-7492-647CCDA01B44}"/>
              </a:ext>
            </a:extLst>
          </p:cNvPr>
          <p:cNvCxnSpPr/>
          <p:nvPr/>
        </p:nvCxnSpPr>
        <p:spPr>
          <a:xfrm>
            <a:off x="5183427" y="3175793"/>
            <a:ext cx="912573" cy="212933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C308BD60-4779-2707-786E-1C94D2F60B7B}"/>
              </a:ext>
            </a:extLst>
          </p:cNvPr>
          <p:cNvSpPr/>
          <p:nvPr/>
        </p:nvSpPr>
        <p:spPr>
          <a:xfrm rot="10800000">
            <a:off x="4656307" y="3267526"/>
            <a:ext cx="376136" cy="246434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58E2D2D-124F-8A60-0D3F-2F5EDEFB5941}"/>
              </a:ext>
            </a:extLst>
          </p:cNvPr>
          <p:cNvCxnSpPr/>
          <p:nvPr/>
        </p:nvCxnSpPr>
        <p:spPr>
          <a:xfrm flipH="1">
            <a:off x="1568933" y="4392591"/>
            <a:ext cx="326274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78E2441-32F2-E558-D3CA-FC7DD8A170C3}"/>
              </a:ext>
            </a:extLst>
          </p:cNvPr>
          <p:cNvGrpSpPr/>
          <p:nvPr/>
        </p:nvGrpSpPr>
        <p:grpSpPr>
          <a:xfrm>
            <a:off x="4747215" y="4298107"/>
            <a:ext cx="182880" cy="184468"/>
            <a:chOff x="4715318" y="3055122"/>
            <a:chExt cx="269862" cy="26346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26D9128-11D6-D5B8-C971-6E1C76A27EE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8BB8212-E2B3-2BFD-8B29-0B0BEA22131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1C6434A8-1C47-DF20-4D0F-169D83464732}"/>
              </a:ext>
            </a:extLst>
          </p:cNvPr>
          <p:cNvSpPr/>
          <p:nvPr/>
        </p:nvSpPr>
        <p:spPr>
          <a:xfrm>
            <a:off x="6668202" y="3175793"/>
            <a:ext cx="1925184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NEGATIVE</a:t>
            </a:r>
            <a:r>
              <a:rPr lang="en-US" b="1">
                <a:solidFill>
                  <a:schemeClr val="tx1"/>
                </a:solidFill>
              </a:rPr>
              <a:t> DEMAND SHOCK </a:t>
            </a:r>
            <a:endParaRPr lang="en-GB" b="1">
              <a:solidFill>
                <a:schemeClr val="tx1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F85708C-408F-3C83-E056-7FE889D733E5}"/>
              </a:ext>
            </a:extLst>
          </p:cNvPr>
          <p:cNvCxnSpPr/>
          <p:nvPr/>
        </p:nvCxnSpPr>
        <p:spPr>
          <a:xfrm flipH="1">
            <a:off x="1568933" y="3885508"/>
            <a:ext cx="392214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4BDF785-DAD1-0BE7-9D57-66E67C1EC88A}"/>
              </a:ext>
            </a:extLst>
          </p:cNvPr>
          <p:cNvCxnSpPr/>
          <p:nvPr/>
        </p:nvCxnSpPr>
        <p:spPr>
          <a:xfrm flipH="1">
            <a:off x="5226615" y="4146790"/>
            <a:ext cx="0" cy="17071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1C3D691-2201-BD6E-EF54-14873C79DDAE}"/>
                  </a:ext>
                </a:extLst>
              </p:cNvPr>
              <p:cNvSpPr txBox="1"/>
              <p:nvPr/>
            </p:nvSpPr>
            <p:spPr>
              <a:xfrm>
                <a:off x="4962152" y="5892553"/>
                <a:ext cx="5289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1C3D691-2201-BD6E-EF54-14873C79DD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2152" y="5892553"/>
                <a:ext cx="528926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14CD4BAB-CD3A-3347-205D-A680CEE22F25}"/>
              </a:ext>
            </a:extLst>
          </p:cNvPr>
          <p:cNvGrpSpPr/>
          <p:nvPr/>
        </p:nvGrpSpPr>
        <p:grpSpPr>
          <a:xfrm>
            <a:off x="5399727" y="3792914"/>
            <a:ext cx="182880" cy="184468"/>
            <a:chOff x="4715318" y="3055122"/>
            <a:chExt cx="269862" cy="263464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4BB1E1C-2D7B-CC5B-12DF-60FC6E8E398C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8FBC8E-BF1E-7144-3A50-4C191298DDD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ABBC0A1-1F80-85CD-CC00-EBF4F5A49A6B}"/>
              </a:ext>
            </a:extLst>
          </p:cNvPr>
          <p:cNvCxnSpPr/>
          <p:nvPr/>
        </p:nvCxnSpPr>
        <p:spPr>
          <a:xfrm flipH="1">
            <a:off x="5488961" y="3883391"/>
            <a:ext cx="0" cy="197052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/>
              <p:nvPr/>
            </p:nvSpPr>
            <p:spPr>
              <a:xfrm>
                <a:off x="906037" y="4203073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037" y="4203073"/>
                <a:ext cx="632673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7A2E6E1-3E92-739A-436C-86F31F305E1D}"/>
                  </a:ext>
                </a:extLst>
              </p:cNvPr>
              <p:cNvSpPr txBox="1"/>
              <p:nvPr/>
            </p:nvSpPr>
            <p:spPr>
              <a:xfrm>
                <a:off x="900715" y="3697880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7A2E6E1-3E92-739A-436C-86F31F305E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715" y="3697880"/>
                <a:ext cx="627351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9A9CCFA4-7AD0-CCDD-7CE7-375B55F2F95B}"/>
              </a:ext>
            </a:extLst>
          </p:cNvPr>
          <p:cNvCxnSpPr/>
          <p:nvPr/>
        </p:nvCxnSpPr>
        <p:spPr>
          <a:xfrm flipH="1">
            <a:off x="4831673" y="4392850"/>
            <a:ext cx="0" cy="146106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8C6D97D5-E7B3-6910-E215-C46022ECF2C6}"/>
                  </a:ext>
                </a:extLst>
              </p:cNvPr>
              <p:cNvSpPr txBox="1"/>
              <p:nvPr/>
            </p:nvSpPr>
            <p:spPr>
              <a:xfrm>
                <a:off x="4577436" y="5892553"/>
                <a:ext cx="513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8C6D97D5-E7B3-6910-E215-C46022ECF2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436" y="5892553"/>
                <a:ext cx="513794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1735B7-1CDF-2FE3-21E8-ADBFAAC2776A}"/>
                  </a:ext>
                </a:extLst>
              </p:cNvPr>
              <p:cNvSpPr txBox="1"/>
              <p:nvPr/>
            </p:nvSpPr>
            <p:spPr>
              <a:xfrm>
                <a:off x="5238956" y="5892553"/>
                <a:ext cx="5084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1735B7-1CDF-2FE3-21E8-ADBFAAC277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8956" y="5892553"/>
                <a:ext cx="508473" cy="369332"/>
              </a:xfrm>
              <a:prstGeom prst="rect">
                <a:avLst/>
              </a:prstGeom>
              <a:blipFill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Arrow: Down 55">
            <a:extLst>
              <a:ext uri="{FF2B5EF4-FFF2-40B4-BE49-F238E27FC236}">
                <a16:creationId xmlns:a16="http://schemas.microsoft.com/office/drawing/2014/main" id="{6EBC5361-5DA2-BD1E-600D-48F98DA75DB1}"/>
              </a:ext>
            </a:extLst>
          </p:cNvPr>
          <p:cNvSpPr/>
          <p:nvPr/>
        </p:nvSpPr>
        <p:spPr>
          <a:xfrm rot="5400000">
            <a:off x="5036875" y="6055703"/>
            <a:ext cx="246888" cy="657290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7" name="Arrow: Down 56">
            <a:extLst>
              <a:ext uri="{FF2B5EF4-FFF2-40B4-BE49-F238E27FC236}">
                <a16:creationId xmlns:a16="http://schemas.microsoft.com/office/drawing/2014/main" id="{F554A496-6984-28C8-1082-F0FCFE4BB402}"/>
              </a:ext>
            </a:extLst>
          </p:cNvPr>
          <p:cNvSpPr/>
          <p:nvPr/>
        </p:nvSpPr>
        <p:spPr>
          <a:xfrm>
            <a:off x="684042" y="3881846"/>
            <a:ext cx="246888" cy="509200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988F1F-0384-7802-DFF2-7992AF26006F}"/>
              </a:ext>
            </a:extLst>
          </p:cNvPr>
          <p:cNvSpPr txBox="1"/>
          <p:nvPr/>
        </p:nvSpPr>
        <p:spPr>
          <a:xfrm>
            <a:off x="4029659" y="277383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6CA83F-8D1E-42B2-3750-FBC38E1EBF4B}"/>
              </a:ext>
            </a:extLst>
          </p:cNvPr>
          <p:cNvSpPr txBox="1"/>
          <p:nvPr/>
        </p:nvSpPr>
        <p:spPr>
          <a:xfrm>
            <a:off x="4893259" y="277383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873468"/>
      </p:ext>
    </p:extLst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8626" y="644988"/>
            <a:ext cx="9956800" cy="778307"/>
          </a:xfrm>
        </p:spPr>
        <p:txBody>
          <a:bodyPr/>
          <a:lstStyle/>
          <a:p>
            <a:r>
              <a:rPr lang="en-US"/>
              <a:t>Increase in AD (Zero Spare Capacity)</a:t>
            </a:r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5167560" y="1977720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3917" y="1780096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153886" y="6360452"/>
            <a:ext cx="5357160" cy="531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406558" y="2392609"/>
            <a:ext cx="0" cy="118806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181012" y="5262189"/>
            <a:ext cx="167272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 flipV="1">
            <a:off x="302144" y="1929134"/>
            <a:ext cx="5103175" cy="3333053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1153886" y="1569396"/>
            <a:ext cx="0" cy="47910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EF06F4-6762-6A27-5DD7-CD0DA0162E31}"/>
              </a:ext>
            </a:extLst>
          </p:cNvPr>
          <p:cNvCxnSpPr/>
          <p:nvPr/>
        </p:nvCxnSpPr>
        <p:spPr>
          <a:xfrm>
            <a:off x="4397409" y="2588020"/>
            <a:ext cx="2065745" cy="209049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C308BD60-4779-2707-786E-1C94D2F60B7B}"/>
              </a:ext>
            </a:extLst>
          </p:cNvPr>
          <p:cNvSpPr/>
          <p:nvPr/>
        </p:nvSpPr>
        <p:spPr>
          <a:xfrm>
            <a:off x="6416477" y="4298753"/>
            <a:ext cx="376136" cy="246434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58E2D2D-124F-8A60-0D3F-2F5EDEFB5941}"/>
              </a:ext>
            </a:extLst>
          </p:cNvPr>
          <p:cNvCxnSpPr/>
          <p:nvPr/>
        </p:nvCxnSpPr>
        <p:spPr>
          <a:xfrm flipH="1">
            <a:off x="1153886" y="3586137"/>
            <a:ext cx="423789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1C6434A8-1C47-DF20-4D0F-169D83464732}"/>
              </a:ext>
            </a:extLst>
          </p:cNvPr>
          <p:cNvSpPr/>
          <p:nvPr/>
        </p:nvSpPr>
        <p:spPr>
          <a:xfrm>
            <a:off x="6930422" y="2701896"/>
            <a:ext cx="1925184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POSITIVE</a:t>
            </a:r>
            <a:r>
              <a:rPr lang="en-US" b="1">
                <a:solidFill>
                  <a:schemeClr val="tx1"/>
                </a:solidFill>
              </a:rPr>
              <a:t> DEMAND SHOCK </a:t>
            </a:r>
            <a:endParaRPr lang="en-GB" b="1">
              <a:solidFill>
                <a:schemeClr val="tx1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F85708C-408F-3C83-E056-7FE889D733E5}"/>
              </a:ext>
            </a:extLst>
          </p:cNvPr>
          <p:cNvCxnSpPr/>
          <p:nvPr/>
        </p:nvCxnSpPr>
        <p:spPr>
          <a:xfrm flipH="1">
            <a:off x="1153886" y="2775593"/>
            <a:ext cx="415451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4BDF785-DAD1-0BE7-9D57-66E67C1EC88A}"/>
              </a:ext>
            </a:extLst>
          </p:cNvPr>
          <p:cNvCxnSpPr/>
          <p:nvPr/>
        </p:nvCxnSpPr>
        <p:spPr>
          <a:xfrm flipH="1">
            <a:off x="4811568" y="4652629"/>
            <a:ext cx="0" cy="17071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1C3D691-2201-BD6E-EF54-14873C79DDAE}"/>
                  </a:ext>
                </a:extLst>
              </p:cNvPr>
              <p:cNvSpPr txBox="1"/>
              <p:nvPr/>
            </p:nvSpPr>
            <p:spPr>
              <a:xfrm>
                <a:off x="4547105" y="6398392"/>
                <a:ext cx="5289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1C3D691-2201-BD6E-EF54-14873C79DD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7105" y="6398392"/>
                <a:ext cx="528926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14CD4BAB-CD3A-3347-205D-A680CEE22F25}"/>
              </a:ext>
            </a:extLst>
          </p:cNvPr>
          <p:cNvGrpSpPr/>
          <p:nvPr/>
        </p:nvGrpSpPr>
        <p:grpSpPr>
          <a:xfrm>
            <a:off x="5299187" y="3494476"/>
            <a:ext cx="182880" cy="184468"/>
            <a:chOff x="4715318" y="3055122"/>
            <a:chExt cx="269862" cy="263464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4BB1E1C-2D7B-CC5B-12DF-60FC6E8E398C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8FBC8E-BF1E-7144-3A50-4C191298DDD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ABBC0A1-1F80-85CD-CC00-EBF4F5A49A6B}"/>
              </a:ext>
            </a:extLst>
          </p:cNvPr>
          <p:cNvCxnSpPr/>
          <p:nvPr/>
        </p:nvCxnSpPr>
        <p:spPr>
          <a:xfrm flipH="1">
            <a:off x="5390627" y="3592554"/>
            <a:ext cx="0" cy="277196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/>
              <p:nvPr/>
            </p:nvSpPr>
            <p:spPr>
              <a:xfrm>
                <a:off x="494088" y="3396007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088" y="3396007"/>
                <a:ext cx="62735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7A2E6E1-3E92-739A-436C-86F31F305E1D}"/>
                  </a:ext>
                </a:extLst>
              </p:cNvPr>
              <p:cNvSpPr txBox="1"/>
              <p:nvPr/>
            </p:nvSpPr>
            <p:spPr>
              <a:xfrm>
                <a:off x="488766" y="2596131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7A2E6E1-3E92-739A-436C-86F31F305E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766" y="2596131"/>
                <a:ext cx="632673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1735B7-1CDF-2FE3-21E8-ADBFAAC2776A}"/>
                  </a:ext>
                </a:extLst>
              </p:cNvPr>
              <p:cNvSpPr txBox="1"/>
              <p:nvPr/>
            </p:nvSpPr>
            <p:spPr>
              <a:xfrm>
                <a:off x="4994052" y="6398392"/>
                <a:ext cx="7948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𝑀𝐴𝑋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1735B7-1CDF-2FE3-21E8-ADBFAAC277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4052" y="6398392"/>
                <a:ext cx="794833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Arrow: Down 56">
            <a:extLst>
              <a:ext uri="{FF2B5EF4-FFF2-40B4-BE49-F238E27FC236}">
                <a16:creationId xmlns:a16="http://schemas.microsoft.com/office/drawing/2014/main" id="{F554A496-6984-28C8-1082-F0FCFE4BB402}"/>
              </a:ext>
            </a:extLst>
          </p:cNvPr>
          <p:cNvSpPr/>
          <p:nvPr/>
        </p:nvSpPr>
        <p:spPr>
          <a:xfrm rot="10800000">
            <a:off x="319680" y="2775591"/>
            <a:ext cx="246888" cy="807539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E46359C-25CB-63FC-B7CA-008F12988F9F}"/>
              </a:ext>
            </a:extLst>
          </p:cNvPr>
          <p:cNvSpPr txBox="1"/>
          <p:nvPr/>
        </p:nvSpPr>
        <p:spPr>
          <a:xfrm>
            <a:off x="6463154" y="467851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64027DA-D5EF-5359-E6FE-8A40F4C4FE54}"/>
              </a:ext>
            </a:extLst>
          </p:cNvPr>
          <p:cNvSpPr txBox="1"/>
          <p:nvPr/>
        </p:nvSpPr>
        <p:spPr>
          <a:xfrm>
            <a:off x="7270940" y="467851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F9452F6-4C57-AB89-84B1-87FE74F30804}"/>
              </a:ext>
            </a:extLst>
          </p:cNvPr>
          <p:cNvCxnSpPr/>
          <p:nvPr/>
        </p:nvCxnSpPr>
        <p:spPr>
          <a:xfrm>
            <a:off x="5197675" y="2590634"/>
            <a:ext cx="2065745" cy="2090490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78E2441-32F2-E558-D3CA-FC7DD8A170C3}"/>
              </a:ext>
            </a:extLst>
          </p:cNvPr>
          <p:cNvGrpSpPr/>
          <p:nvPr/>
        </p:nvGrpSpPr>
        <p:grpSpPr>
          <a:xfrm>
            <a:off x="5299032" y="2685961"/>
            <a:ext cx="182880" cy="184468"/>
            <a:chOff x="4715318" y="3055122"/>
            <a:chExt cx="269862" cy="26346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26D9128-11D6-D5B8-C971-6E1C76A27EE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8BB8212-E2B3-2BFD-8B29-0B0BEA22131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6511046" y="6037286"/>
            <a:ext cx="238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816376605"/>
      </p:ext>
    </p:extLst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8626" y="644988"/>
            <a:ext cx="9956800" cy="778307"/>
          </a:xfrm>
        </p:spPr>
        <p:txBody>
          <a:bodyPr/>
          <a:lstStyle/>
          <a:p>
            <a:r>
              <a:rPr lang="en-US"/>
              <a:t>Decrease in AD (Zero Spare Capacity)</a:t>
            </a:r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5167560" y="1977720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3917" y="1780096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153886" y="6360452"/>
            <a:ext cx="5357160" cy="531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406558" y="2392609"/>
            <a:ext cx="0" cy="118806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181012" y="5262189"/>
            <a:ext cx="167272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 flipV="1">
            <a:off x="302144" y="1929134"/>
            <a:ext cx="5103175" cy="3333053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1153886" y="1569396"/>
            <a:ext cx="0" cy="47910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EF06F4-6762-6A27-5DD7-CD0DA0162E31}"/>
              </a:ext>
            </a:extLst>
          </p:cNvPr>
          <p:cNvCxnSpPr/>
          <p:nvPr/>
        </p:nvCxnSpPr>
        <p:spPr>
          <a:xfrm>
            <a:off x="4397409" y="2588020"/>
            <a:ext cx="2065745" cy="2090490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C308BD60-4779-2707-786E-1C94D2F60B7B}"/>
              </a:ext>
            </a:extLst>
          </p:cNvPr>
          <p:cNvSpPr/>
          <p:nvPr/>
        </p:nvSpPr>
        <p:spPr>
          <a:xfrm rot="10800000">
            <a:off x="6416477" y="4298753"/>
            <a:ext cx="376136" cy="246434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58E2D2D-124F-8A60-0D3F-2F5EDEFB5941}"/>
              </a:ext>
            </a:extLst>
          </p:cNvPr>
          <p:cNvCxnSpPr/>
          <p:nvPr/>
        </p:nvCxnSpPr>
        <p:spPr>
          <a:xfrm flipH="1">
            <a:off x="1153886" y="3586137"/>
            <a:ext cx="423789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1C6434A8-1C47-DF20-4D0F-169D83464732}"/>
              </a:ext>
            </a:extLst>
          </p:cNvPr>
          <p:cNvSpPr/>
          <p:nvPr/>
        </p:nvSpPr>
        <p:spPr>
          <a:xfrm>
            <a:off x="6930422" y="2701896"/>
            <a:ext cx="1925184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NEGATIVE</a:t>
            </a:r>
            <a:r>
              <a:rPr lang="en-US" b="1">
                <a:solidFill>
                  <a:schemeClr val="tx1"/>
                </a:solidFill>
              </a:rPr>
              <a:t> DEMAND SHOCK </a:t>
            </a:r>
            <a:endParaRPr lang="en-GB" b="1">
              <a:solidFill>
                <a:schemeClr val="tx1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F85708C-408F-3C83-E056-7FE889D733E5}"/>
              </a:ext>
            </a:extLst>
          </p:cNvPr>
          <p:cNvCxnSpPr/>
          <p:nvPr/>
        </p:nvCxnSpPr>
        <p:spPr>
          <a:xfrm flipH="1">
            <a:off x="1153886" y="2775593"/>
            <a:ext cx="415451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4BDF785-DAD1-0BE7-9D57-66E67C1EC88A}"/>
              </a:ext>
            </a:extLst>
          </p:cNvPr>
          <p:cNvCxnSpPr/>
          <p:nvPr/>
        </p:nvCxnSpPr>
        <p:spPr>
          <a:xfrm flipH="1">
            <a:off x="4811568" y="4652629"/>
            <a:ext cx="0" cy="17071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1C3D691-2201-BD6E-EF54-14873C79DDAE}"/>
                  </a:ext>
                </a:extLst>
              </p:cNvPr>
              <p:cNvSpPr txBox="1"/>
              <p:nvPr/>
            </p:nvSpPr>
            <p:spPr>
              <a:xfrm>
                <a:off x="4547105" y="6398392"/>
                <a:ext cx="5289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1C3D691-2201-BD6E-EF54-14873C79DD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7105" y="6398392"/>
                <a:ext cx="528926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14CD4BAB-CD3A-3347-205D-A680CEE22F25}"/>
              </a:ext>
            </a:extLst>
          </p:cNvPr>
          <p:cNvGrpSpPr/>
          <p:nvPr/>
        </p:nvGrpSpPr>
        <p:grpSpPr>
          <a:xfrm>
            <a:off x="5299187" y="3494476"/>
            <a:ext cx="182880" cy="184468"/>
            <a:chOff x="4715318" y="3055122"/>
            <a:chExt cx="269862" cy="263464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4BB1E1C-2D7B-CC5B-12DF-60FC6E8E398C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8FBC8E-BF1E-7144-3A50-4C191298DDD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ABBC0A1-1F80-85CD-CC00-EBF4F5A49A6B}"/>
              </a:ext>
            </a:extLst>
          </p:cNvPr>
          <p:cNvCxnSpPr/>
          <p:nvPr/>
        </p:nvCxnSpPr>
        <p:spPr>
          <a:xfrm flipH="1">
            <a:off x="5390627" y="3592554"/>
            <a:ext cx="0" cy="277196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/>
              <p:nvPr/>
            </p:nvSpPr>
            <p:spPr>
              <a:xfrm>
                <a:off x="494088" y="3396007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088" y="3396007"/>
                <a:ext cx="632673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7A2E6E1-3E92-739A-436C-86F31F305E1D}"/>
                  </a:ext>
                </a:extLst>
              </p:cNvPr>
              <p:cNvSpPr txBox="1"/>
              <p:nvPr/>
            </p:nvSpPr>
            <p:spPr>
              <a:xfrm>
                <a:off x="488766" y="2596131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7A2E6E1-3E92-739A-436C-86F31F305E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766" y="2596131"/>
                <a:ext cx="627351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1735B7-1CDF-2FE3-21E8-ADBFAAC2776A}"/>
                  </a:ext>
                </a:extLst>
              </p:cNvPr>
              <p:cNvSpPr txBox="1"/>
              <p:nvPr/>
            </p:nvSpPr>
            <p:spPr>
              <a:xfrm>
                <a:off x="4994052" y="6398392"/>
                <a:ext cx="7948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𝑀𝐴𝑋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1735B7-1CDF-2FE3-21E8-ADBFAAC277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4052" y="6398392"/>
                <a:ext cx="794833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Arrow: Down 56">
            <a:extLst>
              <a:ext uri="{FF2B5EF4-FFF2-40B4-BE49-F238E27FC236}">
                <a16:creationId xmlns:a16="http://schemas.microsoft.com/office/drawing/2014/main" id="{F554A496-6984-28C8-1082-F0FCFE4BB402}"/>
              </a:ext>
            </a:extLst>
          </p:cNvPr>
          <p:cNvSpPr/>
          <p:nvPr/>
        </p:nvSpPr>
        <p:spPr>
          <a:xfrm>
            <a:off x="319680" y="2775591"/>
            <a:ext cx="246888" cy="807539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E46359C-25CB-63FC-B7CA-008F12988F9F}"/>
              </a:ext>
            </a:extLst>
          </p:cNvPr>
          <p:cNvSpPr txBox="1"/>
          <p:nvPr/>
        </p:nvSpPr>
        <p:spPr>
          <a:xfrm>
            <a:off x="6463154" y="467851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64027DA-D5EF-5359-E6FE-8A40F4C4FE54}"/>
              </a:ext>
            </a:extLst>
          </p:cNvPr>
          <p:cNvSpPr txBox="1"/>
          <p:nvPr/>
        </p:nvSpPr>
        <p:spPr>
          <a:xfrm>
            <a:off x="7270940" y="467851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F9452F6-4C57-AB89-84B1-87FE74F30804}"/>
              </a:ext>
            </a:extLst>
          </p:cNvPr>
          <p:cNvCxnSpPr/>
          <p:nvPr/>
        </p:nvCxnSpPr>
        <p:spPr>
          <a:xfrm>
            <a:off x="5197675" y="2590634"/>
            <a:ext cx="2065745" cy="209049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78E2441-32F2-E558-D3CA-FC7DD8A170C3}"/>
              </a:ext>
            </a:extLst>
          </p:cNvPr>
          <p:cNvGrpSpPr/>
          <p:nvPr/>
        </p:nvGrpSpPr>
        <p:grpSpPr>
          <a:xfrm>
            <a:off x="5299032" y="2685961"/>
            <a:ext cx="182880" cy="184468"/>
            <a:chOff x="4715318" y="3055122"/>
            <a:chExt cx="269862" cy="26346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26D9128-11D6-D5B8-C971-6E1C76A27EE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8BB8212-E2B3-2BFD-8B29-0B0BEA22131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6511046" y="6037286"/>
            <a:ext cx="238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1182346287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3252" y="522516"/>
            <a:ext cx="9956800" cy="778307"/>
          </a:xfrm>
        </p:spPr>
        <p:txBody>
          <a:bodyPr/>
          <a:lstStyle/>
          <a:p>
            <a:r>
              <a:rPr lang="en-US"/>
              <a:t>Increase in AS (Significant Spare Capacity)</a:t>
            </a:r>
            <a:endParaRPr lang="fr-FR"/>
          </a:p>
        </p:txBody>
      </p:sp>
      <p:sp>
        <p:nvSpPr>
          <p:cNvPr id="18" name="TextBox 17"/>
          <p:cNvSpPr txBox="1"/>
          <p:nvPr/>
        </p:nvSpPr>
        <p:spPr>
          <a:xfrm>
            <a:off x="7034411" y="5452161"/>
            <a:ext cx="2429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  <p:sp>
        <p:nvSpPr>
          <p:cNvPr id="20" name="TextBox 19"/>
          <p:cNvSpPr txBox="1"/>
          <p:nvPr/>
        </p:nvSpPr>
        <p:spPr>
          <a:xfrm>
            <a:off x="5011754" y="1874961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r>
              <a:rPr lang="en-US" b="1" baseline="-25000">
                <a:solidFill>
                  <a:srgbClr val="C00000"/>
                </a:solidFill>
              </a:rPr>
              <a:t>1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1127" y="1954293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535948" y="5777131"/>
            <a:ext cx="550204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6041881" y="188815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4"/>
                </a:solidFill>
              </a:rPr>
              <a:t>AS</a:t>
            </a:r>
            <a:r>
              <a:rPr lang="en-US" b="1" baseline="-25000">
                <a:solidFill>
                  <a:schemeClr val="accent4"/>
                </a:solidFill>
              </a:rPr>
              <a:t>2</a:t>
            </a:r>
            <a:endParaRPr lang="en-GB" b="1" baseline="-25000">
              <a:solidFill>
                <a:schemeClr val="accent4"/>
              </a:solidFill>
            </a:endParaRPr>
          </a:p>
        </p:txBody>
      </p:sp>
      <p:sp>
        <p:nvSpPr>
          <p:cNvPr id="53" name="Right Arrow 52"/>
          <p:cNvSpPr/>
          <p:nvPr/>
        </p:nvSpPr>
        <p:spPr>
          <a:xfrm>
            <a:off x="5583323" y="2363463"/>
            <a:ext cx="470881" cy="267200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50" name="Straight Connector 49"/>
          <p:cNvCxnSpPr/>
          <p:nvPr/>
        </p:nvCxnSpPr>
        <p:spPr>
          <a:xfrm flipH="1">
            <a:off x="1524364" y="4678422"/>
            <a:ext cx="2170183" cy="0"/>
          </a:xfrm>
          <a:prstGeom prst="line">
            <a:avLst/>
          </a:prstGeom>
          <a:ln w="57150">
            <a:solidFill>
              <a:schemeClr val="accent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1544505" y="4675074"/>
            <a:ext cx="2351168" cy="0"/>
          </a:xfrm>
          <a:prstGeom prst="line">
            <a:avLst/>
          </a:prstGeom>
          <a:ln w="5715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1515310" y="1644448"/>
            <a:ext cx="0" cy="412350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18DAEC2-8832-497D-8F47-BDC694F63CF1}"/>
              </a:ext>
            </a:extLst>
          </p:cNvPr>
          <p:cNvCxnSpPr/>
          <p:nvPr/>
        </p:nvCxnSpPr>
        <p:spPr>
          <a:xfrm flipH="1">
            <a:off x="5922656" y="4124528"/>
            <a:ext cx="0" cy="165079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006C7E1-0D37-457B-BE41-ED4421E2BEC9}"/>
                  </a:ext>
                </a:extLst>
              </p:cNvPr>
              <p:cNvSpPr txBox="1"/>
              <p:nvPr/>
            </p:nvSpPr>
            <p:spPr>
              <a:xfrm>
                <a:off x="5663269" y="5811737"/>
                <a:ext cx="510011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006C7E1-0D37-457B-BE41-ED4421E2BE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269" y="5811737"/>
                <a:ext cx="510011" cy="373179"/>
              </a:xfrm>
              <a:prstGeom prst="rect">
                <a:avLst/>
              </a:prstGeom>
              <a:blipFill>
                <a:blip r:embed="rId2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44"/>
          <p:cNvCxnSpPr/>
          <p:nvPr/>
        </p:nvCxnSpPr>
        <p:spPr>
          <a:xfrm flipH="1">
            <a:off x="4905690" y="4273685"/>
            <a:ext cx="0" cy="149426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651414" y="5817120"/>
                <a:ext cx="505075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1414" y="5817120"/>
                <a:ext cx="505075" cy="372603"/>
              </a:xfrm>
              <a:prstGeom prst="rect">
                <a:avLst/>
              </a:prstGeom>
              <a:blipFill>
                <a:blip r:embed="rId3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2511585" y="2148405"/>
            <a:ext cx="2764037" cy="2530417"/>
            <a:chOff x="2986300" y="1940882"/>
            <a:chExt cx="2764037" cy="2530417"/>
          </a:xfrm>
        </p:grpSpPr>
        <p:sp>
          <p:nvSpPr>
            <p:cNvPr id="23" name="Arc 22"/>
            <p:cNvSpPr/>
            <p:nvPr/>
          </p:nvSpPr>
          <p:spPr>
            <a:xfrm flipV="1">
              <a:off x="2986300" y="1940882"/>
              <a:ext cx="2764037" cy="2530417"/>
            </a:xfrm>
            <a:prstGeom prst="arc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cxnSp>
          <p:nvCxnSpPr>
            <p:cNvPr id="49" name="Straight Connector 48"/>
            <p:cNvCxnSpPr/>
            <p:nvPr/>
          </p:nvCxnSpPr>
          <p:spPr>
            <a:xfrm flipH="1" flipV="1">
              <a:off x="5750337" y="2118876"/>
              <a:ext cx="0" cy="1141837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8FDF7F3C-FF32-0F4D-654B-F183D0C6AC30}"/>
              </a:ext>
            </a:extLst>
          </p:cNvPr>
          <p:cNvSpPr/>
          <p:nvPr/>
        </p:nvSpPr>
        <p:spPr>
          <a:xfrm>
            <a:off x="6932169" y="3114119"/>
            <a:ext cx="1795583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POSITIVE</a:t>
            </a:r>
            <a:r>
              <a:rPr lang="en-US" b="1">
                <a:solidFill>
                  <a:schemeClr val="tx1"/>
                </a:solidFill>
              </a:rPr>
              <a:t> SUPPLY SHOCK</a:t>
            </a:r>
            <a:endParaRPr lang="en-GB" b="1">
              <a:solidFill>
                <a:schemeClr val="tx1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1724210" y="2148074"/>
            <a:ext cx="4576550" cy="2530417"/>
            <a:chOff x="2986300" y="1940882"/>
            <a:chExt cx="2764037" cy="2530417"/>
          </a:xfrm>
        </p:grpSpPr>
        <p:sp>
          <p:nvSpPr>
            <p:cNvPr id="40" name="Arc 39"/>
            <p:cNvSpPr/>
            <p:nvPr/>
          </p:nvSpPr>
          <p:spPr>
            <a:xfrm flipV="1">
              <a:off x="2986300" y="1940882"/>
              <a:ext cx="2764037" cy="2530417"/>
            </a:xfrm>
            <a:prstGeom prst="arc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cxnSp>
          <p:nvCxnSpPr>
            <p:cNvPr id="42" name="Straight Connector 41"/>
            <p:cNvCxnSpPr/>
            <p:nvPr/>
          </p:nvCxnSpPr>
          <p:spPr>
            <a:xfrm flipH="1" flipV="1">
              <a:off x="5750337" y="2118876"/>
              <a:ext cx="0" cy="1141837"/>
            </a:xfrm>
            <a:prstGeom prst="line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30BECB4-0580-33E5-33AA-6A424A02AA65}"/>
              </a:ext>
            </a:extLst>
          </p:cNvPr>
          <p:cNvCxnSpPr/>
          <p:nvPr/>
        </p:nvCxnSpPr>
        <p:spPr>
          <a:xfrm>
            <a:off x="2108114" y="3073701"/>
            <a:ext cx="912573" cy="212933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249F0F7-BE6E-A0B7-F652-A6CCB134C699}"/>
              </a:ext>
            </a:extLst>
          </p:cNvPr>
          <p:cNvSpPr txBox="1"/>
          <p:nvPr/>
        </p:nvSpPr>
        <p:spPr>
          <a:xfrm>
            <a:off x="2963579" y="5197517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endParaRPr lang="en-GB" b="1" baseline="-25000">
              <a:solidFill>
                <a:srgbClr val="002060"/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3FBC64F-7A55-F531-1962-824222A22ED2}"/>
              </a:ext>
            </a:extLst>
          </p:cNvPr>
          <p:cNvCxnSpPr/>
          <p:nvPr/>
        </p:nvCxnSpPr>
        <p:spPr>
          <a:xfrm flipH="1">
            <a:off x="2783130" y="4675074"/>
            <a:ext cx="0" cy="117883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D8D8703-8711-7844-A5D2-741B21164603}"/>
              </a:ext>
            </a:extLst>
          </p:cNvPr>
          <p:cNvCxnSpPr/>
          <p:nvPr/>
        </p:nvCxnSpPr>
        <p:spPr>
          <a:xfrm flipH="1">
            <a:off x="1515310" y="4676043"/>
            <a:ext cx="126781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211B1E8-D03A-0377-C55B-308310AEE58B}"/>
                  </a:ext>
                </a:extLst>
              </p:cNvPr>
              <p:cNvSpPr txBox="1"/>
              <p:nvPr/>
            </p:nvSpPr>
            <p:spPr>
              <a:xfrm>
                <a:off x="2290522" y="5826920"/>
                <a:ext cx="9803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211B1E8-D03A-0377-C55B-308310AEE5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0522" y="5826920"/>
                <a:ext cx="980397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7E2C4B0-24CD-5C6E-1C43-680B5EE96553}"/>
                  </a:ext>
                </a:extLst>
              </p:cNvPr>
              <p:cNvSpPr txBox="1"/>
              <p:nvPr/>
            </p:nvSpPr>
            <p:spPr>
              <a:xfrm>
                <a:off x="181501" y="4490408"/>
                <a:ext cx="12909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i="1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7E2C4B0-24CD-5C6E-1C43-680B5EE965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501" y="4490408"/>
                <a:ext cx="1290931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FAD01C4E-C0D9-6A28-16DB-8083752950A7}"/>
              </a:ext>
            </a:extLst>
          </p:cNvPr>
          <p:cNvGrpSpPr/>
          <p:nvPr/>
        </p:nvGrpSpPr>
        <p:grpSpPr>
          <a:xfrm>
            <a:off x="2694320" y="4585927"/>
            <a:ext cx="182880" cy="184468"/>
            <a:chOff x="4715318" y="3055122"/>
            <a:chExt cx="269862" cy="263464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44F2DC3-EDB6-8091-5AB8-80827027990F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8C29E43-E2B9-B24A-6707-75F469717DB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21055709"/>
      </p:ext>
    </p:extLst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3252" y="522516"/>
            <a:ext cx="9956800" cy="778307"/>
          </a:xfrm>
        </p:spPr>
        <p:txBody>
          <a:bodyPr/>
          <a:lstStyle/>
          <a:p>
            <a:r>
              <a:rPr lang="en-US"/>
              <a:t>Decrease in AS (Significant Spare Capacity)</a:t>
            </a:r>
            <a:endParaRPr lang="fr-FR"/>
          </a:p>
        </p:txBody>
      </p:sp>
      <p:sp>
        <p:nvSpPr>
          <p:cNvPr id="18" name="TextBox 17"/>
          <p:cNvSpPr txBox="1"/>
          <p:nvPr/>
        </p:nvSpPr>
        <p:spPr>
          <a:xfrm>
            <a:off x="7034411" y="5452161"/>
            <a:ext cx="2429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  <p:sp>
        <p:nvSpPr>
          <p:cNvPr id="20" name="TextBox 19"/>
          <p:cNvSpPr txBox="1"/>
          <p:nvPr/>
        </p:nvSpPr>
        <p:spPr>
          <a:xfrm>
            <a:off x="5011754" y="1874961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4"/>
                </a:solidFill>
              </a:rPr>
              <a:t>AS</a:t>
            </a:r>
            <a:r>
              <a:rPr lang="en-US" b="1" baseline="-25000">
                <a:solidFill>
                  <a:schemeClr val="accent4"/>
                </a:solidFill>
              </a:rPr>
              <a:t>2</a:t>
            </a:r>
            <a:endParaRPr lang="en-GB" b="1" baseline="-25000">
              <a:solidFill>
                <a:schemeClr val="accent4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1127" y="1954293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535948" y="5777131"/>
            <a:ext cx="550204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6041881" y="188815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r>
              <a:rPr lang="en-US" b="1" baseline="-25000">
                <a:solidFill>
                  <a:srgbClr val="C00000"/>
                </a:solidFill>
              </a:rPr>
              <a:t>1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53" name="Right Arrow 52"/>
          <p:cNvSpPr/>
          <p:nvPr/>
        </p:nvSpPr>
        <p:spPr>
          <a:xfrm rot="10800000">
            <a:off x="5583323" y="2363463"/>
            <a:ext cx="470881" cy="267200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50" name="Straight Connector 49"/>
          <p:cNvCxnSpPr/>
          <p:nvPr/>
        </p:nvCxnSpPr>
        <p:spPr>
          <a:xfrm flipH="1">
            <a:off x="1524364" y="4678422"/>
            <a:ext cx="2170183" cy="0"/>
          </a:xfrm>
          <a:prstGeom prst="line">
            <a:avLst/>
          </a:prstGeom>
          <a:ln w="57150">
            <a:solidFill>
              <a:schemeClr val="accent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1544505" y="4675074"/>
            <a:ext cx="2351168" cy="0"/>
          </a:xfrm>
          <a:prstGeom prst="line">
            <a:avLst/>
          </a:prstGeom>
          <a:ln w="5715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1515310" y="1644448"/>
            <a:ext cx="0" cy="412350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006C7E1-0D37-457B-BE41-ED4421E2BEC9}"/>
                  </a:ext>
                </a:extLst>
              </p:cNvPr>
              <p:cNvSpPr txBox="1"/>
              <p:nvPr/>
            </p:nvSpPr>
            <p:spPr>
              <a:xfrm>
                <a:off x="5663269" y="5811737"/>
                <a:ext cx="505075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006C7E1-0D37-457B-BE41-ED4421E2BE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269" y="5811737"/>
                <a:ext cx="505075" cy="372603"/>
              </a:xfrm>
              <a:prstGeom prst="rect">
                <a:avLst/>
              </a:prstGeom>
              <a:blipFill>
                <a:blip r:embed="rId2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18DAEC2-8832-497D-8F47-BDC694F63CF1}"/>
              </a:ext>
            </a:extLst>
          </p:cNvPr>
          <p:cNvCxnSpPr/>
          <p:nvPr/>
        </p:nvCxnSpPr>
        <p:spPr>
          <a:xfrm flipH="1">
            <a:off x="5922656" y="4124528"/>
            <a:ext cx="0" cy="165079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651414" y="5817120"/>
                <a:ext cx="510011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1414" y="5817120"/>
                <a:ext cx="510011" cy="373179"/>
              </a:xfrm>
              <a:prstGeom prst="rect">
                <a:avLst/>
              </a:prstGeom>
              <a:blipFill>
                <a:blip r:embed="rId3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8FDF7F3C-FF32-0F4D-654B-F183D0C6AC30}"/>
              </a:ext>
            </a:extLst>
          </p:cNvPr>
          <p:cNvSpPr/>
          <p:nvPr/>
        </p:nvSpPr>
        <p:spPr>
          <a:xfrm>
            <a:off x="6932169" y="3114119"/>
            <a:ext cx="1795583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NEGATIVE</a:t>
            </a:r>
            <a:r>
              <a:rPr lang="en-US" b="1">
                <a:solidFill>
                  <a:schemeClr val="tx1"/>
                </a:solidFill>
              </a:rPr>
              <a:t> SUPPLY SHOCK</a:t>
            </a:r>
            <a:endParaRPr lang="en-GB" b="1">
              <a:solidFill>
                <a:schemeClr val="tx1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1724210" y="2148074"/>
            <a:ext cx="4576550" cy="2530417"/>
            <a:chOff x="2986300" y="1940882"/>
            <a:chExt cx="2764037" cy="2530417"/>
          </a:xfrm>
        </p:grpSpPr>
        <p:sp>
          <p:nvSpPr>
            <p:cNvPr id="40" name="Arc 39"/>
            <p:cNvSpPr/>
            <p:nvPr/>
          </p:nvSpPr>
          <p:spPr>
            <a:xfrm flipV="1">
              <a:off x="2986300" y="1940882"/>
              <a:ext cx="2764037" cy="2530417"/>
            </a:xfrm>
            <a:prstGeom prst="arc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cxnSp>
          <p:nvCxnSpPr>
            <p:cNvPr id="42" name="Straight Connector 41"/>
            <p:cNvCxnSpPr/>
            <p:nvPr/>
          </p:nvCxnSpPr>
          <p:spPr>
            <a:xfrm flipH="1" flipV="1">
              <a:off x="5750337" y="2118876"/>
              <a:ext cx="0" cy="1141837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30BECB4-0580-33E5-33AA-6A424A02AA65}"/>
              </a:ext>
            </a:extLst>
          </p:cNvPr>
          <p:cNvCxnSpPr/>
          <p:nvPr/>
        </p:nvCxnSpPr>
        <p:spPr>
          <a:xfrm>
            <a:off x="2108114" y="3073701"/>
            <a:ext cx="912573" cy="212933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249F0F7-BE6E-A0B7-F652-A6CCB134C699}"/>
              </a:ext>
            </a:extLst>
          </p:cNvPr>
          <p:cNvSpPr txBox="1"/>
          <p:nvPr/>
        </p:nvSpPr>
        <p:spPr>
          <a:xfrm>
            <a:off x="2963579" y="5197517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endParaRPr lang="en-GB" b="1" baseline="-25000">
              <a:solidFill>
                <a:srgbClr val="002060"/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3FBC64F-7A55-F531-1962-824222A22ED2}"/>
              </a:ext>
            </a:extLst>
          </p:cNvPr>
          <p:cNvCxnSpPr/>
          <p:nvPr/>
        </p:nvCxnSpPr>
        <p:spPr>
          <a:xfrm flipH="1">
            <a:off x="2783130" y="4675074"/>
            <a:ext cx="0" cy="117883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D8D8703-8711-7844-A5D2-741B21164603}"/>
              </a:ext>
            </a:extLst>
          </p:cNvPr>
          <p:cNvCxnSpPr/>
          <p:nvPr/>
        </p:nvCxnSpPr>
        <p:spPr>
          <a:xfrm flipH="1">
            <a:off x="1515310" y="4676043"/>
            <a:ext cx="126781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211B1E8-D03A-0377-C55B-308310AEE58B}"/>
                  </a:ext>
                </a:extLst>
              </p:cNvPr>
              <p:cNvSpPr txBox="1"/>
              <p:nvPr/>
            </p:nvSpPr>
            <p:spPr>
              <a:xfrm>
                <a:off x="2290522" y="5826920"/>
                <a:ext cx="9803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211B1E8-D03A-0377-C55B-308310AEE5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0522" y="5826920"/>
                <a:ext cx="980397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7E2C4B0-24CD-5C6E-1C43-680B5EE96553}"/>
                  </a:ext>
                </a:extLst>
              </p:cNvPr>
              <p:cNvSpPr txBox="1"/>
              <p:nvPr/>
            </p:nvSpPr>
            <p:spPr>
              <a:xfrm>
                <a:off x="181501" y="4490408"/>
                <a:ext cx="12909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i="1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7E2C4B0-24CD-5C6E-1C43-680B5EE965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501" y="4490408"/>
                <a:ext cx="1290931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FAD01C4E-C0D9-6A28-16DB-8083752950A7}"/>
              </a:ext>
            </a:extLst>
          </p:cNvPr>
          <p:cNvGrpSpPr/>
          <p:nvPr/>
        </p:nvGrpSpPr>
        <p:grpSpPr>
          <a:xfrm>
            <a:off x="2694320" y="4585927"/>
            <a:ext cx="182880" cy="184468"/>
            <a:chOff x="4715318" y="3055122"/>
            <a:chExt cx="269862" cy="263464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44F2DC3-EDB6-8091-5AB8-80827027990F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8C29E43-E2B9-B24A-6707-75F469717DB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/>
          <p:nvPr/>
        </p:nvGrpSpPr>
        <p:grpSpPr>
          <a:xfrm>
            <a:off x="2511585" y="2148405"/>
            <a:ext cx="2764037" cy="2530417"/>
            <a:chOff x="2986300" y="1940882"/>
            <a:chExt cx="2764037" cy="2530417"/>
          </a:xfrm>
        </p:grpSpPr>
        <p:sp>
          <p:nvSpPr>
            <p:cNvPr id="23" name="Arc 22"/>
            <p:cNvSpPr/>
            <p:nvPr/>
          </p:nvSpPr>
          <p:spPr>
            <a:xfrm flipV="1">
              <a:off x="2986300" y="1940882"/>
              <a:ext cx="2764037" cy="2530417"/>
            </a:xfrm>
            <a:prstGeom prst="arc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cxnSp>
          <p:nvCxnSpPr>
            <p:cNvPr id="49" name="Straight Connector 48"/>
            <p:cNvCxnSpPr/>
            <p:nvPr/>
          </p:nvCxnSpPr>
          <p:spPr>
            <a:xfrm flipH="1" flipV="1">
              <a:off x="5750337" y="2118876"/>
              <a:ext cx="0" cy="1141837"/>
            </a:xfrm>
            <a:prstGeom prst="line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Straight Connector 44"/>
          <p:cNvCxnSpPr/>
          <p:nvPr/>
        </p:nvCxnSpPr>
        <p:spPr>
          <a:xfrm flipH="1">
            <a:off x="4905690" y="4273685"/>
            <a:ext cx="0" cy="149426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0801414"/>
      </p:ext>
    </p:extLst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3252" y="522516"/>
            <a:ext cx="9956800" cy="778307"/>
          </a:xfrm>
        </p:spPr>
        <p:txBody>
          <a:bodyPr/>
          <a:lstStyle/>
          <a:p>
            <a:r>
              <a:rPr lang="en-US"/>
              <a:t>Increase in AS (Limited Spare Capacity)</a:t>
            </a:r>
            <a:endParaRPr lang="fr-FR"/>
          </a:p>
        </p:txBody>
      </p:sp>
      <p:sp>
        <p:nvSpPr>
          <p:cNvPr id="18" name="TextBox 17"/>
          <p:cNvSpPr txBox="1"/>
          <p:nvPr/>
        </p:nvSpPr>
        <p:spPr>
          <a:xfrm>
            <a:off x="7034411" y="5452161"/>
            <a:ext cx="2429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  <p:sp>
        <p:nvSpPr>
          <p:cNvPr id="20" name="TextBox 19"/>
          <p:cNvSpPr txBox="1"/>
          <p:nvPr/>
        </p:nvSpPr>
        <p:spPr>
          <a:xfrm>
            <a:off x="5011754" y="1874961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r>
              <a:rPr lang="en-US" b="1" baseline="-25000">
                <a:solidFill>
                  <a:srgbClr val="C00000"/>
                </a:solidFill>
              </a:rPr>
              <a:t>1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1127" y="1954293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535948" y="5777131"/>
            <a:ext cx="550204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6041881" y="188815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4"/>
                </a:solidFill>
              </a:rPr>
              <a:t>AS</a:t>
            </a:r>
            <a:r>
              <a:rPr lang="en-US" b="1" baseline="-25000">
                <a:solidFill>
                  <a:schemeClr val="accent4"/>
                </a:solidFill>
              </a:rPr>
              <a:t>2</a:t>
            </a:r>
            <a:endParaRPr lang="en-GB" b="1" baseline="-25000">
              <a:solidFill>
                <a:schemeClr val="accent4"/>
              </a:solidFill>
            </a:endParaRPr>
          </a:p>
        </p:txBody>
      </p:sp>
      <p:sp>
        <p:nvSpPr>
          <p:cNvPr id="53" name="Right Arrow 52"/>
          <p:cNvSpPr/>
          <p:nvPr/>
        </p:nvSpPr>
        <p:spPr>
          <a:xfrm>
            <a:off x="5583323" y="2363463"/>
            <a:ext cx="470881" cy="267200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50" name="Straight Connector 49"/>
          <p:cNvCxnSpPr/>
          <p:nvPr/>
        </p:nvCxnSpPr>
        <p:spPr>
          <a:xfrm flipH="1">
            <a:off x="1524364" y="4678422"/>
            <a:ext cx="2170183" cy="0"/>
          </a:xfrm>
          <a:prstGeom prst="line">
            <a:avLst/>
          </a:prstGeom>
          <a:ln w="57150">
            <a:solidFill>
              <a:schemeClr val="accent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1544505" y="4675074"/>
            <a:ext cx="2351168" cy="0"/>
          </a:xfrm>
          <a:prstGeom prst="line">
            <a:avLst/>
          </a:prstGeom>
          <a:ln w="5715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1515310" y="1644448"/>
            <a:ext cx="0" cy="412350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18DAEC2-8832-497D-8F47-BDC694F63CF1}"/>
              </a:ext>
            </a:extLst>
          </p:cNvPr>
          <p:cNvCxnSpPr/>
          <p:nvPr/>
        </p:nvCxnSpPr>
        <p:spPr>
          <a:xfrm flipH="1">
            <a:off x="5922656" y="4124528"/>
            <a:ext cx="0" cy="165079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006C7E1-0D37-457B-BE41-ED4421E2BEC9}"/>
                  </a:ext>
                </a:extLst>
              </p:cNvPr>
              <p:cNvSpPr txBox="1"/>
              <p:nvPr/>
            </p:nvSpPr>
            <p:spPr>
              <a:xfrm>
                <a:off x="5663269" y="5811737"/>
                <a:ext cx="510011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006C7E1-0D37-457B-BE41-ED4421E2BE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269" y="5811737"/>
                <a:ext cx="510011" cy="373179"/>
              </a:xfrm>
              <a:prstGeom prst="rect">
                <a:avLst/>
              </a:prstGeom>
              <a:blipFill>
                <a:blip r:embed="rId2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44"/>
          <p:cNvCxnSpPr/>
          <p:nvPr/>
        </p:nvCxnSpPr>
        <p:spPr>
          <a:xfrm flipH="1">
            <a:off x="4905690" y="4273685"/>
            <a:ext cx="0" cy="149426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630244" y="5817120"/>
                <a:ext cx="505075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0244" y="5817120"/>
                <a:ext cx="505075" cy="372603"/>
              </a:xfrm>
              <a:prstGeom prst="rect">
                <a:avLst/>
              </a:prstGeom>
              <a:blipFill>
                <a:blip r:embed="rId3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2511585" y="2148405"/>
            <a:ext cx="2764037" cy="2530417"/>
            <a:chOff x="2986300" y="1940882"/>
            <a:chExt cx="2764037" cy="2530417"/>
          </a:xfrm>
        </p:grpSpPr>
        <p:sp>
          <p:nvSpPr>
            <p:cNvPr id="23" name="Arc 22"/>
            <p:cNvSpPr/>
            <p:nvPr/>
          </p:nvSpPr>
          <p:spPr>
            <a:xfrm flipV="1">
              <a:off x="2986300" y="1940882"/>
              <a:ext cx="2764037" cy="2530417"/>
            </a:xfrm>
            <a:prstGeom prst="arc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cxnSp>
          <p:nvCxnSpPr>
            <p:cNvPr id="49" name="Straight Connector 48"/>
            <p:cNvCxnSpPr/>
            <p:nvPr/>
          </p:nvCxnSpPr>
          <p:spPr>
            <a:xfrm flipH="1" flipV="1">
              <a:off x="5750337" y="2118876"/>
              <a:ext cx="0" cy="1141837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8FDF7F3C-FF32-0F4D-654B-F183D0C6AC30}"/>
              </a:ext>
            </a:extLst>
          </p:cNvPr>
          <p:cNvSpPr/>
          <p:nvPr/>
        </p:nvSpPr>
        <p:spPr>
          <a:xfrm>
            <a:off x="6932169" y="3114119"/>
            <a:ext cx="1795583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POSITIVE</a:t>
            </a:r>
            <a:r>
              <a:rPr lang="en-US" b="1">
                <a:solidFill>
                  <a:schemeClr val="tx1"/>
                </a:solidFill>
              </a:rPr>
              <a:t> SUPPLY SHOCK</a:t>
            </a:r>
            <a:endParaRPr lang="en-GB" b="1">
              <a:solidFill>
                <a:schemeClr val="tx1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1724210" y="2148074"/>
            <a:ext cx="4576550" cy="2530417"/>
            <a:chOff x="2986300" y="1940882"/>
            <a:chExt cx="2764037" cy="2530417"/>
          </a:xfrm>
        </p:grpSpPr>
        <p:sp>
          <p:nvSpPr>
            <p:cNvPr id="40" name="Arc 39"/>
            <p:cNvSpPr/>
            <p:nvPr/>
          </p:nvSpPr>
          <p:spPr>
            <a:xfrm flipV="1">
              <a:off x="2986300" y="1940882"/>
              <a:ext cx="2764037" cy="2530417"/>
            </a:xfrm>
            <a:prstGeom prst="arc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cxnSp>
          <p:nvCxnSpPr>
            <p:cNvPr id="42" name="Straight Connector 41"/>
            <p:cNvCxnSpPr/>
            <p:nvPr/>
          </p:nvCxnSpPr>
          <p:spPr>
            <a:xfrm flipH="1" flipV="1">
              <a:off x="5750337" y="2118876"/>
              <a:ext cx="0" cy="1141837"/>
            </a:xfrm>
            <a:prstGeom prst="line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30BECB4-0580-33E5-33AA-6A424A02AA65}"/>
              </a:ext>
            </a:extLst>
          </p:cNvPr>
          <p:cNvCxnSpPr/>
          <p:nvPr/>
        </p:nvCxnSpPr>
        <p:spPr>
          <a:xfrm>
            <a:off x="3605378" y="2681102"/>
            <a:ext cx="2731183" cy="225291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3FBC64F-7A55-F531-1962-824222A22ED2}"/>
              </a:ext>
            </a:extLst>
          </p:cNvPr>
          <p:cNvCxnSpPr/>
          <p:nvPr/>
        </p:nvCxnSpPr>
        <p:spPr>
          <a:xfrm flipH="1">
            <a:off x="5154470" y="3946247"/>
            <a:ext cx="0" cy="182170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D8D8703-8711-7844-A5D2-741B21164603}"/>
              </a:ext>
            </a:extLst>
          </p:cNvPr>
          <p:cNvCxnSpPr/>
          <p:nvPr/>
        </p:nvCxnSpPr>
        <p:spPr>
          <a:xfrm flipH="1">
            <a:off x="1515310" y="3940340"/>
            <a:ext cx="362192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7E2C4B0-24CD-5C6E-1C43-680B5EE96553}"/>
                  </a:ext>
                </a:extLst>
              </p:cNvPr>
              <p:cNvSpPr txBox="1"/>
              <p:nvPr/>
            </p:nvSpPr>
            <p:spPr>
              <a:xfrm>
                <a:off x="859368" y="4132008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i="1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7E2C4B0-24CD-5C6E-1C43-680B5EE965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368" y="4132008"/>
                <a:ext cx="632673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FAD01C4E-C0D9-6A28-16DB-8083752950A7}"/>
              </a:ext>
            </a:extLst>
          </p:cNvPr>
          <p:cNvGrpSpPr/>
          <p:nvPr/>
        </p:nvGrpSpPr>
        <p:grpSpPr>
          <a:xfrm>
            <a:off x="5060125" y="3849418"/>
            <a:ext cx="182880" cy="184468"/>
            <a:chOff x="4715318" y="3055122"/>
            <a:chExt cx="269862" cy="263464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44F2DC3-EDB6-8091-5AB8-80827027990F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8C29E43-E2B9-B24A-6707-75F469717DB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3C64450-2235-4D20-B0BA-3346EEFA1849}"/>
              </a:ext>
            </a:extLst>
          </p:cNvPr>
          <p:cNvGrpSpPr/>
          <p:nvPr/>
        </p:nvGrpSpPr>
        <p:grpSpPr>
          <a:xfrm>
            <a:off x="5515426" y="4227042"/>
            <a:ext cx="182880" cy="184468"/>
            <a:chOff x="4715318" y="3055122"/>
            <a:chExt cx="269862" cy="263464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CC39CA5-948D-4B9D-A957-0E4CF607A45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BDAA82F-1DB0-0F7C-F927-EAE962A729F0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25260BF-0010-0B44-F3F2-861B4C993A74}"/>
              </a:ext>
            </a:extLst>
          </p:cNvPr>
          <p:cNvCxnSpPr/>
          <p:nvPr/>
        </p:nvCxnSpPr>
        <p:spPr>
          <a:xfrm flipH="1">
            <a:off x="1524364" y="4319974"/>
            <a:ext cx="407511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D5296F5-E0D2-4982-189D-6D68F7301311}"/>
              </a:ext>
            </a:extLst>
          </p:cNvPr>
          <p:cNvCxnSpPr/>
          <p:nvPr/>
        </p:nvCxnSpPr>
        <p:spPr>
          <a:xfrm flipH="1">
            <a:off x="5605243" y="4326793"/>
            <a:ext cx="0" cy="142209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69D4DDC-A78D-FA82-386E-AD12B432E6B6}"/>
                  </a:ext>
                </a:extLst>
              </p:cNvPr>
              <p:cNvSpPr txBox="1"/>
              <p:nvPr/>
            </p:nvSpPr>
            <p:spPr>
              <a:xfrm>
                <a:off x="856809" y="3754384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i="1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69D4DDC-A78D-FA82-386E-AD12B432E6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809" y="3754384"/>
                <a:ext cx="627351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Arrow: Down 4">
            <a:extLst>
              <a:ext uri="{FF2B5EF4-FFF2-40B4-BE49-F238E27FC236}">
                <a16:creationId xmlns:a16="http://schemas.microsoft.com/office/drawing/2014/main" id="{6CDE8225-ADA2-DD89-6005-10E9684AECCB}"/>
              </a:ext>
            </a:extLst>
          </p:cNvPr>
          <p:cNvSpPr/>
          <p:nvPr/>
        </p:nvSpPr>
        <p:spPr>
          <a:xfrm>
            <a:off x="668861" y="3946247"/>
            <a:ext cx="246888" cy="373147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211B1E8-D03A-0377-C55B-308310AEE58B}"/>
                  </a:ext>
                </a:extLst>
              </p:cNvPr>
              <p:cNvSpPr txBox="1"/>
              <p:nvPr/>
            </p:nvSpPr>
            <p:spPr>
              <a:xfrm>
                <a:off x="4947052" y="5820220"/>
                <a:ext cx="457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211B1E8-D03A-0377-C55B-308310AEE5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7052" y="5820220"/>
                <a:ext cx="457176" cy="369332"/>
              </a:xfrm>
              <a:prstGeom prst="rect">
                <a:avLst/>
              </a:prstGeom>
              <a:blipFill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8D95A49-8C3E-8578-5E8E-21BF2B0C473C}"/>
                  </a:ext>
                </a:extLst>
              </p:cNvPr>
              <p:cNvSpPr txBox="1"/>
              <p:nvPr/>
            </p:nvSpPr>
            <p:spPr>
              <a:xfrm>
                <a:off x="5370886" y="5822584"/>
                <a:ext cx="4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8D95A49-8C3E-8578-5E8E-21BF2B0C47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0886" y="5822584"/>
                <a:ext cx="462498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row: Down 12">
            <a:extLst>
              <a:ext uri="{FF2B5EF4-FFF2-40B4-BE49-F238E27FC236}">
                <a16:creationId xmlns:a16="http://schemas.microsoft.com/office/drawing/2014/main" id="{9891C491-249A-01D4-7BE1-B82DDDBE840B}"/>
              </a:ext>
            </a:extLst>
          </p:cNvPr>
          <p:cNvSpPr/>
          <p:nvPr/>
        </p:nvSpPr>
        <p:spPr>
          <a:xfrm rot="16200000">
            <a:off x="5253340" y="6111201"/>
            <a:ext cx="246888" cy="445384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01D04B-7C3D-5443-D474-445304FED3C4}"/>
              </a:ext>
            </a:extLst>
          </p:cNvPr>
          <p:cNvSpPr txBox="1"/>
          <p:nvPr/>
        </p:nvSpPr>
        <p:spPr>
          <a:xfrm>
            <a:off x="6353796" y="4934017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endParaRPr lang="en-GB" b="1" baseline="-2500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912480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3252" y="522516"/>
            <a:ext cx="9956800" cy="778307"/>
          </a:xfrm>
        </p:spPr>
        <p:txBody>
          <a:bodyPr/>
          <a:lstStyle/>
          <a:p>
            <a:r>
              <a:rPr lang="en-US"/>
              <a:t>Decrease in AS (Limited Spare Capacity)</a:t>
            </a:r>
            <a:endParaRPr lang="fr-FR"/>
          </a:p>
        </p:txBody>
      </p:sp>
      <p:sp>
        <p:nvSpPr>
          <p:cNvPr id="18" name="TextBox 17"/>
          <p:cNvSpPr txBox="1"/>
          <p:nvPr/>
        </p:nvSpPr>
        <p:spPr>
          <a:xfrm>
            <a:off x="7034411" y="5452161"/>
            <a:ext cx="2429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  <p:sp>
        <p:nvSpPr>
          <p:cNvPr id="20" name="TextBox 19"/>
          <p:cNvSpPr txBox="1"/>
          <p:nvPr/>
        </p:nvSpPr>
        <p:spPr>
          <a:xfrm>
            <a:off x="5011754" y="1874961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4"/>
                </a:solidFill>
              </a:rPr>
              <a:t>AS</a:t>
            </a:r>
            <a:r>
              <a:rPr lang="en-US" b="1" baseline="-25000">
                <a:solidFill>
                  <a:schemeClr val="accent4"/>
                </a:solidFill>
              </a:rPr>
              <a:t>2</a:t>
            </a:r>
            <a:endParaRPr lang="en-GB" b="1" baseline="-25000">
              <a:solidFill>
                <a:schemeClr val="accent4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1127" y="1954293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535948" y="5777131"/>
            <a:ext cx="550204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6041881" y="188815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r>
              <a:rPr lang="en-US" b="1" baseline="-25000">
                <a:solidFill>
                  <a:srgbClr val="C00000"/>
                </a:solidFill>
              </a:rPr>
              <a:t>1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53" name="Right Arrow 52"/>
          <p:cNvSpPr/>
          <p:nvPr/>
        </p:nvSpPr>
        <p:spPr>
          <a:xfrm rot="10800000">
            <a:off x="5583323" y="2363463"/>
            <a:ext cx="470881" cy="267200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50" name="Straight Connector 49"/>
          <p:cNvCxnSpPr/>
          <p:nvPr/>
        </p:nvCxnSpPr>
        <p:spPr>
          <a:xfrm flipH="1">
            <a:off x="1524364" y="4678422"/>
            <a:ext cx="2170183" cy="0"/>
          </a:xfrm>
          <a:prstGeom prst="line">
            <a:avLst/>
          </a:prstGeom>
          <a:ln w="57150">
            <a:solidFill>
              <a:schemeClr val="accent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1544505" y="4675074"/>
            <a:ext cx="2351168" cy="0"/>
          </a:xfrm>
          <a:prstGeom prst="line">
            <a:avLst/>
          </a:prstGeom>
          <a:ln w="5715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1515310" y="1644448"/>
            <a:ext cx="0" cy="412350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18DAEC2-8832-497D-8F47-BDC694F63CF1}"/>
              </a:ext>
            </a:extLst>
          </p:cNvPr>
          <p:cNvCxnSpPr/>
          <p:nvPr/>
        </p:nvCxnSpPr>
        <p:spPr>
          <a:xfrm flipH="1">
            <a:off x="5922656" y="4124528"/>
            <a:ext cx="0" cy="165079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006C7E1-0D37-457B-BE41-ED4421E2BEC9}"/>
                  </a:ext>
                </a:extLst>
              </p:cNvPr>
              <p:cNvSpPr txBox="1"/>
              <p:nvPr/>
            </p:nvSpPr>
            <p:spPr>
              <a:xfrm>
                <a:off x="5663269" y="5811737"/>
                <a:ext cx="510011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006C7E1-0D37-457B-BE41-ED4421E2BE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269" y="5811737"/>
                <a:ext cx="510011" cy="373179"/>
              </a:xfrm>
              <a:prstGeom prst="rect">
                <a:avLst/>
              </a:prstGeom>
              <a:blipFill>
                <a:blip r:embed="rId2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44"/>
          <p:cNvCxnSpPr/>
          <p:nvPr/>
        </p:nvCxnSpPr>
        <p:spPr>
          <a:xfrm flipH="1">
            <a:off x="4905690" y="4273685"/>
            <a:ext cx="0" cy="149426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630244" y="5817120"/>
                <a:ext cx="505075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0244" y="5817120"/>
                <a:ext cx="505075" cy="372603"/>
              </a:xfrm>
              <a:prstGeom prst="rect">
                <a:avLst/>
              </a:prstGeom>
              <a:blipFill>
                <a:blip r:embed="rId3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2511585" y="2148405"/>
            <a:ext cx="2764037" cy="2530417"/>
            <a:chOff x="2986300" y="1940882"/>
            <a:chExt cx="2764037" cy="2530417"/>
          </a:xfrm>
        </p:grpSpPr>
        <p:sp>
          <p:nvSpPr>
            <p:cNvPr id="23" name="Arc 22"/>
            <p:cNvSpPr/>
            <p:nvPr/>
          </p:nvSpPr>
          <p:spPr>
            <a:xfrm flipV="1">
              <a:off x="2986300" y="1940882"/>
              <a:ext cx="2764037" cy="2530417"/>
            </a:xfrm>
            <a:prstGeom prst="arc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cxnSp>
          <p:nvCxnSpPr>
            <p:cNvPr id="49" name="Straight Connector 48"/>
            <p:cNvCxnSpPr/>
            <p:nvPr/>
          </p:nvCxnSpPr>
          <p:spPr>
            <a:xfrm flipH="1" flipV="1">
              <a:off x="5750337" y="2118876"/>
              <a:ext cx="0" cy="1141837"/>
            </a:xfrm>
            <a:prstGeom prst="line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8FDF7F3C-FF32-0F4D-654B-F183D0C6AC30}"/>
              </a:ext>
            </a:extLst>
          </p:cNvPr>
          <p:cNvSpPr/>
          <p:nvPr/>
        </p:nvSpPr>
        <p:spPr>
          <a:xfrm>
            <a:off x="6932169" y="3114119"/>
            <a:ext cx="1795583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NEGATIVE</a:t>
            </a:r>
            <a:r>
              <a:rPr lang="en-US" b="1">
                <a:solidFill>
                  <a:schemeClr val="tx1"/>
                </a:solidFill>
              </a:rPr>
              <a:t> SUPPLY SHOCK</a:t>
            </a:r>
            <a:endParaRPr lang="en-GB" b="1">
              <a:solidFill>
                <a:schemeClr val="tx1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1724210" y="2148074"/>
            <a:ext cx="4576550" cy="2530417"/>
            <a:chOff x="2986300" y="1940882"/>
            <a:chExt cx="2764037" cy="2530417"/>
          </a:xfrm>
        </p:grpSpPr>
        <p:sp>
          <p:nvSpPr>
            <p:cNvPr id="40" name="Arc 39"/>
            <p:cNvSpPr/>
            <p:nvPr/>
          </p:nvSpPr>
          <p:spPr>
            <a:xfrm flipV="1">
              <a:off x="2986300" y="1940882"/>
              <a:ext cx="2764037" cy="2530417"/>
            </a:xfrm>
            <a:prstGeom prst="arc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cxnSp>
          <p:nvCxnSpPr>
            <p:cNvPr id="42" name="Straight Connector 41"/>
            <p:cNvCxnSpPr/>
            <p:nvPr/>
          </p:nvCxnSpPr>
          <p:spPr>
            <a:xfrm flipH="1" flipV="1">
              <a:off x="5750337" y="2118876"/>
              <a:ext cx="0" cy="1141837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30BECB4-0580-33E5-33AA-6A424A02AA65}"/>
              </a:ext>
            </a:extLst>
          </p:cNvPr>
          <p:cNvCxnSpPr/>
          <p:nvPr/>
        </p:nvCxnSpPr>
        <p:spPr>
          <a:xfrm>
            <a:off x="3605378" y="2681102"/>
            <a:ext cx="2731183" cy="225291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249F0F7-BE6E-A0B7-F652-A6CCB134C699}"/>
              </a:ext>
            </a:extLst>
          </p:cNvPr>
          <p:cNvSpPr txBox="1"/>
          <p:nvPr/>
        </p:nvSpPr>
        <p:spPr>
          <a:xfrm>
            <a:off x="6353796" y="4934017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endParaRPr lang="en-GB" b="1" baseline="-25000">
              <a:solidFill>
                <a:srgbClr val="002060"/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3FBC64F-7A55-F531-1962-824222A22ED2}"/>
              </a:ext>
            </a:extLst>
          </p:cNvPr>
          <p:cNvCxnSpPr/>
          <p:nvPr/>
        </p:nvCxnSpPr>
        <p:spPr>
          <a:xfrm flipH="1">
            <a:off x="5154470" y="3946247"/>
            <a:ext cx="0" cy="182170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D8D8703-8711-7844-A5D2-741B21164603}"/>
              </a:ext>
            </a:extLst>
          </p:cNvPr>
          <p:cNvCxnSpPr/>
          <p:nvPr/>
        </p:nvCxnSpPr>
        <p:spPr>
          <a:xfrm flipH="1">
            <a:off x="1515310" y="3940340"/>
            <a:ext cx="362192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7E2C4B0-24CD-5C6E-1C43-680B5EE96553}"/>
                  </a:ext>
                </a:extLst>
              </p:cNvPr>
              <p:cNvSpPr txBox="1"/>
              <p:nvPr/>
            </p:nvSpPr>
            <p:spPr>
              <a:xfrm>
                <a:off x="859368" y="4132008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i="1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7E2C4B0-24CD-5C6E-1C43-680B5EE965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368" y="4132008"/>
                <a:ext cx="627351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FAD01C4E-C0D9-6A28-16DB-8083752950A7}"/>
              </a:ext>
            </a:extLst>
          </p:cNvPr>
          <p:cNvGrpSpPr/>
          <p:nvPr/>
        </p:nvGrpSpPr>
        <p:grpSpPr>
          <a:xfrm>
            <a:off x="5060125" y="3849418"/>
            <a:ext cx="182880" cy="184468"/>
            <a:chOff x="4715318" y="3055122"/>
            <a:chExt cx="269862" cy="263464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44F2DC3-EDB6-8091-5AB8-80827027990F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8C29E43-E2B9-B24A-6707-75F469717DB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3C64450-2235-4D20-B0BA-3346EEFA1849}"/>
              </a:ext>
            </a:extLst>
          </p:cNvPr>
          <p:cNvGrpSpPr/>
          <p:nvPr/>
        </p:nvGrpSpPr>
        <p:grpSpPr>
          <a:xfrm>
            <a:off x="5515426" y="4227042"/>
            <a:ext cx="182880" cy="184468"/>
            <a:chOff x="4715318" y="3055122"/>
            <a:chExt cx="269862" cy="263464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CC39CA5-948D-4B9D-A957-0E4CF607A45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BDAA82F-1DB0-0F7C-F927-EAE962A729F0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25260BF-0010-0B44-F3F2-861B4C993A74}"/>
              </a:ext>
            </a:extLst>
          </p:cNvPr>
          <p:cNvCxnSpPr/>
          <p:nvPr/>
        </p:nvCxnSpPr>
        <p:spPr>
          <a:xfrm flipH="1">
            <a:off x="1524364" y="4319974"/>
            <a:ext cx="407511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D5296F5-E0D2-4982-189D-6D68F7301311}"/>
              </a:ext>
            </a:extLst>
          </p:cNvPr>
          <p:cNvCxnSpPr/>
          <p:nvPr/>
        </p:nvCxnSpPr>
        <p:spPr>
          <a:xfrm flipH="1">
            <a:off x="5605243" y="4326793"/>
            <a:ext cx="0" cy="142209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69D4DDC-A78D-FA82-386E-AD12B432E6B6}"/>
                  </a:ext>
                </a:extLst>
              </p:cNvPr>
              <p:cNvSpPr txBox="1"/>
              <p:nvPr/>
            </p:nvSpPr>
            <p:spPr>
              <a:xfrm>
                <a:off x="856809" y="3754384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i="1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69D4DDC-A78D-FA82-386E-AD12B432E6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809" y="3754384"/>
                <a:ext cx="632673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Arrow: Down 4">
            <a:extLst>
              <a:ext uri="{FF2B5EF4-FFF2-40B4-BE49-F238E27FC236}">
                <a16:creationId xmlns:a16="http://schemas.microsoft.com/office/drawing/2014/main" id="{6CDE8225-ADA2-DD89-6005-10E9684AECCB}"/>
              </a:ext>
            </a:extLst>
          </p:cNvPr>
          <p:cNvSpPr/>
          <p:nvPr/>
        </p:nvSpPr>
        <p:spPr>
          <a:xfrm rot="10800000">
            <a:off x="668861" y="3946247"/>
            <a:ext cx="246888" cy="373147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211B1E8-D03A-0377-C55B-308310AEE58B}"/>
                  </a:ext>
                </a:extLst>
              </p:cNvPr>
              <p:cNvSpPr txBox="1"/>
              <p:nvPr/>
            </p:nvSpPr>
            <p:spPr>
              <a:xfrm>
                <a:off x="4947052" y="5820220"/>
                <a:ext cx="457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211B1E8-D03A-0377-C55B-308310AEE5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7052" y="5820220"/>
                <a:ext cx="457176" cy="369332"/>
              </a:xfrm>
              <a:prstGeom prst="rect">
                <a:avLst/>
              </a:prstGeom>
              <a:blipFill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8D95A49-8C3E-8578-5E8E-21BF2B0C473C}"/>
                  </a:ext>
                </a:extLst>
              </p:cNvPr>
              <p:cNvSpPr txBox="1"/>
              <p:nvPr/>
            </p:nvSpPr>
            <p:spPr>
              <a:xfrm>
                <a:off x="5370886" y="5822584"/>
                <a:ext cx="4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8D95A49-8C3E-8578-5E8E-21BF2B0C47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0886" y="5822584"/>
                <a:ext cx="462498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row: Down 12">
            <a:extLst>
              <a:ext uri="{FF2B5EF4-FFF2-40B4-BE49-F238E27FC236}">
                <a16:creationId xmlns:a16="http://schemas.microsoft.com/office/drawing/2014/main" id="{9891C491-249A-01D4-7BE1-B82DDDBE840B}"/>
              </a:ext>
            </a:extLst>
          </p:cNvPr>
          <p:cNvSpPr/>
          <p:nvPr/>
        </p:nvSpPr>
        <p:spPr>
          <a:xfrm rot="16200000">
            <a:off x="5253340" y="6111201"/>
            <a:ext cx="246888" cy="445384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04736"/>
      </p:ext>
    </p:extLst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3252" y="522516"/>
            <a:ext cx="9956800" cy="778307"/>
          </a:xfrm>
        </p:spPr>
        <p:txBody>
          <a:bodyPr/>
          <a:lstStyle/>
          <a:p>
            <a:r>
              <a:rPr lang="en-US"/>
              <a:t>Increase in AS (Zero Spare Capacity)</a:t>
            </a:r>
            <a:endParaRPr lang="fr-FR"/>
          </a:p>
        </p:txBody>
      </p:sp>
      <p:sp>
        <p:nvSpPr>
          <p:cNvPr id="18" name="TextBox 17"/>
          <p:cNvSpPr txBox="1"/>
          <p:nvPr/>
        </p:nvSpPr>
        <p:spPr>
          <a:xfrm>
            <a:off x="6574143" y="5691500"/>
            <a:ext cx="2429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  <p:sp>
        <p:nvSpPr>
          <p:cNvPr id="20" name="TextBox 19"/>
          <p:cNvSpPr txBox="1"/>
          <p:nvPr/>
        </p:nvSpPr>
        <p:spPr>
          <a:xfrm>
            <a:off x="4551486" y="1500608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r>
              <a:rPr lang="en-US" b="1" baseline="-25000">
                <a:solidFill>
                  <a:srgbClr val="C00000"/>
                </a:solidFill>
              </a:rPr>
              <a:t>1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0859" y="1708815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075680" y="6016470"/>
            <a:ext cx="550204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5581613" y="1513800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4"/>
                </a:solidFill>
              </a:rPr>
              <a:t>AS</a:t>
            </a:r>
            <a:r>
              <a:rPr lang="en-US" b="1" baseline="-25000">
                <a:solidFill>
                  <a:schemeClr val="accent4"/>
                </a:solidFill>
              </a:rPr>
              <a:t>2</a:t>
            </a:r>
            <a:endParaRPr lang="en-GB" b="1" baseline="-25000">
              <a:solidFill>
                <a:schemeClr val="accent4"/>
              </a:solidFill>
            </a:endParaRPr>
          </a:p>
        </p:txBody>
      </p:sp>
      <p:sp>
        <p:nvSpPr>
          <p:cNvPr id="53" name="Right Arrow 52"/>
          <p:cNvSpPr/>
          <p:nvPr/>
        </p:nvSpPr>
        <p:spPr>
          <a:xfrm>
            <a:off x="5123055" y="1989110"/>
            <a:ext cx="470881" cy="267200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50" name="Straight Connector 49"/>
          <p:cNvCxnSpPr/>
          <p:nvPr/>
        </p:nvCxnSpPr>
        <p:spPr>
          <a:xfrm flipH="1">
            <a:off x="1064096" y="4917761"/>
            <a:ext cx="2170183" cy="0"/>
          </a:xfrm>
          <a:prstGeom prst="line">
            <a:avLst/>
          </a:prstGeom>
          <a:ln w="57150">
            <a:solidFill>
              <a:schemeClr val="accent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1084237" y="4914413"/>
            <a:ext cx="2351168" cy="0"/>
          </a:xfrm>
          <a:prstGeom prst="line">
            <a:avLst/>
          </a:prstGeom>
          <a:ln w="5715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1055042" y="1466722"/>
            <a:ext cx="0" cy="454057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18DAEC2-8832-497D-8F47-BDC694F63CF1}"/>
              </a:ext>
            </a:extLst>
          </p:cNvPr>
          <p:cNvCxnSpPr/>
          <p:nvPr/>
        </p:nvCxnSpPr>
        <p:spPr>
          <a:xfrm flipH="1">
            <a:off x="5840492" y="3398315"/>
            <a:ext cx="0" cy="260897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4445422" y="4513024"/>
            <a:ext cx="0" cy="149426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181215" y="6066676"/>
                <a:ext cx="505075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1215" y="6066676"/>
                <a:ext cx="505075" cy="372603"/>
              </a:xfrm>
              <a:prstGeom prst="rect">
                <a:avLst/>
              </a:prstGeom>
              <a:blipFill>
                <a:blip r:embed="rId2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8FDF7F3C-FF32-0F4D-654B-F183D0C6AC30}"/>
              </a:ext>
            </a:extLst>
          </p:cNvPr>
          <p:cNvSpPr/>
          <p:nvPr/>
        </p:nvSpPr>
        <p:spPr>
          <a:xfrm>
            <a:off x="6776650" y="2475210"/>
            <a:ext cx="1795583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POSITIVE</a:t>
            </a:r>
            <a:r>
              <a:rPr lang="en-US" b="1">
                <a:solidFill>
                  <a:schemeClr val="tx1"/>
                </a:solidFill>
              </a:rPr>
              <a:t> SUPPLY SHOCK</a:t>
            </a:r>
            <a:endParaRPr lang="en-GB" b="1">
              <a:solidFill>
                <a:schemeClr val="tx1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1263942" y="1989110"/>
            <a:ext cx="4576550" cy="2928720"/>
            <a:chOff x="2986300" y="1542579"/>
            <a:chExt cx="2764037" cy="2928720"/>
          </a:xfrm>
        </p:grpSpPr>
        <p:sp>
          <p:nvSpPr>
            <p:cNvPr id="40" name="Arc 39"/>
            <p:cNvSpPr/>
            <p:nvPr/>
          </p:nvSpPr>
          <p:spPr>
            <a:xfrm flipV="1">
              <a:off x="2986300" y="1940882"/>
              <a:ext cx="2764037" cy="2530417"/>
            </a:xfrm>
            <a:prstGeom prst="arc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cxnSp>
          <p:nvCxnSpPr>
            <p:cNvPr id="42" name="Straight Connector 41"/>
            <p:cNvCxnSpPr/>
            <p:nvPr/>
          </p:nvCxnSpPr>
          <p:spPr>
            <a:xfrm flipH="1" flipV="1">
              <a:off x="5750337" y="1542579"/>
              <a:ext cx="0" cy="1718134"/>
            </a:xfrm>
            <a:prstGeom prst="line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30BECB4-0580-33E5-33AA-6A424A02AA65}"/>
              </a:ext>
            </a:extLst>
          </p:cNvPr>
          <p:cNvCxnSpPr/>
          <p:nvPr/>
        </p:nvCxnSpPr>
        <p:spPr>
          <a:xfrm>
            <a:off x="3885267" y="1977679"/>
            <a:ext cx="2688876" cy="197122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3FBC64F-7A55-F531-1962-824222A22ED2}"/>
              </a:ext>
            </a:extLst>
          </p:cNvPr>
          <p:cNvCxnSpPr/>
          <p:nvPr/>
        </p:nvCxnSpPr>
        <p:spPr>
          <a:xfrm flipH="1">
            <a:off x="4809659" y="2656284"/>
            <a:ext cx="0" cy="335100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D8D8703-8711-7844-A5D2-741B21164603}"/>
              </a:ext>
            </a:extLst>
          </p:cNvPr>
          <p:cNvCxnSpPr/>
          <p:nvPr/>
        </p:nvCxnSpPr>
        <p:spPr>
          <a:xfrm flipH="1">
            <a:off x="1055042" y="2657678"/>
            <a:ext cx="375783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7E2C4B0-24CD-5C6E-1C43-680B5EE96553}"/>
                  </a:ext>
                </a:extLst>
              </p:cNvPr>
              <p:cNvSpPr txBox="1"/>
              <p:nvPr/>
            </p:nvSpPr>
            <p:spPr>
              <a:xfrm>
                <a:off x="398497" y="3213649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i="1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7E2C4B0-24CD-5C6E-1C43-680B5EE965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497" y="3213649"/>
                <a:ext cx="632673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B3C64450-2235-4D20-B0BA-3346EEFA1849}"/>
              </a:ext>
            </a:extLst>
          </p:cNvPr>
          <p:cNvGrpSpPr/>
          <p:nvPr/>
        </p:nvGrpSpPr>
        <p:grpSpPr>
          <a:xfrm>
            <a:off x="5742212" y="3307149"/>
            <a:ext cx="182880" cy="184468"/>
            <a:chOff x="4715318" y="3055122"/>
            <a:chExt cx="269862" cy="263464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CC39CA5-948D-4B9D-A957-0E4CF607A45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BDAA82F-1DB0-0F7C-F927-EAE962A729F0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25260BF-0010-0B44-F3F2-861B4C993A74}"/>
              </a:ext>
            </a:extLst>
          </p:cNvPr>
          <p:cNvCxnSpPr/>
          <p:nvPr/>
        </p:nvCxnSpPr>
        <p:spPr>
          <a:xfrm flipH="1">
            <a:off x="1055042" y="3398315"/>
            <a:ext cx="476800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69D4DDC-A78D-FA82-386E-AD12B432E6B6}"/>
                  </a:ext>
                </a:extLst>
              </p:cNvPr>
              <p:cNvSpPr txBox="1"/>
              <p:nvPr/>
            </p:nvSpPr>
            <p:spPr>
              <a:xfrm>
                <a:off x="393175" y="2473012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i="1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69D4DDC-A78D-FA82-386E-AD12B432E6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175" y="2473012"/>
                <a:ext cx="627351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Arrow: Down 4">
            <a:extLst>
              <a:ext uri="{FF2B5EF4-FFF2-40B4-BE49-F238E27FC236}">
                <a16:creationId xmlns:a16="http://schemas.microsoft.com/office/drawing/2014/main" id="{6CDE8225-ADA2-DD89-6005-10E9684AECCB}"/>
              </a:ext>
            </a:extLst>
          </p:cNvPr>
          <p:cNvSpPr/>
          <p:nvPr/>
        </p:nvSpPr>
        <p:spPr>
          <a:xfrm>
            <a:off x="183955" y="2654262"/>
            <a:ext cx="246888" cy="745960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211B1E8-D03A-0377-C55B-308310AEE58B}"/>
                  </a:ext>
                </a:extLst>
              </p:cNvPr>
              <p:cNvSpPr txBox="1"/>
              <p:nvPr/>
            </p:nvSpPr>
            <p:spPr>
              <a:xfrm>
                <a:off x="4543006" y="6065856"/>
                <a:ext cx="743537" cy="3740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𝑀𝐴𝑋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211B1E8-D03A-0377-C55B-308310AEE5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3006" y="6065856"/>
                <a:ext cx="743537" cy="374013"/>
              </a:xfrm>
              <a:prstGeom prst="rect">
                <a:avLst/>
              </a:prstGeom>
              <a:blipFill>
                <a:blip r:embed="rId5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row: Down 12">
            <a:extLst>
              <a:ext uri="{FF2B5EF4-FFF2-40B4-BE49-F238E27FC236}">
                <a16:creationId xmlns:a16="http://schemas.microsoft.com/office/drawing/2014/main" id="{9891C491-249A-01D4-7BE1-B82DDDBE840B}"/>
              </a:ext>
            </a:extLst>
          </p:cNvPr>
          <p:cNvSpPr/>
          <p:nvPr/>
        </p:nvSpPr>
        <p:spPr>
          <a:xfrm rot="16200000">
            <a:off x="5198782" y="6109888"/>
            <a:ext cx="246888" cy="1036522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01D04B-7C3D-5443-D474-445304FED3C4}"/>
              </a:ext>
            </a:extLst>
          </p:cNvPr>
          <p:cNvSpPr txBox="1"/>
          <p:nvPr/>
        </p:nvSpPr>
        <p:spPr>
          <a:xfrm>
            <a:off x="6596957" y="3898689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endParaRPr lang="en-GB" b="1" baseline="-2500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006C7E1-0D37-457B-BE41-ED4421E2BEC9}"/>
                  </a:ext>
                </a:extLst>
              </p:cNvPr>
              <p:cNvSpPr txBox="1"/>
              <p:nvPr/>
            </p:nvSpPr>
            <p:spPr>
              <a:xfrm>
                <a:off x="5468723" y="6065856"/>
                <a:ext cx="743537" cy="3745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𝑀𝐴𝑋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006C7E1-0D37-457B-BE41-ED4421E2BE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8723" y="6065856"/>
                <a:ext cx="743537" cy="374590"/>
              </a:xfrm>
              <a:prstGeom prst="rect">
                <a:avLst/>
              </a:prstGeom>
              <a:blipFill>
                <a:blip r:embed="rId6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2051317" y="1989110"/>
            <a:ext cx="2764037" cy="2929051"/>
            <a:chOff x="2986300" y="1542248"/>
            <a:chExt cx="2764037" cy="2929051"/>
          </a:xfrm>
        </p:grpSpPr>
        <p:sp>
          <p:nvSpPr>
            <p:cNvPr id="23" name="Arc 22"/>
            <p:cNvSpPr/>
            <p:nvPr/>
          </p:nvSpPr>
          <p:spPr>
            <a:xfrm flipV="1">
              <a:off x="2986300" y="1940882"/>
              <a:ext cx="2764037" cy="2530417"/>
            </a:xfrm>
            <a:prstGeom prst="arc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cxnSp>
          <p:nvCxnSpPr>
            <p:cNvPr id="49" name="Straight Connector 48"/>
            <p:cNvCxnSpPr/>
            <p:nvPr/>
          </p:nvCxnSpPr>
          <p:spPr>
            <a:xfrm flipH="1" flipV="1">
              <a:off x="5750337" y="1542248"/>
              <a:ext cx="0" cy="1718465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AD01C4E-C0D9-6A28-16DB-8083752950A7}"/>
              </a:ext>
            </a:extLst>
          </p:cNvPr>
          <p:cNvGrpSpPr/>
          <p:nvPr/>
        </p:nvGrpSpPr>
        <p:grpSpPr>
          <a:xfrm>
            <a:off x="4722976" y="2564718"/>
            <a:ext cx="182880" cy="184468"/>
            <a:chOff x="4715318" y="3055122"/>
            <a:chExt cx="269862" cy="263464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44F2DC3-EDB6-8091-5AB8-80827027990F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8C29E43-E2B9-B24A-6707-75F469717DB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5793338-97BB-30DF-1BC4-3A79ADB4C75B}"/>
              </a:ext>
            </a:extLst>
          </p:cNvPr>
          <p:cNvCxnSpPr/>
          <p:nvPr/>
        </p:nvCxnSpPr>
        <p:spPr>
          <a:xfrm flipH="1">
            <a:off x="5308121" y="4449261"/>
            <a:ext cx="0" cy="156018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CF67A74-6BAB-1419-BFBF-9392B90B6B24}"/>
                  </a:ext>
                </a:extLst>
              </p:cNvPr>
              <p:cNvSpPr txBox="1"/>
              <p:nvPr/>
            </p:nvSpPr>
            <p:spPr>
              <a:xfrm>
                <a:off x="5097285" y="6066100"/>
                <a:ext cx="510011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CF67A74-6BAB-1419-BFBF-9392B90B6B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7285" y="6066100"/>
                <a:ext cx="510011" cy="373179"/>
              </a:xfrm>
              <a:prstGeom prst="rect">
                <a:avLst/>
              </a:prstGeom>
              <a:blipFill>
                <a:blip r:embed="rId7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9139957"/>
      </p:ext>
    </p:extLst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3252" y="522516"/>
            <a:ext cx="9956800" cy="778307"/>
          </a:xfrm>
        </p:spPr>
        <p:txBody>
          <a:bodyPr/>
          <a:lstStyle/>
          <a:p>
            <a:r>
              <a:rPr lang="en-US"/>
              <a:t>Decrease in AS (Zero Spare Capacity)</a:t>
            </a:r>
            <a:endParaRPr lang="fr-FR"/>
          </a:p>
        </p:txBody>
      </p:sp>
      <p:sp>
        <p:nvSpPr>
          <p:cNvPr id="18" name="TextBox 17"/>
          <p:cNvSpPr txBox="1"/>
          <p:nvPr/>
        </p:nvSpPr>
        <p:spPr>
          <a:xfrm>
            <a:off x="6574143" y="5691500"/>
            <a:ext cx="2429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  <p:sp>
        <p:nvSpPr>
          <p:cNvPr id="20" name="TextBox 19"/>
          <p:cNvSpPr txBox="1"/>
          <p:nvPr/>
        </p:nvSpPr>
        <p:spPr>
          <a:xfrm>
            <a:off x="4551486" y="1500608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r>
              <a:rPr lang="en-US" b="1" baseline="-25000">
                <a:solidFill>
                  <a:srgbClr val="C00000"/>
                </a:solidFill>
              </a:rPr>
              <a:t>2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0859" y="1708815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075680" y="6016470"/>
            <a:ext cx="550204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5581613" y="1513800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4"/>
                </a:solidFill>
              </a:rPr>
              <a:t>AS</a:t>
            </a:r>
            <a:r>
              <a:rPr lang="en-US" b="1" baseline="-25000">
                <a:solidFill>
                  <a:schemeClr val="accent4"/>
                </a:solidFill>
              </a:rPr>
              <a:t>1</a:t>
            </a:r>
            <a:endParaRPr lang="en-GB" b="1" baseline="-25000">
              <a:solidFill>
                <a:schemeClr val="accent4"/>
              </a:solidFill>
            </a:endParaRPr>
          </a:p>
        </p:txBody>
      </p:sp>
      <p:sp>
        <p:nvSpPr>
          <p:cNvPr id="53" name="Right Arrow 52"/>
          <p:cNvSpPr/>
          <p:nvPr/>
        </p:nvSpPr>
        <p:spPr>
          <a:xfrm rot="10800000">
            <a:off x="5123055" y="1989110"/>
            <a:ext cx="470881" cy="267200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50" name="Straight Connector 49"/>
          <p:cNvCxnSpPr/>
          <p:nvPr/>
        </p:nvCxnSpPr>
        <p:spPr>
          <a:xfrm flipH="1">
            <a:off x="1064096" y="4917761"/>
            <a:ext cx="2170183" cy="0"/>
          </a:xfrm>
          <a:prstGeom prst="line">
            <a:avLst/>
          </a:prstGeom>
          <a:ln w="57150">
            <a:solidFill>
              <a:schemeClr val="accent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1084237" y="4914413"/>
            <a:ext cx="2351168" cy="0"/>
          </a:xfrm>
          <a:prstGeom prst="line">
            <a:avLst/>
          </a:prstGeom>
          <a:ln w="5715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1055042" y="1466722"/>
            <a:ext cx="0" cy="454057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18DAEC2-8832-497D-8F47-BDC694F63CF1}"/>
              </a:ext>
            </a:extLst>
          </p:cNvPr>
          <p:cNvCxnSpPr/>
          <p:nvPr/>
        </p:nvCxnSpPr>
        <p:spPr>
          <a:xfrm flipH="1">
            <a:off x="5840492" y="3398315"/>
            <a:ext cx="0" cy="260897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4445422" y="4513024"/>
            <a:ext cx="0" cy="149426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181215" y="6066676"/>
                <a:ext cx="510011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1215" y="6066676"/>
                <a:ext cx="510011" cy="373179"/>
              </a:xfrm>
              <a:prstGeom prst="rect">
                <a:avLst/>
              </a:prstGeom>
              <a:blipFill>
                <a:blip r:embed="rId2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8FDF7F3C-FF32-0F4D-654B-F183D0C6AC30}"/>
              </a:ext>
            </a:extLst>
          </p:cNvPr>
          <p:cNvSpPr/>
          <p:nvPr/>
        </p:nvSpPr>
        <p:spPr>
          <a:xfrm>
            <a:off x="6776650" y="2475210"/>
            <a:ext cx="1795583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NEGATIVE</a:t>
            </a:r>
            <a:r>
              <a:rPr lang="en-US" b="1">
                <a:solidFill>
                  <a:schemeClr val="tx1"/>
                </a:solidFill>
              </a:rPr>
              <a:t> SUPPLY SHOCK</a:t>
            </a:r>
            <a:endParaRPr lang="en-GB" b="1">
              <a:solidFill>
                <a:schemeClr val="tx1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1263942" y="1989110"/>
            <a:ext cx="4576550" cy="2928720"/>
            <a:chOff x="2986300" y="1542579"/>
            <a:chExt cx="2764037" cy="2928720"/>
          </a:xfrm>
        </p:grpSpPr>
        <p:sp>
          <p:nvSpPr>
            <p:cNvPr id="40" name="Arc 39"/>
            <p:cNvSpPr/>
            <p:nvPr/>
          </p:nvSpPr>
          <p:spPr>
            <a:xfrm flipV="1">
              <a:off x="2986300" y="1940882"/>
              <a:ext cx="2764037" cy="2530417"/>
            </a:xfrm>
            <a:prstGeom prst="arc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cxnSp>
          <p:nvCxnSpPr>
            <p:cNvPr id="42" name="Straight Connector 41"/>
            <p:cNvCxnSpPr/>
            <p:nvPr/>
          </p:nvCxnSpPr>
          <p:spPr>
            <a:xfrm flipH="1" flipV="1">
              <a:off x="5750337" y="1542579"/>
              <a:ext cx="0" cy="1718134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30BECB4-0580-33E5-33AA-6A424A02AA65}"/>
              </a:ext>
            </a:extLst>
          </p:cNvPr>
          <p:cNvCxnSpPr/>
          <p:nvPr/>
        </p:nvCxnSpPr>
        <p:spPr>
          <a:xfrm>
            <a:off x="3885267" y="1977679"/>
            <a:ext cx="2688876" cy="197122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3FBC64F-7A55-F531-1962-824222A22ED2}"/>
              </a:ext>
            </a:extLst>
          </p:cNvPr>
          <p:cNvCxnSpPr/>
          <p:nvPr/>
        </p:nvCxnSpPr>
        <p:spPr>
          <a:xfrm flipH="1">
            <a:off x="4809659" y="2656284"/>
            <a:ext cx="0" cy="335100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D8D8703-8711-7844-A5D2-741B21164603}"/>
              </a:ext>
            </a:extLst>
          </p:cNvPr>
          <p:cNvCxnSpPr/>
          <p:nvPr/>
        </p:nvCxnSpPr>
        <p:spPr>
          <a:xfrm flipH="1">
            <a:off x="1055042" y="2657678"/>
            <a:ext cx="375783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7E2C4B0-24CD-5C6E-1C43-680B5EE96553}"/>
                  </a:ext>
                </a:extLst>
              </p:cNvPr>
              <p:cNvSpPr txBox="1"/>
              <p:nvPr/>
            </p:nvSpPr>
            <p:spPr>
              <a:xfrm>
                <a:off x="398497" y="3213649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i="1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7E2C4B0-24CD-5C6E-1C43-680B5EE965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497" y="3213649"/>
                <a:ext cx="62735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B3C64450-2235-4D20-B0BA-3346EEFA1849}"/>
              </a:ext>
            </a:extLst>
          </p:cNvPr>
          <p:cNvGrpSpPr/>
          <p:nvPr/>
        </p:nvGrpSpPr>
        <p:grpSpPr>
          <a:xfrm>
            <a:off x="5742212" y="3307149"/>
            <a:ext cx="182880" cy="184468"/>
            <a:chOff x="4715318" y="3055122"/>
            <a:chExt cx="269862" cy="263464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CC39CA5-948D-4B9D-A957-0E4CF607A45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BDAA82F-1DB0-0F7C-F927-EAE962A729F0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25260BF-0010-0B44-F3F2-861B4C993A74}"/>
              </a:ext>
            </a:extLst>
          </p:cNvPr>
          <p:cNvCxnSpPr/>
          <p:nvPr/>
        </p:nvCxnSpPr>
        <p:spPr>
          <a:xfrm flipH="1">
            <a:off x="1055042" y="3398315"/>
            <a:ext cx="476800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69D4DDC-A78D-FA82-386E-AD12B432E6B6}"/>
                  </a:ext>
                </a:extLst>
              </p:cNvPr>
              <p:cNvSpPr txBox="1"/>
              <p:nvPr/>
            </p:nvSpPr>
            <p:spPr>
              <a:xfrm>
                <a:off x="393175" y="2473012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i="1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69D4DDC-A78D-FA82-386E-AD12B432E6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175" y="2473012"/>
                <a:ext cx="632673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Arrow: Down 4">
            <a:extLst>
              <a:ext uri="{FF2B5EF4-FFF2-40B4-BE49-F238E27FC236}">
                <a16:creationId xmlns:a16="http://schemas.microsoft.com/office/drawing/2014/main" id="{6CDE8225-ADA2-DD89-6005-10E9684AECCB}"/>
              </a:ext>
            </a:extLst>
          </p:cNvPr>
          <p:cNvSpPr/>
          <p:nvPr/>
        </p:nvSpPr>
        <p:spPr>
          <a:xfrm rot="10800000">
            <a:off x="183955" y="2654262"/>
            <a:ext cx="246888" cy="745960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211B1E8-D03A-0377-C55B-308310AEE58B}"/>
                  </a:ext>
                </a:extLst>
              </p:cNvPr>
              <p:cNvSpPr txBox="1"/>
              <p:nvPr/>
            </p:nvSpPr>
            <p:spPr>
              <a:xfrm>
                <a:off x="4543006" y="6065856"/>
                <a:ext cx="743537" cy="3745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𝑀𝐴𝑋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211B1E8-D03A-0377-C55B-308310AEE5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3006" y="6065856"/>
                <a:ext cx="743537" cy="374590"/>
              </a:xfrm>
              <a:prstGeom prst="rect">
                <a:avLst/>
              </a:prstGeom>
              <a:blipFill>
                <a:blip r:embed="rId5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row: Down 12">
            <a:extLst>
              <a:ext uri="{FF2B5EF4-FFF2-40B4-BE49-F238E27FC236}">
                <a16:creationId xmlns:a16="http://schemas.microsoft.com/office/drawing/2014/main" id="{9891C491-249A-01D4-7BE1-B82DDDBE840B}"/>
              </a:ext>
            </a:extLst>
          </p:cNvPr>
          <p:cNvSpPr/>
          <p:nvPr/>
        </p:nvSpPr>
        <p:spPr>
          <a:xfrm rot="5400000">
            <a:off x="5198782" y="6109888"/>
            <a:ext cx="246888" cy="1036522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01D04B-7C3D-5443-D474-445304FED3C4}"/>
              </a:ext>
            </a:extLst>
          </p:cNvPr>
          <p:cNvSpPr txBox="1"/>
          <p:nvPr/>
        </p:nvSpPr>
        <p:spPr>
          <a:xfrm>
            <a:off x="6596957" y="3898689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endParaRPr lang="en-GB" b="1" baseline="-2500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006C7E1-0D37-457B-BE41-ED4421E2BEC9}"/>
                  </a:ext>
                </a:extLst>
              </p:cNvPr>
              <p:cNvSpPr txBox="1"/>
              <p:nvPr/>
            </p:nvSpPr>
            <p:spPr>
              <a:xfrm>
                <a:off x="5468723" y="6065856"/>
                <a:ext cx="743537" cy="3740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𝑀𝐴𝑋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006C7E1-0D37-457B-BE41-ED4421E2BE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8723" y="6065856"/>
                <a:ext cx="743537" cy="374013"/>
              </a:xfrm>
              <a:prstGeom prst="rect">
                <a:avLst/>
              </a:prstGeom>
              <a:blipFill>
                <a:blip r:embed="rId6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2051317" y="1989110"/>
            <a:ext cx="2764037" cy="2929051"/>
            <a:chOff x="2986300" y="1542248"/>
            <a:chExt cx="2764037" cy="2929051"/>
          </a:xfrm>
        </p:grpSpPr>
        <p:sp>
          <p:nvSpPr>
            <p:cNvPr id="23" name="Arc 22"/>
            <p:cNvSpPr/>
            <p:nvPr/>
          </p:nvSpPr>
          <p:spPr>
            <a:xfrm flipV="1">
              <a:off x="2986300" y="1940882"/>
              <a:ext cx="2764037" cy="2530417"/>
            </a:xfrm>
            <a:prstGeom prst="arc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cxnSp>
          <p:nvCxnSpPr>
            <p:cNvPr id="49" name="Straight Connector 48"/>
            <p:cNvCxnSpPr/>
            <p:nvPr/>
          </p:nvCxnSpPr>
          <p:spPr>
            <a:xfrm flipH="1" flipV="1">
              <a:off x="5750337" y="1542248"/>
              <a:ext cx="0" cy="1718465"/>
            </a:xfrm>
            <a:prstGeom prst="line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AD01C4E-C0D9-6A28-16DB-8083752950A7}"/>
              </a:ext>
            </a:extLst>
          </p:cNvPr>
          <p:cNvGrpSpPr/>
          <p:nvPr/>
        </p:nvGrpSpPr>
        <p:grpSpPr>
          <a:xfrm>
            <a:off x="4722976" y="2564718"/>
            <a:ext cx="182880" cy="184468"/>
            <a:chOff x="4715318" y="3055122"/>
            <a:chExt cx="269862" cy="263464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44F2DC3-EDB6-8091-5AB8-80827027990F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8C29E43-E2B9-B24A-6707-75F469717DB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5793338-97BB-30DF-1BC4-3A79ADB4C75B}"/>
              </a:ext>
            </a:extLst>
          </p:cNvPr>
          <p:cNvCxnSpPr/>
          <p:nvPr/>
        </p:nvCxnSpPr>
        <p:spPr>
          <a:xfrm flipH="1">
            <a:off x="5308121" y="4449261"/>
            <a:ext cx="0" cy="156018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CF67A74-6BAB-1419-BFBF-9392B90B6B24}"/>
                  </a:ext>
                </a:extLst>
              </p:cNvPr>
              <p:cNvSpPr txBox="1"/>
              <p:nvPr/>
            </p:nvSpPr>
            <p:spPr>
              <a:xfrm>
                <a:off x="5097285" y="6066100"/>
                <a:ext cx="505075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CF67A74-6BAB-1419-BFBF-9392B90B6B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7285" y="6066100"/>
                <a:ext cx="505075" cy="372603"/>
              </a:xfrm>
              <a:prstGeom prst="rect">
                <a:avLst/>
              </a:prstGeom>
              <a:blipFill>
                <a:blip r:embed="rId7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6443889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38207933-1EB2-85F9-8432-F518F62B5E32}"/>
              </a:ext>
            </a:extLst>
          </p:cNvPr>
          <p:cNvSpPr/>
          <p:nvPr/>
        </p:nvSpPr>
        <p:spPr>
          <a:xfrm>
            <a:off x="2924617" y="2296688"/>
            <a:ext cx="1626485" cy="394674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9298B7A-98AC-C817-E598-E178DAE98AD0}"/>
              </a:ext>
            </a:extLst>
          </p:cNvPr>
          <p:cNvSpPr/>
          <p:nvPr/>
        </p:nvSpPr>
        <p:spPr>
          <a:xfrm>
            <a:off x="4537011" y="2299172"/>
            <a:ext cx="2069565" cy="3935758"/>
          </a:xfrm>
          <a:prstGeom prst="rect">
            <a:avLst/>
          </a:prstGeom>
          <a:solidFill>
            <a:srgbClr val="CCE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6154D6-BAAC-D055-6906-0B70F85775B2}"/>
              </a:ext>
            </a:extLst>
          </p:cNvPr>
          <p:cNvSpPr/>
          <p:nvPr/>
        </p:nvSpPr>
        <p:spPr>
          <a:xfrm>
            <a:off x="1460067" y="2299172"/>
            <a:ext cx="1471953" cy="3946744"/>
          </a:xfrm>
          <a:prstGeom prst="rect">
            <a:avLst/>
          </a:prstGeom>
          <a:solidFill>
            <a:srgbClr val="CCE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ZoneTexte 28">
            <a:extLst>
              <a:ext uri="{FF2B5EF4-FFF2-40B4-BE49-F238E27FC236}">
                <a16:creationId xmlns:a16="http://schemas.microsoft.com/office/drawing/2014/main" id="{B75FDDCE-D28F-B1C2-53E3-1159DF33A7A3}"/>
              </a:ext>
            </a:extLst>
          </p:cNvPr>
          <p:cNvSpPr txBox="1"/>
          <p:nvPr/>
        </p:nvSpPr>
        <p:spPr>
          <a:xfrm>
            <a:off x="1454473" y="2499248"/>
            <a:ext cx="1469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b="1">
                <a:solidFill>
                  <a:srgbClr val="006600"/>
                </a:solidFill>
              </a:rPr>
              <a:t>NEGATIVE</a:t>
            </a:r>
          </a:p>
          <a:p>
            <a:pPr algn="ctr"/>
            <a:r>
              <a:rPr lang="fr-FR" sz="1200" b="1">
                <a:solidFill>
                  <a:srgbClr val="006600"/>
                </a:solidFill>
              </a:rPr>
              <a:t>CYCLICAL</a:t>
            </a:r>
            <a:br>
              <a:rPr lang="fr-FR" sz="1200" b="1">
                <a:solidFill>
                  <a:srgbClr val="006600"/>
                </a:solidFill>
              </a:rPr>
            </a:br>
            <a:r>
              <a:rPr lang="fr-FR" sz="1200" b="1">
                <a:solidFill>
                  <a:srgbClr val="006600"/>
                </a:solidFill>
              </a:rPr>
              <a:t>UNEMPLOYMENT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4F3CB26-D080-0258-FB46-B6087B97960D}"/>
              </a:ext>
            </a:extLst>
          </p:cNvPr>
          <p:cNvCxnSpPr/>
          <p:nvPr/>
        </p:nvCxnSpPr>
        <p:spPr>
          <a:xfrm flipH="1">
            <a:off x="2924397" y="2299172"/>
            <a:ext cx="0" cy="394586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orme libre 19"/>
          <p:cNvSpPr/>
          <p:nvPr/>
        </p:nvSpPr>
        <p:spPr>
          <a:xfrm>
            <a:off x="1462946" y="3216668"/>
            <a:ext cx="5645062" cy="1930118"/>
          </a:xfrm>
          <a:custGeom>
            <a:avLst/>
            <a:gdLst>
              <a:gd name="connsiteX0" fmla="*/ 0 w 7426036"/>
              <a:gd name="connsiteY0" fmla="*/ 1930118 h 1930118"/>
              <a:gd name="connsiteX1" fmla="*/ 942109 w 7426036"/>
              <a:gd name="connsiteY1" fmla="*/ 1043427 h 1930118"/>
              <a:gd name="connsiteX2" fmla="*/ 2955636 w 7426036"/>
              <a:gd name="connsiteY2" fmla="*/ 1754627 h 1930118"/>
              <a:gd name="connsiteX3" fmla="*/ 5514109 w 7426036"/>
              <a:gd name="connsiteY3" fmla="*/ 18191 h 1930118"/>
              <a:gd name="connsiteX4" fmla="*/ 7426036 w 7426036"/>
              <a:gd name="connsiteY4" fmla="*/ 997245 h 1930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26036" h="1930118">
                <a:moveTo>
                  <a:pt x="0" y="1930118"/>
                </a:moveTo>
                <a:cubicBezTo>
                  <a:pt x="224751" y="1501396"/>
                  <a:pt x="449503" y="1072675"/>
                  <a:pt x="942109" y="1043427"/>
                </a:cubicBezTo>
                <a:cubicBezTo>
                  <a:pt x="1434715" y="1014179"/>
                  <a:pt x="2193636" y="1925500"/>
                  <a:pt x="2955636" y="1754627"/>
                </a:cubicBezTo>
                <a:cubicBezTo>
                  <a:pt x="3717636" y="1583754"/>
                  <a:pt x="4769042" y="144421"/>
                  <a:pt x="5514109" y="18191"/>
                </a:cubicBezTo>
                <a:cubicBezTo>
                  <a:pt x="6259176" y="-108039"/>
                  <a:pt x="6842606" y="444603"/>
                  <a:pt x="7426036" y="997245"/>
                </a:cubicBezTo>
              </a:path>
            </a:pathLst>
          </a:cu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1200"/>
          </a:xfrm>
        </p:spPr>
        <p:txBody>
          <a:bodyPr/>
          <a:lstStyle/>
          <a:p>
            <a:r>
              <a:rPr lang="fr-FR" err="1"/>
              <a:t>Cyclical Unemployment</a:t>
            </a:r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677334" y="1775901"/>
            <a:ext cx="7312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/>
              <a:t>REAL</a:t>
            </a:r>
          </a:p>
          <a:p>
            <a:pPr algn="ctr"/>
            <a:r>
              <a:rPr lang="fr-FR" b="1"/>
              <a:t>GDP</a:t>
            </a:r>
          </a:p>
        </p:txBody>
      </p:sp>
      <p:sp>
        <p:nvSpPr>
          <p:cNvPr id="9" name="ZoneTexte 28"/>
          <p:cNvSpPr txBox="1"/>
          <p:nvPr/>
        </p:nvSpPr>
        <p:spPr>
          <a:xfrm>
            <a:off x="7105508" y="4225254"/>
            <a:ext cx="402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rgbClr val="002060"/>
                </a:solidFill>
              </a:rPr>
              <a:t>Y</a:t>
            </a:r>
            <a:r>
              <a:rPr lang="fr-FR" b="1" baseline="-25000">
                <a:solidFill>
                  <a:srgbClr val="002060"/>
                </a:solidFill>
              </a:rPr>
              <a:t>A</a:t>
            </a:r>
          </a:p>
        </p:txBody>
      </p:sp>
      <p:cxnSp>
        <p:nvCxnSpPr>
          <p:cNvPr id="13" name="Connecteur droit avec flèche 4"/>
          <p:cNvCxnSpPr/>
          <p:nvPr/>
        </p:nvCxnSpPr>
        <p:spPr>
          <a:xfrm>
            <a:off x="1454532" y="6248400"/>
            <a:ext cx="618856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7"/>
          <p:cNvSpPr txBox="1"/>
          <p:nvPr/>
        </p:nvSpPr>
        <p:spPr>
          <a:xfrm>
            <a:off x="7615410" y="6043998"/>
            <a:ext cx="809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/>
              <a:t>TIME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6B13138-B21C-0E24-510B-3A7623469123}"/>
              </a:ext>
            </a:extLst>
          </p:cNvPr>
          <p:cNvCxnSpPr/>
          <p:nvPr/>
        </p:nvCxnSpPr>
        <p:spPr>
          <a:xfrm flipV="1">
            <a:off x="1462946" y="3477480"/>
            <a:ext cx="5645062" cy="167054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28">
            <a:extLst>
              <a:ext uri="{FF2B5EF4-FFF2-40B4-BE49-F238E27FC236}">
                <a16:creationId xmlns:a16="http://schemas.microsoft.com/office/drawing/2014/main" id="{84A8807B-7755-8285-25C5-4DC182D36308}"/>
              </a:ext>
            </a:extLst>
          </p:cNvPr>
          <p:cNvSpPr txBox="1"/>
          <p:nvPr/>
        </p:nvSpPr>
        <p:spPr>
          <a:xfrm>
            <a:off x="7139266" y="3200105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rgbClr val="C00000"/>
                </a:solidFill>
              </a:rPr>
              <a:t>Y</a:t>
            </a:r>
            <a:r>
              <a:rPr lang="fr-FR" b="1" baseline="-25000">
                <a:solidFill>
                  <a:srgbClr val="C00000"/>
                </a:solidFill>
              </a:rPr>
              <a:t>P</a:t>
            </a:r>
          </a:p>
        </p:txBody>
      </p:sp>
      <p:cxnSp>
        <p:nvCxnSpPr>
          <p:cNvPr id="6" name="Connecteur droit avec flèche 5"/>
          <p:cNvCxnSpPr/>
          <p:nvPr/>
        </p:nvCxnSpPr>
        <p:spPr>
          <a:xfrm flipV="1">
            <a:off x="1446026" y="1538194"/>
            <a:ext cx="16339" cy="470772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024E6EE-EF64-5DA9-7DC6-9EEA987AAE2A}"/>
              </a:ext>
            </a:extLst>
          </p:cNvPr>
          <p:cNvCxnSpPr/>
          <p:nvPr/>
        </p:nvCxnSpPr>
        <p:spPr>
          <a:xfrm flipH="1">
            <a:off x="4546719" y="2296688"/>
            <a:ext cx="0" cy="394640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D867214-BEFA-E236-842C-71F2209C0F7C}"/>
              </a:ext>
            </a:extLst>
          </p:cNvPr>
          <p:cNvCxnSpPr/>
          <p:nvPr/>
        </p:nvCxnSpPr>
        <p:spPr>
          <a:xfrm>
            <a:off x="6606576" y="2296688"/>
            <a:ext cx="1" cy="395132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28">
            <a:extLst>
              <a:ext uri="{FF2B5EF4-FFF2-40B4-BE49-F238E27FC236}">
                <a16:creationId xmlns:a16="http://schemas.microsoft.com/office/drawing/2014/main" id="{FA68E5FD-351E-ED01-05A1-ABBF45534DB6}"/>
              </a:ext>
            </a:extLst>
          </p:cNvPr>
          <p:cNvSpPr txBox="1"/>
          <p:nvPr/>
        </p:nvSpPr>
        <p:spPr>
          <a:xfrm>
            <a:off x="4532570" y="2488510"/>
            <a:ext cx="207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b="1">
                <a:solidFill>
                  <a:srgbClr val="006600"/>
                </a:solidFill>
              </a:rPr>
              <a:t>NEGATIVE</a:t>
            </a:r>
          </a:p>
          <a:p>
            <a:pPr algn="ctr"/>
            <a:r>
              <a:rPr lang="fr-FR" sz="1200" b="1">
                <a:solidFill>
                  <a:srgbClr val="006600"/>
                </a:solidFill>
              </a:rPr>
              <a:t>CYCLICAL</a:t>
            </a:r>
            <a:br>
              <a:rPr lang="fr-FR" sz="1200" b="1">
                <a:solidFill>
                  <a:srgbClr val="006600"/>
                </a:solidFill>
              </a:rPr>
            </a:br>
            <a:r>
              <a:rPr lang="fr-FR" sz="1200" b="1">
                <a:solidFill>
                  <a:srgbClr val="006600"/>
                </a:solidFill>
              </a:rPr>
              <a:t>UNEMPLOYMENT</a:t>
            </a:r>
          </a:p>
        </p:txBody>
      </p:sp>
      <p:sp>
        <p:nvSpPr>
          <p:cNvPr id="23" name="ZoneTexte 28">
            <a:extLst>
              <a:ext uri="{FF2B5EF4-FFF2-40B4-BE49-F238E27FC236}">
                <a16:creationId xmlns:a16="http://schemas.microsoft.com/office/drawing/2014/main" id="{217343D2-4B07-F03C-4CFE-3D72BC45865A}"/>
              </a:ext>
            </a:extLst>
          </p:cNvPr>
          <p:cNvSpPr txBox="1"/>
          <p:nvPr/>
        </p:nvSpPr>
        <p:spPr>
          <a:xfrm>
            <a:off x="2017400" y="1611927"/>
            <a:ext cx="1813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b="1"/>
              <a:t>ZERO</a:t>
            </a:r>
          </a:p>
          <a:p>
            <a:pPr algn="ctr"/>
            <a:r>
              <a:rPr lang="fr-FR" sz="1200" b="1"/>
              <a:t>CYCLICAL</a:t>
            </a:r>
            <a:br>
              <a:rPr lang="fr-FR" sz="1200" b="1"/>
            </a:br>
            <a:r>
              <a:rPr lang="fr-FR" sz="1200" b="1"/>
              <a:t>UNEMPLOYMENT</a:t>
            </a:r>
          </a:p>
        </p:txBody>
      </p:sp>
      <p:sp>
        <p:nvSpPr>
          <p:cNvPr id="28" name="ZoneTexte 28">
            <a:extLst>
              <a:ext uri="{FF2B5EF4-FFF2-40B4-BE49-F238E27FC236}">
                <a16:creationId xmlns:a16="http://schemas.microsoft.com/office/drawing/2014/main" id="{E0E3C08F-6796-86BA-0781-749D6BF772AE}"/>
              </a:ext>
            </a:extLst>
          </p:cNvPr>
          <p:cNvSpPr txBox="1"/>
          <p:nvPr/>
        </p:nvSpPr>
        <p:spPr>
          <a:xfrm>
            <a:off x="3639723" y="1611926"/>
            <a:ext cx="1813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b="1"/>
              <a:t>ZERO</a:t>
            </a:r>
          </a:p>
          <a:p>
            <a:pPr algn="ctr"/>
            <a:r>
              <a:rPr lang="fr-FR" sz="1200" b="1"/>
              <a:t>CYCLICAL</a:t>
            </a:r>
            <a:br>
              <a:rPr lang="fr-FR" sz="1200" b="1"/>
            </a:br>
            <a:r>
              <a:rPr lang="fr-FR" sz="1200" b="1"/>
              <a:t>UNEMPLOYMENT</a:t>
            </a:r>
          </a:p>
        </p:txBody>
      </p:sp>
      <p:sp>
        <p:nvSpPr>
          <p:cNvPr id="32" name="ZoneTexte 28">
            <a:extLst>
              <a:ext uri="{FF2B5EF4-FFF2-40B4-BE49-F238E27FC236}">
                <a16:creationId xmlns:a16="http://schemas.microsoft.com/office/drawing/2014/main" id="{0F197044-294B-D9F4-ED92-604A88A81F6E}"/>
              </a:ext>
            </a:extLst>
          </p:cNvPr>
          <p:cNvSpPr txBox="1"/>
          <p:nvPr/>
        </p:nvSpPr>
        <p:spPr>
          <a:xfrm>
            <a:off x="2932021" y="2501630"/>
            <a:ext cx="1607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b="1">
                <a:solidFill>
                  <a:srgbClr val="C00000"/>
                </a:solidFill>
              </a:rPr>
              <a:t>POSITIVE</a:t>
            </a:r>
          </a:p>
          <a:p>
            <a:pPr algn="ctr"/>
            <a:r>
              <a:rPr lang="fr-FR" sz="1200" b="1">
                <a:solidFill>
                  <a:srgbClr val="C00000"/>
                </a:solidFill>
              </a:rPr>
              <a:t>CYCLICAL</a:t>
            </a:r>
            <a:br>
              <a:rPr lang="fr-FR" sz="1200" b="1">
                <a:solidFill>
                  <a:srgbClr val="C00000"/>
                </a:solidFill>
              </a:rPr>
            </a:br>
            <a:r>
              <a:rPr lang="fr-FR" sz="1200" b="1">
                <a:solidFill>
                  <a:srgbClr val="C00000"/>
                </a:solidFill>
              </a:rPr>
              <a:t>UNEMPLOYMENT</a:t>
            </a:r>
          </a:p>
        </p:txBody>
      </p:sp>
    </p:spTree>
    <p:extLst>
      <p:ext uri="{BB962C8B-B14F-4D97-AF65-F5344CB8AC3E}">
        <p14:creationId xmlns:p14="http://schemas.microsoft.com/office/powerpoint/2010/main" val="2462253601"/>
      </p:ext>
    </p:extLst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C7A8D22-BB92-C982-AB11-223668FF4B67}"/>
              </a:ext>
            </a:extLst>
          </p:cNvPr>
          <p:cNvSpPr/>
          <p:nvPr/>
        </p:nvSpPr>
        <p:spPr>
          <a:xfrm flipH="1">
            <a:off x="3979476" y="1483756"/>
            <a:ext cx="2436787" cy="47661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31487F-5835-E9EC-D1CF-547843FE2AA2}"/>
              </a:ext>
            </a:extLst>
          </p:cNvPr>
          <p:cNvSpPr txBox="1"/>
          <p:nvPr/>
        </p:nvSpPr>
        <p:spPr>
          <a:xfrm>
            <a:off x="4177130" y="5327146"/>
            <a:ext cx="211826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rgbClr val="C00000"/>
                </a:solidFill>
              </a:rPr>
              <a:t>POSITIVE CYCLICAL UNEMPLOYMENT</a:t>
            </a:r>
          </a:p>
          <a:p>
            <a:pPr algn="ctr"/>
            <a:endParaRPr lang="en-US" sz="800" b="1">
              <a:solidFill>
                <a:srgbClr val="C00000"/>
              </a:solidFill>
            </a:endParaRPr>
          </a:p>
          <a:p>
            <a:pPr algn="ctr"/>
            <a:r>
              <a:rPr lang="en-US" sz="1400" b="1">
                <a:solidFill>
                  <a:srgbClr val="C00000"/>
                </a:solidFill>
              </a:rPr>
              <a:t>ARU &gt; NRU</a:t>
            </a:r>
            <a:endParaRPr lang="en-GB" sz="1400" b="1">
              <a:solidFill>
                <a:srgbClr val="C0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3BEA27D-51DF-E0CF-3973-BF966FB2FE01}"/>
              </a:ext>
            </a:extLst>
          </p:cNvPr>
          <p:cNvSpPr txBox="1"/>
          <p:nvPr/>
        </p:nvSpPr>
        <p:spPr>
          <a:xfrm>
            <a:off x="3953253" y="1540313"/>
            <a:ext cx="24584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rgbClr val="C00000"/>
                </a:solidFill>
              </a:rPr>
              <a:t>RECESSIONARY GAP</a:t>
            </a:r>
          </a:p>
          <a:p>
            <a:pPr algn="ctr"/>
            <a:r>
              <a:rPr lang="en-US" sz="1400" b="1" dirty="0">
                <a:solidFill>
                  <a:srgbClr val="C00000"/>
                </a:solidFill>
              </a:rPr>
              <a:t>(NEGATIVE OUTPUT GAP)</a:t>
            </a:r>
          </a:p>
          <a:p>
            <a:pPr algn="ctr"/>
            <a:endParaRPr lang="en-US" sz="800" b="1" dirty="0">
              <a:solidFill>
                <a:srgbClr val="C00000"/>
              </a:solidFill>
            </a:endParaRPr>
          </a:p>
          <a:p>
            <a:pPr algn="ctr"/>
            <a:r>
              <a:rPr lang="en-US" sz="1400" b="1" dirty="0">
                <a:solidFill>
                  <a:srgbClr val="C00000"/>
                </a:solidFill>
              </a:rPr>
              <a:t>Y</a:t>
            </a:r>
            <a:r>
              <a:rPr lang="en-US" sz="1400" b="1" baseline="-25000" dirty="0">
                <a:solidFill>
                  <a:srgbClr val="C00000"/>
                </a:solidFill>
              </a:rPr>
              <a:t>A</a:t>
            </a:r>
            <a:r>
              <a:rPr lang="en-US" sz="1400" b="1" dirty="0">
                <a:solidFill>
                  <a:srgbClr val="C00000"/>
                </a:solidFill>
              </a:rPr>
              <a:t> &lt; Y</a:t>
            </a:r>
            <a:r>
              <a:rPr lang="en-US" sz="1400" b="1" baseline="-25000" dirty="0">
                <a:solidFill>
                  <a:srgbClr val="C00000"/>
                </a:solidFill>
              </a:rPr>
              <a:t>P</a:t>
            </a:r>
            <a:endParaRPr lang="en-GB" sz="1400" b="1" baseline="-25000" dirty="0">
              <a:solidFill>
                <a:srgbClr val="C0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2770A9-04EB-9D81-883A-7370287F9307}"/>
              </a:ext>
            </a:extLst>
          </p:cNvPr>
          <p:cNvSpPr/>
          <p:nvPr/>
        </p:nvSpPr>
        <p:spPr>
          <a:xfrm>
            <a:off x="1834992" y="1483756"/>
            <a:ext cx="2144485" cy="47661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136" y="452884"/>
            <a:ext cx="8058452" cy="745671"/>
          </a:xfrm>
        </p:spPr>
        <p:txBody>
          <a:bodyPr>
            <a:normAutofit/>
          </a:bodyPr>
          <a:lstStyle/>
          <a:p>
            <a:r>
              <a:rPr lang="en-US"/>
              <a:t>Unemployment &amp; The Business Cycle</a:t>
            </a:r>
            <a:endParaRPr lang="en-GB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1849599" y="2339445"/>
            <a:ext cx="5054071" cy="41637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1835048" y="3782231"/>
            <a:ext cx="569678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834995" y="6252853"/>
            <a:ext cx="569678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516278" y="3597465"/>
            <a:ext cx="619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TIME</a:t>
            </a:r>
            <a:endParaRPr lang="en-GB" b="1"/>
          </a:p>
        </p:txBody>
      </p:sp>
      <p:sp>
        <p:nvSpPr>
          <p:cNvPr id="13" name="TextBox 12"/>
          <p:cNvSpPr txBox="1"/>
          <p:nvPr/>
        </p:nvSpPr>
        <p:spPr>
          <a:xfrm>
            <a:off x="7521330" y="6068184"/>
            <a:ext cx="619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TIME</a:t>
            </a:r>
            <a:endParaRPr lang="en-GB" b="1"/>
          </a:p>
        </p:txBody>
      </p:sp>
      <p:sp>
        <p:nvSpPr>
          <p:cNvPr id="14" name="TextBox 13"/>
          <p:cNvSpPr txBox="1"/>
          <p:nvPr/>
        </p:nvSpPr>
        <p:spPr>
          <a:xfrm>
            <a:off x="1131500" y="4135346"/>
            <a:ext cx="6461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U </a:t>
            </a:r>
          </a:p>
          <a:p>
            <a:pPr algn="ctr"/>
            <a:r>
              <a:rPr lang="en-US" b="1"/>
              <a:t>RATE</a:t>
            </a:r>
            <a:endParaRPr lang="en-GB" b="1"/>
          </a:p>
        </p:txBody>
      </p:sp>
      <p:sp>
        <p:nvSpPr>
          <p:cNvPr id="15" name="TextBox 14"/>
          <p:cNvSpPr txBox="1"/>
          <p:nvPr/>
        </p:nvSpPr>
        <p:spPr>
          <a:xfrm>
            <a:off x="1123412" y="1514508"/>
            <a:ext cx="6541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REAL</a:t>
            </a:r>
          </a:p>
          <a:p>
            <a:pPr algn="ctr"/>
            <a:r>
              <a:rPr lang="en-US" b="1"/>
              <a:t>GDP</a:t>
            </a:r>
            <a:endParaRPr lang="en-GB" b="1"/>
          </a:p>
        </p:txBody>
      </p:sp>
      <p:sp>
        <p:nvSpPr>
          <p:cNvPr id="20" name="TextBox 19"/>
          <p:cNvSpPr txBox="1"/>
          <p:nvPr/>
        </p:nvSpPr>
        <p:spPr>
          <a:xfrm>
            <a:off x="6910974" y="2104826"/>
            <a:ext cx="371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Y</a:t>
            </a:r>
            <a:r>
              <a:rPr lang="en-US" b="1" baseline="-25000">
                <a:solidFill>
                  <a:srgbClr val="C00000"/>
                </a:solidFill>
              </a:rPr>
              <a:t>P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1846839" y="1847549"/>
            <a:ext cx="5061375" cy="1257813"/>
          </a:xfrm>
          <a:custGeom>
            <a:avLst/>
            <a:gdLst>
              <a:gd name="connsiteX0" fmla="*/ 0 w 5657850"/>
              <a:gd name="connsiteY0" fmla="*/ 914400 h 1257813"/>
              <a:gd name="connsiteX1" fmla="*/ 1232807 w 5657850"/>
              <a:gd name="connsiteY1" fmla="*/ 163285 h 1257813"/>
              <a:gd name="connsiteX2" fmla="*/ 3682093 w 5657850"/>
              <a:gd name="connsiteY2" fmla="*/ 1257300 h 1257813"/>
              <a:gd name="connsiteX3" fmla="*/ 5657850 w 5657850"/>
              <a:gd name="connsiteY3" fmla="*/ 0 h 1257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57850" h="1257813">
                <a:moveTo>
                  <a:pt x="0" y="914400"/>
                </a:moveTo>
                <a:cubicBezTo>
                  <a:pt x="309562" y="510267"/>
                  <a:pt x="619125" y="106135"/>
                  <a:pt x="1232807" y="163285"/>
                </a:cubicBezTo>
                <a:cubicBezTo>
                  <a:pt x="1846489" y="220435"/>
                  <a:pt x="2944586" y="1284514"/>
                  <a:pt x="3682093" y="1257300"/>
                </a:cubicBezTo>
                <a:cubicBezTo>
                  <a:pt x="4419600" y="1230086"/>
                  <a:pt x="5038725" y="615043"/>
                  <a:pt x="5657850" y="0"/>
                </a:cubicBezTo>
              </a:path>
            </a:pathLst>
          </a:cu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6867155" y="1512912"/>
            <a:ext cx="360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Y</a:t>
            </a:r>
            <a:r>
              <a:rPr lang="en-US" b="1" baseline="-25000">
                <a:solidFill>
                  <a:srgbClr val="002060"/>
                </a:solidFill>
              </a:rPr>
              <a:t>A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093820" y="5075038"/>
            <a:ext cx="612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NRU</a:t>
            </a:r>
            <a:endParaRPr lang="en-GB" b="1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1834992" y="1243264"/>
            <a:ext cx="0" cy="254287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reeform 38"/>
          <p:cNvSpPr/>
          <p:nvPr/>
        </p:nvSpPr>
        <p:spPr>
          <a:xfrm>
            <a:off x="1845339" y="4781677"/>
            <a:ext cx="5075980" cy="944430"/>
          </a:xfrm>
          <a:custGeom>
            <a:avLst/>
            <a:gdLst>
              <a:gd name="connsiteX0" fmla="*/ 0 w 5894615"/>
              <a:gd name="connsiteY0" fmla="*/ 465616 h 944430"/>
              <a:gd name="connsiteX1" fmla="*/ 1338943 w 5894615"/>
              <a:gd name="connsiteY1" fmla="*/ 930980 h 944430"/>
              <a:gd name="connsiteX2" fmla="*/ 3796393 w 5894615"/>
              <a:gd name="connsiteY2" fmla="*/ 252 h 944430"/>
              <a:gd name="connsiteX3" fmla="*/ 5894615 w 5894615"/>
              <a:gd name="connsiteY3" fmla="*/ 857502 h 944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94615" h="944430">
                <a:moveTo>
                  <a:pt x="0" y="465616"/>
                </a:moveTo>
                <a:cubicBezTo>
                  <a:pt x="353105" y="737078"/>
                  <a:pt x="706211" y="1008541"/>
                  <a:pt x="1338943" y="930980"/>
                </a:cubicBezTo>
                <a:cubicBezTo>
                  <a:pt x="1971675" y="853419"/>
                  <a:pt x="3037114" y="12498"/>
                  <a:pt x="3796393" y="252"/>
                </a:cubicBezTo>
                <a:cubicBezTo>
                  <a:pt x="4555672" y="-11994"/>
                  <a:pt x="5225143" y="422754"/>
                  <a:pt x="5894615" y="857502"/>
                </a:cubicBezTo>
              </a:path>
            </a:pathLst>
          </a:custGeom>
          <a:ln w="571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1834992" y="3892939"/>
            <a:ext cx="0" cy="235991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903670" y="5563888"/>
            <a:ext cx="612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6600"/>
                </a:solidFill>
              </a:rPr>
              <a:t>ARU</a:t>
            </a:r>
            <a:endParaRPr lang="en-GB" b="1">
              <a:solidFill>
                <a:srgbClr val="0066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3701566" y="6313119"/>
                <a:ext cx="525306" cy="372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𝐹𝐸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1566" y="6313119"/>
                <a:ext cx="525306" cy="372666"/>
              </a:xfrm>
              <a:prstGeom prst="rect">
                <a:avLst/>
              </a:prstGeom>
              <a:blipFill>
                <a:blip r:embed="rId2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150328" y="6313337"/>
                <a:ext cx="525306" cy="372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𝐹𝐸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0328" y="6313337"/>
                <a:ext cx="525306" cy="372666"/>
              </a:xfrm>
              <a:prstGeom prst="rect">
                <a:avLst/>
              </a:prstGeom>
              <a:blipFill>
                <a:blip r:embed="rId2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Connector 28"/>
          <p:cNvCxnSpPr/>
          <p:nvPr/>
        </p:nvCxnSpPr>
        <p:spPr>
          <a:xfrm flipH="1">
            <a:off x="6416265" y="2379643"/>
            <a:ext cx="0" cy="387023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1849599" y="5251540"/>
            <a:ext cx="5222311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E5E73129-183B-5943-C5AD-0CF3475CFBE3}"/>
              </a:ext>
            </a:extLst>
          </p:cNvPr>
          <p:cNvSpPr txBox="1"/>
          <p:nvPr/>
        </p:nvSpPr>
        <p:spPr>
          <a:xfrm>
            <a:off x="1800147" y="2875379"/>
            <a:ext cx="22033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accent2">
                    <a:lumMod val="50000"/>
                  </a:schemeClr>
                </a:solidFill>
              </a:rPr>
              <a:t>INFLATIONARY GAP</a:t>
            </a:r>
          </a:p>
          <a:p>
            <a:pPr algn="ctr"/>
            <a:r>
              <a:rPr lang="en-US" sz="1400" b="1">
                <a:solidFill>
                  <a:schemeClr val="accent2">
                    <a:lumMod val="50000"/>
                  </a:schemeClr>
                </a:solidFill>
              </a:rPr>
              <a:t>(POSITIVE OUTPUT GAP)</a:t>
            </a:r>
          </a:p>
          <a:p>
            <a:pPr algn="ctr"/>
            <a:endParaRPr lang="en-US" sz="800" b="1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en-US" sz="1400" b="1">
                <a:solidFill>
                  <a:schemeClr val="accent2">
                    <a:lumMod val="50000"/>
                  </a:schemeClr>
                </a:solidFill>
              </a:rPr>
              <a:t>Y</a:t>
            </a:r>
            <a:r>
              <a:rPr lang="en-US" sz="1400" b="1" baseline="-25000">
                <a:solidFill>
                  <a:schemeClr val="accent2">
                    <a:lumMod val="50000"/>
                  </a:schemeClr>
                </a:solidFill>
              </a:rPr>
              <a:t>A</a:t>
            </a:r>
            <a:r>
              <a:rPr lang="en-US" sz="1400" b="1">
                <a:solidFill>
                  <a:schemeClr val="accent2">
                    <a:lumMod val="50000"/>
                  </a:schemeClr>
                </a:solidFill>
              </a:rPr>
              <a:t> &gt; Y</a:t>
            </a:r>
            <a:r>
              <a:rPr lang="en-US" sz="1400" b="1" baseline="-25000">
                <a:solidFill>
                  <a:schemeClr val="accent2">
                    <a:lumMod val="50000"/>
                  </a:schemeClr>
                </a:solidFill>
              </a:rPr>
              <a:t>P</a:t>
            </a:r>
            <a:endParaRPr lang="en-GB" sz="1400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F94116-57F6-9DD9-2ADB-E99EA77074D3}"/>
              </a:ext>
            </a:extLst>
          </p:cNvPr>
          <p:cNvSpPr txBox="1"/>
          <p:nvPr/>
        </p:nvSpPr>
        <p:spPr>
          <a:xfrm>
            <a:off x="1834991" y="4123990"/>
            <a:ext cx="211826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accent2">
                    <a:lumMod val="50000"/>
                  </a:schemeClr>
                </a:solidFill>
              </a:rPr>
              <a:t>NEGATIVE CYCLICAL UNEMPLOYMENT</a:t>
            </a:r>
          </a:p>
          <a:p>
            <a:pPr algn="ctr"/>
            <a:endParaRPr lang="en-US" sz="800" b="1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en-US" sz="1400" b="1">
                <a:solidFill>
                  <a:schemeClr val="accent2">
                    <a:lumMod val="50000"/>
                  </a:schemeClr>
                </a:solidFill>
              </a:rPr>
              <a:t>ARU &lt; NRU</a:t>
            </a:r>
            <a:endParaRPr lang="en-GB" sz="1400" b="1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F7E902B-29C9-A9C0-F907-5E353FFC1B66}"/>
              </a:ext>
            </a:extLst>
          </p:cNvPr>
          <p:cNvCxnSpPr/>
          <p:nvPr/>
        </p:nvCxnSpPr>
        <p:spPr>
          <a:xfrm flipH="1">
            <a:off x="3967636" y="1483756"/>
            <a:ext cx="0" cy="479631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EC459C1-586D-C434-6168-B1F24FFCEE6A}"/>
              </a:ext>
            </a:extLst>
          </p:cNvPr>
          <p:cNvSpPr txBox="1"/>
          <p:nvPr/>
        </p:nvSpPr>
        <p:spPr>
          <a:xfrm>
            <a:off x="10502747" y="564722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i="1"/>
              <a:t>R</a:t>
            </a:r>
            <a:r>
              <a:rPr lang="en-US" b="1" i="1"/>
              <a:t>EMINDERS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3A844A-DE0D-3F2D-203A-81437692C7CC}"/>
              </a:ext>
            </a:extLst>
          </p:cNvPr>
          <p:cNvSpPr txBox="1"/>
          <p:nvPr/>
        </p:nvSpPr>
        <p:spPr>
          <a:xfrm>
            <a:off x="10808661" y="4651878"/>
            <a:ext cx="9781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7200" b="1">
                <a:latin typeface="Magneto" panose="04030805050802020D02" pitchFamily="82" charset="0"/>
              </a:rPr>
              <a:t>R</a:t>
            </a:r>
            <a:endParaRPr lang="en-US" sz="7200" b="1">
              <a:latin typeface="Magneto" panose="040308050508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600090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Positive Cyclical Unemployment</a:t>
            </a:r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1401763" y="1660740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1401763" y="5628582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343877" y="5292857"/>
            <a:ext cx="2429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  <p:sp>
        <p:nvSpPr>
          <p:cNvPr id="9" name="TextBox 8"/>
          <p:cNvSpPr txBox="1"/>
          <p:nvPr/>
        </p:nvSpPr>
        <p:spPr>
          <a:xfrm>
            <a:off x="453833" y="1884527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14" name="Straight Connector 13"/>
          <p:cNvCxnSpPr/>
          <p:nvPr/>
        </p:nvCxnSpPr>
        <p:spPr>
          <a:xfrm>
            <a:off x="1946007" y="2125512"/>
            <a:ext cx="3120434" cy="250702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069569" y="4559455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endParaRPr lang="en-GB" b="1" baseline="-2500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14642" y="3114316"/>
                <a:ext cx="6372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642" y="3114316"/>
                <a:ext cx="637290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/>
          <p:nvPr/>
        </p:nvCxnSpPr>
        <p:spPr>
          <a:xfrm>
            <a:off x="1410164" y="3301364"/>
            <a:ext cx="199559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012957" y="5661239"/>
                <a:ext cx="4776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2957" y="5661239"/>
                <a:ext cx="477631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EA47B4D-A224-466B-BE02-D92D1D75642D}"/>
              </a:ext>
            </a:extLst>
          </p:cNvPr>
          <p:cNvCxnSpPr/>
          <p:nvPr/>
        </p:nvCxnSpPr>
        <p:spPr>
          <a:xfrm flipH="1" flipV="1">
            <a:off x="4253716" y="1980147"/>
            <a:ext cx="0" cy="363587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06A45C2-07CE-47D8-AB2C-1138FC9BDE3F}"/>
              </a:ext>
            </a:extLst>
          </p:cNvPr>
          <p:cNvSpPr txBox="1"/>
          <p:nvPr/>
        </p:nvSpPr>
        <p:spPr>
          <a:xfrm>
            <a:off x="3892539" y="1563439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LRAS</a:t>
            </a:r>
            <a:endParaRPr lang="en-GB" b="1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4BDE7CD-944B-FFAF-B056-055466B83486}"/>
              </a:ext>
            </a:extLst>
          </p:cNvPr>
          <p:cNvCxnSpPr/>
          <p:nvPr/>
        </p:nvCxnSpPr>
        <p:spPr>
          <a:xfrm flipV="1">
            <a:off x="1846385" y="1965427"/>
            <a:ext cx="3161236" cy="266711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7BF12A4-F742-2EF7-CC72-018B2590BEB4}"/>
              </a:ext>
            </a:extLst>
          </p:cNvPr>
          <p:cNvSpPr txBox="1"/>
          <p:nvPr/>
        </p:nvSpPr>
        <p:spPr>
          <a:xfrm>
            <a:off x="4971478" y="1563439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SRAS</a:t>
            </a:r>
            <a:endParaRPr lang="en-GB" b="1" baseline="-25000">
              <a:solidFill>
                <a:srgbClr val="C00000"/>
              </a:solidFill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3323344" y="3217067"/>
            <a:ext cx="182880" cy="182880"/>
            <a:chOff x="4728680" y="3055122"/>
            <a:chExt cx="256500" cy="261196"/>
          </a:xfrm>
        </p:grpSpPr>
        <p:cxnSp>
          <p:nvCxnSpPr>
            <p:cNvPr id="34" name="Straight Connector 33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9E6095D-0D05-D9D1-A36F-01EB8CDC4F9C}"/>
              </a:ext>
            </a:extLst>
          </p:cNvPr>
          <p:cNvCxnSpPr/>
          <p:nvPr/>
        </p:nvCxnSpPr>
        <p:spPr>
          <a:xfrm flipH="1">
            <a:off x="3414428" y="3306699"/>
            <a:ext cx="0" cy="232188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8B2D781-4E32-7DB0-5307-E2E0B3795AA3}"/>
                  </a:ext>
                </a:extLst>
              </p:cNvPr>
              <p:cNvSpPr txBox="1"/>
              <p:nvPr/>
            </p:nvSpPr>
            <p:spPr>
              <a:xfrm>
                <a:off x="3175431" y="5661239"/>
                <a:ext cx="4671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8B2D781-4E32-7DB0-5307-E2E0B3795A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5431" y="5661239"/>
                <a:ext cx="467115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EDB2E3A-1F87-82BA-7F00-8BF92EA88AC6}"/>
              </a:ext>
            </a:extLst>
          </p:cNvPr>
          <p:cNvCxnSpPr/>
          <p:nvPr/>
        </p:nvCxnSpPr>
        <p:spPr>
          <a:xfrm>
            <a:off x="3414428" y="6144070"/>
            <a:ext cx="839288" cy="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09584D5-FDE9-465C-3358-FB67E7EBD079}"/>
              </a:ext>
            </a:extLst>
          </p:cNvPr>
          <p:cNvSpPr txBox="1"/>
          <p:nvPr/>
        </p:nvSpPr>
        <p:spPr>
          <a:xfrm>
            <a:off x="2933088" y="6238281"/>
            <a:ext cx="18019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rgbClr val="C00000"/>
                </a:solidFill>
              </a:rPr>
              <a:t>RECESSIONARY GAP</a:t>
            </a:r>
            <a:endParaRPr lang="en-GB" sz="1400" b="1">
              <a:solidFill>
                <a:srgbClr val="C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F201DE-9561-0CDC-D4DA-D67A1C310E76}"/>
              </a:ext>
            </a:extLst>
          </p:cNvPr>
          <p:cNvSpPr/>
          <p:nvPr/>
        </p:nvSpPr>
        <p:spPr>
          <a:xfrm>
            <a:off x="5813468" y="2931468"/>
            <a:ext cx="1672464" cy="14879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NEGATIVE</a:t>
            </a:r>
            <a:br>
              <a:rPr lang="en-US" b="1" u="sng">
                <a:solidFill>
                  <a:schemeClr val="tx1"/>
                </a:solidFill>
              </a:rPr>
            </a:br>
            <a:r>
              <a:rPr lang="en-US" b="1">
                <a:solidFill>
                  <a:schemeClr val="tx1"/>
                </a:solidFill>
              </a:rPr>
              <a:t>OUTPUT GAP</a:t>
            </a:r>
          </a:p>
          <a:p>
            <a:pPr algn="ctr"/>
            <a:endParaRPr lang="en-US" b="1">
              <a:solidFill>
                <a:schemeClr val="tx1"/>
              </a:solidFill>
            </a:endParaRPr>
          </a:p>
          <a:p>
            <a:pPr algn="ctr"/>
            <a:r>
              <a:rPr lang="en-US" b="1">
                <a:solidFill>
                  <a:schemeClr val="tx1"/>
                </a:solidFill>
              </a:rPr>
              <a:t>Y</a:t>
            </a:r>
            <a:r>
              <a:rPr lang="en-US" b="1" baseline="-25000">
                <a:solidFill>
                  <a:schemeClr val="tx1"/>
                </a:solidFill>
              </a:rPr>
              <a:t>A</a:t>
            </a:r>
            <a:r>
              <a:rPr lang="en-US" b="1">
                <a:solidFill>
                  <a:schemeClr val="tx1"/>
                </a:solidFill>
              </a:rPr>
              <a:t> &lt; Y</a:t>
            </a:r>
            <a:r>
              <a:rPr lang="en-US" b="1" baseline="-25000">
                <a:solidFill>
                  <a:schemeClr val="tx1"/>
                </a:solidFill>
              </a:rPr>
              <a:t>P</a:t>
            </a:r>
            <a:endParaRPr lang="en-GB" b="1" baseline="-25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26154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1850"/>
          </a:xfrm>
        </p:spPr>
        <p:txBody>
          <a:bodyPr/>
          <a:lstStyle/>
          <a:p>
            <a:r>
              <a:rPr lang="en-US"/>
              <a:t>Negative Cyclical Unemployment</a:t>
            </a:r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1401763" y="1660740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1401763" y="5628582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343877" y="5292857"/>
            <a:ext cx="2429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  <p:sp>
        <p:nvSpPr>
          <p:cNvPr id="9" name="TextBox 8"/>
          <p:cNvSpPr txBox="1"/>
          <p:nvPr/>
        </p:nvSpPr>
        <p:spPr>
          <a:xfrm>
            <a:off x="453833" y="1884527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14" name="Straight Connector 13"/>
          <p:cNvCxnSpPr/>
          <p:nvPr/>
        </p:nvCxnSpPr>
        <p:spPr>
          <a:xfrm>
            <a:off x="2375597" y="2125512"/>
            <a:ext cx="3120434" cy="250702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506586" y="4596615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endParaRPr lang="en-GB" b="1" baseline="-2500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17067" y="3158228"/>
                <a:ext cx="6372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067" y="3158228"/>
                <a:ext cx="637290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/>
          <p:nvPr/>
        </p:nvCxnSpPr>
        <p:spPr>
          <a:xfrm>
            <a:off x="1401763" y="3343737"/>
            <a:ext cx="248155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2791711" y="5661239"/>
                <a:ext cx="4776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1711" y="5661239"/>
                <a:ext cx="477631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EA47B4D-A224-466B-BE02-D92D1D75642D}"/>
              </a:ext>
            </a:extLst>
          </p:cNvPr>
          <p:cNvCxnSpPr/>
          <p:nvPr/>
        </p:nvCxnSpPr>
        <p:spPr>
          <a:xfrm flipH="1" flipV="1">
            <a:off x="3032470" y="1980147"/>
            <a:ext cx="0" cy="363587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06A45C2-07CE-47D8-AB2C-1138FC9BDE3F}"/>
              </a:ext>
            </a:extLst>
          </p:cNvPr>
          <p:cNvSpPr txBox="1"/>
          <p:nvPr/>
        </p:nvSpPr>
        <p:spPr>
          <a:xfrm>
            <a:off x="2671293" y="1563439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LRAS</a:t>
            </a:r>
            <a:endParaRPr lang="en-GB" b="1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4BDE7CD-944B-FFAF-B056-055466B83486}"/>
              </a:ext>
            </a:extLst>
          </p:cNvPr>
          <p:cNvCxnSpPr/>
          <p:nvPr/>
        </p:nvCxnSpPr>
        <p:spPr>
          <a:xfrm flipV="1">
            <a:off x="2380290" y="1965427"/>
            <a:ext cx="3161236" cy="266711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7BF12A4-F742-2EF7-CC72-018B2590BEB4}"/>
              </a:ext>
            </a:extLst>
          </p:cNvPr>
          <p:cNvSpPr txBox="1"/>
          <p:nvPr/>
        </p:nvSpPr>
        <p:spPr>
          <a:xfrm>
            <a:off x="5543572" y="1563439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SRAS</a:t>
            </a:r>
            <a:endParaRPr lang="en-GB" b="1" baseline="-25000">
              <a:solidFill>
                <a:srgbClr val="C00000"/>
              </a:solidFill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3806741" y="3253262"/>
            <a:ext cx="182880" cy="182880"/>
            <a:chOff x="4728680" y="3055122"/>
            <a:chExt cx="256500" cy="261196"/>
          </a:xfrm>
        </p:grpSpPr>
        <p:cxnSp>
          <p:nvCxnSpPr>
            <p:cNvPr id="34" name="Straight Connector 33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9E6095D-0D05-D9D1-A36F-01EB8CDC4F9C}"/>
              </a:ext>
            </a:extLst>
          </p:cNvPr>
          <p:cNvCxnSpPr/>
          <p:nvPr/>
        </p:nvCxnSpPr>
        <p:spPr>
          <a:xfrm flipH="1">
            <a:off x="3898181" y="3352997"/>
            <a:ext cx="0" cy="227558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8B2D781-4E32-7DB0-5307-E2E0B3795AA3}"/>
                  </a:ext>
                </a:extLst>
              </p:cNvPr>
              <p:cNvSpPr txBox="1"/>
              <p:nvPr/>
            </p:nvSpPr>
            <p:spPr>
              <a:xfrm>
                <a:off x="3664086" y="5661612"/>
                <a:ext cx="4671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8B2D781-4E32-7DB0-5307-E2E0B3795A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4086" y="5661612"/>
                <a:ext cx="467115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EDB2E3A-1F87-82BA-7F00-8BF92EA88AC6}"/>
              </a:ext>
            </a:extLst>
          </p:cNvPr>
          <p:cNvCxnSpPr/>
          <p:nvPr/>
        </p:nvCxnSpPr>
        <p:spPr>
          <a:xfrm>
            <a:off x="3030526" y="6111659"/>
            <a:ext cx="867117" cy="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09584D5-FDE9-465C-3358-FB67E7EBD079}"/>
              </a:ext>
            </a:extLst>
          </p:cNvPr>
          <p:cNvSpPr txBox="1"/>
          <p:nvPr/>
        </p:nvSpPr>
        <p:spPr>
          <a:xfrm>
            <a:off x="2576404" y="6192375"/>
            <a:ext cx="17753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accent2">
                    <a:lumMod val="75000"/>
                  </a:schemeClr>
                </a:solidFill>
              </a:rPr>
              <a:t>INFLATIONARY GAP</a:t>
            </a:r>
            <a:endParaRPr lang="en-GB" sz="1400" b="1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471215-F201-D048-F624-66F51E6ACFF3}"/>
              </a:ext>
            </a:extLst>
          </p:cNvPr>
          <p:cNvSpPr/>
          <p:nvPr/>
        </p:nvSpPr>
        <p:spPr>
          <a:xfrm>
            <a:off x="6034397" y="2624511"/>
            <a:ext cx="1672464" cy="14879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POSITIVE</a:t>
            </a:r>
            <a:br>
              <a:rPr lang="en-US" b="1" u="sng">
                <a:solidFill>
                  <a:schemeClr val="tx1"/>
                </a:solidFill>
              </a:rPr>
            </a:br>
            <a:r>
              <a:rPr lang="en-US" b="1">
                <a:solidFill>
                  <a:schemeClr val="tx1"/>
                </a:solidFill>
              </a:rPr>
              <a:t>OUTPUT GAP</a:t>
            </a:r>
          </a:p>
          <a:p>
            <a:pPr algn="ctr"/>
            <a:endParaRPr lang="en-US" b="1">
              <a:solidFill>
                <a:schemeClr val="tx1"/>
              </a:solidFill>
            </a:endParaRPr>
          </a:p>
          <a:p>
            <a:pPr algn="ctr"/>
            <a:r>
              <a:rPr lang="en-US" b="1">
                <a:solidFill>
                  <a:schemeClr val="tx1"/>
                </a:solidFill>
              </a:rPr>
              <a:t>Y</a:t>
            </a:r>
            <a:r>
              <a:rPr lang="en-US" b="1" baseline="-25000">
                <a:solidFill>
                  <a:schemeClr val="tx1"/>
                </a:solidFill>
              </a:rPr>
              <a:t>A</a:t>
            </a:r>
            <a:r>
              <a:rPr lang="en-US" b="1">
                <a:solidFill>
                  <a:schemeClr val="tx1"/>
                </a:solidFill>
              </a:rPr>
              <a:t> &gt; Y</a:t>
            </a:r>
            <a:r>
              <a:rPr lang="en-US" b="1" baseline="-25000">
                <a:solidFill>
                  <a:schemeClr val="tx1"/>
                </a:solidFill>
              </a:rPr>
              <a:t>P</a:t>
            </a:r>
            <a:endParaRPr lang="en-GB" b="1" baseline="-25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618282"/>
      </p:ext>
    </p:extLst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78657BB-FBA0-4591-7EBF-022155EF8A38}"/>
              </a:ext>
            </a:extLst>
          </p:cNvPr>
          <p:cNvCxnSpPr/>
          <p:nvPr/>
        </p:nvCxnSpPr>
        <p:spPr>
          <a:xfrm flipV="1">
            <a:off x="1887646" y="2318993"/>
            <a:ext cx="3366499" cy="250137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Zero Cyclical Unemployment</a:t>
            </a:r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1346530" y="1832575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1346530" y="5800417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288644" y="5464692"/>
            <a:ext cx="2429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  <p:sp>
        <p:nvSpPr>
          <p:cNvPr id="9" name="TextBox 8"/>
          <p:cNvSpPr txBox="1"/>
          <p:nvPr/>
        </p:nvSpPr>
        <p:spPr>
          <a:xfrm>
            <a:off x="398600" y="2056362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14" name="Straight Connector 13"/>
          <p:cNvCxnSpPr/>
          <p:nvPr/>
        </p:nvCxnSpPr>
        <p:spPr>
          <a:xfrm>
            <a:off x="1890774" y="2297347"/>
            <a:ext cx="3120434" cy="250702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014336" y="4731290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endParaRPr lang="en-GB" b="1" baseline="-2500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03785" y="3408878"/>
                <a:ext cx="6033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85" y="3408878"/>
                <a:ext cx="603370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/>
          <p:nvPr/>
        </p:nvCxnSpPr>
        <p:spPr>
          <a:xfrm>
            <a:off x="1346530" y="3589976"/>
            <a:ext cx="217940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3435032" y="3496155"/>
            <a:ext cx="182880" cy="182880"/>
            <a:chOff x="4728680" y="3055122"/>
            <a:chExt cx="256500" cy="261196"/>
          </a:xfrm>
        </p:grpSpPr>
        <p:cxnSp>
          <p:nvCxnSpPr>
            <p:cNvPr id="34" name="Straight Connector 33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004029" y="5849054"/>
                <a:ext cx="10438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=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4029" y="5849054"/>
                <a:ext cx="104381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EA47B4D-A224-466B-BE02-D92D1D75642D}"/>
              </a:ext>
            </a:extLst>
          </p:cNvPr>
          <p:cNvCxnSpPr/>
          <p:nvPr/>
        </p:nvCxnSpPr>
        <p:spPr>
          <a:xfrm flipH="1" flipV="1">
            <a:off x="3529266" y="2151982"/>
            <a:ext cx="0" cy="363587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06A45C2-07CE-47D8-AB2C-1138FC9BDE3F}"/>
              </a:ext>
            </a:extLst>
          </p:cNvPr>
          <p:cNvSpPr txBox="1"/>
          <p:nvPr/>
        </p:nvSpPr>
        <p:spPr>
          <a:xfrm>
            <a:off x="3199063" y="1735274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LRAS</a:t>
            </a:r>
            <a:endParaRPr lang="en-GB" b="1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D71010-6D5F-4005-EE5D-ED8E3EBD8A32}"/>
              </a:ext>
            </a:extLst>
          </p:cNvPr>
          <p:cNvSpPr txBox="1"/>
          <p:nvPr/>
        </p:nvSpPr>
        <p:spPr>
          <a:xfrm>
            <a:off x="5254145" y="1940030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C00000"/>
                </a:solidFill>
              </a:rPr>
              <a:t>SRAS</a:t>
            </a:r>
            <a:endParaRPr lang="en-GB" b="1">
              <a:solidFill>
                <a:srgbClr val="C0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227DEA3-2113-4967-D2F8-17E56F39B864}"/>
              </a:ext>
            </a:extLst>
          </p:cNvPr>
          <p:cNvSpPr/>
          <p:nvPr/>
        </p:nvSpPr>
        <p:spPr>
          <a:xfrm>
            <a:off x="5813468" y="2931468"/>
            <a:ext cx="1672464" cy="14879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ZERO</a:t>
            </a:r>
            <a:br>
              <a:rPr lang="en-US" b="1" u="sng">
                <a:solidFill>
                  <a:schemeClr val="tx1"/>
                </a:solidFill>
              </a:rPr>
            </a:br>
            <a:r>
              <a:rPr lang="en-US" b="1">
                <a:solidFill>
                  <a:schemeClr val="tx1"/>
                </a:solidFill>
              </a:rPr>
              <a:t>OUTPUT GAP</a:t>
            </a:r>
          </a:p>
          <a:p>
            <a:pPr algn="ctr"/>
            <a:endParaRPr lang="en-US" b="1">
              <a:solidFill>
                <a:schemeClr val="tx1"/>
              </a:solidFill>
            </a:endParaRPr>
          </a:p>
          <a:p>
            <a:pPr algn="ctr"/>
            <a:r>
              <a:rPr lang="en-US" b="1">
                <a:solidFill>
                  <a:schemeClr val="tx1"/>
                </a:solidFill>
              </a:rPr>
              <a:t>Y</a:t>
            </a:r>
            <a:r>
              <a:rPr lang="en-US" b="1" baseline="-25000">
                <a:solidFill>
                  <a:schemeClr val="tx1"/>
                </a:solidFill>
              </a:rPr>
              <a:t>A</a:t>
            </a:r>
            <a:r>
              <a:rPr lang="en-US" b="1">
                <a:solidFill>
                  <a:schemeClr val="tx1"/>
                </a:solidFill>
              </a:rPr>
              <a:t> = Y</a:t>
            </a:r>
            <a:r>
              <a:rPr lang="en-US" b="1" baseline="-25000">
                <a:solidFill>
                  <a:schemeClr val="tx1"/>
                </a:solidFill>
              </a:rPr>
              <a:t>P</a:t>
            </a:r>
            <a:endParaRPr lang="en-GB" b="1" baseline="-25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299245"/>
      </p:ext>
    </p:extLst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 flipH="1">
            <a:off x="4286249" y="2286374"/>
            <a:ext cx="1948542" cy="348304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6234792" y="2286374"/>
            <a:ext cx="1570265" cy="348304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861456" y="2286374"/>
            <a:ext cx="2424793" cy="348304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4657"/>
          </a:xfrm>
        </p:spPr>
        <p:txBody>
          <a:bodyPr/>
          <a:lstStyle/>
          <a:p>
            <a:r>
              <a:rPr lang="en-US"/>
              <a:t>Inflation, Deflation &amp; Disinflation</a:t>
            </a:r>
            <a:endParaRPr lang="en-GB"/>
          </a:p>
        </p:txBody>
      </p:sp>
      <p:cxnSp>
        <p:nvCxnSpPr>
          <p:cNvPr id="5" name="Straight Arrow Connector 4"/>
          <p:cNvCxnSpPr>
            <a:endCxn id="8" idx="1"/>
          </p:cNvCxnSpPr>
          <p:nvPr/>
        </p:nvCxnSpPr>
        <p:spPr>
          <a:xfrm flipV="1">
            <a:off x="1861450" y="4568862"/>
            <a:ext cx="6248732" cy="1128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1853286" y="2032892"/>
            <a:ext cx="0" cy="371475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110182" y="4384196"/>
            <a:ext cx="69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TIME</a:t>
            </a:r>
            <a:endParaRPr lang="en-GB" b="1"/>
          </a:p>
        </p:txBody>
      </p:sp>
      <p:sp>
        <p:nvSpPr>
          <p:cNvPr id="9" name="TextBox 8"/>
          <p:cNvSpPr txBox="1"/>
          <p:nvPr/>
        </p:nvSpPr>
        <p:spPr>
          <a:xfrm>
            <a:off x="478513" y="2286374"/>
            <a:ext cx="1310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INFLATION</a:t>
            </a:r>
          </a:p>
          <a:p>
            <a:pPr algn="ctr"/>
            <a:r>
              <a:rPr lang="en-US" b="1"/>
              <a:t>RATE</a:t>
            </a:r>
            <a:endParaRPr lang="en-GB" b="1"/>
          </a:p>
        </p:txBody>
      </p:sp>
      <p:sp>
        <p:nvSpPr>
          <p:cNvPr id="10" name="Freeform 9"/>
          <p:cNvSpPr/>
          <p:nvPr/>
        </p:nvSpPr>
        <p:spPr>
          <a:xfrm>
            <a:off x="1861457" y="3272144"/>
            <a:ext cx="5061857" cy="1869949"/>
          </a:xfrm>
          <a:custGeom>
            <a:avLst/>
            <a:gdLst>
              <a:gd name="connsiteX0" fmla="*/ 0 w 5061857"/>
              <a:gd name="connsiteY0" fmla="*/ 614047 h 1869949"/>
              <a:gd name="connsiteX1" fmla="*/ 1273629 w 5061857"/>
              <a:gd name="connsiteY1" fmla="*/ 58875 h 1869949"/>
              <a:gd name="connsiteX2" fmla="*/ 3184072 w 5061857"/>
              <a:gd name="connsiteY2" fmla="*/ 1863182 h 1869949"/>
              <a:gd name="connsiteX3" fmla="*/ 5061857 w 5061857"/>
              <a:gd name="connsiteY3" fmla="*/ 556897 h 1869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1857" h="1869949">
                <a:moveTo>
                  <a:pt x="0" y="614047"/>
                </a:moveTo>
                <a:cubicBezTo>
                  <a:pt x="371475" y="232366"/>
                  <a:pt x="742950" y="-149314"/>
                  <a:pt x="1273629" y="58875"/>
                </a:cubicBezTo>
                <a:cubicBezTo>
                  <a:pt x="1804308" y="267064"/>
                  <a:pt x="2552701" y="1780178"/>
                  <a:pt x="3184072" y="1863182"/>
                </a:cubicBezTo>
                <a:cubicBezTo>
                  <a:pt x="3815443" y="1946186"/>
                  <a:pt x="4438650" y="1251541"/>
                  <a:pt x="5061857" y="556897"/>
                </a:cubicBezTo>
              </a:path>
            </a:pathLst>
          </a:cu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3" name="Straight Connector 12"/>
          <p:cNvCxnSpPr/>
          <p:nvPr/>
        </p:nvCxnSpPr>
        <p:spPr>
          <a:xfrm flipH="1" flipV="1">
            <a:off x="4286250" y="2286374"/>
            <a:ext cx="0" cy="346126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 flipV="1">
            <a:off x="6234792" y="2286374"/>
            <a:ext cx="0" cy="345855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853286" y="1911615"/>
            <a:ext cx="243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accent2">
                    <a:lumMod val="75000"/>
                  </a:schemeClr>
                </a:solidFill>
              </a:rPr>
              <a:t>INFLATION</a:t>
            </a:r>
            <a:endParaRPr lang="en-GB" b="1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234791" y="1910253"/>
            <a:ext cx="1570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accent2">
                    <a:lumMod val="75000"/>
                  </a:schemeClr>
                </a:solidFill>
              </a:rPr>
              <a:t>INFLATION</a:t>
            </a:r>
            <a:endParaRPr lang="en-GB" b="1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 flipH="1">
            <a:off x="4286249" y="1911615"/>
            <a:ext cx="1948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C00000"/>
                </a:solidFill>
              </a:rPr>
              <a:t>DEFLATION</a:t>
            </a:r>
            <a:endParaRPr lang="en-GB" b="1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80107" y="3462018"/>
            <a:ext cx="1425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INFL. RATE </a:t>
            </a:r>
            <a:endParaRPr lang="en-GB" b="1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117639"/>
      </p:ext>
    </p:extLst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FD1D8B2-0BA5-A5E2-F506-ABE2339BCD0D}"/>
              </a:ext>
            </a:extLst>
          </p:cNvPr>
          <p:cNvSpPr/>
          <p:nvPr/>
        </p:nvSpPr>
        <p:spPr>
          <a:xfrm flipH="1">
            <a:off x="1837804" y="2290094"/>
            <a:ext cx="1000645" cy="34830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A4FA3C-893C-0E97-BCF2-844FCECB5420}"/>
              </a:ext>
            </a:extLst>
          </p:cNvPr>
          <p:cNvSpPr/>
          <p:nvPr/>
        </p:nvSpPr>
        <p:spPr>
          <a:xfrm flipH="1">
            <a:off x="6242956" y="2286374"/>
            <a:ext cx="1581608" cy="34830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 flipH="1">
            <a:off x="2838450" y="2278211"/>
            <a:ext cx="1447800" cy="34830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4657"/>
          </a:xfrm>
        </p:spPr>
        <p:txBody>
          <a:bodyPr/>
          <a:lstStyle/>
          <a:p>
            <a:r>
              <a:rPr lang="en-US"/>
              <a:t>Inflation, Deflation &amp; Disinflation</a:t>
            </a:r>
            <a:endParaRPr lang="en-GB"/>
          </a:p>
        </p:txBody>
      </p:sp>
      <p:cxnSp>
        <p:nvCxnSpPr>
          <p:cNvPr id="5" name="Straight Arrow Connector 4"/>
          <p:cNvCxnSpPr>
            <a:endCxn id="8" idx="1"/>
          </p:cNvCxnSpPr>
          <p:nvPr/>
        </p:nvCxnSpPr>
        <p:spPr>
          <a:xfrm flipV="1">
            <a:off x="1861450" y="4568862"/>
            <a:ext cx="6248732" cy="1128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1853286" y="2032892"/>
            <a:ext cx="0" cy="371475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110182" y="4384196"/>
            <a:ext cx="69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TIME</a:t>
            </a:r>
            <a:endParaRPr lang="en-GB" b="1"/>
          </a:p>
        </p:txBody>
      </p:sp>
      <p:sp>
        <p:nvSpPr>
          <p:cNvPr id="9" name="TextBox 8"/>
          <p:cNvSpPr txBox="1"/>
          <p:nvPr/>
        </p:nvSpPr>
        <p:spPr>
          <a:xfrm>
            <a:off x="478513" y="2286374"/>
            <a:ext cx="1310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INFLATION</a:t>
            </a:r>
          </a:p>
          <a:p>
            <a:pPr algn="ctr"/>
            <a:r>
              <a:rPr lang="en-US" b="1"/>
              <a:t>RATE</a:t>
            </a:r>
            <a:endParaRPr lang="en-GB" b="1"/>
          </a:p>
        </p:txBody>
      </p:sp>
      <p:sp>
        <p:nvSpPr>
          <p:cNvPr id="10" name="Freeform 9"/>
          <p:cNvSpPr/>
          <p:nvPr/>
        </p:nvSpPr>
        <p:spPr>
          <a:xfrm>
            <a:off x="1861457" y="3272144"/>
            <a:ext cx="5061857" cy="1869949"/>
          </a:xfrm>
          <a:custGeom>
            <a:avLst/>
            <a:gdLst>
              <a:gd name="connsiteX0" fmla="*/ 0 w 5061857"/>
              <a:gd name="connsiteY0" fmla="*/ 614047 h 1869949"/>
              <a:gd name="connsiteX1" fmla="*/ 1273629 w 5061857"/>
              <a:gd name="connsiteY1" fmla="*/ 58875 h 1869949"/>
              <a:gd name="connsiteX2" fmla="*/ 3184072 w 5061857"/>
              <a:gd name="connsiteY2" fmla="*/ 1863182 h 1869949"/>
              <a:gd name="connsiteX3" fmla="*/ 5061857 w 5061857"/>
              <a:gd name="connsiteY3" fmla="*/ 556897 h 1869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1857" h="1869949">
                <a:moveTo>
                  <a:pt x="0" y="614047"/>
                </a:moveTo>
                <a:cubicBezTo>
                  <a:pt x="371475" y="232366"/>
                  <a:pt x="742950" y="-149314"/>
                  <a:pt x="1273629" y="58875"/>
                </a:cubicBezTo>
                <a:cubicBezTo>
                  <a:pt x="1804308" y="267064"/>
                  <a:pt x="2552701" y="1780178"/>
                  <a:pt x="3184072" y="1863182"/>
                </a:cubicBezTo>
                <a:cubicBezTo>
                  <a:pt x="3815443" y="1946186"/>
                  <a:pt x="4438650" y="1251541"/>
                  <a:pt x="5061857" y="556897"/>
                </a:cubicBezTo>
              </a:path>
            </a:pathLst>
          </a:cu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3" name="Straight Connector 12"/>
          <p:cNvCxnSpPr/>
          <p:nvPr/>
        </p:nvCxnSpPr>
        <p:spPr>
          <a:xfrm flipH="1" flipV="1">
            <a:off x="4286250" y="2286374"/>
            <a:ext cx="0" cy="346126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 flipV="1">
            <a:off x="2838450" y="2302702"/>
            <a:ext cx="0" cy="345855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751364" y="1901872"/>
            <a:ext cx="1641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002060"/>
                </a:solidFill>
              </a:rPr>
              <a:t>DISINFLATION</a:t>
            </a:r>
            <a:endParaRPr lang="en-GB" b="1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80107" y="3462018"/>
            <a:ext cx="1425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INFL. RATE </a:t>
            </a:r>
            <a:endParaRPr lang="en-GB" b="1">
              <a:solidFill>
                <a:srgbClr val="002060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7E3D898-A7D9-62BC-FFBE-6AD99AEC7614}"/>
              </a:ext>
            </a:extLst>
          </p:cNvPr>
          <p:cNvCxnSpPr/>
          <p:nvPr/>
        </p:nvCxnSpPr>
        <p:spPr>
          <a:xfrm flipH="1" flipV="1">
            <a:off x="6234792" y="2286374"/>
            <a:ext cx="0" cy="345855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58F0BFF-B610-C788-645D-D2FAC6D4CB3D}"/>
              </a:ext>
            </a:extLst>
          </p:cNvPr>
          <p:cNvSpPr txBox="1"/>
          <p:nvPr/>
        </p:nvSpPr>
        <p:spPr>
          <a:xfrm>
            <a:off x="3818648" y="6051034"/>
            <a:ext cx="18153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accent6">
                    <a:lumMod val="50000"/>
                  </a:schemeClr>
                </a:solidFill>
              </a:rPr>
              <a:t>ACCELERATING INFLATION</a:t>
            </a:r>
            <a:endParaRPr lang="en-GB" b="1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95A9DE7-22FA-67AE-3460-430BDA0D827C}"/>
              </a:ext>
            </a:extLst>
          </p:cNvPr>
          <p:cNvCxnSpPr/>
          <p:nvPr/>
        </p:nvCxnSpPr>
        <p:spPr>
          <a:xfrm flipH="1">
            <a:off x="5706665" y="6376405"/>
            <a:ext cx="1388234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44905CA-D79E-4F66-9960-2DD2E912B066}"/>
              </a:ext>
            </a:extLst>
          </p:cNvPr>
          <p:cNvCxnSpPr/>
          <p:nvPr/>
        </p:nvCxnSpPr>
        <p:spPr>
          <a:xfrm flipH="1" flipV="1">
            <a:off x="7094899" y="5293774"/>
            <a:ext cx="0" cy="1083146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9D3069D-1E77-0446-A66D-3E38DCA3A73A}"/>
              </a:ext>
            </a:extLst>
          </p:cNvPr>
          <p:cNvCxnSpPr/>
          <p:nvPr/>
        </p:nvCxnSpPr>
        <p:spPr>
          <a:xfrm flipH="1">
            <a:off x="2364546" y="6379408"/>
            <a:ext cx="1388234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8A2DCFF-2981-D6C6-5D6F-780709217528}"/>
              </a:ext>
            </a:extLst>
          </p:cNvPr>
          <p:cNvCxnSpPr/>
          <p:nvPr/>
        </p:nvCxnSpPr>
        <p:spPr>
          <a:xfrm flipH="1" flipV="1">
            <a:off x="2357791" y="5296220"/>
            <a:ext cx="0" cy="1083146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1006968"/>
      </p:ext>
    </p:extLst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527" y="511628"/>
            <a:ext cx="8596668" cy="672193"/>
          </a:xfrm>
        </p:spPr>
        <p:txBody>
          <a:bodyPr/>
          <a:lstStyle/>
          <a:p>
            <a:r>
              <a:rPr lang="en-US"/>
              <a:t>Demand-Pull Inflation</a:t>
            </a:r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414353" y="1639500"/>
            <a:ext cx="0" cy="40005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421177" y="5640000"/>
            <a:ext cx="4942115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818609" y="2145681"/>
            <a:ext cx="1864139" cy="271594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194167" y="2219164"/>
            <a:ext cx="1533466" cy="257175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31268" y="1919221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sp>
        <p:nvSpPr>
          <p:cNvPr id="21" name="TextBox 20"/>
          <p:cNvSpPr txBox="1"/>
          <p:nvPr/>
        </p:nvSpPr>
        <p:spPr>
          <a:xfrm>
            <a:off x="4708236" y="1873842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SRAS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93588" y="4848064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3177828" y="2214026"/>
            <a:ext cx="385709" cy="253629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1414353" y="3051921"/>
            <a:ext cx="281452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1414353" y="3677848"/>
            <a:ext cx="243706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42478" y="3048241"/>
            <a:ext cx="0" cy="258943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3867742" y="3693499"/>
            <a:ext cx="0" cy="194650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/>
          <p:cNvGrpSpPr/>
          <p:nvPr/>
        </p:nvGrpSpPr>
        <p:grpSpPr>
          <a:xfrm>
            <a:off x="3778847" y="3588803"/>
            <a:ext cx="182880" cy="182880"/>
            <a:chOff x="7421336" y="2099004"/>
            <a:chExt cx="1478705" cy="1481036"/>
          </a:xfrm>
        </p:grpSpPr>
        <p:cxnSp>
          <p:nvCxnSpPr>
            <p:cNvPr id="41" name="Straight Connector 40"/>
            <p:cNvCxnSpPr/>
            <p:nvPr/>
          </p:nvCxnSpPr>
          <p:spPr>
            <a:xfrm>
              <a:off x="7421336" y="2099004"/>
              <a:ext cx="1478705" cy="147870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7421336" y="2099004"/>
              <a:ext cx="1478705" cy="148103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005793" y="5672827"/>
                <a:ext cx="4624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5793" y="5672827"/>
                <a:ext cx="462499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639154" y="5672856"/>
                <a:ext cx="457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9154" y="5672856"/>
                <a:ext cx="457176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910996" y="3495253"/>
                <a:ext cx="4734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996" y="3495253"/>
                <a:ext cx="473463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910996" y="2867255"/>
                <a:ext cx="4787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996" y="2867255"/>
                <a:ext cx="47878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ight Arrow 46"/>
          <p:cNvSpPr/>
          <p:nvPr/>
        </p:nvSpPr>
        <p:spPr>
          <a:xfrm rot="10800000" flipH="1">
            <a:off x="3867742" y="6050819"/>
            <a:ext cx="374735" cy="22860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49" name="Right Arrow 48"/>
          <p:cNvSpPr/>
          <p:nvPr/>
        </p:nvSpPr>
        <p:spPr>
          <a:xfrm rot="16200000">
            <a:off x="515089" y="3254148"/>
            <a:ext cx="633055" cy="22860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37" name="Straight Connector 36"/>
          <p:cNvCxnSpPr/>
          <p:nvPr/>
        </p:nvCxnSpPr>
        <p:spPr>
          <a:xfrm>
            <a:off x="3608422" y="2125532"/>
            <a:ext cx="1872365" cy="2727934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5439042" y="4844525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4150256" y="2959325"/>
            <a:ext cx="182880" cy="182880"/>
            <a:chOff x="7421336" y="2099004"/>
            <a:chExt cx="1478705" cy="1481036"/>
          </a:xfrm>
        </p:grpSpPr>
        <p:cxnSp>
          <p:nvCxnSpPr>
            <p:cNvPr id="35" name="Straight Connector 34"/>
            <p:cNvCxnSpPr/>
            <p:nvPr/>
          </p:nvCxnSpPr>
          <p:spPr>
            <a:xfrm>
              <a:off x="7421336" y="2099004"/>
              <a:ext cx="1478705" cy="147870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7421336" y="2099004"/>
              <a:ext cx="1478705" cy="148103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FCF94D2D-7820-4988-A4B4-D00F472C9A12}"/>
              </a:ext>
            </a:extLst>
          </p:cNvPr>
          <p:cNvSpPr txBox="1"/>
          <p:nvPr/>
        </p:nvSpPr>
        <p:spPr>
          <a:xfrm>
            <a:off x="6363292" y="5314514"/>
            <a:ext cx="24294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03ECAD-0ECB-8193-D0D7-F3058FE1A64C}"/>
              </a:ext>
            </a:extLst>
          </p:cNvPr>
          <p:cNvSpPr/>
          <p:nvPr/>
        </p:nvSpPr>
        <p:spPr>
          <a:xfrm>
            <a:off x="5939762" y="3022760"/>
            <a:ext cx="1963878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POSITIVE</a:t>
            </a:r>
            <a:r>
              <a:rPr lang="en-US" b="1">
                <a:solidFill>
                  <a:schemeClr val="tx1"/>
                </a:solidFill>
              </a:rPr>
              <a:t> DEMAND SHOCK</a:t>
            </a:r>
            <a:endParaRPr lang="en-GB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399128"/>
      </p:ext>
    </p:extLst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Arc 62">
            <a:extLst>
              <a:ext uri="{FF2B5EF4-FFF2-40B4-BE49-F238E27FC236}">
                <a16:creationId xmlns:a16="http://schemas.microsoft.com/office/drawing/2014/main" id="{4E0C9592-03C9-9203-F4DF-2DCCF1619B41}"/>
              </a:ext>
            </a:extLst>
          </p:cNvPr>
          <p:cNvSpPr/>
          <p:nvPr/>
        </p:nvSpPr>
        <p:spPr>
          <a:xfrm flipV="1">
            <a:off x="701427" y="1423295"/>
            <a:ext cx="5103175" cy="3333053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527" y="511628"/>
            <a:ext cx="8596668" cy="672193"/>
          </a:xfrm>
        </p:spPr>
        <p:txBody>
          <a:bodyPr/>
          <a:lstStyle/>
          <a:p>
            <a:r>
              <a:rPr lang="en-US"/>
              <a:t>Demand-Pull Inflation</a:t>
            </a:r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24C202-AB24-4733-8353-53A5D1DC083F}"/>
              </a:ext>
            </a:extLst>
          </p:cNvPr>
          <p:cNvSpPr txBox="1"/>
          <p:nvPr/>
        </p:nvSpPr>
        <p:spPr>
          <a:xfrm>
            <a:off x="6511046" y="5531447"/>
            <a:ext cx="2448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6AFFF6-DC58-57F2-3531-C18AD61B35DD}"/>
              </a:ext>
            </a:extLst>
          </p:cNvPr>
          <p:cNvSpPr txBox="1"/>
          <p:nvPr/>
        </p:nvSpPr>
        <p:spPr>
          <a:xfrm>
            <a:off x="5574077" y="1937416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6C84D9-6262-9217-B371-E6999A86A86D}"/>
              </a:ext>
            </a:extLst>
          </p:cNvPr>
          <p:cNvSpPr txBox="1"/>
          <p:nvPr/>
        </p:nvSpPr>
        <p:spPr>
          <a:xfrm>
            <a:off x="623860" y="2176565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F36F9FB-32B3-206C-4C9B-CBFDDE41E2E2}"/>
              </a:ext>
            </a:extLst>
          </p:cNvPr>
          <p:cNvCxnSpPr/>
          <p:nvPr/>
        </p:nvCxnSpPr>
        <p:spPr>
          <a:xfrm flipV="1">
            <a:off x="1568933" y="5859928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05B8526-D7EF-235D-008A-FFFAFDBF0931}"/>
              </a:ext>
            </a:extLst>
          </p:cNvPr>
          <p:cNvCxnSpPr/>
          <p:nvPr/>
        </p:nvCxnSpPr>
        <p:spPr>
          <a:xfrm flipH="1" flipV="1">
            <a:off x="5804086" y="2349304"/>
            <a:ext cx="0" cy="72553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7363A7E-FCE0-6DA8-E3FF-0CBCFBAA8D29}"/>
              </a:ext>
            </a:extLst>
          </p:cNvPr>
          <p:cNvCxnSpPr/>
          <p:nvPr/>
        </p:nvCxnSpPr>
        <p:spPr>
          <a:xfrm flipH="1">
            <a:off x="1596059" y="4756350"/>
            <a:ext cx="167272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5A19564-7954-C988-10C6-1649614CD026}"/>
              </a:ext>
            </a:extLst>
          </p:cNvPr>
          <p:cNvCxnSpPr/>
          <p:nvPr/>
        </p:nvCxnSpPr>
        <p:spPr>
          <a:xfrm flipH="1" flipV="1">
            <a:off x="1568933" y="1886770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2B70BD9-A921-CF00-3973-D9734950536D}"/>
              </a:ext>
            </a:extLst>
          </p:cNvPr>
          <p:cNvCxnSpPr/>
          <p:nvPr/>
        </p:nvCxnSpPr>
        <p:spPr>
          <a:xfrm>
            <a:off x="4314353" y="3175793"/>
            <a:ext cx="912573" cy="212933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490CE82-FBDC-8866-0995-F02E19C1B9D8}"/>
              </a:ext>
            </a:extLst>
          </p:cNvPr>
          <p:cNvCxnSpPr/>
          <p:nvPr/>
        </p:nvCxnSpPr>
        <p:spPr>
          <a:xfrm>
            <a:off x="5177953" y="3175793"/>
            <a:ext cx="912573" cy="2129338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9BC52A10-7E06-8376-EC75-4094E4ACD356}"/>
              </a:ext>
            </a:extLst>
          </p:cNvPr>
          <p:cNvSpPr/>
          <p:nvPr/>
        </p:nvSpPr>
        <p:spPr>
          <a:xfrm>
            <a:off x="4656307" y="3267526"/>
            <a:ext cx="376136" cy="246434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20C180E-1C21-121A-1800-5A5EF8BED857}"/>
              </a:ext>
            </a:extLst>
          </p:cNvPr>
          <p:cNvCxnSpPr/>
          <p:nvPr/>
        </p:nvCxnSpPr>
        <p:spPr>
          <a:xfrm flipH="1">
            <a:off x="1568933" y="4392591"/>
            <a:ext cx="326274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5BFFBC2-318E-36B3-2FED-A74315CE6802}"/>
              </a:ext>
            </a:extLst>
          </p:cNvPr>
          <p:cNvGrpSpPr/>
          <p:nvPr/>
        </p:nvGrpSpPr>
        <p:grpSpPr>
          <a:xfrm>
            <a:off x="4747215" y="4298107"/>
            <a:ext cx="182880" cy="184468"/>
            <a:chOff x="4715318" y="3055122"/>
            <a:chExt cx="269862" cy="26346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5A9E8EB-D7F1-A995-AA84-CB9D0A19FB20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A4D4C59-DBF9-F668-B7F1-7D14C24C1CB0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47E5D11-0E3F-7C98-BCC4-5C275CF6448B}"/>
              </a:ext>
            </a:extLst>
          </p:cNvPr>
          <p:cNvCxnSpPr/>
          <p:nvPr/>
        </p:nvCxnSpPr>
        <p:spPr>
          <a:xfrm flipH="1">
            <a:off x="1568933" y="3885508"/>
            <a:ext cx="392214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F9406FA-7CD5-9C68-F4A2-98BE81BD5A33}"/>
              </a:ext>
            </a:extLst>
          </p:cNvPr>
          <p:cNvCxnSpPr/>
          <p:nvPr/>
        </p:nvCxnSpPr>
        <p:spPr>
          <a:xfrm flipH="1">
            <a:off x="5226615" y="4146790"/>
            <a:ext cx="0" cy="17071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876040E-1FAD-F9A8-0A03-F729D5C9C305}"/>
                  </a:ext>
                </a:extLst>
              </p:cNvPr>
              <p:cNvSpPr txBox="1"/>
              <p:nvPr/>
            </p:nvSpPr>
            <p:spPr>
              <a:xfrm>
                <a:off x="4962152" y="5892553"/>
                <a:ext cx="5289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876040E-1FAD-F9A8-0A03-F729D5C9C3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2152" y="5892553"/>
                <a:ext cx="528926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8" name="Group 37">
            <a:extLst>
              <a:ext uri="{FF2B5EF4-FFF2-40B4-BE49-F238E27FC236}">
                <a16:creationId xmlns:a16="http://schemas.microsoft.com/office/drawing/2014/main" id="{FA91D457-6F17-8456-95F1-35B724BE7A6F}"/>
              </a:ext>
            </a:extLst>
          </p:cNvPr>
          <p:cNvGrpSpPr/>
          <p:nvPr/>
        </p:nvGrpSpPr>
        <p:grpSpPr>
          <a:xfrm>
            <a:off x="5399727" y="3792914"/>
            <a:ext cx="182880" cy="184468"/>
            <a:chOff x="4715318" y="3055122"/>
            <a:chExt cx="269862" cy="263464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30602236-68EC-B158-96C1-D72CBE39BF62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8760E71-0838-5CD3-03DF-51A71E38E8C5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3AFC1A9-2120-C762-F2AA-C706959E5783}"/>
              </a:ext>
            </a:extLst>
          </p:cNvPr>
          <p:cNvCxnSpPr/>
          <p:nvPr/>
        </p:nvCxnSpPr>
        <p:spPr>
          <a:xfrm flipH="1">
            <a:off x="5488961" y="3883391"/>
            <a:ext cx="0" cy="197052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49745CC-32CC-56B2-9C5B-3222CD9227CC}"/>
                  </a:ext>
                </a:extLst>
              </p:cNvPr>
              <p:cNvSpPr txBox="1"/>
              <p:nvPr/>
            </p:nvSpPr>
            <p:spPr>
              <a:xfrm>
                <a:off x="906037" y="4203073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49745CC-32CC-56B2-9C5B-3222CD9227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037" y="4203073"/>
                <a:ext cx="62735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D475D22-B20F-51A1-50CA-40A0C41C2D78}"/>
                  </a:ext>
                </a:extLst>
              </p:cNvPr>
              <p:cNvSpPr txBox="1"/>
              <p:nvPr/>
            </p:nvSpPr>
            <p:spPr>
              <a:xfrm>
                <a:off x="900715" y="3697880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D475D22-B20F-51A1-50CA-40A0C41C2D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715" y="3697880"/>
                <a:ext cx="632673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6A7FC3AE-FC80-9337-47EF-EB364E53F27E}"/>
              </a:ext>
            </a:extLst>
          </p:cNvPr>
          <p:cNvCxnSpPr/>
          <p:nvPr/>
        </p:nvCxnSpPr>
        <p:spPr>
          <a:xfrm flipH="1">
            <a:off x="4831673" y="4392850"/>
            <a:ext cx="0" cy="146106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45AB6398-CC65-4A35-72FA-E0CCAB0FF2F6}"/>
                  </a:ext>
                </a:extLst>
              </p:cNvPr>
              <p:cNvSpPr txBox="1"/>
              <p:nvPr/>
            </p:nvSpPr>
            <p:spPr>
              <a:xfrm>
                <a:off x="4577436" y="5892553"/>
                <a:ext cx="5084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45AB6398-CC65-4A35-72FA-E0CCAB0FF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436" y="5892553"/>
                <a:ext cx="508473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B7A0EDA-3DF0-0C3F-287F-ACB1E27182C8}"/>
                  </a:ext>
                </a:extLst>
              </p:cNvPr>
              <p:cNvSpPr txBox="1"/>
              <p:nvPr/>
            </p:nvSpPr>
            <p:spPr>
              <a:xfrm>
                <a:off x="5238956" y="5892553"/>
                <a:ext cx="513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B7A0EDA-3DF0-0C3F-287F-ACB1E27182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8956" y="5892553"/>
                <a:ext cx="513794" cy="369332"/>
              </a:xfrm>
              <a:prstGeom prst="rect">
                <a:avLst/>
              </a:prstGeom>
              <a:blipFill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Arrow: Down 57">
            <a:extLst>
              <a:ext uri="{FF2B5EF4-FFF2-40B4-BE49-F238E27FC236}">
                <a16:creationId xmlns:a16="http://schemas.microsoft.com/office/drawing/2014/main" id="{DF45FB26-5038-1003-DE52-D86B1CF64DDD}"/>
              </a:ext>
            </a:extLst>
          </p:cNvPr>
          <p:cNvSpPr/>
          <p:nvPr/>
        </p:nvSpPr>
        <p:spPr>
          <a:xfrm rot="16200000">
            <a:off x="5036875" y="6055703"/>
            <a:ext cx="246888" cy="657290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9" name="Arrow: Down 58">
            <a:extLst>
              <a:ext uri="{FF2B5EF4-FFF2-40B4-BE49-F238E27FC236}">
                <a16:creationId xmlns:a16="http://schemas.microsoft.com/office/drawing/2014/main" id="{F58CA741-0997-8BEE-37CD-B9441B233AF6}"/>
              </a:ext>
            </a:extLst>
          </p:cNvPr>
          <p:cNvSpPr/>
          <p:nvPr/>
        </p:nvSpPr>
        <p:spPr>
          <a:xfrm rot="10800000">
            <a:off x="684042" y="3881846"/>
            <a:ext cx="246888" cy="509200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1420AE9-DEE4-E7FC-837B-C0229DF680FB}"/>
              </a:ext>
            </a:extLst>
          </p:cNvPr>
          <p:cNvSpPr txBox="1"/>
          <p:nvPr/>
        </p:nvSpPr>
        <p:spPr>
          <a:xfrm>
            <a:off x="4029659" y="277383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24DCF06-7DF9-6FBA-4D47-E7E362251E1E}"/>
              </a:ext>
            </a:extLst>
          </p:cNvPr>
          <p:cNvSpPr txBox="1"/>
          <p:nvPr/>
        </p:nvSpPr>
        <p:spPr>
          <a:xfrm>
            <a:off x="4893259" y="277383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8516A0B-BAE8-41A1-855A-D69801257A95}"/>
              </a:ext>
            </a:extLst>
          </p:cNvPr>
          <p:cNvSpPr/>
          <p:nvPr/>
        </p:nvSpPr>
        <p:spPr>
          <a:xfrm>
            <a:off x="6721608" y="3175793"/>
            <a:ext cx="1963878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POSITIVE</a:t>
            </a:r>
            <a:r>
              <a:rPr lang="en-US" b="1">
                <a:solidFill>
                  <a:schemeClr val="tx1"/>
                </a:solidFill>
              </a:rPr>
              <a:t> DEMAND SHOCK</a:t>
            </a:r>
            <a:endParaRPr lang="en-GB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347176"/>
      </p:ext>
    </p:extLst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527" y="511628"/>
            <a:ext cx="8596668" cy="672193"/>
          </a:xfrm>
        </p:spPr>
        <p:txBody>
          <a:bodyPr/>
          <a:lstStyle/>
          <a:p>
            <a:r>
              <a:rPr lang="en-US"/>
              <a:t>Cost-Push Inflation</a:t>
            </a:r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345523" y="1673676"/>
            <a:ext cx="0" cy="40005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352347" y="5674176"/>
            <a:ext cx="4942115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235430" y="2253340"/>
            <a:ext cx="2767693" cy="25717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125337" y="2253340"/>
            <a:ext cx="1533466" cy="257175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2085810" y="2253340"/>
            <a:ext cx="1533466" cy="2571752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62438" y="1953397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sp>
        <p:nvSpPr>
          <p:cNvPr id="20" name="TextBox 19"/>
          <p:cNvSpPr txBox="1"/>
          <p:nvPr/>
        </p:nvSpPr>
        <p:spPr>
          <a:xfrm>
            <a:off x="3219967" y="1875844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4"/>
                </a:solidFill>
              </a:rPr>
              <a:t>SRAS</a:t>
            </a:r>
            <a:r>
              <a:rPr lang="en-US" b="1" baseline="-25000">
                <a:solidFill>
                  <a:schemeClr val="accent4"/>
                </a:solidFill>
              </a:rPr>
              <a:t>2</a:t>
            </a:r>
            <a:endParaRPr lang="en-GB" b="1" baseline="-25000">
              <a:solidFill>
                <a:schemeClr val="accent4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59494" y="1873514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SRAS</a:t>
            </a:r>
            <a:r>
              <a:rPr lang="en-US" b="1" baseline="-25000">
                <a:solidFill>
                  <a:srgbClr val="C00000"/>
                </a:solidFill>
              </a:rPr>
              <a:t>1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94959" y="4784270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23" name="Right Arrow 22"/>
          <p:cNvSpPr/>
          <p:nvPr/>
        </p:nvSpPr>
        <p:spPr>
          <a:xfrm rot="10800000">
            <a:off x="3745145" y="2350122"/>
            <a:ext cx="457200" cy="310243"/>
          </a:xfrm>
          <a:prstGeom prst="rightArrow">
            <a:avLst/>
          </a:prstGeom>
          <a:solidFill>
            <a:schemeClr val="accent4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1345523" y="3086097"/>
            <a:ext cx="177981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1345523" y="3712024"/>
            <a:ext cx="243706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3130779" y="3084737"/>
            <a:ext cx="0" cy="258943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3798912" y="3727675"/>
            <a:ext cx="0" cy="194650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3037192" y="3002663"/>
            <a:ext cx="182880" cy="182880"/>
            <a:chOff x="7421336" y="2099004"/>
            <a:chExt cx="1478705" cy="1481036"/>
          </a:xfrm>
        </p:grpSpPr>
        <p:cxnSp>
          <p:nvCxnSpPr>
            <p:cNvPr id="35" name="Straight Connector 34"/>
            <p:cNvCxnSpPr/>
            <p:nvPr/>
          </p:nvCxnSpPr>
          <p:spPr>
            <a:xfrm>
              <a:off x="7421336" y="2099004"/>
              <a:ext cx="1478705" cy="147870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7421336" y="2099004"/>
              <a:ext cx="1478705" cy="148103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3708043" y="3620426"/>
            <a:ext cx="182880" cy="182880"/>
            <a:chOff x="7421336" y="2099004"/>
            <a:chExt cx="1478705" cy="1481036"/>
          </a:xfrm>
        </p:grpSpPr>
        <p:cxnSp>
          <p:nvCxnSpPr>
            <p:cNvPr id="41" name="Straight Connector 40"/>
            <p:cNvCxnSpPr/>
            <p:nvPr/>
          </p:nvCxnSpPr>
          <p:spPr>
            <a:xfrm>
              <a:off x="7421336" y="2099004"/>
              <a:ext cx="1478705" cy="147870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7421336" y="2099004"/>
              <a:ext cx="1478705" cy="148103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2910998" y="5706832"/>
                <a:ext cx="4624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998" y="5706832"/>
                <a:ext cx="462499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572076" y="5706049"/>
                <a:ext cx="457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2076" y="5706049"/>
                <a:ext cx="45717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ight Arrow 46"/>
          <p:cNvSpPr/>
          <p:nvPr/>
        </p:nvSpPr>
        <p:spPr>
          <a:xfrm rot="10800000">
            <a:off x="3125337" y="6067999"/>
            <a:ext cx="689904" cy="228600"/>
          </a:xfrm>
          <a:prstGeom prst="rightArrow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49" name="Right Arrow 48"/>
          <p:cNvSpPr/>
          <p:nvPr/>
        </p:nvSpPr>
        <p:spPr>
          <a:xfrm rot="16200000">
            <a:off x="446259" y="3288324"/>
            <a:ext cx="633055" cy="22860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DDCFB56-1FE0-492A-9628-7A5F7C1302B7}"/>
              </a:ext>
            </a:extLst>
          </p:cNvPr>
          <p:cNvSpPr txBox="1"/>
          <p:nvPr/>
        </p:nvSpPr>
        <p:spPr>
          <a:xfrm>
            <a:off x="6294462" y="5351010"/>
            <a:ext cx="24294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86174FF-93DB-4FF9-BB21-3D8857487158}"/>
                  </a:ext>
                </a:extLst>
              </p:cNvPr>
              <p:cNvSpPr txBox="1"/>
              <p:nvPr/>
            </p:nvSpPr>
            <p:spPr>
              <a:xfrm>
                <a:off x="863669" y="3524435"/>
                <a:ext cx="4734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86174FF-93DB-4FF9-BB21-3D88574871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669" y="3524435"/>
                <a:ext cx="473463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69BD99B-8F88-47CA-A303-53163A739203}"/>
                  </a:ext>
                </a:extLst>
              </p:cNvPr>
              <p:cNvSpPr txBox="1"/>
              <p:nvPr/>
            </p:nvSpPr>
            <p:spPr>
              <a:xfrm>
                <a:off x="863807" y="2900071"/>
                <a:ext cx="4787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69BD99B-8F88-47CA-A303-53163A7392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807" y="2900071"/>
                <a:ext cx="478785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BD50DD2F-0E0C-F404-EE75-F3C80AC845E3}"/>
              </a:ext>
            </a:extLst>
          </p:cNvPr>
          <p:cNvSpPr/>
          <p:nvPr/>
        </p:nvSpPr>
        <p:spPr>
          <a:xfrm>
            <a:off x="5548710" y="3002663"/>
            <a:ext cx="1795583" cy="105383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NEGATIVE</a:t>
            </a:r>
            <a:r>
              <a:rPr lang="en-US" b="1">
                <a:solidFill>
                  <a:schemeClr val="tx1"/>
                </a:solidFill>
              </a:rPr>
              <a:t> SHORT-RUN SUPPLY SHOCK</a:t>
            </a:r>
            <a:endParaRPr lang="en-GB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28195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527" y="511628"/>
            <a:ext cx="8596668" cy="672193"/>
          </a:xfrm>
        </p:spPr>
        <p:txBody>
          <a:bodyPr/>
          <a:lstStyle/>
          <a:p>
            <a:r>
              <a:rPr lang="en-US" i="1"/>
              <a:t>Bad</a:t>
            </a:r>
            <a:r>
              <a:rPr lang="en-US"/>
              <a:t> Deflation</a:t>
            </a:r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414353" y="1639500"/>
            <a:ext cx="0" cy="40005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421177" y="5640000"/>
            <a:ext cx="4942115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818609" y="2145681"/>
            <a:ext cx="1864139" cy="2715949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194167" y="2219164"/>
            <a:ext cx="1533466" cy="257175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31268" y="1919221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sp>
        <p:nvSpPr>
          <p:cNvPr id="21" name="TextBox 20"/>
          <p:cNvSpPr txBox="1"/>
          <p:nvPr/>
        </p:nvSpPr>
        <p:spPr>
          <a:xfrm>
            <a:off x="4708236" y="1873842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SRAS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93588" y="4848064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3" name="Right Arrow 22"/>
          <p:cNvSpPr/>
          <p:nvPr/>
        </p:nvSpPr>
        <p:spPr>
          <a:xfrm rot="10800000">
            <a:off x="3177828" y="2214026"/>
            <a:ext cx="385709" cy="253629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1414353" y="3051921"/>
            <a:ext cx="281452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1414353" y="3677848"/>
            <a:ext cx="243706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42478" y="3048241"/>
            <a:ext cx="0" cy="258943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3867742" y="3693499"/>
            <a:ext cx="0" cy="194650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/>
          <p:cNvGrpSpPr/>
          <p:nvPr/>
        </p:nvGrpSpPr>
        <p:grpSpPr>
          <a:xfrm>
            <a:off x="3778847" y="3588803"/>
            <a:ext cx="182880" cy="182880"/>
            <a:chOff x="7421336" y="2099004"/>
            <a:chExt cx="1478705" cy="1481036"/>
          </a:xfrm>
        </p:grpSpPr>
        <p:cxnSp>
          <p:nvCxnSpPr>
            <p:cNvPr id="41" name="Straight Connector 40"/>
            <p:cNvCxnSpPr/>
            <p:nvPr/>
          </p:nvCxnSpPr>
          <p:spPr>
            <a:xfrm>
              <a:off x="7421336" y="2099004"/>
              <a:ext cx="1478705" cy="147870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7421336" y="2099004"/>
              <a:ext cx="1478705" cy="148103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008455" y="5672827"/>
                <a:ext cx="457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8455" y="5672827"/>
                <a:ext cx="457176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636493" y="5672856"/>
                <a:ext cx="4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6493" y="5672856"/>
                <a:ext cx="462498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910996" y="3495253"/>
                <a:ext cx="478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996" y="3495253"/>
                <a:ext cx="47878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910996" y="2867255"/>
                <a:ext cx="4734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996" y="2867255"/>
                <a:ext cx="473463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ight Arrow 46"/>
          <p:cNvSpPr/>
          <p:nvPr/>
        </p:nvSpPr>
        <p:spPr>
          <a:xfrm flipH="1">
            <a:off x="3867742" y="6050819"/>
            <a:ext cx="374735" cy="22860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49" name="Right Arrow 48"/>
          <p:cNvSpPr/>
          <p:nvPr/>
        </p:nvSpPr>
        <p:spPr>
          <a:xfrm rot="5400000">
            <a:off x="515089" y="3254148"/>
            <a:ext cx="633055" cy="22860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37" name="Straight Connector 36"/>
          <p:cNvCxnSpPr/>
          <p:nvPr/>
        </p:nvCxnSpPr>
        <p:spPr>
          <a:xfrm>
            <a:off x="3608422" y="2125532"/>
            <a:ext cx="1872365" cy="272793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5439042" y="4844525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4150256" y="2959325"/>
            <a:ext cx="182880" cy="182880"/>
            <a:chOff x="7421336" y="2099004"/>
            <a:chExt cx="1478705" cy="1481036"/>
          </a:xfrm>
        </p:grpSpPr>
        <p:cxnSp>
          <p:nvCxnSpPr>
            <p:cNvPr id="35" name="Straight Connector 34"/>
            <p:cNvCxnSpPr/>
            <p:nvPr/>
          </p:nvCxnSpPr>
          <p:spPr>
            <a:xfrm>
              <a:off x="7421336" y="2099004"/>
              <a:ext cx="1478705" cy="147870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7421336" y="2099004"/>
              <a:ext cx="1478705" cy="148103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FCF94D2D-7820-4988-A4B4-D00F472C9A12}"/>
              </a:ext>
            </a:extLst>
          </p:cNvPr>
          <p:cNvSpPr txBox="1"/>
          <p:nvPr/>
        </p:nvSpPr>
        <p:spPr>
          <a:xfrm>
            <a:off x="6363292" y="5314514"/>
            <a:ext cx="24294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03ECAD-0ECB-8193-D0D7-F3058FE1A64C}"/>
              </a:ext>
            </a:extLst>
          </p:cNvPr>
          <p:cNvSpPr/>
          <p:nvPr/>
        </p:nvSpPr>
        <p:spPr>
          <a:xfrm>
            <a:off x="5939762" y="3022760"/>
            <a:ext cx="1963878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NEGATIVE</a:t>
            </a:r>
            <a:r>
              <a:rPr lang="en-US" b="1">
                <a:solidFill>
                  <a:schemeClr val="tx1"/>
                </a:solidFill>
              </a:rPr>
              <a:t> DEMAND SHOCK</a:t>
            </a:r>
            <a:endParaRPr lang="en-GB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769310"/>
      </p:ext>
    </p:extLst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Arc 62">
            <a:extLst>
              <a:ext uri="{FF2B5EF4-FFF2-40B4-BE49-F238E27FC236}">
                <a16:creationId xmlns:a16="http://schemas.microsoft.com/office/drawing/2014/main" id="{4E0C9592-03C9-9203-F4DF-2DCCF1619B41}"/>
              </a:ext>
            </a:extLst>
          </p:cNvPr>
          <p:cNvSpPr/>
          <p:nvPr/>
        </p:nvSpPr>
        <p:spPr>
          <a:xfrm flipV="1">
            <a:off x="701427" y="1423295"/>
            <a:ext cx="5103175" cy="3333053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527" y="511628"/>
            <a:ext cx="8596668" cy="672193"/>
          </a:xfrm>
        </p:spPr>
        <p:txBody>
          <a:bodyPr/>
          <a:lstStyle/>
          <a:p>
            <a:r>
              <a:rPr lang="en-US" i="1"/>
              <a:t>Bad</a:t>
            </a:r>
            <a:r>
              <a:rPr lang="en-US"/>
              <a:t> Deflation</a:t>
            </a:r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24C202-AB24-4733-8353-53A5D1DC083F}"/>
              </a:ext>
            </a:extLst>
          </p:cNvPr>
          <p:cNvSpPr txBox="1"/>
          <p:nvPr/>
        </p:nvSpPr>
        <p:spPr>
          <a:xfrm>
            <a:off x="6511046" y="5531447"/>
            <a:ext cx="2430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6AFFF6-DC58-57F2-3531-C18AD61B35DD}"/>
              </a:ext>
            </a:extLst>
          </p:cNvPr>
          <p:cNvSpPr txBox="1"/>
          <p:nvPr/>
        </p:nvSpPr>
        <p:spPr>
          <a:xfrm>
            <a:off x="5574077" y="1937416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6C84D9-6262-9217-B371-E6999A86A86D}"/>
              </a:ext>
            </a:extLst>
          </p:cNvPr>
          <p:cNvSpPr txBox="1"/>
          <p:nvPr/>
        </p:nvSpPr>
        <p:spPr>
          <a:xfrm>
            <a:off x="623860" y="2176565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F36F9FB-32B3-206C-4C9B-CBFDDE41E2E2}"/>
              </a:ext>
            </a:extLst>
          </p:cNvPr>
          <p:cNvCxnSpPr/>
          <p:nvPr/>
        </p:nvCxnSpPr>
        <p:spPr>
          <a:xfrm flipV="1">
            <a:off x="1568933" y="5859928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05B8526-D7EF-235D-008A-FFFAFDBF0931}"/>
              </a:ext>
            </a:extLst>
          </p:cNvPr>
          <p:cNvCxnSpPr/>
          <p:nvPr/>
        </p:nvCxnSpPr>
        <p:spPr>
          <a:xfrm flipH="1" flipV="1">
            <a:off x="5804086" y="2349304"/>
            <a:ext cx="0" cy="72553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7363A7E-FCE0-6DA8-E3FF-0CBCFBAA8D29}"/>
              </a:ext>
            </a:extLst>
          </p:cNvPr>
          <p:cNvCxnSpPr/>
          <p:nvPr/>
        </p:nvCxnSpPr>
        <p:spPr>
          <a:xfrm flipH="1">
            <a:off x="1596059" y="4756350"/>
            <a:ext cx="167272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5A19564-7954-C988-10C6-1649614CD026}"/>
              </a:ext>
            </a:extLst>
          </p:cNvPr>
          <p:cNvCxnSpPr/>
          <p:nvPr/>
        </p:nvCxnSpPr>
        <p:spPr>
          <a:xfrm flipH="1" flipV="1">
            <a:off x="1568933" y="1886770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2B70BD9-A921-CF00-3973-D9734950536D}"/>
              </a:ext>
            </a:extLst>
          </p:cNvPr>
          <p:cNvCxnSpPr/>
          <p:nvPr/>
        </p:nvCxnSpPr>
        <p:spPr>
          <a:xfrm>
            <a:off x="4314353" y="3175793"/>
            <a:ext cx="912573" cy="2129338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490CE82-FBDC-8866-0995-F02E19C1B9D8}"/>
              </a:ext>
            </a:extLst>
          </p:cNvPr>
          <p:cNvCxnSpPr/>
          <p:nvPr/>
        </p:nvCxnSpPr>
        <p:spPr>
          <a:xfrm>
            <a:off x="5177953" y="3175793"/>
            <a:ext cx="912573" cy="212933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9BC52A10-7E06-8376-EC75-4094E4ACD356}"/>
              </a:ext>
            </a:extLst>
          </p:cNvPr>
          <p:cNvSpPr/>
          <p:nvPr/>
        </p:nvSpPr>
        <p:spPr>
          <a:xfrm rot="10800000">
            <a:off x="4656307" y="3267526"/>
            <a:ext cx="376136" cy="246434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20C180E-1C21-121A-1800-5A5EF8BED857}"/>
              </a:ext>
            </a:extLst>
          </p:cNvPr>
          <p:cNvCxnSpPr/>
          <p:nvPr/>
        </p:nvCxnSpPr>
        <p:spPr>
          <a:xfrm flipH="1">
            <a:off x="1568933" y="4392591"/>
            <a:ext cx="326274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5BFFBC2-318E-36B3-2FED-A74315CE6802}"/>
              </a:ext>
            </a:extLst>
          </p:cNvPr>
          <p:cNvGrpSpPr/>
          <p:nvPr/>
        </p:nvGrpSpPr>
        <p:grpSpPr>
          <a:xfrm>
            <a:off x="4747215" y="4298107"/>
            <a:ext cx="182880" cy="184468"/>
            <a:chOff x="4715318" y="3055122"/>
            <a:chExt cx="269862" cy="26346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5A9E8EB-D7F1-A995-AA84-CB9D0A19FB20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A4D4C59-DBF9-F668-B7F1-7D14C24C1CB0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47E5D11-0E3F-7C98-BCC4-5C275CF6448B}"/>
              </a:ext>
            </a:extLst>
          </p:cNvPr>
          <p:cNvCxnSpPr/>
          <p:nvPr/>
        </p:nvCxnSpPr>
        <p:spPr>
          <a:xfrm flipH="1">
            <a:off x="1568933" y="3885508"/>
            <a:ext cx="392214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F9406FA-7CD5-9C68-F4A2-98BE81BD5A33}"/>
              </a:ext>
            </a:extLst>
          </p:cNvPr>
          <p:cNvCxnSpPr/>
          <p:nvPr/>
        </p:nvCxnSpPr>
        <p:spPr>
          <a:xfrm flipH="1">
            <a:off x="5226615" y="4146790"/>
            <a:ext cx="0" cy="17071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876040E-1FAD-F9A8-0A03-F729D5C9C305}"/>
                  </a:ext>
                </a:extLst>
              </p:cNvPr>
              <p:cNvSpPr txBox="1"/>
              <p:nvPr/>
            </p:nvSpPr>
            <p:spPr>
              <a:xfrm>
                <a:off x="4962152" y="5892553"/>
                <a:ext cx="5289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876040E-1FAD-F9A8-0A03-F729D5C9C3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2152" y="5892553"/>
                <a:ext cx="528926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8" name="Group 37">
            <a:extLst>
              <a:ext uri="{FF2B5EF4-FFF2-40B4-BE49-F238E27FC236}">
                <a16:creationId xmlns:a16="http://schemas.microsoft.com/office/drawing/2014/main" id="{FA91D457-6F17-8456-95F1-35B724BE7A6F}"/>
              </a:ext>
            </a:extLst>
          </p:cNvPr>
          <p:cNvGrpSpPr/>
          <p:nvPr/>
        </p:nvGrpSpPr>
        <p:grpSpPr>
          <a:xfrm>
            <a:off x="5399727" y="3792914"/>
            <a:ext cx="182880" cy="184468"/>
            <a:chOff x="4715318" y="3055122"/>
            <a:chExt cx="269862" cy="263464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30602236-68EC-B158-96C1-D72CBE39BF62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8760E71-0838-5CD3-03DF-51A71E38E8C5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3AFC1A9-2120-C762-F2AA-C706959E5783}"/>
              </a:ext>
            </a:extLst>
          </p:cNvPr>
          <p:cNvCxnSpPr/>
          <p:nvPr/>
        </p:nvCxnSpPr>
        <p:spPr>
          <a:xfrm flipH="1">
            <a:off x="5488961" y="3883391"/>
            <a:ext cx="0" cy="197052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49745CC-32CC-56B2-9C5B-3222CD9227CC}"/>
                  </a:ext>
                </a:extLst>
              </p:cNvPr>
              <p:cNvSpPr txBox="1"/>
              <p:nvPr/>
            </p:nvSpPr>
            <p:spPr>
              <a:xfrm>
                <a:off x="906037" y="4203073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49745CC-32CC-56B2-9C5B-3222CD9227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037" y="4203073"/>
                <a:ext cx="632673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D475D22-B20F-51A1-50CA-40A0C41C2D78}"/>
                  </a:ext>
                </a:extLst>
              </p:cNvPr>
              <p:cNvSpPr txBox="1"/>
              <p:nvPr/>
            </p:nvSpPr>
            <p:spPr>
              <a:xfrm>
                <a:off x="900715" y="3697880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D475D22-B20F-51A1-50CA-40A0C41C2D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715" y="3697880"/>
                <a:ext cx="627351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6A7FC3AE-FC80-9337-47EF-EB364E53F27E}"/>
              </a:ext>
            </a:extLst>
          </p:cNvPr>
          <p:cNvCxnSpPr/>
          <p:nvPr/>
        </p:nvCxnSpPr>
        <p:spPr>
          <a:xfrm flipH="1">
            <a:off x="4831673" y="4392850"/>
            <a:ext cx="0" cy="146106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45AB6398-CC65-4A35-72FA-E0CCAB0FF2F6}"/>
                  </a:ext>
                </a:extLst>
              </p:cNvPr>
              <p:cNvSpPr txBox="1"/>
              <p:nvPr/>
            </p:nvSpPr>
            <p:spPr>
              <a:xfrm>
                <a:off x="4577436" y="5892553"/>
                <a:ext cx="513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45AB6398-CC65-4A35-72FA-E0CCAB0FF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436" y="5892553"/>
                <a:ext cx="513794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B7A0EDA-3DF0-0C3F-287F-ACB1E27182C8}"/>
                  </a:ext>
                </a:extLst>
              </p:cNvPr>
              <p:cNvSpPr txBox="1"/>
              <p:nvPr/>
            </p:nvSpPr>
            <p:spPr>
              <a:xfrm>
                <a:off x="5238956" y="5892553"/>
                <a:ext cx="5084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B7A0EDA-3DF0-0C3F-287F-ACB1E27182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8956" y="5892553"/>
                <a:ext cx="508473" cy="369332"/>
              </a:xfrm>
              <a:prstGeom prst="rect">
                <a:avLst/>
              </a:prstGeom>
              <a:blipFill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Arrow: Down 57">
            <a:extLst>
              <a:ext uri="{FF2B5EF4-FFF2-40B4-BE49-F238E27FC236}">
                <a16:creationId xmlns:a16="http://schemas.microsoft.com/office/drawing/2014/main" id="{DF45FB26-5038-1003-DE52-D86B1CF64DDD}"/>
              </a:ext>
            </a:extLst>
          </p:cNvPr>
          <p:cNvSpPr/>
          <p:nvPr/>
        </p:nvSpPr>
        <p:spPr>
          <a:xfrm rot="5400000">
            <a:off x="5036875" y="6055703"/>
            <a:ext cx="246888" cy="657290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9" name="Arrow: Down 58">
            <a:extLst>
              <a:ext uri="{FF2B5EF4-FFF2-40B4-BE49-F238E27FC236}">
                <a16:creationId xmlns:a16="http://schemas.microsoft.com/office/drawing/2014/main" id="{F58CA741-0997-8BEE-37CD-B9441B233AF6}"/>
              </a:ext>
            </a:extLst>
          </p:cNvPr>
          <p:cNvSpPr/>
          <p:nvPr/>
        </p:nvSpPr>
        <p:spPr>
          <a:xfrm>
            <a:off x="684042" y="3881846"/>
            <a:ext cx="246888" cy="509200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1420AE9-DEE4-E7FC-837B-C0229DF680FB}"/>
              </a:ext>
            </a:extLst>
          </p:cNvPr>
          <p:cNvSpPr txBox="1"/>
          <p:nvPr/>
        </p:nvSpPr>
        <p:spPr>
          <a:xfrm>
            <a:off x="4029659" y="277383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24DCF06-7DF9-6FBA-4D47-E7E362251E1E}"/>
              </a:ext>
            </a:extLst>
          </p:cNvPr>
          <p:cNvSpPr txBox="1"/>
          <p:nvPr/>
        </p:nvSpPr>
        <p:spPr>
          <a:xfrm>
            <a:off x="4893259" y="277383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8516A0B-BAE8-41A1-855A-D69801257A95}"/>
              </a:ext>
            </a:extLst>
          </p:cNvPr>
          <p:cNvSpPr/>
          <p:nvPr/>
        </p:nvSpPr>
        <p:spPr>
          <a:xfrm>
            <a:off x="6721608" y="3175793"/>
            <a:ext cx="1963878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NEGATIVE</a:t>
            </a:r>
            <a:r>
              <a:rPr lang="en-US" b="1">
                <a:solidFill>
                  <a:schemeClr val="tx1"/>
                </a:solidFill>
              </a:rPr>
              <a:t> DEMAND SHOCK</a:t>
            </a:r>
            <a:endParaRPr lang="en-GB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015522"/>
      </p:ext>
    </p:extLst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527" y="511628"/>
            <a:ext cx="8596668" cy="672193"/>
          </a:xfrm>
        </p:spPr>
        <p:txBody>
          <a:bodyPr/>
          <a:lstStyle/>
          <a:p>
            <a:r>
              <a:rPr lang="en-US" i="1"/>
              <a:t>Good</a:t>
            </a:r>
            <a:r>
              <a:rPr lang="en-US"/>
              <a:t> Deflation</a:t>
            </a:r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345523" y="1673676"/>
            <a:ext cx="0" cy="40005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352347" y="5674176"/>
            <a:ext cx="4942115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235430" y="2253340"/>
            <a:ext cx="2767693" cy="25717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125337" y="2253340"/>
            <a:ext cx="1533466" cy="2571752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2085810" y="2253340"/>
            <a:ext cx="1533466" cy="2571752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62438" y="1953397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sp>
        <p:nvSpPr>
          <p:cNvPr id="20" name="TextBox 19"/>
          <p:cNvSpPr txBox="1"/>
          <p:nvPr/>
        </p:nvSpPr>
        <p:spPr>
          <a:xfrm>
            <a:off x="3219967" y="1875844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SRAS</a:t>
            </a:r>
            <a:r>
              <a:rPr lang="en-US" b="1" baseline="-25000">
                <a:solidFill>
                  <a:srgbClr val="C00000"/>
                </a:solidFill>
              </a:rPr>
              <a:t>1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59494" y="1873514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4"/>
                </a:solidFill>
              </a:rPr>
              <a:t>SRAS</a:t>
            </a:r>
            <a:r>
              <a:rPr lang="en-US" b="1" baseline="-25000">
                <a:solidFill>
                  <a:schemeClr val="accent4"/>
                </a:solidFill>
              </a:rPr>
              <a:t>2</a:t>
            </a:r>
            <a:endParaRPr lang="en-GB" b="1" baseline="-25000">
              <a:solidFill>
                <a:schemeClr val="accent4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94959" y="4784270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3745145" y="2350122"/>
            <a:ext cx="457200" cy="310243"/>
          </a:xfrm>
          <a:prstGeom prst="rightArrow">
            <a:avLst/>
          </a:prstGeom>
          <a:solidFill>
            <a:schemeClr val="accent4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1345523" y="3086097"/>
            <a:ext cx="177981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1345523" y="3712024"/>
            <a:ext cx="243706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3130779" y="3084737"/>
            <a:ext cx="0" cy="258943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3798912" y="3727675"/>
            <a:ext cx="0" cy="194650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3037192" y="3002663"/>
            <a:ext cx="182880" cy="182880"/>
            <a:chOff x="7421336" y="2099004"/>
            <a:chExt cx="1478705" cy="1481036"/>
          </a:xfrm>
        </p:grpSpPr>
        <p:cxnSp>
          <p:nvCxnSpPr>
            <p:cNvPr id="35" name="Straight Connector 34"/>
            <p:cNvCxnSpPr/>
            <p:nvPr/>
          </p:nvCxnSpPr>
          <p:spPr>
            <a:xfrm>
              <a:off x="7421336" y="2099004"/>
              <a:ext cx="1478705" cy="147870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7421336" y="2099004"/>
              <a:ext cx="1478705" cy="148103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3708043" y="3620426"/>
            <a:ext cx="182880" cy="182880"/>
            <a:chOff x="7421336" y="2099004"/>
            <a:chExt cx="1478705" cy="1481036"/>
          </a:xfrm>
        </p:grpSpPr>
        <p:cxnSp>
          <p:nvCxnSpPr>
            <p:cNvPr id="41" name="Straight Connector 40"/>
            <p:cNvCxnSpPr/>
            <p:nvPr/>
          </p:nvCxnSpPr>
          <p:spPr>
            <a:xfrm>
              <a:off x="7421336" y="2099004"/>
              <a:ext cx="1478705" cy="147870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7421336" y="2099004"/>
              <a:ext cx="1478705" cy="148103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2913660" y="5706832"/>
                <a:ext cx="457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3660" y="5706832"/>
                <a:ext cx="457176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569415" y="5706049"/>
                <a:ext cx="4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9415" y="5706049"/>
                <a:ext cx="462498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ight Arrow 46"/>
          <p:cNvSpPr/>
          <p:nvPr/>
        </p:nvSpPr>
        <p:spPr>
          <a:xfrm>
            <a:off x="3125337" y="6067999"/>
            <a:ext cx="689904" cy="22860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49" name="Right Arrow 48"/>
          <p:cNvSpPr/>
          <p:nvPr/>
        </p:nvSpPr>
        <p:spPr>
          <a:xfrm rot="5400000">
            <a:off x="446259" y="3288324"/>
            <a:ext cx="633055" cy="22860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DDCFB56-1FE0-492A-9628-7A5F7C1302B7}"/>
              </a:ext>
            </a:extLst>
          </p:cNvPr>
          <p:cNvSpPr txBox="1"/>
          <p:nvPr/>
        </p:nvSpPr>
        <p:spPr>
          <a:xfrm>
            <a:off x="6294462" y="5351010"/>
            <a:ext cx="24294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86174FF-93DB-4FF9-BB21-3D8857487158}"/>
                  </a:ext>
                </a:extLst>
              </p:cNvPr>
              <p:cNvSpPr txBox="1"/>
              <p:nvPr/>
            </p:nvSpPr>
            <p:spPr>
              <a:xfrm>
                <a:off x="861009" y="3524435"/>
                <a:ext cx="478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86174FF-93DB-4FF9-BB21-3D88574871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009" y="3524435"/>
                <a:ext cx="47878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69BD99B-8F88-47CA-A303-53163A739203}"/>
                  </a:ext>
                </a:extLst>
              </p:cNvPr>
              <p:cNvSpPr txBox="1"/>
              <p:nvPr/>
            </p:nvSpPr>
            <p:spPr>
              <a:xfrm>
                <a:off x="866468" y="2900071"/>
                <a:ext cx="4734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69BD99B-8F88-47CA-A303-53163A7392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468" y="2900071"/>
                <a:ext cx="473463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BD50DD2F-0E0C-F404-EE75-F3C80AC845E3}"/>
              </a:ext>
            </a:extLst>
          </p:cNvPr>
          <p:cNvSpPr/>
          <p:nvPr/>
        </p:nvSpPr>
        <p:spPr>
          <a:xfrm>
            <a:off x="5548710" y="3002663"/>
            <a:ext cx="1795583" cy="105383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POSITIVE</a:t>
            </a:r>
            <a:r>
              <a:rPr lang="en-US" b="1">
                <a:solidFill>
                  <a:schemeClr val="tx1"/>
                </a:solidFill>
              </a:rPr>
              <a:t> SHORT-RUN SUPPLY SHOCK</a:t>
            </a:r>
            <a:endParaRPr lang="en-GB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924635"/>
      </p:ext>
    </p:extLst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605FF-EE29-3DC9-E5D3-23046EDCD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494" y="620668"/>
            <a:ext cx="8596668" cy="826438"/>
          </a:xfrm>
        </p:spPr>
        <p:txBody>
          <a:bodyPr/>
          <a:lstStyle/>
          <a:p>
            <a:r>
              <a:rPr lang="en-US"/>
              <a:t>SR Equilibrium in the Monetarist Model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6623304-A7DF-3D3D-35AB-6EB9266DBCBD}"/>
              </a:ext>
            </a:extLst>
          </p:cNvPr>
          <p:cNvCxnSpPr/>
          <p:nvPr/>
        </p:nvCxnSpPr>
        <p:spPr>
          <a:xfrm flipH="1" flipV="1">
            <a:off x="1190454" y="1712199"/>
            <a:ext cx="0" cy="428623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2E0A816-583E-0C2B-3A04-9A148AA6C24E}"/>
              </a:ext>
            </a:extLst>
          </p:cNvPr>
          <p:cNvCxnSpPr/>
          <p:nvPr/>
        </p:nvCxnSpPr>
        <p:spPr>
          <a:xfrm>
            <a:off x="1190454" y="5998429"/>
            <a:ext cx="578721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21AC227-8273-B25F-6BD6-84CEDBAC343C}"/>
              </a:ext>
            </a:extLst>
          </p:cNvPr>
          <p:cNvSpPr txBox="1"/>
          <p:nvPr/>
        </p:nvSpPr>
        <p:spPr>
          <a:xfrm>
            <a:off x="6977670" y="5675263"/>
            <a:ext cx="24294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AGGREGATE OUTPUT</a:t>
            </a:r>
          </a:p>
          <a:p>
            <a:pPr algn="ctr"/>
            <a:r>
              <a:rPr lang="en-US" b="1"/>
              <a:t>(REAL GDP)</a:t>
            </a:r>
            <a:endParaRPr lang="en-GB" b="1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6F7369A-EE92-DFE4-6223-3562B411A416}"/>
              </a:ext>
            </a:extLst>
          </p:cNvPr>
          <p:cNvCxnSpPr/>
          <p:nvPr/>
        </p:nvCxnSpPr>
        <p:spPr>
          <a:xfrm flipV="1">
            <a:off x="1976267" y="2495358"/>
            <a:ext cx="2732628" cy="278816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45E3D13-3B6D-295A-0F97-921E12633A13}"/>
              </a:ext>
            </a:extLst>
          </p:cNvPr>
          <p:cNvSpPr txBox="1"/>
          <p:nvPr/>
        </p:nvSpPr>
        <p:spPr>
          <a:xfrm>
            <a:off x="4725223" y="2174620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SRAS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9B3FB8-A9D8-8B4A-4A7F-4F527E0CA4BE}"/>
              </a:ext>
            </a:extLst>
          </p:cNvPr>
          <p:cNvSpPr txBox="1"/>
          <p:nvPr/>
        </p:nvSpPr>
        <p:spPr>
          <a:xfrm>
            <a:off x="287339" y="1936017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8D27A1E-BF29-E96B-8FB0-5C2FA73D6380}"/>
              </a:ext>
            </a:extLst>
          </p:cNvPr>
          <p:cNvCxnSpPr/>
          <p:nvPr/>
        </p:nvCxnSpPr>
        <p:spPr>
          <a:xfrm>
            <a:off x="1419271" y="2301809"/>
            <a:ext cx="2238461" cy="3120724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CB83E9D-BFB2-33E5-C6BA-6C30119813E9}"/>
              </a:ext>
            </a:extLst>
          </p:cNvPr>
          <p:cNvSpPr txBox="1"/>
          <p:nvPr/>
        </p:nvSpPr>
        <p:spPr>
          <a:xfrm>
            <a:off x="4971587" y="5437853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753AEA0-4D1B-139D-D911-74A9DFD7BDDF}"/>
                  </a:ext>
                </a:extLst>
              </p:cNvPr>
              <p:cNvSpPr txBox="1"/>
              <p:nvPr/>
            </p:nvSpPr>
            <p:spPr>
              <a:xfrm>
                <a:off x="517786" y="4162140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753AEA0-4D1B-139D-D911-74A9DFD7BD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786" y="4162140"/>
                <a:ext cx="632673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928A6F3-44F9-C2C6-A262-391C0D11EC7C}"/>
              </a:ext>
            </a:extLst>
          </p:cNvPr>
          <p:cNvCxnSpPr/>
          <p:nvPr/>
        </p:nvCxnSpPr>
        <p:spPr>
          <a:xfrm>
            <a:off x="1190454" y="4355311"/>
            <a:ext cx="170119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758FA83-9833-1869-DABC-78B093D027DE}"/>
              </a:ext>
            </a:extLst>
          </p:cNvPr>
          <p:cNvGrpSpPr/>
          <p:nvPr/>
        </p:nvGrpSpPr>
        <p:grpSpPr>
          <a:xfrm>
            <a:off x="2800744" y="4265679"/>
            <a:ext cx="182880" cy="182880"/>
            <a:chOff x="4728680" y="3055122"/>
            <a:chExt cx="256500" cy="261196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F51EC3E-A435-9942-775A-A0FF1146E84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93CF5B0-5D3D-2B4C-6109-0A29B3D5ADBC}"/>
                </a:ext>
              </a:extLst>
            </p:cNvPr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9F7E85-0381-AADD-B56E-5CCA0ADF49FB}"/>
              </a:ext>
            </a:extLst>
          </p:cNvPr>
          <p:cNvCxnSpPr/>
          <p:nvPr/>
        </p:nvCxnSpPr>
        <p:spPr>
          <a:xfrm flipH="1" flipV="1">
            <a:off x="2891647" y="4355311"/>
            <a:ext cx="0" cy="162996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0EFFEF2-9D57-AA10-7B7A-4DD747A4C71F}"/>
                  </a:ext>
                </a:extLst>
              </p:cNvPr>
              <p:cNvSpPr txBox="1"/>
              <p:nvPr/>
            </p:nvSpPr>
            <p:spPr>
              <a:xfrm>
                <a:off x="2663059" y="6037362"/>
                <a:ext cx="4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0EFFEF2-9D57-AA10-7B7A-4DD747A4C7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3059" y="6037362"/>
                <a:ext cx="462498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70BBC5A-9CEC-E3EC-4EC9-60100B62FD4A}"/>
              </a:ext>
            </a:extLst>
          </p:cNvPr>
          <p:cNvCxnSpPr/>
          <p:nvPr/>
        </p:nvCxnSpPr>
        <p:spPr>
          <a:xfrm>
            <a:off x="4029342" y="2301809"/>
            <a:ext cx="2232703" cy="3112696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5C81508-636E-C7B1-1C70-C5B8C9873297}"/>
              </a:ext>
            </a:extLst>
          </p:cNvPr>
          <p:cNvSpPr txBox="1"/>
          <p:nvPr/>
        </p:nvSpPr>
        <p:spPr>
          <a:xfrm>
            <a:off x="6261366" y="5437853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1" name="Right Arrow 12">
            <a:extLst>
              <a:ext uri="{FF2B5EF4-FFF2-40B4-BE49-F238E27FC236}">
                <a16:creationId xmlns:a16="http://schemas.microsoft.com/office/drawing/2014/main" id="{C8FEF20E-FE8A-9B56-4F05-6EAFDACD9E17}"/>
              </a:ext>
            </a:extLst>
          </p:cNvPr>
          <p:cNvSpPr/>
          <p:nvPr/>
        </p:nvSpPr>
        <p:spPr>
          <a:xfrm>
            <a:off x="3298972" y="2387189"/>
            <a:ext cx="538843" cy="323166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FA71AF-F8A2-8266-F05F-5D67582621DA}"/>
                  </a:ext>
                </a:extLst>
              </p:cNvPr>
              <p:cNvSpPr txBox="1"/>
              <p:nvPr/>
            </p:nvSpPr>
            <p:spPr>
              <a:xfrm>
                <a:off x="523999" y="2619957"/>
                <a:ext cx="6326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FA71AF-F8A2-8266-F05F-5D67582621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999" y="2619957"/>
                <a:ext cx="632674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EBDF1D3-419B-BE3C-C954-0C93B8454FB2}"/>
              </a:ext>
            </a:extLst>
          </p:cNvPr>
          <p:cNvCxnSpPr/>
          <p:nvPr/>
        </p:nvCxnSpPr>
        <p:spPr>
          <a:xfrm>
            <a:off x="1190454" y="3593855"/>
            <a:ext cx="243484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EF3EA1F-96F1-5EFE-905B-A1271D98FA77}"/>
              </a:ext>
            </a:extLst>
          </p:cNvPr>
          <p:cNvCxnSpPr/>
          <p:nvPr/>
        </p:nvCxnSpPr>
        <p:spPr>
          <a:xfrm flipH="1" flipV="1">
            <a:off x="3637334" y="3596886"/>
            <a:ext cx="0" cy="240154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34CB5BA-FEF4-EE2F-9984-A73277E29B10}"/>
                  </a:ext>
                </a:extLst>
              </p:cNvPr>
              <p:cNvSpPr txBox="1"/>
              <p:nvPr/>
            </p:nvSpPr>
            <p:spPr>
              <a:xfrm>
                <a:off x="4166314" y="6037362"/>
                <a:ext cx="4624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34CB5BA-FEF4-EE2F-9984-A73277E29B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6314" y="6037362"/>
                <a:ext cx="46249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ight Arrow 40">
            <a:extLst>
              <a:ext uri="{FF2B5EF4-FFF2-40B4-BE49-F238E27FC236}">
                <a16:creationId xmlns:a16="http://schemas.microsoft.com/office/drawing/2014/main" id="{4C2D7912-4701-00BA-513A-81292ACC97B9}"/>
              </a:ext>
            </a:extLst>
          </p:cNvPr>
          <p:cNvSpPr/>
          <p:nvPr/>
        </p:nvSpPr>
        <p:spPr>
          <a:xfrm>
            <a:off x="3677714" y="6468447"/>
            <a:ext cx="719849" cy="24804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1" name="Right Arrow 42">
            <a:extLst>
              <a:ext uri="{FF2B5EF4-FFF2-40B4-BE49-F238E27FC236}">
                <a16:creationId xmlns:a16="http://schemas.microsoft.com/office/drawing/2014/main" id="{D0257BB9-BDE3-8FB8-CD70-F2D5ED6EE848}"/>
              </a:ext>
            </a:extLst>
          </p:cNvPr>
          <p:cNvSpPr/>
          <p:nvPr/>
        </p:nvSpPr>
        <p:spPr>
          <a:xfrm rot="16200000">
            <a:off x="79008" y="3064744"/>
            <a:ext cx="740027" cy="24804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8F22C06-11A6-47B4-34B7-9F52E84D32C9}"/>
              </a:ext>
            </a:extLst>
          </p:cNvPr>
          <p:cNvCxnSpPr/>
          <p:nvPr/>
        </p:nvCxnSpPr>
        <p:spPr>
          <a:xfrm>
            <a:off x="2721088" y="2319108"/>
            <a:ext cx="2238461" cy="312072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D156BDB-2F6D-3F63-45BD-5DA3D53FF284}"/>
              </a:ext>
            </a:extLst>
          </p:cNvPr>
          <p:cNvGrpSpPr/>
          <p:nvPr/>
        </p:nvGrpSpPr>
        <p:grpSpPr>
          <a:xfrm>
            <a:off x="4306667" y="2713699"/>
            <a:ext cx="182880" cy="182880"/>
            <a:chOff x="4728680" y="3055122"/>
            <a:chExt cx="256500" cy="261196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4771DFC-C33A-05CC-D6D1-4328D8227107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2A8620C-D52F-556F-530B-0535EAC4524E}"/>
                </a:ext>
              </a:extLst>
            </p:cNvPr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3D18836-2B3E-B400-F0F6-9F53F85D7DAE}"/>
              </a:ext>
            </a:extLst>
          </p:cNvPr>
          <p:cNvCxnSpPr/>
          <p:nvPr/>
        </p:nvCxnSpPr>
        <p:spPr>
          <a:xfrm>
            <a:off x="1190454" y="2807129"/>
            <a:ext cx="321306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90D06FA1-2F04-E949-FC5E-1094EE0D9861}"/>
              </a:ext>
            </a:extLst>
          </p:cNvPr>
          <p:cNvCxnSpPr/>
          <p:nvPr/>
        </p:nvCxnSpPr>
        <p:spPr>
          <a:xfrm flipH="1" flipV="1">
            <a:off x="4397564" y="2807912"/>
            <a:ext cx="0" cy="319051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7524133-DC74-17BD-36CB-0524ED81FB70}"/>
              </a:ext>
            </a:extLst>
          </p:cNvPr>
          <p:cNvGrpSpPr/>
          <p:nvPr/>
        </p:nvGrpSpPr>
        <p:grpSpPr>
          <a:xfrm>
            <a:off x="3540686" y="3507211"/>
            <a:ext cx="182880" cy="182880"/>
            <a:chOff x="4728680" y="3055122"/>
            <a:chExt cx="256500" cy="261196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B7DDD40-C10B-BEFC-6C8B-3F894CC77D33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1166233-8D95-0916-BDBA-50FA0E761D13}"/>
                </a:ext>
              </a:extLst>
            </p:cNvPr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55097FE2-6C92-72A6-6B1B-1826DBA18B5F}"/>
                  </a:ext>
                </a:extLst>
              </p:cNvPr>
              <p:cNvSpPr txBox="1"/>
              <p:nvPr/>
            </p:nvSpPr>
            <p:spPr>
              <a:xfrm>
                <a:off x="506062" y="3409189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55097FE2-6C92-72A6-6B1B-1826DBA18B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062" y="3409189"/>
                <a:ext cx="627351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ight Arrow 42">
            <a:extLst>
              <a:ext uri="{FF2B5EF4-FFF2-40B4-BE49-F238E27FC236}">
                <a16:creationId xmlns:a16="http://schemas.microsoft.com/office/drawing/2014/main" id="{504AFA80-3979-34E5-0395-F3D847D0D6F1}"/>
              </a:ext>
            </a:extLst>
          </p:cNvPr>
          <p:cNvSpPr/>
          <p:nvPr/>
        </p:nvSpPr>
        <p:spPr>
          <a:xfrm rot="5400000">
            <a:off x="84092" y="3866365"/>
            <a:ext cx="729858" cy="24804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BA394BD-A57E-2F7C-9D18-FE8A81B5BBD1}"/>
              </a:ext>
            </a:extLst>
          </p:cNvPr>
          <p:cNvSpPr txBox="1"/>
          <p:nvPr/>
        </p:nvSpPr>
        <p:spPr>
          <a:xfrm>
            <a:off x="3683852" y="5437853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4"/>
                </a:solidFill>
              </a:rPr>
              <a:t>AD</a:t>
            </a:r>
            <a:r>
              <a:rPr lang="en-US" b="1" baseline="-25000">
                <a:solidFill>
                  <a:schemeClr val="accent4"/>
                </a:solidFill>
              </a:rPr>
              <a:t>3</a:t>
            </a:r>
            <a:endParaRPr lang="en-GB" b="1" baseline="-25000">
              <a:solidFill>
                <a:schemeClr val="accent4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E8EA1F5-A693-4CF0-1EF3-826DF405AEEA}"/>
              </a:ext>
            </a:extLst>
          </p:cNvPr>
          <p:cNvSpPr/>
          <p:nvPr/>
        </p:nvSpPr>
        <p:spPr>
          <a:xfrm>
            <a:off x="6010712" y="2824181"/>
            <a:ext cx="2487067" cy="1142673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TRADE OFF</a:t>
            </a:r>
            <a:br>
              <a:rPr lang="en-US" b="1" u="sng">
                <a:solidFill>
                  <a:schemeClr val="tx1"/>
                </a:solidFill>
              </a:rPr>
            </a:br>
            <a:r>
              <a:rPr lang="en-US">
                <a:solidFill>
                  <a:schemeClr val="tx1"/>
                </a:solidFill>
              </a:rPr>
              <a:t>BETWEEN </a:t>
            </a:r>
            <a:r>
              <a:rPr lang="en-US" b="1">
                <a:solidFill>
                  <a:schemeClr val="tx1"/>
                </a:solidFill>
              </a:rPr>
              <a:t>INFLATION</a:t>
            </a:r>
            <a:r>
              <a:rPr lang="en-US">
                <a:solidFill>
                  <a:schemeClr val="tx1"/>
                </a:solidFill>
              </a:rPr>
              <a:t> AND </a:t>
            </a:r>
            <a:r>
              <a:rPr lang="en-US" b="1">
                <a:solidFill>
                  <a:schemeClr val="tx1"/>
                </a:solidFill>
              </a:rPr>
              <a:t>UNEMPLOYMENT</a:t>
            </a:r>
            <a:endParaRPr lang="en-GB" b="1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FF973F1-CAF1-51B3-9ABA-4C9CB86D0C38}"/>
                  </a:ext>
                </a:extLst>
              </p:cNvPr>
              <p:cNvSpPr txBox="1"/>
              <p:nvPr/>
            </p:nvSpPr>
            <p:spPr>
              <a:xfrm>
                <a:off x="3407092" y="6044398"/>
                <a:ext cx="457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FF973F1-CAF1-51B3-9ABA-4C9CB86D0C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7092" y="6044398"/>
                <a:ext cx="457176" cy="369332"/>
              </a:xfrm>
              <a:prstGeom prst="rect">
                <a:avLst/>
              </a:prstGeom>
              <a:blipFill>
                <a:blip r:embed="rId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Right Arrow 40">
            <a:extLst>
              <a:ext uri="{FF2B5EF4-FFF2-40B4-BE49-F238E27FC236}">
                <a16:creationId xmlns:a16="http://schemas.microsoft.com/office/drawing/2014/main" id="{839C9869-175A-F59B-E46E-98B381AC9490}"/>
              </a:ext>
            </a:extLst>
          </p:cNvPr>
          <p:cNvSpPr/>
          <p:nvPr/>
        </p:nvSpPr>
        <p:spPr>
          <a:xfrm rot="10800000">
            <a:off x="2891645" y="6468447"/>
            <a:ext cx="699171" cy="24804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2" name="Right Arrow 12">
            <a:extLst>
              <a:ext uri="{FF2B5EF4-FFF2-40B4-BE49-F238E27FC236}">
                <a16:creationId xmlns:a16="http://schemas.microsoft.com/office/drawing/2014/main" id="{A23857AE-4E3A-7C9D-AAB5-1CDB914A51D3}"/>
              </a:ext>
            </a:extLst>
          </p:cNvPr>
          <p:cNvSpPr/>
          <p:nvPr/>
        </p:nvSpPr>
        <p:spPr>
          <a:xfrm rot="10800000">
            <a:off x="1982089" y="2390454"/>
            <a:ext cx="538843" cy="323166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323240"/>
      </p:ext>
    </p:extLst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4BDF785-DAD1-0BE7-9D57-66E67C1EC88A}"/>
              </a:ext>
            </a:extLst>
          </p:cNvPr>
          <p:cNvCxnSpPr/>
          <p:nvPr/>
        </p:nvCxnSpPr>
        <p:spPr>
          <a:xfrm flipH="1">
            <a:off x="5121840" y="4319129"/>
            <a:ext cx="0" cy="154339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8626" y="644988"/>
            <a:ext cx="9956800" cy="778307"/>
          </a:xfrm>
        </p:spPr>
        <p:txBody>
          <a:bodyPr/>
          <a:lstStyle/>
          <a:p>
            <a:r>
              <a:rPr lang="en-US"/>
              <a:t>Equilibrium in the Keynesian Model</a:t>
            </a:r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5954570" y="1937416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6106" y="2176565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311179" y="5859928"/>
            <a:ext cx="55683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6184579" y="2349304"/>
            <a:ext cx="0" cy="72553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334125" y="4749301"/>
            <a:ext cx="1574707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 flipV="1">
            <a:off x="-343667" y="1423295"/>
            <a:ext cx="6528246" cy="3327014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1311179" y="1886070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EF06F4-6762-6A27-5DD7-CD0DA0162E31}"/>
              </a:ext>
            </a:extLst>
          </p:cNvPr>
          <p:cNvCxnSpPr/>
          <p:nvPr/>
        </p:nvCxnSpPr>
        <p:spPr>
          <a:xfrm>
            <a:off x="4290617" y="3175793"/>
            <a:ext cx="912573" cy="212933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992706D-6E9F-9E83-7492-647CCDA01B44}"/>
              </a:ext>
            </a:extLst>
          </p:cNvPr>
          <p:cNvCxnSpPr/>
          <p:nvPr/>
        </p:nvCxnSpPr>
        <p:spPr>
          <a:xfrm>
            <a:off x="5177953" y="3175793"/>
            <a:ext cx="912573" cy="2129338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C308BD60-4779-2707-786E-1C94D2F60B7B}"/>
              </a:ext>
            </a:extLst>
          </p:cNvPr>
          <p:cNvSpPr/>
          <p:nvPr/>
        </p:nvSpPr>
        <p:spPr>
          <a:xfrm>
            <a:off x="4655344" y="3267217"/>
            <a:ext cx="376136" cy="246434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58E2D2D-124F-8A60-0D3F-2F5EDEFB5941}"/>
              </a:ext>
            </a:extLst>
          </p:cNvPr>
          <p:cNvCxnSpPr/>
          <p:nvPr/>
        </p:nvCxnSpPr>
        <p:spPr>
          <a:xfrm flipH="1">
            <a:off x="1311179" y="4435079"/>
            <a:ext cx="351617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F85708C-408F-3C83-E056-7FE889D733E5}"/>
              </a:ext>
            </a:extLst>
          </p:cNvPr>
          <p:cNvCxnSpPr/>
          <p:nvPr/>
        </p:nvCxnSpPr>
        <p:spPr>
          <a:xfrm flipH="1">
            <a:off x="1334125" y="4071282"/>
            <a:ext cx="422463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1C3D691-2201-BD6E-EF54-14873C79DDAE}"/>
                  </a:ext>
                </a:extLst>
              </p:cNvPr>
              <p:cNvSpPr txBox="1"/>
              <p:nvPr/>
            </p:nvSpPr>
            <p:spPr>
              <a:xfrm>
                <a:off x="4853504" y="5892553"/>
                <a:ext cx="5289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1C3D691-2201-BD6E-EF54-14873C79DD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3504" y="5892553"/>
                <a:ext cx="528926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14CD4BAB-CD3A-3347-205D-A680CEE22F25}"/>
              </a:ext>
            </a:extLst>
          </p:cNvPr>
          <p:cNvGrpSpPr/>
          <p:nvPr/>
        </p:nvGrpSpPr>
        <p:grpSpPr>
          <a:xfrm>
            <a:off x="5472357" y="3970036"/>
            <a:ext cx="182880" cy="184468"/>
            <a:chOff x="4715318" y="3055122"/>
            <a:chExt cx="269862" cy="263464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4BB1E1C-2D7B-CC5B-12DF-60FC6E8E398C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8FBC8E-BF1E-7144-3A50-4C191298DDD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ABBC0A1-1F80-85CD-CC00-EBF4F5A49A6B}"/>
              </a:ext>
            </a:extLst>
          </p:cNvPr>
          <p:cNvCxnSpPr/>
          <p:nvPr/>
        </p:nvCxnSpPr>
        <p:spPr>
          <a:xfrm flipH="1">
            <a:off x="5563719" y="4067933"/>
            <a:ext cx="0" cy="178597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/>
              <p:nvPr/>
            </p:nvSpPr>
            <p:spPr>
              <a:xfrm>
                <a:off x="642376" y="4249405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376" y="4249405"/>
                <a:ext cx="62735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7A2E6E1-3E92-739A-436C-86F31F305E1D}"/>
                  </a:ext>
                </a:extLst>
              </p:cNvPr>
              <p:cNvSpPr txBox="1"/>
              <p:nvPr/>
            </p:nvSpPr>
            <p:spPr>
              <a:xfrm>
                <a:off x="637511" y="3875002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7A2E6E1-3E92-739A-436C-86F31F305E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511" y="3875002"/>
                <a:ext cx="632673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9A9CCFA4-7AD0-CCDD-7CE7-375B55F2F95B}"/>
              </a:ext>
            </a:extLst>
          </p:cNvPr>
          <p:cNvCxnSpPr/>
          <p:nvPr/>
        </p:nvCxnSpPr>
        <p:spPr>
          <a:xfrm flipH="1">
            <a:off x="4828410" y="4433888"/>
            <a:ext cx="0" cy="142002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8C6D97D5-E7B3-6910-E215-C46022ECF2C6}"/>
                  </a:ext>
                </a:extLst>
              </p:cNvPr>
              <p:cNvSpPr txBox="1"/>
              <p:nvPr/>
            </p:nvSpPr>
            <p:spPr>
              <a:xfrm>
                <a:off x="4581520" y="5892553"/>
                <a:ext cx="5084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8C6D97D5-E7B3-6910-E215-C46022ECF2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1520" y="5892553"/>
                <a:ext cx="508473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1735B7-1CDF-2FE3-21E8-ADBFAAC2776A}"/>
                  </a:ext>
                </a:extLst>
              </p:cNvPr>
              <p:cNvSpPr txBox="1"/>
              <p:nvPr/>
            </p:nvSpPr>
            <p:spPr>
              <a:xfrm>
                <a:off x="5311586" y="5892553"/>
                <a:ext cx="513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1735B7-1CDF-2FE3-21E8-ADBFAAC277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1586" y="5892553"/>
                <a:ext cx="513794" cy="369332"/>
              </a:xfrm>
              <a:prstGeom prst="rect">
                <a:avLst/>
              </a:prstGeom>
              <a:blipFill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Arrow: Down 55">
            <a:extLst>
              <a:ext uri="{FF2B5EF4-FFF2-40B4-BE49-F238E27FC236}">
                <a16:creationId xmlns:a16="http://schemas.microsoft.com/office/drawing/2014/main" id="{6EBC5361-5DA2-BD1E-600D-48F98DA75DB1}"/>
              </a:ext>
            </a:extLst>
          </p:cNvPr>
          <p:cNvSpPr/>
          <p:nvPr/>
        </p:nvSpPr>
        <p:spPr>
          <a:xfrm rot="16200000">
            <a:off x="5013376" y="5962407"/>
            <a:ext cx="246888" cy="843882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7" name="Arrow: Down 56">
            <a:extLst>
              <a:ext uri="{FF2B5EF4-FFF2-40B4-BE49-F238E27FC236}">
                <a16:creationId xmlns:a16="http://schemas.microsoft.com/office/drawing/2014/main" id="{F554A496-6984-28C8-1082-F0FCFE4BB402}"/>
              </a:ext>
            </a:extLst>
          </p:cNvPr>
          <p:cNvSpPr/>
          <p:nvPr/>
        </p:nvSpPr>
        <p:spPr>
          <a:xfrm rot="10800000">
            <a:off x="430714" y="4071860"/>
            <a:ext cx="246888" cy="362028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E46359C-25CB-63FC-B7CA-008F12988F9F}"/>
              </a:ext>
            </a:extLst>
          </p:cNvPr>
          <p:cNvSpPr txBox="1"/>
          <p:nvPr/>
        </p:nvSpPr>
        <p:spPr>
          <a:xfrm>
            <a:off x="3969011" y="2721791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64027DA-D5EF-5359-E6FE-8A40F4C4FE54}"/>
              </a:ext>
            </a:extLst>
          </p:cNvPr>
          <p:cNvSpPr txBox="1"/>
          <p:nvPr/>
        </p:nvSpPr>
        <p:spPr>
          <a:xfrm>
            <a:off x="4916741" y="2730184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75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79478" y="5530747"/>
            <a:ext cx="2430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DBCAE3-24C6-4C65-E023-1530F9B38AE9}"/>
              </a:ext>
            </a:extLst>
          </p:cNvPr>
          <p:cNvSpPr/>
          <p:nvPr/>
        </p:nvSpPr>
        <p:spPr>
          <a:xfrm>
            <a:off x="6668202" y="3111672"/>
            <a:ext cx="2487067" cy="1142673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TRADE OFF</a:t>
            </a:r>
            <a:br>
              <a:rPr lang="en-US" b="1" u="sng">
                <a:solidFill>
                  <a:schemeClr val="tx1"/>
                </a:solidFill>
              </a:rPr>
            </a:br>
            <a:r>
              <a:rPr lang="en-US">
                <a:solidFill>
                  <a:schemeClr val="tx1"/>
                </a:solidFill>
              </a:rPr>
              <a:t>BETWEEN </a:t>
            </a:r>
            <a:r>
              <a:rPr lang="en-US" b="1">
                <a:solidFill>
                  <a:schemeClr val="tx1"/>
                </a:solidFill>
              </a:rPr>
              <a:t>INFLATION</a:t>
            </a:r>
            <a:r>
              <a:rPr lang="en-US">
                <a:solidFill>
                  <a:schemeClr val="tx1"/>
                </a:solidFill>
              </a:rPr>
              <a:t> AND </a:t>
            </a:r>
            <a:r>
              <a:rPr lang="en-US" b="1">
                <a:solidFill>
                  <a:schemeClr val="tx1"/>
                </a:solidFill>
              </a:rPr>
              <a:t>UNEMPLOYMENT</a:t>
            </a:r>
            <a:endParaRPr lang="en-GB" b="1">
              <a:solidFill>
                <a:schemeClr val="tx1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31BD6E3-8FD6-2A37-6778-E4CAE7D81B99}"/>
              </a:ext>
            </a:extLst>
          </p:cNvPr>
          <p:cNvCxnSpPr/>
          <p:nvPr/>
        </p:nvCxnSpPr>
        <p:spPr>
          <a:xfrm>
            <a:off x="3129068" y="3175793"/>
            <a:ext cx="912573" cy="2129338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40A8252-627C-4E09-19D8-296E9EADC3D5}"/>
              </a:ext>
            </a:extLst>
          </p:cNvPr>
          <p:cNvSpPr txBox="1"/>
          <p:nvPr/>
        </p:nvSpPr>
        <p:spPr>
          <a:xfrm>
            <a:off x="2829267" y="2705502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4"/>
                </a:solidFill>
              </a:rPr>
              <a:t>AD</a:t>
            </a:r>
            <a:r>
              <a:rPr lang="en-US" b="1" baseline="-25000">
                <a:solidFill>
                  <a:schemeClr val="accent4"/>
                </a:solidFill>
              </a:rPr>
              <a:t>3</a:t>
            </a:r>
            <a:endParaRPr lang="en-GB" b="1" baseline="-25000">
              <a:solidFill>
                <a:schemeClr val="accent4"/>
              </a:solidFill>
            </a:endParaRP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93F31E84-8D1D-02DF-20F3-7BE0DB4F43C7}"/>
              </a:ext>
            </a:extLst>
          </p:cNvPr>
          <p:cNvSpPr/>
          <p:nvPr/>
        </p:nvSpPr>
        <p:spPr>
          <a:xfrm rot="10800000">
            <a:off x="3524464" y="3267217"/>
            <a:ext cx="376136" cy="246434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78E2441-32F2-E558-D3CA-FC7DD8A170C3}"/>
              </a:ext>
            </a:extLst>
          </p:cNvPr>
          <p:cNvGrpSpPr/>
          <p:nvPr/>
        </p:nvGrpSpPr>
        <p:grpSpPr>
          <a:xfrm>
            <a:off x="3691679" y="4590042"/>
            <a:ext cx="182880" cy="184468"/>
            <a:chOff x="4715318" y="3055122"/>
            <a:chExt cx="269862" cy="26346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26D9128-11D6-D5B8-C971-6E1C76A27EE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8BB8212-E2B3-2BFD-8B29-0B0BEA22131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6A3EB65-CFDE-5844-BBEA-4488E521CA96}"/>
              </a:ext>
            </a:extLst>
          </p:cNvPr>
          <p:cNvGrpSpPr/>
          <p:nvPr/>
        </p:nvGrpSpPr>
        <p:grpSpPr>
          <a:xfrm>
            <a:off x="4737375" y="4347399"/>
            <a:ext cx="182880" cy="184468"/>
            <a:chOff x="4715318" y="3055122"/>
            <a:chExt cx="269862" cy="263464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1CF8FE6-1278-5F3B-CDE2-37EF31BACA42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4B4BA37-9BB1-D719-2856-50690EF4EF74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E963D0F-3BC8-A0EA-D1F7-D7A2BEFEA3C9}"/>
              </a:ext>
            </a:extLst>
          </p:cNvPr>
          <p:cNvCxnSpPr/>
          <p:nvPr/>
        </p:nvCxnSpPr>
        <p:spPr>
          <a:xfrm flipH="1">
            <a:off x="3784106" y="4694240"/>
            <a:ext cx="0" cy="11596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Arrow: Down 41">
            <a:extLst>
              <a:ext uri="{FF2B5EF4-FFF2-40B4-BE49-F238E27FC236}">
                <a16:creationId xmlns:a16="http://schemas.microsoft.com/office/drawing/2014/main" id="{7FB1E3D3-128B-A1DA-8068-D8739FB29E02}"/>
              </a:ext>
            </a:extLst>
          </p:cNvPr>
          <p:cNvSpPr/>
          <p:nvPr/>
        </p:nvSpPr>
        <p:spPr>
          <a:xfrm rot="5400000">
            <a:off x="4096281" y="5948728"/>
            <a:ext cx="246888" cy="871237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A857EB4-AAA5-E690-D9D9-B43740204070}"/>
                  </a:ext>
                </a:extLst>
              </p:cNvPr>
              <p:cNvSpPr txBox="1"/>
              <p:nvPr/>
            </p:nvSpPr>
            <p:spPr>
              <a:xfrm>
                <a:off x="3536935" y="5892553"/>
                <a:ext cx="513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A857EB4-AAA5-E690-D9D9-B437402040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6935" y="5892553"/>
                <a:ext cx="513794" cy="369332"/>
              </a:xfrm>
              <a:prstGeom prst="rect">
                <a:avLst/>
              </a:prstGeom>
              <a:blipFill>
                <a:blip r:embed="rId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9254E447-5CEE-5299-F112-3ADF514B8AF9}"/>
                  </a:ext>
                </a:extLst>
              </p:cNvPr>
              <p:cNvSpPr txBox="1"/>
              <p:nvPr/>
            </p:nvSpPr>
            <p:spPr>
              <a:xfrm>
                <a:off x="642375" y="4503794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9254E447-5CEE-5299-F112-3ADF514B8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375" y="4503794"/>
                <a:ext cx="632673" cy="369332"/>
              </a:xfrm>
              <a:prstGeom prst="rect">
                <a:avLst/>
              </a:prstGeom>
              <a:blipFill>
                <a:blip r:embed="rId8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D5C219EB-A4EB-42B9-3C6D-96BEB030FAE9}"/>
              </a:ext>
            </a:extLst>
          </p:cNvPr>
          <p:cNvCxnSpPr/>
          <p:nvPr/>
        </p:nvCxnSpPr>
        <p:spPr>
          <a:xfrm flipH="1">
            <a:off x="1311179" y="4687917"/>
            <a:ext cx="246326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Arrow: Down 62">
            <a:extLst>
              <a:ext uri="{FF2B5EF4-FFF2-40B4-BE49-F238E27FC236}">
                <a16:creationId xmlns:a16="http://schemas.microsoft.com/office/drawing/2014/main" id="{8B6B3034-63CC-EA35-2726-5FD9DE589DF9}"/>
              </a:ext>
            </a:extLst>
          </p:cNvPr>
          <p:cNvSpPr/>
          <p:nvPr/>
        </p:nvSpPr>
        <p:spPr>
          <a:xfrm>
            <a:off x="430714" y="4468415"/>
            <a:ext cx="246888" cy="219501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094619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021" y="707137"/>
            <a:ext cx="8596668" cy="839694"/>
          </a:xfrm>
        </p:spPr>
        <p:txBody>
          <a:bodyPr/>
          <a:lstStyle/>
          <a:p>
            <a:r>
              <a:rPr lang="en-US"/>
              <a:t>LR Equilibrium in the Monetarist Model</a:t>
            </a:r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1365448" y="1775819"/>
            <a:ext cx="0" cy="440356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1365448" y="6179385"/>
            <a:ext cx="547721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28549" y="5856218"/>
            <a:ext cx="24454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  <p:sp>
        <p:nvSpPr>
          <p:cNvPr id="9" name="TextBox 8"/>
          <p:cNvSpPr txBox="1"/>
          <p:nvPr/>
        </p:nvSpPr>
        <p:spPr>
          <a:xfrm>
            <a:off x="417518" y="1999606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sp>
        <p:nvSpPr>
          <p:cNvPr id="17" name="TextBox 16"/>
          <p:cNvSpPr txBox="1"/>
          <p:nvPr/>
        </p:nvSpPr>
        <p:spPr>
          <a:xfrm>
            <a:off x="5028973" y="576548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89864" y="2878493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864" y="2878493"/>
                <a:ext cx="632673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507986" y="6224355"/>
                <a:ext cx="4776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7986" y="6224355"/>
                <a:ext cx="47763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EA47B4D-A224-466B-BE02-D92D1D75642D}"/>
              </a:ext>
            </a:extLst>
          </p:cNvPr>
          <p:cNvCxnSpPr/>
          <p:nvPr/>
        </p:nvCxnSpPr>
        <p:spPr>
          <a:xfrm flipH="1" flipV="1">
            <a:off x="3750987" y="2508406"/>
            <a:ext cx="0" cy="363587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06A45C2-07CE-47D8-AB2C-1138FC9BDE3F}"/>
              </a:ext>
            </a:extLst>
          </p:cNvPr>
          <p:cNvSpPr txBox="1"/>
          <p:nvPr/>
        </p:nvSpPr>
        <p:spPr>
          <a:xfrm>
            <a:off x="3391754" y="2096721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LRAS</a:t>
            </a:r>
            <a:endParaRPr lang="en-GB" b="1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930B8A0-2134-4B4B-A146-80675A4A841F}"/>
              </a:ext>
            </a:extLst>
          </p:cNvPr>
          <p:cNvCxnSpPr/>
          <p:nvPr/>
        </p:nvCxnSpPr>
        <p:spPr>
          <a:xfrm>
            <a:off x="3345747" y="2535721"/>
            <a:ext cx="2488286" cy="3229507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3655899" y="2973527"/>
            <a:ext cx="182880" cy="182880"/>
            <a:chOff x="4728680" y="3055122"/>
            <a:chExt cx="256500" cy="261196"/>
          </a:xfrm>
        </p:grpSpPr>
        <p:cxnSp>
          <p:nvCxnSpPr>
            <p:cNvPr id="34" name="Straight Connector 33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218B3C3-1BE0-46B4-A732-2D6226B8A412}"/>
              </a:ext>
            </a:extLst>
          </p:cNvPr>
          <p:cNvCxnSpPr/>
          <p:nvPr/>
        </p:nvCxnSpPr>
        <p:spPr>
          <a:xfrm>
            <a:off x="2541907" y="2539775"/>
            <a:ext cx="2487066" cy="322792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F545A3B-FDB3-4CDD-8622-57B1B6D7D43A}"/>
              </a:ext>
            </a:extLst>
          </p:cNvPr>
          <p:cNvSpPr txBox="1"/>
          <p:nvPr/>
        </p:nvSpPr>
        <p:spPr>
          <a:xfrm>
            <a:off x="4155266" y="576522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4"/>
                </a:solidFill>
              </a:rPr>
              <a:t>AD</a:t>
            </a:r>
            <a:r>
              <a:rPr lang="en-US" b="1" baseline="-25000">
                <a:solidFill>
                  <a:schemeClr val="accent4"/>
                </a:solidFill>
              </a:rPr>
              <a:t>3</a:t>
            </a:r>
            <a:endParaRPr lang="en-GB" b="1" baseline="-25000">
              <a:solidFill>
                <a:schemeClr val="accent4"/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1365448" y="3066731"/>
            <a:ext cx="239094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2BEE262-1B7E-4347-A309-FA81E5AE115B}"/>
                  </a:ext>
                </a:extLst>
              </p:cNvPr>
              <p:cNvSpPr txBox="1"/>
              <p:nvPr/>
            </p:nvSpPr>
            <p:spPr>
              <a:xfrm>
                <a:off x="695506" y="5057691"/>
                <a:ext cx="62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𝑃𝐿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2BEE262-1B7E-4347-A309-FA81E5AE11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506" y="5057691"/>
                <a:ext cx="627031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29D1B758-0E41-4B3A-B1E1-843382D38328}"/>
              </a:ext>
            </a:extLst>
          </p:cNvPr>
          <p:cNvGrpSpPr/>
          <p:nvPr/>
        </p:nvGrpSpPr>
        <p:grpSpPr>
          <a:xfrm>
            <a:off x="3660663" y="4021783"/>
            <a:ext cx="182880" cy="182880"/>
            <a:chOff x="4728680" y="3055122"/>
            <a:chExt cx="256500" cy="261196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46808C-53F4-48D5-B97D-2C148EA0E09E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7E785D4-7B86-4BD7-BD55-3820C288ED3E}"/>
                </a:ext>
              </a:extLst>
            </p:cNvPr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D9D2E9D-BCF3-44D1-ACB7-F307E8FA5988}"/>
              </a:ext>
            </a:extLst>
          </p:cNvPr>
          <p:cNvCxnSpPr/>
          <p:nvPr/>
        </p:nvCxnSpPr>
        <p:spPr>
          <a:xfrm>
            <a:off x="1365448" y="4115423"/>
            <a:ext cx="238629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AC6332BD-FA96-4701-A2C4-9568ED4B61FF}"/>
              </a:ext>
            </a:extLst>
          </p:cNvPr>
          <p:cNvSpPr/>
          <p:nvPr/>
        </p:nvSpPr>
        <p:spPr>
          <a:xfrm rot="10800000">
            <a:off x="2090785" y="2661659"/>
            <a:ext cx="365300" cy="238835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9EB3F16-7B2B-4467-B5D5-30C8B2C06742}"/>
              </a:ext>
            </a:extLst>
          </p:cNvPr>
          <p:cNvSpPr/>
          <p:nvPr/>
        </p:nvSpPr>
        <p:spPr>
          <a:xfrm>
            <a:off x="5598360" y="2940120"/>
            <a:ext cx="2487067" cy="1142673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NO TRADE OFF</a:t>
            </a:r>
            <a:r>
              <a:rPr lang="en-US">
                <a:solidFill>
                  <a:schemeClr val="tx1"/>
                </a:solidFill>
              </a:rPr>
              <a:t> BETWEEN </a:t>
            </a:r>
            <a:r>
              <a:rPr lang="en-US" b="1">
                <a:solidFill>
                  <a:schemeClr val="tx1"/>
                </a:solidFill>
              </a:rPr>
              <a:t>INFLATION</a:t>
            </a:r>
            <a:r>
              <a:rPr lang="en-US">
                <a:solidFill>
                  <a:schemeClr val="tx1"/>
                </a:solidFill>
              </a:rPr>
              <a:t> AND </a:t>
            </a:r>
            <a:r>
              <a:rPr lang="en-US" b="1">
                <a:solidFill>
                  <a:schemeClr val="tx1"/>
                </a:solidFill>
              </a:rPr>
              <a:t>UNEMPLOYMENT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44D500B7-0DF8-4471-B084-75023C8A9780}"/>
              </a:ext>
            </a:extLst>
          </p:cNvPr>
          <p:cNvSpPr/>
          <p:nvPr/>
        </p:nvSpPr>
        <p:spPr>
          <a:xfrm>
            <a:off x="457265" y="4149328"/>
            <a:ext cx="246888" cy="1095287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5B1E561-4436-E6E0-FA90-B0DF0BC72166}"/>
              </a:ext>
            </a:extLst>
          </p:cNvPr>
          <p:cNvCxnSpPr/>
          <p:nvPr/>
        </p:nvCxnSpPr>
        <p:spPr>
          <a:xfrm>
            <a:off x="1666980" y="2535721"/>
            <a:ext cx="2488286" cy="3229507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68E4B34-9B05-1EFB-C1D5-DE0B58CCC4C9}"/>
              </a:ext>
            </a:extLst>
          </p:cNvPr>
          <p:cNvGrpSpPr/>
          <p:nvPr/>
        </p:nvGrpSpPr>
        <p:grpSpPr>
          <a:xfrm>
            <a:off x="3659347" y="5152725"/>
            <a:ext cx="182880" cy="182880"/>
            <a:chOff x="4728680" y="3055122"/>
            <a:chExt cx="256500" cy="261196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EEBA86E-3F15-8E26-5739-4C3677631D33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A65A150-9747-3584-5BDA-AB18C7F3661C}"/>
                </a:ext>
              </a:extLst>
            </p:cNvPr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54B8F2A-A51A-EA47-986E-2CB5985F649B}"/>
              </a:ext>
            </a:extLst>
          </p:cNvPr>
          <p:cNvCxnSpPr/>
          <p:nvPr/>
        </p:nvCxnSpPr>
        <p:spPr>
          <a:xfrm>
            <a:off x="1365448" y="5244165"/>
            <a:ext cx="238373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FA398E42-55C8-C2FB-999D-AE9103103E2C}"/>
              </a:ext>
            </a:extLst>
          </p:cNvPr>
          <p:cNvSpPr txBox="1"/>
          <p:nvPr/>
        </p:nvSpPr>
        <p:spPr>
          <a:xfrm>
            <a:off x="5853029" y="576522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75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D3023201-7338-C0BB-925C-F80ABD76DE12}"/>
              </a:ext>
            </a:extLst>
          </p:cNvPr>
          <p:cNvSpPr/>
          <p:nvPr/>
        </p:nvSpPr>
        <p:spPr>
          <a:xfrm>
            <a:off x="2959155" y="2664489"/>
            <a:ext cx="365300" cy="238835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E6411D5-27E3-61A2-CD69-A6651781B0EC}"/>
                  </a:ext>
                </a:extLst>
              </p:cNvPr>
              <p:cNvSpPr txBox="1"/>
              <p:nvPr/>
            </p:nvSpPr>
            <p:spPr>
              <a:xfrm>
                <a:off x="689413" y="3926749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E6411D5-27E3-61A2-CD69-A6651781B0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413" y="3926749"/>
                <a:ext cx="627351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Arrow: Down 46">
            <a:extLst>
              <a:ext uri="{FF2B5EF4-FFF2-40B4-BE49-F238E27FC236}">
                <a16:creationId xmlns:a16="http://schemas.microsoft.com/office/drawing/2014/main" id="{4337F5AA-F990-F9AE-1DF8-288C87FD1745}"/>
              </a:ext>
            </a:extLst>
          </p:cNvPr>
          <p:cNvSpPr/>
          <p:nvPr/>
        </p:nvSpPr>
        <p:spPr>
          <a:xfrm rot="10800000">
            <a:off x="457518" y="3035058"/>
            <a:ext cx="246888" cy="1046456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341052"/>
      </p:ext>
    </p:extLst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605FF-EE29-3DC9-E5D3-23046EDCD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494" y="620668"/>
            <a:ext cx="8596668" cy="826438"/>
          </a:xfrm>
        </p:spPr>
        <p:txBody>
          <a:bodyPr/>
          <a:lstStyle/>
          <a:p>
            <a:r>
              <a:rPr lang="en-US"/>
              <a:t>Equilibrium in the Keynesian Model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07E372D-B5B5-FE46-6CF3-CDBFDA014713}"/>
              </a:ext>
            </a:extLst>
          </p:cNvPr>
          <p:cNvCxnSpPr/>
          <p:nvPr/>
        </p:nvCxnSpPr>
        <p:spPr>
          <a:xfrm flipH="1">
            <a:off x="5226615" y="4283565"/>
            <a:ext cx="0" cy="15703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C9BFF505-3AD9-6780-BEBD-B929D30495D0}"/>
              </a:ext>
            </a:extLst>
          </p:cNvPr>
          <p:cNvSpPr txBox="1"/>
          <p:nvPr/>
        </p:nvSpPr>
        <p:spPr>
          <a:xfrm>
            <a:off x="6511047" y="5531447"/>
            <a:ext cx="238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54FC38B-7FC0-16DB-EE92-2EC7F3AAE31A}"/>
              </a:ext>
            </a:extLst>
          </p:cNvPr>
          <p:cNvSpPr txBox="1"/>
          <p:nvPr/>
        </p:nvSpPr>
        <p:spPr>
          <a:xfrm>
            <a:off x="5574077" y="1937416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C4842EC-7F05-9287-2C24-806068E2716B}"/>
              </a:ext>
            </a:extLst>
          </p:cNvPr>
          <p:cNvSpPr txBox="1"/>
          <p:nvPr/>
        </p:nvSpPr>
        <p:spPr>
          <a:xfrm>
            <a:off x="212960" y="2176565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06CC93D-882F-D937-D98C-EF60AB3BDC80}"/>
              </a:ext>
            </a:extLst>
          </p:cNvPr>
          <p:cNvCxnSpPr/>
          <p:nvPr/>
        </p:nvCxnSpPr>
        <p:spPr>
          <a:xfrm>
            <a:off x="1158033" y="5859928"/>
            <a:ext cx="535301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4EAA523-ECED-204E-31FD-572D550274B8}"/>
              </a:ext>
            </a:extLst>
          </p:cNvPr>
          <p:cNvCxnSpPr/>
          <p:nvPr/>
        </p:nvCxnSpPr>
        <p:spPr>
          <a:xfrm flipH="1" flipV="1">
            <a:off x="5804086" y="2349304"/>
            <a:ext cx="0" cy="72553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E36E4D7-7596-FE16-9139-10E65538F1E0}"/>
              </a:ext>
            </a:extLst>
          </p:cNvPr>
          <p:cNvCxnSpPr>
            <a:stCxn id="37" idx="0"/>
          </p:cNvCxnSpPr>
          <p:nvPr/>
        </p:nvCxnSpPr>
        <p:spPr>
          <a:xfrm flipH="1">
            <a:off x="1178323" y="4756347"/>
            <a:ext cx="2791802" cy="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Arc 36">
            <a:extLst>
              <a:ext uri="{FF2B5EF4-FFF2-40B4-BE49-F238E27FC236}">
                <a16:creationId xmlns:a16="http://schemas.microsoft.com/office/drawing/2014/main" id="{2B6F20ED-3896-6649-E065-9F9893AB25AA}"/>
              </a:ext>
            </a:extLst>
          </p:cNvPr>
          <p:cNvSpPr/>
          <p:nvPr/>
        </p:nvSpPr>
        <p:spPr>
          <a:xfrm flipV="1">
            <a:off x="2135648" y="1423294"/>
            <a:ext cx="3668954" cy="3333053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FBF9D1F-1C92-6A2C-6225-E932F077FF74}"/>
              </a:ext>
            </a:extLst>
          </p:cNvPr>
          <p:cNvCxnSpPr/>
          <p:nvPr/>
        </p:nvCxnSpPr>
        <p:spPr>
          <a:xfrm flipH="1" flipV="1">
            <a:off x="1158033" y="1886770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B7F0492-8BFD-3092-EA25-BBD022BCC26A}"/>
                  </a:ext>
                </a:extLst>
              </p:cNvPr>
              <p:cNvSpPr txBox="1"/>
              <p:nvPr/>
            </p:nvSpPr>
            <p:spPr>
              <a:xfrm>
                <a:off x="4962152" y="5892553"/>
                <a:ext cx="5289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B7F0492-8BFD-3092-EA25-BBD022BCC2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2152" y="5892553"/>
                <a:ext cx="528926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9C1B7F2-A28E-680D-A313-682DCA326F4C}"/>
              </a:ext>
            </a:extLst>
          </p:cNvPr>
          <p:cNvCxnSpPr/>
          <p:nvPr/>
        </p:nvCxnSpPr>
        <p:spPr>
          <a:xfrm>
            <a:off x="1472675" y="3175793"/>
            <a:ext cx="912573" cy="2129338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4A5F9FB-66D2-5EAA-D8E4-8AFEDBFC10BD}"/>
              </a:ext>
            </a:extLst>
          </p:cNvPr>
          <p:cNvCxnSpPr/>
          <p:nvPr/>
        </p:nvCxnSpPr>
        <p:spPr>
          <a:xfrm>
            <a:off x="3188585" y="3175793"/>
            <a:ext cx="912573" cy="2129338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F3490E3-0DBC-0937-5547-4871367DBE46}"/>
              </a:ext>
            </a:extLst>
          </p:cNvPr>
          <p:cNvSpPr txBox="1"/>
          <p:nvPr/>
        </p:nvSpPr>
        <p:spPr>
          <a:xfrm>
            <a:off x="2328140" y="529960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4"/>
                </a:solidFill>
              </a:rPr>
              <a:t>AD</a:t>
            </a:r>
            <a:r>
              <a:rPr lang="en-US" b="1" baseline="-25000">
                <a:solidFill>
                  <a:schemeClr val="accent4"/>
                </a:solidFill>
              </a:rPr>
              <a:t>3</a:t>
            </a:r>
            <a:endParaRPr lang="en-GB" b="1" baseline="-25000">
              <a:solidFill>
                <a:schemeClr val="accent4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0D88441-B318-47D8-CE3F-48D4F46D09EC}"/>
              </a:ext>
            </a:extLst>
          </p:cNvPr>
          <p:cNvSpPr txBox="1"/>
          <p:nvPr/>
        </p:nvSpPr>
        <p:spPr>
          <a:xfrm>
            <a:off x="4035915" y="529960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75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0" name="Arrow: Right 49">
            <a:extLst>
              <a:ext uri="{FF2B5EF4-FFF2-40B4-BE49-F238E27FC236}">
                <a16:creationId xmlns:a16="http://schemas.microsoft.com/office/drawing/2014/main" id="{42F7859E-9D4D-BBB1-4C2F-60E705E2B0BE}"/>
              </a:ext>
            </a:extLst>
          </p:cNvPr>
          <p:cNvSpPr/>
          <p:nvPr/>
        </p:nvSpPr>
        <p:spPr>
          <a:xfrm>
            <a:off x="2664523" y="3216770"/>
            <a:ext cx="376136" cy="246434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D1952E10-C3C7-99C6-863A-E52EDD4290CA}"/>
              </a:ext>
            </a:extLst>
          </p:cNvPr>
          <p:cNvCxnSpPr/>
          <p:nvPr/>
        </p:nvCxnSpPr>
        <p:spPr>
          <a:xfrm flipH="1">
            <a:off x="2156263" y="4756347"/>
            <a:ext cx="0" cy="109756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8C6825DB-B386-A5B7-C358-A4158333E900}"/>
              </a:ext>
            </a:extLst>
          </p:cNvPr>
          <p:cNvCxnSpPr/>
          <p:nvPr/>
        </p:nvCxnSpPr>
        <p:spPr>
          <a:xfrm flipH="1">
            <a:off x="1158033" y="4755118"/>
            <a:ext cx="271231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A34F822-C692-C8D9-C0D7-A2D999280544}"/>
                  </a:ext>
                </a:extLst>
              </p:cNvPr>
              <p:cNvSpPr txBox="1"/>
              <p:nvPr/>
            </p:nvSpPr>
            <p:spPr>
              <a:xfrm>
                <a:off x="2778219" y="5892553"/>
                <a:ext cx="457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A34F822-C692-C8D9-C0D7-A2D9992805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8219" y="5892553"/>
                <a:ext cx="457176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05C9F9E3-C6E4-898B-088F-F01EE6661547}"/>
                  </a:ext>
                </a:extLst>
              </p:cNvPr>
              <p:cNvSpPr txBox="1"/>
              <p:nvPr/>
            </p:nvSpPr>
            <p:spPr>
              <a:xfrm>
                <a:off x="486117" y="4585970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05C9F9E3-C6E4-898B-088F-F01EE66615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117" y="4585970"/>
                <a:ext cx="627351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Rectangle 66">
            <a:extLst>
              <a:ext uri="{FF2B5EF4-FFF2-40B4-BE49-F238E27FC236}">
                <a16:creationId xmlns:a16="http://schemas.microsoft.com/office/drawing/2014/main" id="{67B489A9-FD51-815D-DA20-D22D7856F111}"/>
              </a:ext>
            </a:extLst>
          </p:cNvPr>
          <p:cNvSpPr/>
          <p:nvPr/>
        </p:nvSpPr>
        <p:spPr>
          <a:xfrm>
            <a:off x="6460013" y="2917940"/>
            <a:ext cx="2487067" cy="1142673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NO TRADE OFF</a:t>
            </a:r>
            <a:r>
              <a:rPr lang="en-US">
                <a:solidFill>
                  <a:schemeClr val="tx1"/>
                </a:solidFill>
              </a:rPr>
              <a:t> BETWEEN </a:t>
            </a:r>
            <a:r>
              <a:rPr lang="en-US" b="1">
                <a:solidFill>
                  <a:schemeClr val="tx1"/>
                </a:solidFill>
              </a:rPr>
              <a:t>INFLATION</a:t>
            </a:r>
            <a:r>
              <a:rPr lang="en-US">
                <a:solidFill>
                  <a:schemeClr val="tx1"/>
                </a:solidFill>
              </a:rPr>
              <a:t> AND </a:t>
            </a:r>
            <a:r>
              <a:rPr lang="en-US" b="1">
                <a:solidFill>
                  <a:schemeClr val="tx1"/>
                </a:solidFill>
              </a:rPr>
              <a:t>UNEMPLOYMENT</a:t>
            </a:r>
            <a:endParaRPr lang="en-GB" b="1">
              <a:solidFill>
                <a:schemeClr val="tx1"/>
              </a:solidFill>
            </a:endParaRP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D95C8DE-8CED-3581-4D6F-08DA365AB7B5}"/>
              </a:ext>
            </a:extLst>
          </p:cNvPr>
          <p:cNvCxnSpPr/>
          <p:nvPr/>
        </p:nvCxnSpPr>
        <p:spPr>
          <a:xfrm>
            <a:off x="2332747" y="3175792"/>
            <a:ext cx="912573" cy="212933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70C98D1-15E4-9E00-B8A9-A6CEB1E508F4}"/>
              </a:ext>
            </a:extLst>
          </p:cNvPr>
          <p:cNvGrpSpPr/>
          <p:nvPr/>
        </p:nvGrpSpPr>
        <p:grpSpPr>
          <a:xfrm>
            <a:off x="2069862" y="4664115"/>
            <a:ext cx="182880" cy="184468"/>
            <a:chOff x="4715318" y="3055122"/>
            <a:chExt cx="269862" cy="263464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A5636A82-3B37-0118-359C-42F11B2C1ED5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219B3C88-79AB-6755-DBD8-90FA8E2605E2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4EB08DC-1B87-0845-B6D4-09E196E2C6BF}"/>
              </a:ext>
            </a:extLst>
          </p:cNvPr>
          <p:cNvGrpSpPr/>
          <p:nvPr/>
        </p:nvGrpSpPr>
        <p:grpSpPr>
          <a:xfrm>
            <a:off x="2920406" y="4665303"/>
            <a:ext cx="182880" cy="184468"/>
            <a:chOff x="4715318" y="3055122"/>
            <a:chExt cx="269862" cy="263464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BA14DBA-26AF-511F-0046-431EAD31716C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BF67C586-C872-BF09-8CD4-73944DA8D7AA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023A2EB-3B80-9946-E856-1221001B80F3}"/>
              </a:ext>
            </a:extLst>
          </p:cNvPr>
          <p:cNvGrpSpPr/>
          <p:nvPr/>
        </p:nvGrpSpPr>
        <p:grpSpPr>
          <a:xfrm>
            <a:off x="3774225" y="4660102"/>
            <a:ext cx="182880" cy="184468"/>
            <a:chOff x="4715318" y="3055122"/>
            <a:chExt cx="269862" cy="263464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4DB5C069-F6CB-82F7-3621-21A915CEFCD6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7535F5C6-B85C-C73F-894F-41E5DA11B133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95406294-CCA5-639C-CC9B-1A224B6150C0}"/>
              </a:ext>
            </a:extLst>
          </p:cNvPr>
          <p:cNvCxnSpPr/>
          <p:nvPr/>
        </p:nvCxnSpPr>
        <p:spPr>
          <a:xfrm flipH="1">
            <a:off x="3006807" y="4756347"/>
            <a:ext cx="0" cy="109756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7C607E8E-05D9-F86D-44A6-95A4F39F5579}"/>
              </a:ext>
            </a:extLst>
          </p:cNvPr>
          <p:cNvCxnSpPr/>
          <p:nvPr/>
        </p:nvCxnSpPr>
        <p:spPr>
          <a:xfrm flipH="1">
            <a:off x="3864305" y="4755156"/>
            <a:ext cx="0" cy="109756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837DA7FC-C4F1-E07B-4598-3371ED31419D}"/>
              </a:ext>
            </a:extLst>
          </p:cNvPr>
          <p:cNvSpPr txBox="1"/>
          <p:nvPr/>
        </p:nvSpPr>
        <p:spPr>
          <a:xfrm>
            <a:off x="3185197" y="529960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87" name="Arrow: Right 86">
            <a:extLst>
              <a:ext uri="{FF2B5EF4-FFF2-40B4-BE49-F238E27FC236}">
                <a16:creationId xmlns:a16="http://schemas.microsoft.com/office/drawing/2014/main" id="{79EBA0CA-FE1B-FA20-7313-9E0488E4B37A}"/>
              </a:ext>
            </a:extLst>
          </p:cNvPr>
          <p:cNvSpPr/>
          <p:nvPr/>
        </p:nvSpPr>
        <p:spPr>
          <a:xfrm rot="10800000">
            <a:off x="1743647" y="3216770"/>
            <a:ext cx="376136" cy="246434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3A8B55E2-C8BF-3708-C780-622AB1258CA4}"/>
                  </a:ext>
                </a:extLst>
              </p:cNvPr>
              <p:cNvSpPr txBox="1"/>
              <p:nvPr/>
            </p:nvSpPr>
            <p:spPr>
              <a:xfrm>
                <a:off x="3626190" y="5892553"/>
                <a:ext cx="4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3A8B55E2-C8BF-3708-C780-622AB1258C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6190" y="5892553"/>
                <a:ext cx="462498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F66F7FB6-C28B-222E-B8D4-9B92F49982F4}"/>
                  </a:ext>
                </a:extLst>
              </p:cNvPr>
              <p:cNvSpPr txBox="1"/>
              <p:nvPr/>
            </p:nvSpPr>
            <p:spPr>
              <a:xfrm>
                <a:off x="1928961" y="5892553"/>
                <a:ext cx="4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F66F7FB6-C28B-222E-B8D4-9B92F49982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8961" y="5892553"/>
                <a:ext cx="462498" cy="369332"/>
              </a:xfrm>
              <a:prstGeom prst="rect">
                <a:avLst/>
              </a:prstGeom>
              <a:blipFill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Right Arrow 40">
            <a:extLst>
              <a:ext uri="{FF2B5EF4-FFF2-40B4-BE49-F238E27FC236}">
                <a16:creationId xmlns:a16="http://schemas.microsoft.com/office/drawing/2014/main" id="{B26D16D2-1D1F-5F2B-67C4-44A5DBBF42CC}"/>
              </a:ext>
            </a:extLst>
          </p:cNvPr>
          <p:cNvSpPr/>
          <p:nvPr/>
        </p:nvSpPr>
        <p:spPr>
          <a:xfrm>
            <a:off x="3051657" y="6289465"/>
            <a:ext cx="812648" cy="24804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1" name="Right Arrow 40">
            <a:extLst>
              <a:ext uri="{FF2B5EF4-FFF2-40B4-BE49-F238E27FC236}">
                <a16:creationId xmlns:a16="http://schemas.microsoft.com/office/drawing/2014/main" id="{B371BC34-EB3C-2C9A-6F36-37C9C037053F}"/>
              </a:ext>
            </a:extLst>
          </p:cNvPr>
          <p:cNvSpPr/>
          <p:nvPr/>
        </p:nvSpPr>
        <p:spPr>
          <a:xfrm rot="10800000">
            <a:off x="2152109" y="6289465"/>
            <a:ext cx="812649" cy="24804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085806"/>
      </p:ext>
    </p:extLst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4BDF785-DAD1-0BE7-9D57-66E67C1EC88A}"/>
              </a:ext>
            </a:extLst>
          </p:cNvPr>
          <p:cNvCxnSpPr/>
          <p:nvPr/>
        </p:nvCxnSpPr>
        <p:spPr>
          <a:xfrm flipH="1">
            <a:off x="4811568" y="5490673"/>
            <a:ext cx="0" cy="86907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8626" y="644988"/>
            <a:ext cx="9956800" cy="778307"/>
          </a:xfrm>
        </p:spPr>
        <p:txBody>
          <a:bodyPr/>
          <a:lstStyle/>
          <a:p>
            <a:r>
              <a:rPr lang="en-US"/>
              <a:t>Equilibrium in the Keynesian Model</a:t>
            </a:r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5167560" y="1977720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3917" y="1780096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153886" y="6360452"/>
            <a:ext cx="5357160" cy="531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26" idx="2"/>
          </p:cNvCxnSpPr>
          <p:nvPr/>
        </p:nvCxnSpPr>
        <p:spPr>
          <a:xfrm flipV="1">
            <a:off x="5405319" y="2392609"/>
            <a:ext cx="1239" cy="24079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181012" y="5882021"/>
            <a:ext cx="167272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 flipV="1">
            <a:off x="302144" y="3719177"/>
            <a:ext cx="5103175" cy="2162841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1153886" y="1569396"/>
            <a:ext cx="0" cy="47910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58E2D2D-124F-8A60-0D3F-2F5EDEFB5941}"/>
              </a:ext>
            </a:extLst>
          </p:cNvPr>
          <p:cNvCxnSpPr/>
          <p:nvPr/>
        </p:nvCxnSpPr>
        <p:spPr>
          <a:xfrm flipH="1">
            <a:off x="1153886" y="3741036"/>
            <a:ext cx="424622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1C3D691-2201-BD6E-EF54-14873C79DDAE}"/>
                  </a:ext>
                </a:extLst>
              </p:cNvPr>
              <p:cNvSpPr txBox="1"/>
              <p:nvPr/>
            </p:nvSpPr>
            <p:spPr>
              <a:xfrm>
                <a:off x="4547105" y="6398392"/>
                <a:ext cx="5289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1C3D691-2201-BD6E-EF54-14873C79DD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7105" y="6398392"/>
                <a:ext cx="528926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14CD4BAB-CD3A-3347-205D-A680CEE22F25}"/>
              </a:ext>
            </a:extLst>
          </p:cNvPr>
          <p:cNvGrpSpPr/>
          <p:nvPr/>
        </p:nvGrpSpPr>
        <p:grpSpPr>
          <a:xfrm>
            <a:off x="5307517" y="3649375"/>
            <a:ext cx="182880" cy="184468"/>
            <a:chOff x="4715318" y="3055122"/>
            <a:chExt cx="269862" cy="263464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4BB1E1C-2D7B-CC5B-12DF-60FC6E8E398C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8FBC8E-BF1E-7144-3A50-4C191298DDD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ABBC0A1-1F80-85CD-CC00-EBF4F5A49A6B}"/>
              </a:ext>
            </a:extLst>
          </p:cNvPr>
          <p:cNvCxnSpPr/>
          <p:nvPr/>
        </p:nvCxnSpPr>
        <p:spPr>
          <a:xfrm flipH="1">
            <a:off x="5401355" y="2871866"/>
            <a:ext cx="0" cy="349265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/>
              <p:nvPr/>
            </p:nvSpPr>
            <p:spPr>
              <a:xfrm>
                <a:off x="478971" y="3554341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971" y="3554341"/>
                <a:ext cx="62735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1735B7-1CDF-2FE3-21E8-ADBFAAC2776A}"/>
                  </a:ext>
                </a:extLst>
              </p:cNvPr>
              <p:cNvSpPr txBox="1"/>
              <p:nvPr/>
            </p:nvSpPr>
            <p:spPr>
              <a:xfrm>
                <a:off x="4994052" y="6398392"/>
                <a:ext cx="7948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𝑀𝐴𝑋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1735B7-1CDF-2FE3-21E8-ADBFAAC277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4052" y="6398392"/>
                <a:ext cx="794833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CE46359C-25CB-63FC-B7CA-008F12988F9F}"/>
              </a:ext>
            </a:extLst>
          </p:cNvPr>
          <p:cNvSpPr txBox="1"/>
          <p:nvPr/>
        </p:nvSpPr>
        <p:spPr>
          <a:xfrm>
            <a:off x="5787020" y="4953774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4"/>
                </a:solidFill>
              </a:rPr>
              <a:t>AD</a:t>
            </a:r>
            <a:r>
              <a:rPr lang="en-US" b="1" baseline="-25000">
                <a:solidFill>
                  <a:schemeClr val="accent4"/>
                </a:solidFill>
              </a:rPr>
              <a:t>3</a:t>
            </a:r>
            <a:endParaRPr lang="en-GB" b="1" baseline="-25000">
              <a:solidFill>
                <a:schemeClr val="accent4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64027DA-D5EF-5359-E6FE-8A40F4C4FE54}"/>
              </a:ext>
            </a:extLst>
          </p:cNvPr>
          <p:cNvSpPr txBox="1"/>
          <p:nvPr/>
        </p:nvSpPr>
        <p:spPr>
          <a:xfrm>
            <a:off x="7458606" y="4953774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11046" y="6037286"/>
            <a:ext cx="238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160FBA-567A-7BCD-FE21-D8F2E788B86E}"/>
              </a:ext>
            </a:extLst>
          </p:cNvPr>
          <p:cNvSpPr/>
          <p:nvPr/>
        </p:nvSpPr>
        <p:spPr>
          <a:xfrm>
            <a:off x="6820152" y="2099809"/>
            <a:ext cx="2487067" cy="1142673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NO TRADE OFF</a:t>
            </a:r>
            <a:r>
              <a:rPr lang="en-US">
                <a:solidFill>
                  <a:schemeClr val="tx1"/>
                </a:solidFill>
              </a:rPr>
              <a:t> BETWEEN </a:t>
            </a:r>
            <a:r>
              <a:rPr lang="en-US" b="1">
                <a:solidFill>
                  <a:schemeClr val="tx1"/>
                </a:solidFill>
              </a:rPr>
              <a:t>INFLATION</a:t>
            </a:r>
            <a:r>
              <a:rPr lang="en-US">
                <a:solidFill>
                  <a:schemeClr val="tx1"/>
                </a:solidFill>
              </a:rPr>
              <a:t> AND </a:t>
            </a:r>
            <a:r>
              <a:rPr lang="en-US" b="1">
                <a:solidFill>
                  <a:schemeClr val="tx1"/>
                </a:solidFill>
              </a:rPr>
              <a:t>UNEMPLOYMENT</a:t>
            </a:r>
            <a:endParaRPr lang="en-GB" b="1">
              <a:solidFill>
                <a:schemeClr val="tx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03CE4CD-321A-40E4-6AF8-5531E6AB9F96}"/>
              </a:ext>
            </a:extLst>
          </p:cNvPr>
          <p:cNvCxnSpPr/>
          <p:nvPr/>
        </p:nvCxnSpPr>
        <p:spPr>
          <a:xfrm>
            <a:off x="3457474" y="2594436"/>
            <a:ext cx="2331411" cy="2359338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58908CA-319B-6ADF-9DC4-19A370AFA3F2}"/>
              </a:ext>
            </a:extLst>
          </p:cNvPr>
          <p:cNvCxnSpPr/>
          <p:nvPr/>
        </p:nvCxnSpPr>
        <p:spPr>
          <a:xfrm>
            <a:off x="5127195" y="2594436"/>
            <a:ext cx="2331411" cy="2359338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C25C090-4710-1A70-F8E5-65EB8802DA69}"/>
              </a:ext>
            </a:extLst>
          </p:cNvPr>
          <p:cNvCxnSpPr/>
          <p:nvPr/>
        </p:nvCxnSpPr>
        <p:spPr>
          <a:xfrm>
            <a:off x="4273134" y="2594436"/>
            <a:ext cx="2331411" cy="235933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3DFA156-B5A5-7C6A-CCBA-3ADB56A31FDE}"/>
              </a:ext>
            </a:extLst>
          </p:cNvPr>
          <p:cNvSpPr txBox="1"/>
          <p:nvPr/>
        </p:nvSpPr>
        <p:spPr>
          <a:xfrm>
            <a:off x="6636848" y="4957832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2F9512D5-EE92-5927-9E42-32002AD44532}"/>
              </a:ext>
            </a:extLst>
          </p:cNvPr>
          <p:cNvSpPr/>
          <p:nvPr/>
        </p:nvSpPr>
        <p:spPr>
          <a:xfrm rot="10800000">
            <a:off x="5792732" y="4593049"/>
            <a:ext cx="355287" cy="233578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AC61BDB-E6AC-9C40-F8FF-8C0B85B9A3E1}"/>
              </a:ext>
            </a:extLst>
          </p:cNvPr>
          <p:cNvGrpSpPr/>
          <p:nvPr/>
        </p:nvGrpSpPr>
        <p:grpSpPr>
          <a:xfrm>
            <a:off x="5311581" y="4461798"/>
            <a:ext cx="182880" cy="184468"/>
            <a:chOff x="4715318" y="3055122"/>
            <a:chExt cx="269862" cy="263464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A2CD116-89C1-53B1-8CB7-5DE716215142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0419E2F-D6DA-0EB4-6AB8-07547190750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CC8E79C-455B-13C7-E41A-08867E2EDCAE}"/>
              </a:ext>
            </a:extLst>
          </p:cNvPr>
          <p:cNvGrpSpPr/>
          <p:nvPr/>
        </p:nvGrpSpPr>
        <p:grpSpPr>
          <a:xfrm>
            <a:off x="5314150" y="2782234"/>
            <a:ext cx="182880" cy="184468"/>
            <a:chOff x="4715318" y="3055122"/>
            <a:chExt cx="269862" cy="263464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CA7E00D-B8D0-9C7F-976C-236BEFF5B9C8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E00E088-B59A-6409-D979-A009D680E754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BF40C44-42AD-EF0B-A73B-ED22916C0D6E}"/>
              </a:ext>
            </a:extLst>
          </p:cNvPr>
          <p:cNvCxnSpPr/>
          <p:nvPr/>
        </p:nvCxnSpPr>
        <p:spPr>
          <a:xfrm flipH="1">
            <a:off x="1159359" y="2876863"/>
            <a:ext cx="423789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14D6182-6CC5-A09C-9003-53C6EC3EE051}"/>
              </a:ext>
            </a:extLst>
          </p:cNvPr>
          <p:cNvCxnSpPr/>
          <p:nvPr/>
        </p:nvCxnSpPr>
        <p:spPr>
          <a:xfrm flipH="1">
            <a:off x="1153886" y="4564660"/>
            <a:ext cx="423789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D774D48-E9D7-3C6E-5111-377F604AFDD8}"/>
                  </a:ext>
                </a:extLst>
              </p:cNvPr>
              <p:cNvSpPr txBox="1"/>
              <p:nvPr/>
            </p:nvSpPr>
            <p:spPr>
              <a:xfrm>
                <a:off x="478971" y="2706575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D774D48-E9D7-3C6E-5111-377F604AFD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971" y="2706575"/>
                <a:ext cx="632673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3C2F3D2-2477-AE5B-4DF2-16B8DD86F49E}"/>
                  </a:ext>
                </a:extLst>
              </p:cNvPr>
              <p:cNvSpPr txBox="1"/>
              <p:nvPr/>
            </p:nvSpPr>
            <p:spPr>
              <a:xfrm>
                <a:off x="478971" y="4379994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3C2F3D2-2477-AE5B-4DF2-16B8DD86F4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971" y="4379994"/>
                <a:ext cx="632673" cy="369332"/>
              </a:xfrm>
              <a:prstGeom prst="rect">
                <a:avLst/>
              </a:prstGeom>
              <a:blipFill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Arrow: Right 42">
            <a:extLst>
              <a:ext uri="{FF2B5EF4-FFF2-40B4-BE49-F238E27FC236}">
                <a16:creationId xmlns:a16="http://schemas.microsoft.com/office/drawing/2014/main" id="{A41A07E4-0324-3D93-5CF3-4397CE89C403}"/>
              </a:ext>
            </a:extLst>
          </p:cNvPr>
          <p:cNvSpPr/>
          <p:nvPr/>
        </p:nvSpPr>
        <p:spPr>
          <a:xfrm>
            <a:off x="6622682" y="4593049"/>
            <a:ext cx="355287" cy="233578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4" name="Arrow: Down 43">
            <a:extLst>
              <a:ext uri="{FF2B5EF4-FFF2-40B4-BE49-F238E27FC236}">
                <a16:creationId xmlns:a16="http://schemas.microsoft.com/office/drawing/2014/main" id="{7839258B-ACEF-5159-28C6-3E684BDC3738}"/>
              </a:ext>
            </a:extLst>
          </p:cNvPr>
          <p:cNvSpPr/>
          <p:nvPr/>
        </p:nvSpPr>
        <p:spPr>
          <a:xfrm>
            <a:off x="271688" y="3778878"/>
            <a:ext cx="246888" cy="777715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5" name="Arrow: Down 44">
            <a:extLst>
              <a:ext uri="{FF2B5EF4-FFF2-40B4-BE49-F238E27FC236}">
                <a16:creationId xmlns:a16="http://schemas.microsoft.com/office/drawing/2014/main" id="{B6357FB7-F8A8-D62C-2EA2-3DA9F38504B0}"/>
              </a:ext>
            </a:extLst>
          </p:cNvPr>
          <p:cNvSpPr/>
          <p:nvPr/>
        </p:nvSpPr>
        <p:spPr>
          <a:xfrm rot="10800000">
            <a:off x="271941" y="2871866"/>
            <a:ext cx="246888" cy="831329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832473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10BA3-42C0-465E-9D03-61111F151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944" y="668976"/>
            <a:ext cx="8596668" cy="738498"/>
          </a:xfrm>
        </p:spPr>
        <p:txBody>
          <a:bodyPr/>
          <a:lstStyle/>
          <a:p>
            <a:r>
              <a:rPr lang="fr-FR"/>
              <a:t>The Short-Run Phillips Curve</a:t>
            </a:r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D43CC7B-AE4F-4519-809B-2980AED757A9}"/>
              </a:ext>
            </a:extLst>
          </p:cNvPr>
          <p:cNvCxnSpPr/>
          <p:nvPr/>
        </p:nvCxnSpPr>
        <p:spPr>
          <a:xfrm flipH="1" flipV="1">
            <a:off x="1265838" y="2551181"/>
            <a:ext cx="0" cy="363784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A32B7A2-7730-4B96-A522-2DEAEF11D295}"/>
              </a:ext>
            </a:extLst>
          </p:cNvPr>
          <p:cNvCxnSpPr/>
          <p:nvPr/>
        </p:nvCxnSpPr>
        <p:spPr>
          <a:xfrm>
            <a:off x="1265838" y="6189024"/>
            <a:ext cx="599962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6650645-3E24-4791-AE13-49B16BAE77AC}"/>
              </a:ext>
            </a:extLst>
          </p:cNvPr>
          <p:cNvSpPr txBox="1"/>
          <p:nvPr/>
        </p:nvSpPr>
        <p:spPr>
          <a:xfrm>
            <a:off x="610562" y="1825710"/>
            <a:ext cx="1310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/>
              <a:t>INFLATION</a:t>
            </a:r>
          </a:p>
          <a:p>
            <a:pPr algn="ctr"/>
            <a:r>
              <a:rPr lang="fr-FR" b="1"/>
              <a:t>RATE</a:t>
            </a:r>
            <a:endParaRPr lang="en-US" b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BD25DE-1939-40C0-80BF-1E982FDD3D91}"/>
              </a:ext>
            </a:extLst>
          </p:cNvPr>
          <p:cNvSpPr txBox="1"/>
          <p:nvPr/>
        </p:nvSpPr>
        <p:spPr>
          <a:xfrm>
            <a:off x="6260980" y="5464813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>
                <a:solidFill>
                  <a:srgbClr val="C00000"/>
                </a:solidFill>
              </a:rPr>
              <a:t>SRPC</a:t>
            </a:r>
            <a:endParaRPr lang="en-US" b="1">
              <a:solidFill>
                <a:srgbClr val="C00000"/>
              </a:solidFill>
            </a:endParaRP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B54482BF-AD95-2964-E8E4-D9663A0FD2F3}"/>
              </a:ext>
            </a:extLst>
          </p:cNvPr>
          <p:cNvSpPr/>
          <p:nvPr/>
        </p:nvSpPr>
        <p:spPr>
          <a:xfrm rot="10800000">
            <a:off x="1648514" y="-1094346"/>
            <a:ext cx="10543486" cy="6798621"/>
          </a:xfrm>
          <a:prstGeom prst="arc">
            <a:avLst>
              <a:gd name="adj1" fmla="val 16963783"/>
              <a:gd name="adj2" fmla="val 21104238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A4FF29B-0FA3-49BE-8ACE-935B214F3F27}"/>
              </a:ext>
            </a:extLst>
          </p:cNvPr>
          <p:cNvSpPr txBox="1"/>
          <p:nvPr/>
        </p:nvSpPr>
        <p:spPr>
          <a:xfrm>
            <a:off x="7265459" y="5865858"/>
            <a:ext cx="1963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/>
              <a:t>UNEMPLOYMENT</a:t>
            </a:r>
          </a:p>
          <a:p>
            <a:pPr algn="ctr"/>
            <a:r>
              <a:rPr lang="fr-FR" b="1"/>
              <a:t>RATE</a:t>
            </a:r>
            <a:endParaRPr lang="en-US" b="1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3E766FA-53E6-2CFD-6449-4BE04AD513AF}"/>
              </a:ext>
            </a:extLst>
          </p:cNvPr>
          <p:cNvSpPr txBox="1"/>
          <p:nvPr/>
        </p:nvSpPr>
        <p:spPr>
          <a:xfrm>
            <a:off x="10593027" y="1710345"/>
            <a:ext cx="989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HL</a:t>
            </a:r>
          </a:p>
        </p:txBody>
      </p:sp>
    </p:spTree>
    <p:extLst>
      <p:ext uri="{BB962C8B-B14F-4D97-AF65-F5344CB8AC3E}">
        <p14:creationId xmlns:p14="http://schemas.microsoft.com/office/powerpoint/2010/main" val="1105533009"/>
      </p:ext>
    </p:extLst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5CEE3-5305-5604-A972-0B8E85241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36" y="456536"/>
            <a:ext cx="8596668" cy="646329"/>
          </a:xfrm>
        </p:spPr>
        <p:txBody>
          <a:bodyPr>
            <a:normAutofit/>
          </a:bodyPr>
          <a:lstStyle/>
          <a:p>
            <a:r>
              <a:rPr lang="en-US"/>
              <a:t>SRPC </a:t>
            </a:r>
            <a:r>
              <a:rPr lang="en-US" i="1"/>
              <a:t>vs</a:t>
            </a:r>
            <a:r>
              <a:rPr lang="en-US"/>
              <a:t> AS-AD Model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E6A37BF-0460-78B1-A238-542485EE777A}"/>
              </a:ext>
            </a:extLst>
          </p:cNvPr>
          <p:cNvCxnSpPr/>
          <p:nvPr/>
        </p:nvCxnSpPr>
        <p:spPr>
          <a:xfrm flipH="1" flipV="1">
            <a:off x="717425" y="2072961"/>
            <a:ext cx="0" cy="35843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509C8FC-3B4B-3689-2926-E3039FDE04CC}"/>
              </a:ext>
            </a:extLst>
          </p:cNvPr>
          <p:cNvCxnSpPr/>
          <p:nvPr/>
        </p:nvCxnSpPr>
        <p:spPr>
          <a:xfrm>
            <a:off x="717425" y="5657323"/>
            <a:ext cx="409243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C4F18C4-6526-7865-8C4E-10F201C97D57}"/>
              </a:ext>
            </a:extLst>
          </p:cNvPr>
          <p:cNvCxnSpPr/>
          <p:nvPr/>
        </p:nvCxnSpPr>
        <p:spPr>
          <a:xfrm flipH="1" flipV="1">
            <a:off x="5221657" y="2072961"/>
            <a:ext cx="0" cy="35843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78F4AE3-2A59-6096-47CE-71E8D4360E73}"/>
              </a:ext>
            </a:extLst>
          </p:cNvPr>
          <p:cNvCxnSpPr/>
          <p:nvPr/>
        </p:nvCxnSpPr>
        <p:spPr>
          <a:xfrm>
            <a:off x="5221657" y="5657323"/>
            <a:ext cx="409243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980F4BC-6082-9954-78E2-A2BD13713FEC}"/>
              </a:ext>
            </a:extLst>
          </p:cNvPr>
          <p:cNvSpPr txBox="1"/>
          <p:nvPr/>
        </p:nvSpPr>
        <p:spPr>
          <a:xfrm>
            <a:off x="717425" y="6182251"/>
            <a:ext cx="4092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</a:p>
          <a:p>
            <a:pPr algn="ctr"/>
            <a:r>
              <a:rPr lang="en-US" b="1"/>
              <a:t>(REAL GDP)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0C1275-7C90-79D1-AA8F-A908D7E608FB}"/>
              </a:ext>
            </a:extLst>
          </p:cNvPr>
          <p:cNvSpPr txBox="1"/>
          <p:nvPr/>
        </p:nvSpPr>
        <p:spPr>
          <a:xfrm>
            <a:off x="5221657" y="6178216"/>
            <a:ext cx="4092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UNEMPLOYMENT</a:t>
            </a:r>
            <a:br>
              <a:rPr lang="en-US" b="1"/>
            </a:br>
            <a:r>
              <a:rPr lang="en-US" b="1"/>
              <a:t>RATE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7EC722-FC38-80AB-1176-78540DD5F8A6}"/>
              </a:ext>
            </a:extLst>
          </p:cNvPr>
          <p:cNvSpPr txBox="1"/>
          <p:nvPr/>
        </p:nvSpPr>
        <p:spPr>
          <a:xfrm>
            <a:off x="4481532" y="1365154"/>
            <a:ext cx="1480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INFLATION</a:t>
            </a:r>
            <a:br>
              <a:rPr lang="en-US" b="1"/>
            </a:br>
            <a:r>
              <a:rPr lang="en-US" b="1"/>
              <a:t>RATE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27D7D4-134A-C98A-71DD-2017A971AF50}"/>
              </a:ext>
            </a:extLst>
          </p:cNvPr>
          <p:cNvSpPr txBox="1"/>
          <p:nvPr/>
        </p:nvSpPr>
        <p:spPr>
          <a:xfrm>
            <a:off x="-22700" y="1365154"/>
            <a:ext cx="1480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 LEVEL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EFCE5CF-C94A-DF23-DB26-53802C28303D}"/>
              </a:ext>
            </a:extLst>
          </p:cNvPr>
          <p:cNvCxnSpPr/>
          <p:nvPr/>
        </p:nvCxnSpPr>
        <p:spPr>
          <a:xfrm flipV="1">
            <a:off x="1204856" y="2554941"/>
            <a:ext cx="2657139" cy="253342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2F803A3-DC5C-11CA-29C2-8213A85C70CD}"/>
              </a:ext>
            </a:extLst>
          </p:cNvPr>
          <p:cNvCxnSpPr/>
          <p:nvPr/>
        </p:nvCxnSpPr>
        <p:spPr>
          <a:xfrm>
            <a:off x="1376979" y="2554941"/>
            <a:ext cx="1339212" cy="257745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2C4E0CA-5FD2-0C3E-E102-451FDAC0A271}"/>
              </a:ext>
            </a:extLst>
          </p:cNvPr>
          <p:cNvSpPr txBox="1"/>
          <p:nvPr/>
        </p:nvSpPr>
        <p:spPr>
          <a:xfrm>
            <a:off x="3884482" y="2185609"/>
            <a:ext cx="735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C00000"/>
                </a:solidFill>
              </a:rPr>
              <a:t>SRAS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6C2A589-8A55-EB22-8BCC-153EBF874769}"/>
              </a:ext>
            </a:extLst>
          </p:cNvPr>
          <p:cNvSpPr txBox="1"/>
          <p:nvPr/>
        </p:nvSpPr>
        <p:spPr>
          <a:xfrm>
            <a:off x="2513892" y="5176495"/>
            <a:ext cx="612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sz="1600" b="1" baseline="-25000">
                <a:solidFill>
                  <a:srgbClr val="002060"/>
                </a:solidFill>
              </a:rPr>
              <a:t>1</a:t>
            </a:r>
            <a:endParaRPr lang="en-US" b="1" baseline="-25000">
              <a:solidFill>
                <a:srgbClr val="002060"/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D448617-6E48-C61A-8A7D-6CFFAED365C4}"/>
              </a:ext>
            </a:extLst>
          </p:cNvPr>
          <p:cNvCxnSpPr/>
          <p:nvPr/>
        </p:nvCxnSpPr>
        <p:spPr>
          <a:xfrm>
            <a:off x="2647836" y="2554143"/>
            <a:ext cx="1339212" cy="2577455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F54C3DB-CA2A-EEFB-8719-642EE796DFD1}"/>
              </a:ext>
            </a:extLst>
          </p:cNvPr>
          <p:cNvSpPr txBox="1"/>
          <p:nvPr/>
        </p:nvSpPr>
        <p:spPr>
          <a:xfrm>
            <a:off x="3790034" y="5176495"/>
            <a:ext cx="612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sz="1600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US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6EC52048-EDA2-CA7B-F831-B7A50023D8F8}"/>
              </a:ext>
            </a:extLst>
          </p:cNvPr>
          <p:cNvSpPr/>
          <p:nvPr/>
        </p:nvSpPr>
        <p:spPr>
          <a:xfrm>
            <a:off x="1919481" y="2674152"/>
            <a:ext cx="521746" cy="295836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094321B-3A93-122E-FB85-A5D4CF56A92C}"/>
              </a:ext>
            </a:extLst>
          </p:cNvPr>
          <p:cNvGrpSpPr/>
          <p:nvPr/>
        </p:nvGrpSpPr>
        <p:grpSpPr>
          <a:xfrm>
            <a:off x="2960324" y="3232155"/>
            <a:ext cx="182880" cy="184468"/>
            <a:chOff x="4715318" y="3055122"/>
            <a:chExt cx="269862" cy="263464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6A3974C-B25A-33B2-C6FC-7B860DF9A432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5CB9651-AD14-63B9-D549-8D35B39487F5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F1FA209-1AB7-FA15-FCA9-6F2D207C9CC7}"/>
              </a:ext>
            </a:extLst>
          </p:cNvPr>
          <p:cNvCxnSpPr/>
          <p:nvPr/>
        </p:nvCxnSpPr>
        <p:spPr>
          <a:xfrm flipH="1">
            <a:off x="717425" y="3324390"/>
            <a:ext cx="233433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AF56EB2-9E77-1B39-53FD-9DB962B715CD}"/>
                  </a:ext>
                </a:extLst>
              </p:cNvPr>
              <p:cNvSpPr txBox="1"/>
              <p:nvPr/>
            </p:nvSpPr>
            <p:spPr>
              <a:xfrm>
                <a:off x="49949" y="3136723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AF56EB2-9E77-1B39-53FD-9DB962B71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49" y="3136723"/>
                <a:ext cx="632673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EC50AA2-56C0-1BF3-A814-119C48C6A942}"/>
              </a:ext>
            </a:extLst>
          </p:cNvPr>
          <p:cNvCxnSpPr/>
          <p:nvPr/>
        </p:nvCxnSpPr>
        <p:spPr>
          <a:xfrm flipH="1">
            <a:off x="3051763" y="3324390"/>
            <a:ext cx="0" cy="233293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3E82D11-F076-DF2B-D2E1-2E0ED35C3703}"/>
              </a:ext>
            </a:extLst>
          </p:cNvPr>
          <p:cNvCxnSpPr/>
          <p:nvPr/>
        </p:nvCxnSpPr>
        <p:spPr>
          <a:xfrm flipH="1">
            <a:off x="717425" y="4143540"/>
            <a:ext cx="146292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70A358-1EBF-0F88-2EF4-F0F7627DF62E}"/>
              </a:ext>
            </a:extLst>
          </p:cNvPr>
          <p:cNvCxnSpPr/>
          <p:nvPr/>
        </p:nvCxnSpPr>
        <p:spPr>
          <a:xfrm flipH="1">
            <a:off x="2185639" y="4143540"/>
            <a:ext cx="0" cy="15000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269C031-4DD4-1D56-7D16-1B0B7FF60897}"/>
              </a:ext>
            </a:extLst>
          </p:cNvPr>
          <p:cNvGrpSpPr/>
          <p:nvPr/>
        </p:nvGrpSpPr>
        <p:grpSpPr>
          <a:xfrm>
            <a:off x="2095941" y="4050914"/>
            <a:ext cx="182880" cy="184468"/>
            <a:chOff x="4715318" y="3055122"/>
            <a:chExt cx="269862" cy="263464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8CC8913-8EC5-A95C-717D-9D568A3B2F63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A681626-BAD8-967C-EDA1-958BBB3700FC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5D369AF-F41C-A25A-6638-B06BAD9D6688}"/>
                  </a:ext>
                </a:extLst>
              </p:cNvPr>
              <p:cNvSpPr txBox="1"/>
              <p:nvPr/>
            </p:nvSpPr>
            <p:spPr>
              <a:xfrm>
                <a:off x="2007312" y="5700554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5D369AF-F41C-A25A-6638-B06BAD9D66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7312" y="5700554"/>
                <a:ext cx="369509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5BBF727-2B4A-3F36-3641-0E28065D0C6B}"/>
                  </a:ext>
                </a:extLst>
              </p:cNvPr>
              <p:cNvSpPr txBox="1"/>
              <p:nvPr/>
            </p:nvSpPr>
            <p:spPr>
              <a:xfrm>
                <a:off x="49948" y="3955880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5BBF727-2B4A-3F36-3641-0E28065D0C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48" y="3955880"/>
                <a:ext cx="627351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DC1F889-A3DE-3953-D15C-24AC1EFF0F4D}"/>
              </a:ext>
            </a:extLst>
          </p:cNvPr>
          <p:cNvCxnSpPr>
            <a:stCxn id="34" idx="0"/>
            <a:endCxn id="28" idx="2"/>
          </p:cNvCxnSpPr>
          <p:nvPr/>
        </p:nvCxnSpPr>
        <p:spPr>
          <a:xfrm flipV="1">
            <a:off x="363624" y="3506055"/>
            <a:ext cx="2662" cy="449825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98FE11E-A35C-26E2-1F98-5C5DB4FA321F}"/>
                  </a:ext>
                </a:extLst>
              </p:cNvPr>
              <p:cNvSpPr txBox="1"/>
              <p:nvPr/>
            </p:nvSpPr>
            <p:spPr>
              <a:xfrm>
                <a:off x="2871695" y="5696423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98FE11E-A35C-26E2-1F98-5C5DB4FA32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1695" y="5696423"/>
                <a:ext cx="36950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19AA5B65-8EFA-421E-73F5-423364079490}"/>
              </a:ext>
            </a:extLst>
          </p:cNvPr>
          <p:cNvCxnSpPr>
            <a:stCxn id="33" idx="3"/>
            <a:endCxn id="39" idx="1"/>
          </p:cNvCxnSpPr>
          <p:nvPr/>
        </p:nvCxnSpPr>
        <p:spPr>
          <a:xfrm flipV="1">
            <a:off x="2376821" y="5881089"/>
            <a:ext cx="494874" cy="4131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7C8DBB22-BA49-D072-5E9B-7230257FC326}"/>
              </a:ext>
            </a:extLst>
          </p:cNvPr>
          <p:cNvSpPr/>
          <p:nvPr/>
        </p:nvSpPr>
        <p:spPr>
          <a:xfrm>
            <a:off x="5457463" y="2436474"/>
            <a:ext cx="2986269" cy="2945754"/>
          </a:xfrm>
          <a:custGeom>
            <a:avLst/>
            <a:gdLst>
              <a:gd name="connsiteX0" fmla="*/ 0 w 3547641"/>
              <a:gd name="connsiteY0" fmla="*/ 0 h 2882096"/>
              <a:gd name="connsiteX1" fmla="*/ 1169043 w 3547641"/>
              <a:gd name="connsiteY1" fmla="*/ 2314936 h 2882096"/>
              <a:gd name="connsiteX2" fmla="*/ 3547641 w 3547641"/>
              <a:gd name="connsiteY2" fmla="*/ 2882096 h 2882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47640" h="2882096">
                <a:moveTo>
                  <a:pt x="0" y="0"/>
                </a:moveTo>
                <a:cubicBezTo>
                  <a:pt x="288885" y="917293"/>
                  <a:pt x="577770" y="1834587"/>
                  <a:pt x="1169043" y="2314936"/>
                </a:cubicBezTo>
                <a:cubicBezTo>
                  <a:pt x="1760317" y="2795285"/>
                  <a:pt x="2653979" y="2838690"/>
                  <a:pt x="3547641" y="2882096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CCD1012-3BD8-267A-5F57-5AEE0C1596CC}"/>
              </a:ext>
            </a:extLst>
          </p:cNvPr>
          <p:cNvSpPr txBox="1"/>
          <p:nvPr/>
        </p:nvSpPr>
        <p:spPr>
          <a:xfrm>
            <a:off x="8443732" y="5197562"/>
            <a:ext cx="735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SRPC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5DD22FC-32E7-B63A-055E-71B09328ADE5}"/>
              </a:ext>
            </a:extLst>
          </p:cNvPr>
          <p:cNvCxnSpPr/>
          <p:nvPr/>
        </p:nvCxnSpPr>
        <p:spPr>
          <a:xfrm flipH="1">
            <a:off x="5221657" y="3544954"/>
            <a:ext cx="54005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8734D00-4A07-5CBF-3135-418A388D875B}"/>
              </a:ext>
            </a:extLst>
          </p:cNvPr>
          <p:cNvCxnSpPr/>
          <p:nvPr/>
        </p:nvCxnSpPr>
        <p:spPr>
          <a:xfrm flipH="1">
            <a:off x="5767000" y="3544954"/>
            <a:ext cx="0" cy="211236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C6269932-E966-72B1-26FB-FA6E02A158BE}"/>
              </a:ext>
            </a:extLst>
          </p:cNvPr>
          <p:cNvCxnSpPr/>
          <p:nvPr/>
        </p:nvCxnSpPr>
        <p:spPr>
          <a:xfrm flipH="1">
            <a:off x="7715255" y="5312944"/>
            <a:ext cx="0" cy="34608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8FA28F56-2D8E-B5B5-2AE1-20D098CEBC7B}"/>
              </a:ext>
            </a:extLst>
          </p:cNvPr>
          <p:cNvCxnSpPr/>
          <p:nvPr/>
        </p:nvCxnSpPr>
        <p:spPr>
          <a:xfrm flipH="1">
            <a:off x="5221657" y="5312944"/>
            <a:ext cx="248886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2D0F67A-1667-F550-EB82-0E5694CFF127}"/>
                  </a:ext>
                </a:extLst>
              </p:cNvPr>
              <p:cNvSpPr txBox="1"/>
              <p:nvPr/>
            </p:nvSpPr>
            <p:spPr>
              <a:xfrm>
                <a:off x="5576960" y="5701306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2D0F67A-1667-F550-EB82-0E5694CFF1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6960" y="5701306"/>
                <a:ext cx="369509" cy="369332"/>
              </a:xfrm>
              <a:prstGeom prst="rect">
                <a:avLst/>
              </a:prstGeom>
              <a:blipFill>
                <a:blip r:embed="rId6"/>
                <a:stretch>
                  <a:fillRect r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AD48F8B2-47ED-7868-4B29-458FA4D7E64A}"/>
                  </a:ext>
                </a:extLst>
              </p:cNvPr>
              <p:cNvSpPr txBox="1"/>
              <p:nvPr/>
            </p:nvSpPr>
            <p:spPr>
              <a:xfrm>
                <a:off x="7535488" y="5696423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AD48F8B2-47ED-7868-4B29-458FA4D7E6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5488" y="5696423"/>
                <a:ext cx="369509" cy="369332"/>
              </a:xfrm>
              <a:prstGeom prst="rect">
                <a:avLst/>
              </a:prstGeom>
              <a:blipFill>
                <a:blip r:embed="rId7"/>
                <a:stretch>
                  <a:fillRect r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44248528-40EE-F39E-1759-0B074DF3CCA6}"/>
                  </a:ext>
                </a:extLst>
              </p:cNvPr>
              <p:cNvSpPr txBox="1"/>
              <p:nvPr/>
            </p:nvSpPr>
            <p:spPr>
              <a:xfrm>
                <a:off x="4810466" y="5123514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44248528-40EE-F39E-1759-0B074DF3CC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0466" y="5123514"/>
                <a:ext cx="369509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CA193BDB-780F-4090-11A2-7A893539372A}"/>
              </a:ext>
            </a:extLst>
          </p:cNvPr>
          <p:cNvCxnSpPr/>
          <p:nvPr/>
        </p:nvCxnSpPr>
        <p:spPr>
          <a:xfrm flipH="1" flipV="1">
            <a:off x="4996148" y="3787775"/>
            <a:ext cx="0" cy="1269754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8EE2F8E0-1F7A-5AE3-A9FD-E5C4E55D86DF}"/>
              </a:ext>
            </a:extLst>
          </p:cNvPr>
          <p:cNvCxnSpPr/>
          <p:nvPr/>
        </p:nvCxnSpPr>
        <p:spPr>
          <a:xfrm flipH="1">
            <a:off x="6043613" y="5900476"/>
            <a:ext cx="1447800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F8FB5916-7A99-C1AF-4EC5-7AAD8F7FD18A}"/>
                  </a:ext>
                </a:extLst>
              </p:cNvPr>
              <p:cNvSpPr txBox="1"/>
              <p:nvPr/>
            </p:nvSpPr>
            <p:spPr>
              <a:xfrm>
                <a:off x="4811393" y="3349841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F8FB5916-7A99-C1AF-4EC5-7AAD8F7FD1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1393" y="3349841"/>
                <a:ext cx="369509" cy="369332"/>
              </a:xfrm>
              <a:prstGeom prst="rect">
                <a:avLst/>
              </a:prstGeom>
              <a:blipFill>
                <a:blip r:embed="rId9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D30BD469-CBC9-D74A-1F8A-C2A7BD2BB970}"/>
              </a:ext>
            </a:extLst>
          </p:cNvPr>
          <p:cNvSpPr txBox="1"/>
          <p:nvPr/>
        </p:nvSpPr>
        <p:spPr>
          <a:xfrm>
            <a:off x="10593027" y="1710345"/>
            <a:ext cx="989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HL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B94FC7F-ED07-C777-2D92-884BC2DE35BB}"/>
              </a:ext>
            </a:extLst>
          </p:cNvPr>
          <p:cNvCxnSpPr/>
          <p:nvPr/>
        </p:nvCxnSpPr>
        <p:spPr>
          <a:xfrm>
            <a:off x="6325785" y="4677483"/>
            <a:ext cx="1333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F426E98-ED2B-3472-4715-F2345BBCCF1F}"/>
              </a:ext>
            </a:extLst>
          </p:cNvPr>
          <p:cNvCxnSpPr/>
          <p:nvPr/>
        </p:nvCxnSpPr>
        <p:spPr>
          <a:xfrm flipH="1">
            <a:off x="6325785" y="4677483"/>
            <a:ext cx="0" cy="1410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3675387"/>
      </p:ext>
    </p:extLst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5CEE3-5305-5604-A972-0B8E85241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36" y="456536"/>
            <a:ext cx="8596668" cy="646329"/>
          </a:xfrm>
        </p:spPr>
        <p:txBody>
          <a:bodyPr>
            <a:normAutofit/>
          </a:bodyPr>
          <a:lstStyle/>
          <a:p>
            <a:r>
              <a:rPr lang="en-US"/>
              <a:t>SRPC </a:t>
            </a:r>
            <a:r>
              <a:rPr lang="en-US" i="1"/>
              <a:t>vs</a:t>
            </a:r>
            <a:r>
              <a:rPr lang="en-US"/>
              <a:t> AS-AD Model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E6A37BF-0460-78B1-A238-542485EE777A}"/>
              </a:ext>
            </a:extLst>
          </p:cNvPr>
          <p:cNvCxnSpPr/>
          <p:nvPr/>
        </p:nvCxnSpPr>
        <p:spPr>
          <a:xfrm flipH="1" flipV="1">
            <a:off x="717425" y="2072961"/>
            <a:ext cx="0" cy="35843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509C8FC-3B4B-3689-2926-E3039FDE04CC}"/>
              </a:ext>
            </a:extLst>
          </p:cNvPr>
          <p:cNvCxnSpPr/>
          <p:nvPr/>
        </p:nvCxnSpPr>
        <p:spPr>
          <a:xfrm>
            <a:off x="717425" y="5657323"/>
            <a:ext cx="409243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C4F18C4-6526-7865-8C4E-10F201C97D57}"/>
              </a:ext>
            </a:extLst>
          </p:cNvPr>
          <p:cNvCxnSpPr/>
          <p:nvPr/>
        </p:nvCxnSpPr>
        <p:spPr>
          <a:xfrm flipH="1" flipV="1">
            <a:off x="5221657" y="2072961"/>
            <a:ext cx="0" cy="35843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78F4AE3-2A59-6096-47CE-71E8D4360E73}"/>
              </a:ext>
            </a:extLst>
          </p:cNvPr>
          <p:cNvCxnSpPr/>
          <p:nvPr/>
        </p:nvCxnSpPr>
        <p:spPr>
          <a:xfrm>
            <a:off x="5221657" y="5657323"/>
            <a:ext cx="409243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980F4BC-6082-9954-78E2-A2BD13713FEC}"/>
              </a:ext>
            </a:extLst>
          </p:cNvPr>
          <p:cNvSpPr txBox="1"/>
          <p:nvPr/>
        </p:nvSpPr>
        <p:spPr>
          <a:xfrm>
            <a:off x="717425" y="6182251"/>
            <a:ext cx="4092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</a:p>
          <a:p>
            <a:pPr algn="ctr"/>
            <a:r>
              <a:rPr lang="en-US" b="1"/>
              <a:t>(REAL GDP)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0C1275-7C90-79D1-AA8F-A908D7E608FB}"/>
              </a:ext>
            </a:extLst>
          </p:cNvPr>
          <p:cNvSpPr txBox="1"/>
          <p:nvPr/>
        </p:nvSpPr>
        <p:spPr>
          <a:xfrm>
            <a:off x="5221657" y="6178216"/>
            <a:ext cx="4092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UNEMPLOYMENT</a:t>
            </a:r>
            <a:br>
              <a:rPr lang="en-US" b="1"/>
            </a:br>
            <a:r>
              <a:rPr lang="en-US" b="1"/>
              <a:t>RATE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7EC722-FC38-80AB-1176-78540DD5F8A6}"/>
              </a:ext>
            </a:extLst>
          </p:cNvPr>
          <p:cNvSpPr txBox="1"/>
          <p:nvPr/>
        </p:nvSpPr>
        <p:spPr>
          <a:xfrm>
            <a:off x="4481532" y="1365154"/>
            <a:ext cx="1480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INFLATION</a:t>
            </a:r>
            <a:br>
              <a:rPr lang="en-US" b="1"/>
            </a:br>
            <a:r>
              <a:rPr lang="en-US" b="1"/>
              <a:t>RATE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27D7D4-134A-C98A-71DD-2017A971AF50}"/>
              </a:ext>
            </a:extLst>
          </p:cNvPr>
          <p:cNvSpPr txBox="1"/>
          <p:nvPr/>
        </p:nvSpPr>
        <p:spPr>
          <a:xfrm>
            <a:off x="-22700" y="1365154"/>
            <a:ext cx="1480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 LEVEL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EFCE5CF-C94A-DF23-DB26-53802C28303D}"/>
              </a:ext>
            </a:extLst>
          </p:cNvPr>
          <p:cNvCxnSpPr/>
          <p:nvPr/>
        </p:nvCxnSpPr>
        <p:spPr>
          <a:xfrm flipV="1">
            <a:off x="1204856" y="2554941"/>
            <a:ext cx="2657139" cy="253342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2F803A3-DC5C-11CA-29C2-8213A85C70CD}"/>
              </a:ext>
            </a:extLst>
          </p:cNvPr>
          <p:cNvCxnSpPr/>
          <p:nvPr/>
        </p:nvCxnSpPr>
        <p:spPr>
          <a:xfrm>
            <a:off x="1376979" y="2554941"/>
            <a:ext cx="1339212" cy="2577455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2C4E0CA-5FD2-0C3E-E102-451FDAC0A271}"/>
              </a:ext>
            </a:extLst>
          </p:cNvPr>
          <p:cNvSpPr txBox="1"/>
          <p:nvPr/>
        </p:nvSpPr>
        <p:spPr>
          <a:xfrm>
            <a:off x="3884482" y="2185609"/>
            <a:ext cx="735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C00000"/>
                </a:solidFill>
              </a:rPr>
              <a:t>SRAS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6C2A589-8A55-EB22-8BCC-153EBF874769}"/>
              </a:ext>
            </a:extLst>
          </p:cNvPr>
          <p:cNvSpPr txBox="1"/>
          <p:nvPr/>
        </p:nvSpPr>
        <p:spPr>
          <a:xfrm>
            <a:off x="2513892" y="5176495"/>
            <a:ext cx="612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sz="1600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US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D448617-6E48-C61A-8A7D-6CFFAED365C4}"/>
              </a:ext>
            </a:extLst>
          </p:cNvPr>
          <p:cNvCxnSpPr/>
          <p:nvPr/>
        </p:nvCxnSpPr>
        <p:spPr>
          <a:xfrm>
            <a:off x="2647836" y="2554143"/>
            <a:ext cx="1339212" cy="257745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F54C3DB-CA2A-EEFB-8719-642EE796DFD1}"/>
              </a:ext>
            </a:extLst>
          </p:cNvPr>
          <p:cNvSpPr txBox="1"/>
          <p:nvPr/>
        </p:nvSpPr>
        <p:spPr>
          <a:xfrm>
            <a:off x="3790034" y="5176495"/>
            <a:ext cx="612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sz="1600" b="1" baseline="-25000">
                <a:solidFill>
                  <a:srgbClr val="002060"/>
                </a:solidFill>
              </a:rPr>
              <a:t>1</a:t>
            </a:r>
            <a:endParaRPr lang="en-US" b="1" baseline="-25000">
              <a:solidFill>
                <a:srgbClr val="002060"/>
              </a:solidFill>
            </a:endParaRP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6EC52048-EDA2-CA7B-F831-B7A50023D8F8}"/>
              </a:ext>
            </a:extLst>
          </p:cNvPr>
          <p:cNvSpPr/>
          <p:nvPr/>
        </p:nvSpPr>
        <p:spPr>
          <a:xfrm rot="10800000">
            <a:off x="1919481" y="2674152"/>
            <a:ext cx="521746" cy="295836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094321B-3A93-122E-FB85-A5D4CF56A92C}"/>
              </a:ext>
            </a:extLst>
          </p:cNvPr>
          <p:cNvGrpSpPr/>
          <p:nvPr/>
        </p:nvGrpSpPr>
        <p:grpSpPr>
          <a:xfrm>
            <a:off x="2960324" y="3232155"/>
            <a:ext cx="182880" cy="184468"/>
            <a:chOff x="4715318" y="3055122"/>
            <a:chExt cx="269862" cy="263464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6A3974C-B25A-33B2-C6FC-7B860DF9A432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5CB9651-AD14-63B9-D549-8D35B39487F5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F1FA209-1AB7-FA15-FCA9-6F2D207C9CC7}"/>
              </a:ext>
            </a:extLst>
          </p:cNvPr>
          <p:cNvCxnSpPr/>
          <p:nvPr/>
        </p:nvCxnSpPr>
        <p:spPr>
          <a:xfrm flipH="1">
            <a:off x="717425" y="3324390"/>
            <a:ext cx="233433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AF56EB2-9E77-1B39-53FD-9DB962B715CD}"/>
                  </a:ext>
                </a:extLst>
              </p:cNvPr>
              <p:cNvSpPr txBox="1"/>
              <p:nvPr/>
            </p:nvSpPr>
            <p:spPr>
              <a:xfrm>
                <a:off x="49949" y="3136723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AF56EB2-9E77-1B39-53FD-9DB962B71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49" y="3136723"/>
                <a:ext cx="627351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EC50AA2-56C0-1BF3-A814-119C48C6A942}"/>
              </a:ext>
            </a:extLst>
          </p:cNvPr>
          <p:cNvCxnSpPr/>
          <p:nvPr/>
        </p:nvCxnSpPr>
        <p:spPr>
          <a:xfrm flipH="1">
            <a:off x="3051763" y="3324390"/>
            <a:ext cx="0" cy="233293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3E82D11-F076-DF2B-D2E1-2E0ED35C3703}"/>
              </a:ext>
            </a:extLst>
          </p:cNvPr>
          <p:cNvCxnSpPr/>
          <p:nvPr/>
        </p:nvCxnSpPr>
        <p:spPr>
          <a:xfrm flipH="1">
            <a:off x="717425" y="4143540"/>
            <a:ext cx="146292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70A358-1EBF-0F88-2EF4-F0F7627DF62E}"/>
              </a:ext>
            </a:extLst>
          </p:cNvPr>
          <p:cNvCxnSpPr/>
          <p:nvPr/>
        </p:nvCxnSpPr>
        <p:spPr>
          <a:xfrm flipH="1">
            <a:off x="2185639" y="4143540"/>
            <a:ext cx="0" cy="15000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269C031-4DD4-1D56-7D16-1B0B7FF60897}"/>
              </a:ext>
            </a:extLst>
          </p:cNvPr>
          <p:cNvGrpSpPr/>
          <p:nvPr/>
        </p:nvGrpSpPr>
        <p:grpSpPr>
          <a:xfrm>
            <a:off x="2095941" y="4050914"/>
            <a:ext cx="182880" cy="184468"/>
            <a:chOff x="4715318" y="3055122"/>
            <a:chExt cx="269862" cy="263464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8CC8913-8EC5-A95C-717D-9D568A3B2F63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A681626-BAD8-967C-EDA1-958BBB3700FC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5D369AF-F41C-A25A-6638-B06BAD9D6688}"/>
                  </a:ext>
                </a:extLst>
              </p:cNvPr>
              <p:cNvSpPr txBox="1"/>
              <p:nvPr/>
            </p:nvSpPr>
            <p:spPr>
              <a:xfrm>
                <a:off x="2007312" y="5700554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5D369AF-F41C-A25A-6638-B06BAD9D66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7312" y="5700554"/>
                <a:ext cx="369509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5BBF727-2B4A-3F36-3641-0E28065D0C6B}"/>
                  </a:ext>
                </a:extLst>
              </p:cNvPr>
              <p:cNvSpPr txBox="1"/>
              <p:nvPr/>
            </p:nvSpPr>
            <p:spPr>
              <a:xfrm>
                <a:off x="49948" y="3955880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5BBF727-2B4A-3F36-3641-0E28065D0C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48" y="3955880"/>
                <a:ext cx="632673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DC1F889-A3DE-3953-D15C-24AC1EFF0F4D}"/>
              </a:ext>
            </a:extLst>
          </p:cNvPr>
          <p:cNvCxnSpPr/>
          <p:nvPr/>
        </p:nvCxnSpPr>
        <p:spPr>
          <a:xfrm flipH="1">
            <a:off x="363624" y="3518328"/>
            <a:ext cx="0" cy="43755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98FE11E-A35C-26E2-1F98-5C5DB4FA321F}"/>
                  </a:ext>
                </a:extLst>
              </p:cNvPr>
              <p:cNvSpPr txBox="1"/>
              <p:nvPr/>
            </p:nvSpPr>
            <p:spPr>
              <a:xfrm>
                <a:off x="2871695" y="5696423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98FE11E-A35C-26E2-1F98-5C5DB4FA32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1695" y="5696423"/>
                <a:ext cx="36950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19AA5B65-8EFA-421E-73F5-423364079490}"/>
              </a:ext>
            </a:extLst>
          </p:cNvPr>
          <p:cNvCxnSpPr/>
          <p:nvPr/>
        </p:nvCxnSpPr>
        <p:spPr>
          <a:xfrm flipH="1">
            <a:off x="2376821" y="5899615"/>
            <a:ext cx="484971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7C8DBB22-BA49-D072-5E9B-7230257FC326}"/>
              </a:ext>
            </a:extLst>
          </p:cNvPr>
          <p:cNvSpPr/>
          <p:nvPr/>
        </p:nvSpPr>
        <p:spPr>
          <a:xfrm>
            <a:off x="5457463" y="2436474"/>
            <a:ext cx="2986269" cy="2945754"/>
          </a:xfrm>
          <a:custGeom>
            <a:avLst/>
            <a:gdLst>
              <a:gd name="connsiteX0" fmla="*/ 0 w 3547641"/>
              <a:gd name="connsiteY0" fmla="*/ 0 h 2882096"/>
              <a:gd name="connsiteX1" fmla="*/ 1169043 w 3547641"/>
              <a:gd name="connsiteY1" fmla="*/ 2314936 h 2882096"/>
              <a:gd name="connsiteX2" fmla="*/ 3547641 w 3547641"/>
              <a:gd name="connsiteY2" fmla="*/ 2882096 h 2882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47640" h="2882096">
                <a:moveTo>
                  <a:pt x="0" y="0"/>
                </a:moveTo>
                <a:cubicBezTo>
                  <a:pt x="288885" y="917293"/>
                  <a:pt x="577770" y="1834587"/>
                  <a:pt x="1169043" y="2314936"/>
                </a:cubicBezTo>
                <a:cubicBezTo>
                  <a:pt x="1760317" y="2795285"/>
                  <a:pt x="2653979" y="2838690"/>
                  <a:pt x="3547641" y="2882096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CCD1012-3BD8-267A-5F57-5AEE0C1596CC}"/>
              </a:ext>
            </a:extLst>
          </p:cNvPr>
          <p:cNvSpPr txBox="1"/>
          <p:nvPr/>
        </p:nvSpPr>
        <p:spPr>
          <a:xfrm>
            <a:off x="8443732" y="5197562"/>
            <a:ext cx="735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SRPC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5DD22FC-32E7-B63A-055E-71B09328ADE5}"/>
              </a:ext>
            </a:extLst>
          </p:cNvPr>
          <p:cNvCxnSpPr/>
          <p:nvPr/>
        </p:nvCxnSpPr>
        <p:spPr>
          <a:xfrm flipH="1">
            <a:off x="5221657" y="3544954"/>
            <a:ext cx="54005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8734D00-4A07-5CBF-3135-418A388D875B}"/>
              </a:ext>
            </a:extLst>
          </p:cNvPr>
          <p:cNvCxnSpPr/>
          <p:nvPr/>
        </p:nvCxnSpPr>
        <p:spPr>
          <a:xfrm flipH="1">
            <a:off x="5767000" y="3544954"/>
            <a:ext cx="0" cy="211236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C6269932-E966-72B1-26FB-FA6E02A158BE}"/>
              </a:ext>
            </a:extLst>
          </p:cNvPr>
          <p:cNvCxnSpPr/>
          <p:nvPr/>
        </p:nvCxnSpPr>
        <p:spPr>
          <a:xfrm flipH="1">
            <a:off x="7715255" y="5312944"/>
            <a:ext cx="0" cy="34608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8FA28F56-2D8E-B5B5-2AE1-20D098CEBC7B}"/>
              </a:ext>
            </a:extLst>
          </p:cNvPr>
          <p:cNvCxnSpPr/>
          <p:nvPr/>
        </p:nvCxnSpPr>
        <p:spPr>
          <a:xfrm flipH="1">
            <a:off x="5221657" y="5312944"/>
            <a:ext cx="248886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2D0F67A-1667-F550-EB82-0E5694CFF127}"/>
                  </a:ext>
                </a:extLst>
              </p:cNvPr>
              <p:cNvSpPr txBox="1"/>
              <p:nvPr/>
            </p:nvSpPr>
            <p:spPr>
              <a:xfrm>
                <a:off x="5576960" y="5701306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2D0F67A-1667-F550-EB82-0E5694CFF1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6960" y="5701306"/>
                <a:ext cx="369509" cy="369332"/>
              </a:xfrm>
              <a:prstGeom prst="rect">
                <a:avLst/>
              </a:prstGeom>
              <a:blipFill>
                <a:blip r:embed="rId6"/>
                <a:stretch>
                  <a:fillRect r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AD48F8B2-47ED-7868-4B29-458FA4D7E64A}"/>
                  </a:ext>
                </a:extLst>
              </p:cNvPr>
              <p:cNvSpPr txBox="1"/>
              <p:nvPr/>
            </p:nvSpPr>
            <p:spPr>
              <a:xfrm>
                <a:off x="7535488" y="5696423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AD48F8B2-47ED-7868-4B29-458FA4D7E6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5488" y="5696423"/>
                <a:ext cx="369509" cy="369332"/>
              </a:xfrm>
              <a:prstGeom prst="rect">
                <a:avLst/>
              </a:prstGeom>
              <a:blipFill>
                <a:blip r:embed="rId7"/>
                <a:stretch>
                  <a:fillRect r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44248528-40EE-F39E-1759-0B074DF3CCA6}"/>
                  </a:ext>
                </a:extLst>
              </p:cNvPr>
              <p:cNvSpPr txBox="1"/>
              <p:nvPr/>
            </p:nvSpPr>
            <p:spPr>
              <a:xfrm>
                <a:off x="4810466" y="5123514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44248528-40EE-F39E-1759-0B074DF3CC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0466" y="5123514"/>
                <a:ext cx="369509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CA193BDB-780F-4090-11A2-7A893539372A}"/>
              </a:ext>
            </a:extLst>
          </p:cNvPr>
          <p:cNvCxnSpPr/>
          <p:nvPr/>
        </p:nvCxnSpPr>
        <p:spPr>
          <a:xfrm flipH="1">
            <a:off x="4995220" y="3821654"/>
            <a:ext cx="0" cy="126645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8EE2F8E0-1F7A-5AE3-A9FD-E5C4E55D86DF}"/>
              </a:ext>
            </a:extLst>
          </p:cNvPr>
          <p:cNvCxnSpPr/>
          <p:nvPr/>
        </p:nvCxnSpPr>
        <p:spPr>
          <a:xfrm>
            <a:off x="6024034" y="5883206"/>
            <a:ext cx="1467380" cy="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F8FB5916-7A99-C1AF-4EC5-7AAD8F7FD18A}"/>
                  </a:ext>
                </a:extLst>
              </p:cNvPr>
              <p:cNvSpPr txBox="1"/>
              <p:nvPr/>
            </p:nvSpPr>
            <p:spPr>
              <a:xfrm>
                <a:off x="4811393" y="3349841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F8FB5916-7A99-C1AF-4EC5-7AAD8F7FD1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1393" y="3349841"/>
                <a:ext cx="369509" cy="369332"/>
              </a:xfrm>
              <a:prstGeom prst="rect">
                <a:avLst/>
              </a:prstGeom>
              <a:blipFill>
                <a:blip r:embed="rId9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70B602B6-7C73-ED27-8B20-EA96B153D5A8}"/>
              </a:ext>
            </a:extLst>
          </p:cNvPr>
          <p:cNvSpPr txBox="1"/>
          <p:nvPr/>
        </p:nvSpPr>
        <p:spPr>
          <a:xfrm>
            <a:off x="10593027" y="1710345"/>
            <a:ext cx="989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F143741-389A-7160-9FC5-E5C8E43BE385}"/>
              </a:ext>
            </a:extLst>
          </p:cNvPr>
          <p:cNvCxnSpPr/>
          <p:nvPr/>
        </p:nvCxnSpPr>
        <p:spPr>
          <a:xfrm>
            <a:off x="6214657" y="4703538"/>
            <a:ext cx="1333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BC4E1E9-24B7-B353-360C-47FE5B49BCFF}"/>
              </a:ext>
            </a:extLst>
          </p:cNvPr>
          <p:cNvCxnSpPr/>
          <p:nvPr/>
        </p:nvCxnSpPr>
        <p:spPr>
          <a:xfrm flipH="1">
            <a:off x="6348007" y="4562527"/>
            <a:ext cx="0" cy="1410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9261280"/>
      </p:ext>
    </p:extLst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5CEE3-5305-5604-A972-0B8E85241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36" y="456536"/>
            <a:ext cx="8596668" cy="646329"/>
          </a:xfrm>
        </p:spPr>
        <p:txBody>
          <a:bodyPr>
            <a:normAutofit/>
          </a:bodyPr>
          <a:lstStyle/>
          <a:p>
            <a:r>
              <a:rPr lang="en-US"/>
              <a:t>SRPC </a:t>
            </a:r>
            <a:r>
              <a:rPr lang="en-US" i="1"/>
              <a:t>vs</a:t>
            </a:r>
            <a:r>
              <a:rPr lang="en-US"/>
              <a:t> AS-AD Model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E6A37BF-0460-78B1-A238-542485EE777A}"/>
              </a:ext>
            </a:extLst>
          </p:cNvPr>
          <p:cNvCxnSpPr/>
          <p:nvPr/>
        </p:nvCxnSpPr>
        <p:spPr>
          <a:xfrm flipH="1" flipV="1">
            <a:off x="717425" y="2072961"/>
            <a:ext cx="0" cy="35843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509C8FC-3B4B-3689-2926-E3039FDE04CC}"/>
              </a:ext>
            </a:extLst>
          </p:cNvPr>
          <p:cNvCxnSpPr/>
          <p:nvPr/>
        </p:nvCxnSpPr>
        <p:spPr>
          <a:xfrm>
            <a:off x="717425" y="5657323"/>
            <a:ext cx="409243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C4F18C4-6526-7865-8C4E-10F201C97D57}"/>
              </a:ext>
            </a:extLst>
          </p:cNvPr>
          <p:cNvCxnSpPr/>
          <p:nvPr/>
        </p:nvCxnSpPr>
        <p:spPr>
          <a:xfrm flipH="1" flipV="1">
            <a:off x="5221657" y="2072961"/>
            <a:ext cx="0" cy="35843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78F4AE3-2A59-6096-47CE-71E8D4360E73}"/>
              </a:ext>
            </a:extLst>
          </p:cNvPr>
          <p:cNvCxnSpPr/>
          <p:nvPr/>
        </p:nvCxnSpPr>
        <p:spPr>
          <a:xfrm>
            <a:off x="5221657" y="5657323"/>
            <a:ext cx="409243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980F4BC-6082-9954-78E2-A2BD13713FEC}"/>
              </a:ext>
            </a:extLst>
          </p:cNvPr>
          <p:cNvSpPr txBox="1"/>
          <p:nvPr/>
        </p:nvSpPr>
        <p:spPr>
          <a:xfrm>
            <a:off x="717425" y="6182251"/>
            <a:ext cx="4092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</a:p>
          <a:p>
            <a:pPr algn="ctr"/>
            <a:r>
              <a:rPr lang="en-US" b="1"/>
              <a:t>(REAL GDP)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0C1275-7C90-79D1-AA8F-A908D7E608FB}"/>
              </a:ext>
            </a:extLst>
          </p:cNvPr>
          <p:cNvSpPr txBox="1"/>
          <p:nvPr/>
        </p:nvSpPr>
        <p:spPr>
          <a:xfrm>
            <a:off x="5221657" y="6178216"/>
            <a:ext cx="4092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UNEMPLOYMENT</a:t>
            </a:r>
            <a:br>
              <a:rPr lang="en-US" b="1"/>
            </a:br>
            <a:r>
              <a:rPr lang="en-US" b="1"/>
              <a:t>RATE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7EC722-FC38-80AB-1176-78540DD5F8A6}"/>
              </a:ext>
            </a:extLst>
          </p:cNvPr>
          <p:cNvSpPr txBox="1"/>
          <p:nvPr/>
        </p:nvSpPr>
        <p:spPr>
          <a:xfrm>
            <a:off x="4481532" y="1365154"/>
            <a:ext cx="1480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INFLATION</a:t>
            </a:r>
            <a:br>
              <a:rPr lang="en-US" b="1"/>
            </a:br>
            <a:r>
              <a:rPr lang="en-US" b="1"/>
              <a:t>RATE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27D7D4-134A-C98A-71DD-2017A971AF50}"/>
              </a:ext>
            </a:extLst>
          </p:cNvPr>
          <p:cNvSpPr txBox="1"/>
          <p:nvPr/>
        </p:nvSpPr>
        <p:spPr>
          <a:xfrm>
            <a:off x="-22700" y="1365154"/>
            <a:ext cx="1480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 LEVEL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EFCE5CF-C94A-DF23-DB26-53802C28303D}"/>
              </a:ext>
            </a:extLst>
          </p:cNvPr>
          <p:cNvCxnSpPr/>
          <p:nvPr/>
        </p:nvCxnSpPr>
        <p:spPr>
          <a:xfrm flipV="1">
            <a:off x="1137718" y="2426643"/>
            <a:ext cx="1624776" cy="270575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2C4E0CA-5FD2-0C3E-E102-451FDAC0A271}"/>
              </a:ext>
            </a:extLst>
          </p:cNvPr>
          <p:cNvSpPr txBox="1"/>
          <p:nvPr/>
        </p:nvSpPr>
        <p:spPr>
          <a:xfrm>
            <a:off x="2727877" y="2037762"/>
            <a:ext cx="858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C00000"/>
                </a:solidFill>
              </a:rPr>
              <a:t>SRAS</a:t>
            </a:r>
            <a:r>
              <a:rPr lang="en-US" b="1" baseline="-25000">
                <a:solidFill>
                  <a:srgbClr val="C00000"/>
                </a:solidFill>
              </a:rPr>
              <a:t>1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D448617-6E48-C61A-8A7D-6CFFAED365C4}"/>
              </a:ext>
            </a:extLst>
          </p:cNvPr>
          <p:cNvCxnSpPr/>
          <p:nvPr/>
        </p:nvCxnSpPr>
        <p:spPr>
          <a:xfrm>
            <a:off x="1457550" y="2436474"/>
            <a:ext cx="2460551" cy="262166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F54C3DB-CA2A-EEFB-8719-642EE796DFD1}"/>
              </a:ext>
            </a:extLst>
          </p:cNvPr>
          <p:cNvSpPr txBox="1"/>
          <p:nvPr/>
        </p:nvSpPr>
        <p:spPr>
          <a:xfrm>
            <a:off x="3885603" y="5046562"/>
            <a:ext cx="536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002060"/>
                </a:solidFill>
              </a:rPr>
              <a:t>AD</a:t>
            </a:r>
            <a:endParaRPr lang="en-US" b="1" baseline="-25000">
              <a:solidFill>
                <a:srgbClr val="002060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094321B-3A93-122E-FB85-A5D4CF56A92C}"/>
              </a:ext>
            </a:extLst>
          </p:cNvPr>
          <p:cNvGrpSpPr/>
          <p:nvPr/>
        </p:nvGrpSpPr>
        <p:grpSpPr>
          <a:xfrm>
            <a:off x="2155459" y="3191216"/>
            <a:ext cx="182880" cy="184468"/>
            <a:chOff x="4715318" y="3055122"/>
            <a:chExt cx="269862" cy="263464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6A3974C-B25A-33B2-C6FC-7B860DF9A432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5CB9651-AD14-63B9-D549-8D35B39487F5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F1FA209-1AB7-FA15-FCA9-6F2D207C9CC7}"/>
              </a:ext>
            </a:extLst>
          </p:cNvPr>
          <p:cNvCxnSpPr/>
          <p:nvPr/>
        </p:nvCxnSpPr>
        <p:spPr>
          <a:xfrm flipH="1">
            <a:off x="717425" y="3283450"/>
            <a:ext cx="152947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AF56EB2-9E77-1B39-53FD-9DB962B715CD}"/>
                  </a:ext>
                </a:extLst>
              </p:cNvPr>
              <p:cNvSpPr txBox="1"/>
              <p:nvPr/>
            </p:nvSpPr>
            <p:spPr>
              <a:xfrm>
                <a:off x="54484" y="3096182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AF56EB2-9E77-1B39-53FD-9DB962B71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84" y="3096182"/>
                <a:ext cx="627351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EC50AA2-56C0-1BF3-A814-119C48C6A942}"/>
              </a:ext>
            </a:extLst>
          </p:cNvPr>
          <p:cNvCxnSpPr/>
          <p:nvPr/>
        </p:nvCxnSpPr>
        <p:spPr>
          <a:xfrm flipH="1">
            <a:off x="2245234" y="3283114"/>
            <a:ext cx="0" cy="237420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98FE11E-A35C-26E2-1F98-5C5DB4FA321F}"/>
                  </a:ext>
                </a:extLst>
              </p:cNvPr>
              <p:cNvSpPr txBox="1"/>
              <p:nvPr/>
            </p:nvSpPr>
            <p:spPr>
              <a:xfrm>
                <a:off x="2066830" y="5691075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98FE11E-A35C-26E2-1F98-5C5DB4FA32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6830" y="5691075"/>
                <a:ext cx="369509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7C8DBB22-BA49-D072-5E9B-7230257FC326}"/>
              </a:ext>
            </a:extLst>
          </p:cNvPr>
          <p:cNvSpPr/>
          <p:nvPr/>
        </p:nvSpPr>
        <p:spPr>
          <a:xfrm>
            <a:off x="5457463" y="2436474"/>
            <a:ext cx="2986269" cy="2945754"/>
          </a:xfrm>
          <a:custGeom>
            <a:avLst/>
            <a:gdLst>
              <a:gd name="connsiteX0" fmla="*/ 0 w 3547641"/>
              <a:gd name="connsiteY0" fmla="*/ 0 h 2882096"/>
              <a:gd name="connsiteX1" fmla="*/ 1169043 w 3547641"/>
              <a:gd name="connsiteY1" fmla="*/ 2314936 h 2882096"/>
              <a:gd name="connsiteX2" fmla="*/ 3547641 w 3547641"/>
              <a:gd name="connsiteY2" fmla="*/ 2882096 h 2882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47640" h="2882096">
                <a:moveTo>
                  <a:pt x="0" y="0"/>
                </a:moveTo>
                <a:cubicBezTo>
                  <a:pt x="288885" y="917293"/>
                  <a:pt x="577770" y="1834587"/>
                  <a:pt x="1169043" y="2314936"/>
                </a:cubicBezTo>
                <a:cubicBezTo>
                  <a:pt x="1760317" y="2795285"/>
                  <a:pt x="2653979" y="2838690"/>
                  <a:pt x="3547641" y="2882096"/>
                </a:cubicBezTo>
              </a:path>
            </a:pathLst>
          </a:custGeom>
          <a:noFill/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CCD1012-3BD8-267A-5F57-5AEE0C1596CC}"/>
              </a:ext>
            </a:extLst>
          </p:cNvPr>
          <p:cNvSpPr txBox="1"/>
          <p:nvPr/>
        </p:nvSpPr>
        <p:spPr>
          <a:xfrm>
            <a:off x="8443732" y="5197562"/>
            <a:ext cx="87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bg2">
                    <a:lumMod val="50000"/>
                  </a:schemeClr>
                </a:solidFill>
              </a:rPr>
              <a:t>SRPC</a:t>
            </a:r>
            <a:r>
              <a:rPr lang="en-US" b="1" baseline="-25000">
                <a:solidFill>
                  <a:schemeClr val="bg2">
                    <a:lumMod val="50000"/>
                  </a:schemeClr>
                </a:solidFill>
              </a:rPr>
              <a:t>2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5DD22FC-32E7-B63A-055E-71B09328ADE5}"/>
              </a:ext>
            </a:extLst>
          </p:cNvPr>
          <p:cNvCxnSpPr/>
          <p:nvPr/>
        </p:nvCxnSpPr>
        <p:spPr>
          <a:xfrm flipH="1">
            <a:off x="5221657" y="3544954"/>
            <a:ext cx="146277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8734D00-4A07-5CBF-3135-418A388D875B}"/>
              </a:ext>
            </a:extLst>
          </p:cNvPr>
          <p:cNvCxnSpPr/>
          <p:nvPr/>
        </p:nvCxnSpPr>
        <p:spPr>
          <a:xfrm flipH="1">
            <a:off x="6692372" y="3544954"/>
            <a:ext cx="0" cy="211236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2D0F67A-1667-F550-EB82-0E5694CFF127}"/>
                  </a:ext>
                </a:extLst>
              </p:cNvPr>
              <p:cNvSpPr txBox="1"/>
              <p:nvPr/>
            </p:nvSpPr>
            <p:spPr>
              <a:xfrm>
                <a:off x="6510187" y="5691075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2D0F67A-1667-F550-EB82-0E5694CFF1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0187" y="5691075"/>
                <a:ext cx="369509" cy="369332"/>
              </a:xfrm>
              <a:prstGeom prst="rect">
                <a:avLst/>
              </a:prstGeom>
              <a:blipFill>
                <a:blip r:embed="rId4"/>
                <a:stretch>
                  <a:fillRect r="-6557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F8FB5916-7A99-C1AF-4EC5-7AAD8F7FD18A}"/>
                  </a:ext>
                </a:extLst>
              </p:cNvPr>
              <p:cNvSpPr txBox="1"/>
              <p:nvPr/>
            </p:nvSpPr>
            <p:spPr>
              <a:xfrm>
                <a:off x="4811393" y="3349841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F8FB5916-7A99-C1AF-4EC5-7AAD8F7FD1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1393" y="3349841"/>
                <a:ext cx="369509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70B602B6-7C73-ED27-8B20-EA96B153D5A8}"/>
              </a:ext>
            </a:extLst>
          </p:cNvPr>
          <p:cNvSpPr txBox="1"/>
          <p:nvPr/>
        </p:nvSpPr>
        <p:spPr>
          <a:xfrm>
            <a:off x="10593027" y="1710345"/>
            <a:ext cx="989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HL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957DBF3-460B-991D-4055-9AAC90163B12}"/>
              </a:ext>
            </a:extLst>
          </p:cNvPr>
          <p:cNvCxnSpPr/>
          <p:nvPr/>
        </p:nvCxnSpPr>
        <p:spPr>
          <a:xfrm flipV="1">
            <a:off x="2369017" y="2426642"/>
            <a:ext cx="1624776" cy="2705753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F1BB2C6-C963-3727-4894-09D78E37B845}"/>
              </a:ext>
            </a:extLst>
          </p:cNvPr>
          <p:cNvSpPr txBox="1"/>
          <p:nvPr/>
        </p:nvSpPr>
        <p:spPr>
          <a:xfrm>
            <a:off x="3951356" y="2037762"/>
            <a:ext cx="858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accent4"/>
                </a:solidFill>
              </a:rPr>
              <a:t>SRAS</a:t>
            </a:r>
            <a:r>
              <a:rPr lang="en-US" b="1" baseline="-25000">
                <a:solidFill>
                  <a:schemeClr val="accent4"/>
                </a:solidFill>
              </a:rPr>
              <a:t>2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89D55DAB-EDAD-8987-0AB0-3DC62592D62D}"/>
              </a:ext>
            </a:extLst>
          </p:cNvPr>
          <p:cNvSpPr/>
          <p:nvPr/>
        </p:nvSpPr>
        <p:spPr>
          <a:xfrm>
            <a:off x="2998299" y="2500605"/>
            <a:ext cx="521746" cy="295836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9B22823-6BE8-9BE2-1791-6F36BCF08822}"/>
              </a:ext>
            </a:extLst>
          </p:cNvPr>
          <p:cNvGrpSpPr/>
          <p:nvPr/>
        </p:nvGrpSpPr>
        <p:grpSpPr>
          <a:xfrm>
            <a:off x="2907389" y="3982026"/>
            <a:ext cx="182880" cy="184468"/>
            <a:chOff x="4715318" y="3055122"/>
            <a:chExt cx="269862" cy="263464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8C09459-508C-9A4E-D863-C2C05F01A45A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1E53E0F-0347-2592-B780-4A7A769DBA6F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4269420-620C-ABD7-A29A-ABB07E559C90}"/>
              </a:ext>
            </a:extLst>
          </p:cNvPr>
          <p:cNvCxnSpPr/>
          <p:nvPr/>
        </p:nvCxnSpPr>
        <p:spPr>
          <a:xfrm flipH="1">
            <a:off x="717425" y="4078010"/>
            <a:ext cx="227815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D0B16B4-AAF1-7C0F-A867-C25B40AAE9C1}"/>
                  </a:ext>
                </a:extLst>
              </p:cNvPr>
              <p:cNvSpPr txBox="1"/>
              <p:nvPr/>
            </p:nvSpPr>
            <p:spPr>
              <a:xfrm>
                <a:off x="52365" y="3893344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D0B16B4-AAF1-7C0F-A867-C25B40AAE9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65" y="3893344"/>
                <a:ext cx="632673" cy="369332"/>
              </a:xfrm>
              <a:prstGeom prst="rect">
                <a:avLst/>
              </a:prstGeom>
              <a:blipFill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4760A0C-F036-739B-D9D2-050AF102F828}"/>
              </a:ext>
            </a:extLst>
          </p:cNvPr>
          <p:cNvCxnSpPr/>
          <p:nvPr/>
        </p:nvCxnSpPr>
        <p:spPr>
          <a:xfrm flipH="1">
            <a:off x="2995577" y="4074834"/>
            <a:ext cx="0" cy="158248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8ABF702-E43F-FD3C-D7FC-26B9BC9F92C8}"/>
                  </a:ext>
                </a:extLst>
              </p:cNvPr>
              <p:cNvSpPr txBox="1"/>
              <p:nvPr/>
            </p:nvSpPr>
            <p:spPr>
              <a:xfrm>
                <a:off x="2818760" y="5691075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8ABF702-E43F-FD3C-D7FC-26B9BC9F92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8760" y="5691075"/>
                <a:ext cx="369509" cy="369332"/>
              </a:xfrm>
              <a:prstGeom prst="rect">
                <a:avLst/>
              </a:prstGeom>
              <a:blipFill>
                <a:blip r:embed="rId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5009413-F3C7-8D77-C4DA-8621461A9A9C}"/>
              </a:ext>
            </a:extLst>
          </p:cNvPr>
          <p:cNvCxnSpPr/>
          <p:nvPr/>
        </p:nvCxnSpPr>
        <p:spPr>
          <a:xfrm flipH="1">
            <a:off x="376324" y="3483063"/>
            <a:ext cx="0" cy="43755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602F765-5366-EED3-807B-372C2E7E3F44}"/>
              </a:ext>
            </a:extLst>
          </p:cNvPr>
          <p:cNvCxnSpPr/>
          <p:nvPr/>
        </p:nvCxnSpPr>
        <p:spPr>
          <a:xfrm flipV="1">
            <a:off x="2436339" y="5874093"/>
            <a:ext cx="398883" cy="1648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CC6D793D-14FE-9A89-70DA-526290800B52}"/>
              </a:ext>
            </a:extLst>
          </p:cNvPr>
          <p:cNvSpPr/>
          <p:nvPr/>
        </p:nvSpPr>
        <p:spPr>
          <a:xfrm>
            <a:off x="6371122" y="2402724"/>
            <a:ext cx="2066910" cy="2226558"/>
          </a:xfrm>
          <a:custGeom>
            <a:avLst/>
            <a:gdLst>
              <a:gd name="connsiteX0" fmla="*/ 0 w 3547641"/>
              <a:gd name="connsiteY0" fmla="*/ 0 h 2882096"/>
              <a:gd name="connsiteX1" fmla="*/ 1169043 w 3547641"/>
              <a:gd name="connsiteY1" fmla="*/ 2314936 h 2882096"/>
              <a:gd name="connsiteX2" fmla="*/ 3547641 w 3547641"/>
              <a:gd name="connsiteY2" fmla="*/ 2882096 h 2882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47640" h="2882096">
                <a:moveTo>
                  <a:pt x="0" y="0"/>
                </a:moveTo>
                <a:cubicBezTo>
                  <a:pt x="288885" y="917293"/>
                  <a:pt x="577770" y="1834587"/>
                  <a:pt x="1169043" y="2314936"/>
                </a:cubicBezTo>
                <a:cubicBezTo>
                  <a:pt x="1760317" y="2795285"/>
                  <a:pt x="2653979" y="2838690"/>
                  <a:pt x="3547641" y="2882096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1BFC53B-B7AE-950B-321A-6C686985EDE2}"/>
              </a:ext>
            </a:extLst>
          </p:cNvPr>
          <p:cNvSpPr txBox="1"/>
          <p:nvPr/>
        </p:nvSpPr>
        <p:spPr>
          <a:xfrm>
            <a:off x="8443905" y="4445075"/>
            <a:ext cx="87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SRPC</a:t>
            </a:r>
            <a:r>
              <a:rPr lang="en-US" b="1" baseline="-25000"/>
              <a:t>1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C69C14B-6953-1178-D753-EEA4C9C4F2C3}"/>
              </a:ext>
            </a:extLst>
          </p:cNvPr>
          <p:cNvCxnSpPr/>
          <p:nvPr/>
        </p:nvCxnSpPr>
        <p:spPr>
          <a:xfrm flipH="1">
            <a:off x="5240338" y="4268078"/>
            <a:ext cx="82160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B52458D-7093-39F9-4A71-B31BD290DB3D}"/>
              </a:ext>
            </a:extLst>
          </p:cNvPr>
          <p:cNvCxnSpPr/>
          <p:nvPr/>
        </p:nvCxnSpPr>
        <p:spPr>
          <a:xfrm flipH="1">
            <a:off x="6059825" y="4266490"/>
            <a:ext cx="0" cy="139083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CB61BE8-443C-953D-6F29-8B2DEEA27422}"/>
                  </a:ext>
                </a:extLst>
              </p:cNvPr>
              <p:cNvSpPr txBox="1"/>
              <p:nvPr/>
            </p:nvSpPr>
            <p:spPr>
              <a:xfrm>
                <a:off x="5875070" y="5691075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CB61BE8-443C-953D-6F29-8B2DEEA274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070" y="5691075"/>
                <a:ext cx="369509" cy="369332"/>
              </a:xfrm>
              <a:prstGeom prst="rect">
                <a:avLst/>
              </a:prstGeom>
              <a:blipFill>
                <a:blip r:embed="rId8"/>
                <a:stretch>
                  <a:fillRect r="-10000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3B6D2A6-43FE-76DF-EFB9-804134072CF2}"/>
                  </a:ext>
                </a:extLst>
              </p:cNvPr>
              <p:cNvSpPr txBox="1"/>
              <p:nvPr/>
            </p:nvSpPr>
            <p:spPr>
              <a:xfrm>
                <a:off x="4811393" y="4084178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3B6D2A6-43FE-76DF-EFB9-804134072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1393" y="4084178"/>
                <a:ext cx="369509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7FF01826-ED57-F1E1-2AB6-F7518FAB6654}"/>
              </a:ext>
            </a:extLst>
          </p:cNvPr>
          <p:cNvCxnSpPr/>
          <p:nvPr/>
        </p:nvCxnSpPr>
        <p:spPr>
          <a:xfrm flipH="1">
            <a:off x="6149179" y="3666067"/>
            <a:ext cx="436453" cy="495223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5F33435B-CD21-7674-A485-FAA74FC56284}"/>
              </a:ext>
            </a:extLst>
          </p:cNvPr>
          <p:cNvCxnSpPr/>
          <p:nvPr/>
        </p:nvCxnSpPr>
        <p:spPr>
          <a:xfrm flipH="1">
            <a:off x="6241900" y="5876083"/>
            <a:ext cx="268287" cy="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D825D7E1-DBEF-EA27-2651-448C9CBBFDDC}"/>
              </a:ext>
            </a:extLst>
          </p:cNvPr>
          <p:cNvCxnSpPr/>
          <p:nvPr/>
        </p:nvCxnSpPr>
        <p:spPr>
          <a:xfrm flipH="1">
            <a:off x="4996147" y="3760952"/>
            <a:ext cx="0" cy="31932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17406"/>
      </p:ext>
    </p:extLst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5CEE3-5305-5604-A972-0B8E85241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36" y="456536"/>
            <a:ext cx="8596668" cy="646329"/>
          </a:xfrm>
        </p:spPr>
        <p:txBody>
          <a:bodyPr>
            <a:normAutofit/>
          </a:bodyPr>
          <a:lstStyle/>
          <a:p>
            <a:r>
              <a:rPr lang="en-US"/>
              <a:t>SRPC </a:t>
            </a:r>
            <a:r>
              <a:rPr lang="en-US" i="1"/>
              <a:t>vs</a:t>
            </a:r>
            <a:r>
              <a:rPr lang="en-US"/>
              <a:t> AS-AD Model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E6A37BF-0460-78B1-A238-542485EE777A}"/>
              </a:ext>
            </a:extLst>
          </p:cNvPr>
          <p:cNvCxnSpPr/>
          <p:nvPr/>
        </p:nvCxnSpPr>
        <p:spPr>
          <a:xfrm flipH="1" flipV="1">
            <a:off x="717425" y="2072961"/>
            <a:ext cx="0" cy="35843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509C8FC-3B4B-3689-2926-E3039FDE04CC}"/>
              </a:ext>
            </a:extLst>
          </p:cNvPr>
          <p:cNvCxnSpPr/>
          <p:nvPr/>
        </p:nvCxnSpPr>
        <p:spPr>
          <a:xfrm>
            <a:off x="717425" y="5657323"/>
            <a:ext cx="409243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C4F18C4-6526-7865-8C4E-10F201C97D57}"/>
              </a:ext>
            </a:extLst>
          </p:cNvPr>
          <p:cNvCxnSpPr/>
          <p:nvPr/>
        </p:nvCxnSpPr>
        <p:spPr>
          <a:xfrm flipH="1" flipV="1">
            <a:off x="5221657" y="2072961"/>
            <a:ext cx="0" cy="35843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78F4AE3-2A59-6096-47CE-71E8D4360E73}"/>
              </a:ext>
            </a:extLst>
          </p:cNvPr>
          <p:cNvCxnSpPr/>
          <p:nvPr/>
        </p:nvCxnSpPr>
        <p:spPr>
          <a:xfrm>
            <a:off x="5221657" y="5657323"/>
            <a:ext cx="409243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980F4BC-6082-9954-78E2-A2BD13713FEC}"/>
              </a:ext>
            </a:extLst>
          </p:cNvPr>
          <p:cNvSpPr txBox="1"/>
          <p:nvPr/>
        </p:nvSpPr>
        <p:spPr>
          <a:xfrm>
            <a:off x="717425" y="6182251"/>
            <a:ext cx="4092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</a:p>
          <a:p>
            <a:pPr algn="ctr"/>
            <a:r>
              <a:rPr lang="en-US" b="1"/>
              <a:t>(REAL GDP)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0C1275-7C90-79D1-AA8F-A908D7E608FB}"/>
              </a:ext>
            </a:extLst>
          </p:cNvPr>
          <p:cNvSpPr txBox="1"/>
          <p:nvPr/>
        </p:nvSpPr>
        <p:spPr>
          <a:xfrm>
            <a:off x="5221657" y="6178216"/>
            <a:ext cx="4092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UNEMPLOYMENT</a:t>
            </a:r>
            <a:br>
              <a:rPr lang="en-US" b="1"/>
            </a:br>
            <a:r>
              <a:rPr lang="en-US" b="1"/>
              <a:t>RATE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7EC722-FC38-80AB-1176-78540DD5F8A6}"/>
              </a:ext>
            </a:extLst>
          </p:cNvPr>
          <p:cNvSpPr txBox="1"/>
          <p:nvPr/>
        </p:nvSpPr>
        <p:spPr>
          <a:xfrm>
            <a:off x="4481532" y="1365154"/>
            <a:ext cx="1480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INFLATION</a:t>
            </a:r>
            <a:br>
              <a:rPr lang="en-US" b="1"/>
            </a:br>
            <a:r>
              <a:rPr lang="en-US" b="1"/>
              <a:t>RATE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27D7D4-134A-C98A-71DD-2017A971AF50}"/>
              </a:ext>
            </a:extLst>
          </p:cNvPr>
          <p:cNvSpPr txBox="1"/>
          <p:nvPr/>
        </p:nvSpPr>
        <p:spPr>
          <a:xfrm>
            <a:off x="-22700" y="1365154"/>
            <a:ext cx="1480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 LEVEL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EFCE5CF-C94A-DF23-DB26-53802C28303D}"/>
              </a:ext>
            </a:extLst>
          </p:cNvPr>
          <p:cNvCxnSpPr/>
          <p:nvPr/>
        </p:nvCxnSpPr>
        <p:spPr>
          <a:xfrm flipV="1">
            <a:off x="1137718" y="2426643"/>
            <a:ext cx="1624776" cy="2705753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2C4E0CA-5FD2-0C3E-E102-451FDAC0A271}"/>
              </a:ext>
            </a:extLst>
          </p:cNvPr>
          <p:cNvSpPr txBox="1"/>
          <p:nvPr/>
        </p:nvSpPr>
        <p:spPr>
          <a:xfrm>
            <a:off x="2727877" y="2037762"/>
            <a:ext cx="858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accent4"/>
                </a:solidFill>
              </a:rPr>
              <a:t>SRAS</a:t>
            </a:r>
            <a:r>
              <a:rPr lang="en-US" b="1" baseline="-25000">
                <a:solidFill>
                  <a:schemeClr val="accent4"/>
                </a:solidFill>
              </a:rPr>
              <a:t>2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D448617-6E48-C61A-8A7D-6CFFAED365C4}"/>
              </a:ext>
            </a:extLst>
          </p:cNvPr>
          <p:cNvCxnSpPr/>
          <p:nvPr/>
        </p:nvCxnSpPr>
        <p:spPr>
          <a:xfrm>
            <a:off x="1457550" y="2436474"/>
            <a:ext cx="2460551" cy="262166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F54C3DB-CA2A-EEFB-8719-642EE796DFD1}"/>
              </a:ext>
            </a:extLst>
          </p:cNvPr>
          <p:cNvSpPr txBox="1"/>
          <p:nvPr/>
        </p:nvSpPr>
        <p:spPr>
          <a:xfrm>
            <a:off x="3885603" y="5046562"/>
            <a:ext cx="536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002060"/>
                </a:solidFill>
              </a:rPr>
              <a:t>AD</a:t>
            </a:r>
            <a:endParaRPr lang="en-US" b="1" baseline="-25000">
              <a:solidFill>
                <a:srgbClr val="002060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094321B-3A93-122E-FB85-A5D4CF56A92C}"/>
              </a:ext>
            </a:extLst>
          </p:cNvPr>
          <p:cNvGrpSpPr/>
          <p:nvPr/>
        </p:nvGrpSpPr>
        <p:grpSpPr>
          <a:xfrm>
            <a:off x="2155459" y="3191216"/>
            <a:ext cx="182880" cy="184468"/>
            <a:chOff x="4715318" y="3055122"/>
            <a:chExt cx="269862" cy="263464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6A3974C-B25A-33B2-C6FC-7B860DF9A432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5CB9651-AD14-63B9-D549-8D35B39487F5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F1FA209-1AB7-FA15-FCA9-6F2D207C9CC7}"/>
              </a:ext>
            </a:extLst>
          </p:cNvPr>
          <p:cNvCxnSpPr/>
          <p:nvPr/>
        </p:nvCxnSpPr>
        <p:spPr>
          <a:xfrm flipH="1">
            <a:off x="717425" y="3283450"/>
            <a:ext cx="152947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AF56EB2-9E77-1B39-53FD-9DB962B715CD}"/>
                  </a:ext>
                </a:extLst>
              </p:cNvPr>
              <p:cNvSpPr txBox="1"/>
              <p:nvPr/>
            </p:nvSpPr>
            <p:spPr>
              <a:xfrm>
                <a:off x="54484" y="3096182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AF56EB2-9E77-1B39-53FD-9DB962B71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84" y="3096182"/>
                <a:ext cx="632673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EC50AA2-56C0-1BF3-A814-119C48C6A942}"/>
              </a:ext>
            </a:extLst>
          </p:cNvPr>
          <p:cNvCxnSpPr/>
          <p:nvPr/>
        </p:nvCxnSpPr>
        <p:spPr>
          <a:xfrm flipH="1">
            <a:off x="2245234" y="3283114"/>
            <a:ext cx="0" cy="237420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98FE11E-A35C-26E2-1F98-5C5DB4FA321F}"/>
                  </a:ext>
                </a:extLst>
              </p:cNvPr>
              <p:cNvSpPr txBox="1"/>
              <p:nvPr/>
            </p:nvSpPr>
            <p:spPr>
              <a:xfrm>
                <a:off x="2066830" y="5691075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98FE11E-A35C-26E2-1F98-5C5DB4FA32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6830" y="5691075"/>
                <a:ext cx="369509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7C8DBB22-BA49-D072-5E9B-7230257FC326}"/>
              </a:ext>
            </a:extLst>
          </p:cNvPr>
          <p:cNvSpPr/>
          <p:nvPr/>
        </p:nvSpPr>
        <p:spPr>
          <a:xfrm>
            <a:off x="5457463" y="2436474"/>
            <a:ext cx="2986269" cy="2945754"/>
          </a:xfrm>
          <a:custGeom>
            <a:avLst/>
            <a:gdLst>
              <a:gd name="connsiteX0" fmla="*/ 0 w 3547641"/>
              <a:gd name="connsiteY0" fmla="*/ 0 h 2882096"/>
              <a:gd name="connsiteX1" fmla="*/ 1169043 w 3547641"/>
              <a:gd name="connsiteY1" fmla="*/ 2314936 h 2882096"/>
              <a:gd name="connsiteX2" fmla="*/ 3547641 w 3547641"/>
              <a:gd name="connsiteY2" fmla="*/ 2882096 h 2882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47640" h="2882096">
                <a:moveTo>
                  <a:pt x="0" y="0"/>
                </a:moveTo>
                <a:cubicBezTo>
                  <a:pt x="288885" y="917293"/>
                  <a:pt x="577770" y="1834587"/>
                  <a:pt x="1169043" y="2314936"/>
                </a:cubicBezTo>
                <a:cubicBezTo>
                  <a:pt x="1760317" y="2795285"/>
                  <a:pt x="2653979" y="2838690"/>
                  <a:pt x="3547641" y="2882096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CCD1012-3BD8-267A-5F57-5AEE0C1596CC}"/>
              </a:ext>
            </a:extLst>
          </p:cNvPr>
          <p:cNvSpPr txBox="1"/>
          <p:nvPr/>
        </p:nvSpPr>
        <p:spPr>
          <a:xfrm>
            <a:off x="8443732" y="5197562"/>
            <a:ext cx="87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SRPC</a:t>
            </a:r>
            <a:r>
              <a:rPr lang="en-US" b="1" baseline="-25000"/>
              <a:t>1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5DD22FC-32E7-B63A-055E-71B09328ADE5}"/>
              </a:ext>
            </a:extLst>
          </p:cNvPr>
          <p:cNvCxnSpPr/>
          <p:nvPr/>
        </p:nvCxnSpPr>
        <p:spPr>
          <a:xfrm flipH="1">
            <a:off x="5221657" y="3544954"/>
            <a:ext cx="146277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8734D00-4A07-5CBF-3135-418A388D875B}"/>
              </a:ext>
            </a:extLst>
          </p:cNvPr>
          <p:cNvCxnSpPr/>
          <p:nvPr/>
        </p:nvCxnSpPr>
        <p:spPr>
          <a:xfrm flipH="1">
            <a:off x="6692372" y="3544954"/>
            <a:ext cx="0" cy="211236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2D0F67A-1667-F550-EB82-0E5694CFF127}"/>
                  </a:ext>
                </a:extLst>
              </p:cNvPr>
              <p:cNvSpPr txBox="1"/>
              <p:nvPr/>
            </p:nvSpPr>
            <p:spPr>
              <a:xfrm>
                <a:off x="6510187" y="5691075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2D0F67A-1667-F550-EB82-0E5694CFF1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0187" y="5691075"/>
                <a:ext cx="369509" cy="369332"/>
              </a:xfrm>
              <a:prstGeom prst="rect">
                <a:avLst/>
              </a:prstGeom>
              <a:blipFill>
                <a:blip r:embed="rId4"/>
                <a:stretch>
                  <a:fillRect r="-8197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F8FB5916-7A99-C1AF-4EC5-7AAD8F7FD18A}"/>
                  </a:ext>
                </a:extLst>
              </p:cNvPr>
              <p:cNvSpPr txBox="1"/>
              <p:nvPr/>
            </p:nvSpPr>
            <p:spPr>
              <a:xfrm>
                <a:off x="4811393" y="3349841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F8FB5916-7A99-C1AF-4EC5-7AAD8F7FD1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1393" y="3349841"/>
                <a:ext cx="369509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70B602B6-7C73-ED27-8B20-EA96B153D5A8}"/>
              </a:ext>
            </a:extLst>
          </p:cNvPr>
          <p:cNvSpPr txBox="1"/>
          <p:nvPr/>
        </p:nvSpPr>
        <p:spPr>
          <a:xfrm>
            <a:off x="10593027" y="1710345"/>
            <a:ext cx="989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HL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957DBF3-460B-991D-4055-9AAC90163B12}"/>
              </a:ext>
            </a:extLst>
          </p:cNvPr>
          <p:cNvCxnSpPr/>
          <p:nvPr/>
        </p:nvCxnSpPr>
        <p:spPr>
          <a:xfrm flipV="1">
            <a:off x="2369017" y="2426642"/>
            <a:ext cx="1624776" cy="270575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F1BB2C6-C963-3727-4894-09D78E37B845}"/>
              </a:ext>
            </a:extLst>
          </p:cNvPr>
          <p:cNvSpPr txBox="1"/>
          <p:nvPr/>
        </p:nvSpPr>
        <p:spPr>
          <a:xfrm>
            <a:off x="3951356" y="2037762"/>
            <a:ext cx="858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C00000"/>
                </a:solidFill>
              </a:rPr>
              <a:t>SRAS</a:t>
            </a:r>
            <a:r>
              <a:rPr lang="en-US" b="1" baseline="-2500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89D55DAB-EDAD-8987-0AB0-3DC62592D62D}"/>
              </a:ext>
            </a:extLst>
          </p:cNvPr>
          <p:cNvSpPr/>
          <p:nvPr/>
        </p:nvSpPr>
        <p:spPr>
          <a:xfrm rot="10800000">
            <a:off x="2998299" y="2500605"/>
            <a:ext cx="521746" cy="295836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9B22823-6BE8-9BE2-1791-6F36BCF08822}"/>
              </a:ext>
            </a:extLst>
          </p:cNvPr>
          <p:cNvGrpSpPr/>
          <p:nvPr/>
        </p:nvGrpSpPr>
        <p:grpSpPr>
          <a:xfrm>
            <a:off x="2907389" y="3982026"/>
            <a:ext cx="182880" cy="184468"/>
            <a:chOff x="4715318" y="3055122"/>
            <a:chExt cx="269862" cy="263464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8C09459-508C-9A4E-D863-C2C05F01A45A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1E53E0F-0347-2592-B780-4A7A769DBA6F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4269420-620C-ABD7-A29A-ABB07E559C90}"/>
              </a:ext>
            </a:extLst>
          </p:cNvPr>
          <p:cNvCxnSpPr/>
          <p:nvPr/>
        </p:nvCxnSpPr>
        <p:spPr>
          <a:xfrm flipH="1">
            <a:off x="717425" y="4078010"/>
            <a:ext cx="227815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D0B16B4-AAF1-7C0F-A867-C25B40AAE9C1}"/>
                  </a:ext>
                </a:extLst>
              </p:cNvPr>
              <p:cNvSpPr txBox="1"/>
              <p:nvPr/>
            </p:nvSpPr>
            <p:spPr>
              <a:xfrm>
                <a:off x="52365" y="3893344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D0B16B4-AAF1-7C0F-A867-C25B40AAE9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65" y="3893344"/>
                <a:ext cx="627351" cy="369332"/>
              </a:xfrm>
              <a:prstGeom prst="rect">
                <a:avLst/>
              </a:prstGeom>
              <a:blipFill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4760A0C-F036-739B-D9D2-050AF102F828}"/>
              </a:ext>
            </a:extLst>
          </p:cNvPr>
          <p:cNvCxnSpPr/>
          <p:nvPr/>
        </p:nvCxnSpPr>
        <p:spPr>
          <a:xfrm flipH="1">
            <a:off x="2995577" y="4074834"/>
            <a:ext cx="0" cy="158248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8ABF702-E43F-FD3C-D7FC-26B9BC9F92C8}"/>
                  </a:ext>
                </a:extLst>
              </p:cNvPr>
              <p:cNvSpPr txBox="1"/>
              <p:nvPr/>
            </p:nvSpPr>
            <p:spPr>
              <a:xfrm>
                <a:off x="2818760" y="5691075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8ABF702-E43F-FD3C-D7FC-26B9BC9F92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8760" y="5691075"/>
                <a:ext cx="369509" cy="369332"/>
              </a:xfrm>
              <a:prstGeom prst="rect">
                <a:avLst/>
              </a:prstGeom>
              <a:blipFill>
                <a:blip r:embed="rId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5009413-F3C7-8D77-C4DA-8621461A9A9C}"/>
              </a:ext>
            </a:extLst>
          </p:cNvPr>
          <p:cNvCxnSpPr/>
          <p:nvPr/>
        </p:nvCxnSpPr>
        <p:spPr>
          <a:xfrm flipH="1" flipV="1">
            <a:off x="366799" y="3456363"/>
            <a:ext cx="0" cy="419407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602F765-5366-EED3-807B-372C2E7E3F44}"/>
              </a:ext>
            </a:extLst>
          </p:cNvPr>
          <p:cNvCxnSpPr/>
          <p:nvPr/>
        </p:nvCxnSpPr>
        <p:spPr>
          <a:xfrm flipH="1">
            <a:off x="2436339" y="5875741"/>
            <a:ext cx="367943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CC6D793D-14FE-9A89-70DA-526290800B52}"/>
              </a:ext>
            </a:extLst>
          </p:cNvPr>
          <p:cNvSpPr/>
          <p:nvPr/>
        </p:nvSpPr>
        <p:spPr>
          <a:xfrm>
            <a:off x="6371122" y="2402724"/>
            <a:ext cx="2066910" cy="2226558"/>
          </a:xfrm>
          <a:custGeom>
            <a:avLst/>
            <a:gdLst>
              <a:gd name="connsiteX0" fmla="*/ 0 w 3547641"/>
              <a:gd name="connsiteY0" fmla="*/ 0 h 2882096"/>
              <a:gd name="connsiteX1" fmla="*/ 1169043 w 3547641"/>
              <a:gd name="connsiteY1" fmla="*/ 2314936 h 2882096"/>
              <a:gd name="connsiteX2" fmla="*/ 3547641 w 3547641"/>
              <a:gd name="connsiteY2" fmla="*/ 2882096 h 2882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47640" h="2882096">
                <a:moveTo>
                  <a:pt x="0" y="0"/>
                </a:moveTo>
                <a:cubicBezTo>
                  <a:pt x="288885" y="917293"/>
                  <a:pt x="577770" y="1834587"/>
                  <a:pt x="1169043" y="2314936"/>
                </a:cubicBezTo>
                <a:cubicBezTo>
                  <a:pt x="1760317" y="2795285"/>
                  <a:pt x="2653979" y="2838690"/>
                  <a:pt x="3547641" y="2882096"/>
                </a:cubicBezTo>
              </a:path>
            </a:pathLst>
          </a:custGeom>
          <a:noFill/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1BFC53B-B7AE-950B-321A-6C686985EDE2}"/>
              </a:ext>
            </a:extLst>
          </p:cNvPr>
          <p:cNvSpPr txBox="1"/>
          <p:nvPr/>
        </p:nvSpPr>
        <p:spPr>
          <a:xfrm>
            <a:off x="8443905" y="4445075"/>
            <a:ext cx="87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bg2">
                    <a:lumMod val="50000"/>
                  </a:schemeClr>
                </a:solidFill>
              </a:rPr>
              <a:t>SRPC</a:t>
            </a:r>
            <a:r>
              <a:rPr lang="en-US" b="1" baseline="-25000">
                <a:solidFill>
                  <a:schemeClr val="bg2">
                    <a:lumMod val="50000"/>
                  </a:schemeClr>
                </a:solidFill>
              </a:rPr>
              <a:t>2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C69C14B-6953-1178-D753-EEA4C9C4F2C3}"/>
              </a:ext>
            </a:extLst>
          </p:cNvPr>
          <p:cNvCxnSpPr/>
          <p:nvPr/>
        </p:nvCxnSpPr>
        <p:spPr>
          <a:xfrm flipH="1">
            <a:off x="5240338" y="4268078"/>
            <a:ext cx="82160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B52458D-7093-39F9-4A71-B31BD290DB3D}"/>
              </a:ext>
            </a:extLst>
          </p:cNvPr>
          <p:cNvCxnSpPr/>
          <p:nvPr/>
        </p:nvCxnSpPr>
        <p:spPr>
          <a:xfrm flipH="1">
            <a:off x="6059825" y="4266490"/>
            <a:ext cx="0" cy="139083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CB61BE8-443C-953D-6F29-8B2DEEA27422}"/>
                  </a:ext>
                </a:extLst>
              </p:cNvPr>
              <p:cNvSpPr txBox="1"/>
              <p:nvPr/>
            </p:nvSpPr>
            <p:spPr>
              <a:xfrm>
                <a:off x="5875070" y="5691075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CB61BE8-443C-953D-6F29-8B2DEEA274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070" y="5691075"/>
                <a:ext cx="369509" cy="369332"/>
              </a:xfrm>
              <a:prstGeom prst="rect">
                <a:avLst/>
              </a:prstGeom>
              <a:blipFill>
                <a:blip r:embed="rId8"/>
                <a:stretch>
                  <a:fillRect r="-8333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3B6D2A6-43FE-76DF-EFB9-804134072CF2}"/>
                  </a:ext>
                </a:extLst>
              </p:cNvPr>
              <p:cNvSpPr txBox="1"/>
              <p:nvPr/>
            </p:nvSpPr>
            <p:spPr>
              <a:xfrm>
                <a:off x="4811393" y="4084178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3B6D2A6-43FE-76DF-EFB9-804134072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1393" y="4084178"/>
                <a:ext cx="369509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7FF01826-ED57-F1E1-2AB6-F7518FAB6654}"/>
              </a:ext>
            </a:extLst>
          </p:cNvPr>
          <p:cNvCxnSpPr/>
          <p:nvPr/>
        </p:nvCxnSpPr>
        <p:spPr>
          <a:xfrm flipV="1">
            <a:off x="6148056" y="3643653"/>
            <a:ext cx="456207" cy="517637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5F33435B-CD21-7674-A485-FAA74FC56284}"/>
              </a:ext>
            </a:extLst>
          </p:cNvPr>
          <p:cNvCxnSpPr/>
          <p:nvPr/>
        </p:nvCxnSpPr>
        <p:spPr>
          <a:xfrm>
            <a:off x="6290733" y="5884424"/>
            <a:ext cx="242737" cy="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D825D7E1-DBEF-EA27-2651-448C9CBBFDDC}"/>
              </a:ext>
            </a:extLst>
          </p:cNvPr>
          <p:cNvCxnSpPr/>
          <p:nvPr/>
        </p:nvCxnSpPr>
        <p:spPr>
          <a:xfrm flipH="1" flipV="1">
            <a:off x="4996147" y="3747305"/>
            <a:ext cx="0" cy="318944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8421145"/>
      </p:ext>
    </p:extLst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10BA3-42C0-465E-9D03-61111F151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944" y="668976"/>
            <a:ext cx="8596668" cy="738498"/>
          </a:xfrm>
        </p:spPr>
        <p:txBody>
          <a:bodyPr/>
          <a:lstStyle/>
          <a:p>
            <a:r>
              <a:rPr lang="fr-FR"/>
              <a:t>The Long-Run Phillips Curve</a:t>
            </a:r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D43CC7B-AE4F-4519-809B-2980AED757A9}"/>
              </a:ext>
            </a:extLst>
          </p:cNvPr>
          <p:cNvCxnSpPr/>
          <p:nvPr/>
        </p:nvCxnSpPr>
        <p:spPr>
          <a:xfrm flipH="1" flipV="1">
            <a:off x="1265838" y="2551181"/>
            <a:ext cx="0" cy="363784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A32B7A2-7730-4B96-A522-2DEAEF11D295}"/>
              </a:ext>
            </a:extLst>
          </p:cNvPr>
          <p:cNvCxnSpPr/>
          <p:nvPr/>
        </p:nvCxnSpPr>
        <p:spPr>
          <a:xfrm>
            <a:off x="1265838" y="6189024"/>
            <a:ext cx="599962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6650645-3E24-4791-AE13-49B16BAE77AC}"/>
              </a:ext>
            </a:extLst>
          </p:cNvPr>
          <p:cNvSpPr txBox="1"/>
          <p:nvPr/>
        </p:nvSpPr>
        <p:spPr>
          <a:xfrm>
            <a:off x="610562" y="1825710"/>
            <a:ext cx="1310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/>
              <a:t>INFLATION</a:t>
            </a:r>
          </a:p>
          <a:p>
            <a:pPr algn="ctr"/>
            <a:r>
              <a:rPr lang="fr-FR" b="1"/>
              <a:t>RATE</a:t>
            </a:r>
            <a:endParaRPr lang="en-US" b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BD25DE-1939-40C0-80BF-1E982FDD3D91}"/>
              </a:ext>
            </a:extLst>
          </p:cNvPr>
          <p:cNvSpPr txBox="1"/>
          <p:nvPr/>
        </p:nvSpPr>
        <p:spPr>
          <a:xfrm>
            <a:off x="3472708" y="2131716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/>
              <a:t>LRPC</a:t>
            </a:r>
            <a:endParaRPr lang="en-US" b="1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A4FF29B-0FA3-49BE-8ACE-935B214F3F27}"/>
              </a:ext>
            </a:extLst>
          </p:cNvPr>
          <p:cNvSpPr txBox="1"/>
          <p:nvPr/>
        </p:nvSpPr>
        <p:spPr>
          <a:xfrm>
            <a:off x="7265459" y="5865858"/>
            <a:ext cx="1963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/>
              <a:t>UNEMPLOYMENT</a:t>
            </a:r>
          </a:p>
          <a:p>
            <a:pPr algn="ctr"/>
            <a:r>
              <a:rPr lang="fr-FR" b="1"/>
              <a:t>RATE</a:t>
            </a:r>
            <a:endParaRPr lang="en-US" b="1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3E766FA-53E6-2CFD-6449-4BE04AD513AF}"/>
              </a:ext>
            </a:extLst>
          </p:cNvPr>
          <p:cNvSpPr txBox="1"/>
          <p:nvPr/>
        </p:nvSpPr>
        <p:spPr>
          <a:xfrm>
            <a:off x="10593027" y="1710345"/>
            <a:ext cx="989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FC4E8EF-E546-3E11-F3F0-CB1B7FE1CF86}"/>
              </a:ext>
            </a:extLst>
          </p:cNvPr>
          <p:cNvCxnSpPr/>
          <p:nvPr/>
        </p:nvCxnSpPr>
        <p:spPr>
          <a:xfrm flipH="1" flipV="1">
            <a:off x="3838353" y="2543561"/>
            <a:ext cx="0" cy="363784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F6A7337-7559-BB2E-B234-55F6898BDDBE}"/>
              </a:ext>
            </a:extLst>
          </p:cNvPr>
          <p:cNvSpPr txBox="1"/>
          <p:nvPr/>
        </p:nvSpPr>
        <p:spPr>
          <a:xfrm>
            <a:off x="3519996" y="6271194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/>
              <a:t>NRU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243671467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5CEE3-5305-5604-A972-0B8E85241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36" y="456536"/>
            <a:ext cx="8596668" cy="646329"/>
          </a:xfrm>
        </p:spPr>
        <p:txBody>
          <a:bodyPr>
            <a:normAutofit/>
          </a:bodyPr>
          <a:lstStyle/>
          <a:p>
            <a:r>
              <a:rPr lang="en-US"/>
              <a:t>LRPC </a:t>
            </a:r>
            <a:r>
              <a:rPr lang="en-US" i="1"/>
              <a:t>vs</a:t>
            </a:r>
            <a:r>
              <a:rPr lang="en-US"/>
              <a:t> AS-AD Model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E6A37BF-0460-78B1-A238-542485EE777A}"/>
              </a:ext>
            </a:extLst>
          </p:cNvPr>
          <p:cNvCxnSpPr/>
          <p:nvPr/>
        </p:nvCxnSpPr>
        <p:spPr>
          <a:xfrm flipH="1" flipV="1">
            <a:off x="717425" y="1957218"/>
            <a:ext cx="0" cy="35843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509C8FC-3B4B-3689-2926-E3039FDE04CC}"/>
              </a:ext>
            </a:extLst>
          </p:cNvPr>
          <p:cNvCxnSpPr/>
          <p:nvPr/>
        </p:nvCxnSpPr>
        <p:spPr>
          <a:xfrm>
            <a:off x="717425" y="5541580"/>
            <a:ext cx="409243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C4F18C4-6526-7865-8C4E-10F201C97D57}"/>
              </a:ext>
            </a:extLst>
          </p:cNvPr>
          <p:cNvCxnSpPr/>
          <p:nvPr/>
        </p:nvCxnSpPr>
        <p:spPr>
          <a:xfrm flipH="1" flipV="1">
            <a:off x="5221657" y="1957218"/>
            <a:ext cx="0" cy="35843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980F4BC-6082-9954-78E2-A2BD13713FEC}"/>
              </a:ext>
            </a:extLst>
          </p:cNvPr>
          <p:cNvSpPr txBox="1"/>
          <p:nvPr/>
        </p:nvSpPr>
        <p:spPr>
          <a:xfrm>
            <a:off x="717425" y="6182251"/>
            <a:ext cx="4092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</a:p>
          <a:p>
            <a:pPr algn="ctr"/>
            <a:r>
              <a:rPr lang="en-US" b="1"/>
              <a:t>(REAL GDP)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0C1275-7C90-79D1-AA8F-A908D7E608FB}"/>
              </a:ext>
            </a:extLst>
          </p:cNvPr>
          <p:cNvSpPr txBox="1"/>
          <p:nvPr/>
        </p:nvSpPr>
        <p:spPr>
          <a:xfrm>
            <a:off x="5221657" y="6178216"/>
            <a:ext cx="4092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UNEMPLOYMENT</a:t>
            </a:r>
            <a:br>
              <a:rPr lang="en-US" b="1"/>
            </a:br>
            <a:r>
              <a:rPr lang="en-US" b="1"/>
              <a:t>RATE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7EC722-FC38-80AB-1176-78540DD5F8A6}"/>
              </a:ext>
            </a:extLst>
          </p:cNvPr>
          <p:cNvSpPr txBox="1"/>
          <p:nvPr/>
        </p:nvSpPr>
        <p:spPr>
          <a:xfrm>
            <a:off x="4481532" y="1249411"/>
            <a:ext cx="1480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INFLATION</a:t>
            </a:r>
            <a:br>
              <a:rPr lang="en-US" b="1"/>
            </a:br>
            <a:r>
              <a:rPr lang="en-US" b="1"/>
              <a:t>RATE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27D7D4-134A-C98A-71DD-2017A971AF50}"/>
              </a:ext>
            </a:extLst>
          </p:cNvPr>
          <p:cNvSpPr txBox="1"/>
          <p:nvPr/>
        </p:nvSpPr>
        <p:spPr>
          <a:xfrm>
            <a:off x="-22700" y="1249411"/>
            <a:ext cx="1480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 LEVEL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EFCE5CF-C94A-DF23-DB26-53802C28303D}"/>
              </a:ext>
            </a:extLst>
          </p:cNvPr>
          <p:cNvCxnSpPr/>
          <p:nvPr/>
        </p:nvCxnSpPr>
        <p:spPr>
          <a:xfrm flipV="1">
            <a:off x="2452291" y="2265514"/>
            <a:ext cx="1662596" cy="276873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2C4E0CA-5FD2-0C3E-E102-451FDAC0A271}"/>
              </a:ext>
            </a:extLst>
          </p:cNvPr>
          <p:cNvSpPr txBox="1"/>
          <p:nvPr/>
        </p:nvSpPr>
        <p:spPr>
          <a:xfrm>
            <a:off x="3029535" y="1860959"/>
            <a:ext cx="858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accent4"/>
                </a:solidFill>
              </a:rPr>
              <a:t>SRAS</a:t>
            </a:r>
            <a:r>
              <a:rPr lang="en-US" b="1" baseline="-25000">
                <a:solidFill>
                  <a:schemeClr val="accent4"/>
                </a:solidFill>
              </a:rPr>
              <a:t>2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D448617-6E48-C61A-8A7D-6CFFAED365C4}"/>
              </a:ext>
            </a:extLst>
          </p:cNvPr>
          <p:cNvCxnSpPr/>
          <p:nvPr/>
        </p:nvCxnSpPr>
        <p:spPr>
          <a:xfrm>
            <a:off x="1607066" y="2262254"/>
            <a:ext cx="1569651" cy="2771996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F54C3DB-CA2A-EEFB-8719-642EE796DFD1}"/>
              </a:ext>
            </a:extLst>
          </p:cNvPr>
          <p:cNvSpPr txBox="1"/>
          <p:nvPr/>
        </p:nvSpPr>
        <p:spPr>
          <a:xfrm>
            <a:off x="1279503" y="1854160"/>
            <a:ext cx="655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F1FA209-1AB7-FA15-FCA9-6F2D207C9CC7}"/>
              </a:ext>
            </a:extLst>
          </p:cNvPr>
          <p:cNvCxnSpPr/>
          <p:nvPr/>
        </p:nvCxnSpPr>
        <p:spPr>
          <a:xfrm flipH="1">
            <a:off x="717425" y="2840448"/>
            <a:ext cx="209468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98FE11E-A35C-26E2-1F98-5C5DB4FA321F}"/>
                  </a:ext>
                </a:extLst>
              </p:cNvPr>
              <p:cNvSpPr txBox="1"/>
              <p:nvPr/>
            </p:nvSpPr>
            <p:spPr>
              <a:xfrm>
                <a:off x="3039925" y="5566549"/>
                <a:ext cx="4873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98FE11E-A35C-26E2-1F98-5C5DB4FA32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9925" y="5566549"/>
                <a:ext cx="487328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7C8DBB22-BA49-D072-5E9B-7230257FC326}"/>
              </a:ext>
            </a:extLst>
          </p:cNvPr>
          <p:cNvSpPr/>
          <p:nvPr/>
        </p:nvSpPr>
        <p:spPr>
          <a:xfrm>
            <a:off x="5457463" y="2320731"/>
            <a:ext cx="2986269" cy="2945754"/>
          </a:xfrm>
          <a:custGeom>
            <a:avLst/>
            <a:gdLst>
              <a:gd name="connsiteX0" fmla="*/ 0 w 3547641"/>
              <a:gd name="connsiteY0" fmla="*/ 0 h 2882096"/>
              <a:gd name="connsiteX1" fmla="*/ 1169043 w 3547641"/>
              <a:gd name="connsiteY1" fmla="*/ 2314936 h 2882096"/>
              <a:gd name="connsiteX2" fmla="*/ 3547641 w 3547641"/>
              <a:gd name="connsiteY2" fmla="*/ 2882096 h 2882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47640" h="2882096">
                <a:moveTo>
                  <a:pt x="0" y="0"/>
                </a:moveTo>
                <a:cubicBezTo>
                  <a:pt x="288885" y="917293"/>
                  <a:pt x="577770" y="1834587"/>
                  <a:pt x="1169043" y="2314936"/>
                </a:cubicBezTo>
                <a:cubicBezTo>
                  <a:pt x="1760317" y="2795285"/>
                  <a:pt x="2653979" y="2838690"/>
                  <a:pt x="3547641" y="2882096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CCD1012-3BD8-267A-5F57-5AEE0C1596CC}"/>
              </a:ext>
            </a:extLst>
          </p:cNvPr>
          <p:cNvSpPr txBox="1"/>
          <p:nvPr/>
        </p:nvSpPr>
        <p:spPr>
          <a:xfrm>
            <a:off x="8443732" y="5081819"/>
            <a:ext cx="87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SRPC</a:t>
            </a:r>
            <a:r>
              <a:rPr lang="en-US" b="1" baseline="-25000"/>
              <a:t>1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5DD22FC-32E7-B63A-055E-71B09328ADE5}"/>
              </a:ext>
            </a:extLst>
          </p:cNvPr>
          <p:cNvCxnSpPr/>
          <p:nvPr/>
        </p:nvCxnSpPr>
        <p:spPr>
          <a:xfrm flipH="1">
            <a:off x="5221657" y="3429211"/>
            <a:ext cx="146277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2D0F67A-1667-F550-EB82-0E5694CFF127}"/>
                  </a:ext>
                </a:extLst>
              </p:cNvPr>
              <p:cNvSpPr txBox="1"/>
              <p:nvPr/>
            </p:nvSpPr>
            <p:spPr>
              <a:xfrm>
                <a:off x="6398810" y="5559457"/>
                <a:ext cx="5843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𝑁𝑅𝑈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2D0F67A-1667-F550-EB82-0E5694CFF1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8810" y="5559457"/>
                <a:ext cx="584351" cy="369332"/>
              </a:xfrm>
              <a:prstGeom prst="rect">
                <a:avLst/>
              </a:prstGeom>
              <a:blipFill>
                <a:blip r:embed="rId3"/>
                <a:stretch>
                  <a:fillRect r="-10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F8FB5916-7A99-C1AF-4EC5-7AAD8F7FD18A}"/>
                  </a:ext>
                </a:extLst>
              </p:cNvPr>
              <p:cNvSpPr txBox="1"/>
              <p:nvPr/>
            </p:nvSpPr>
            <p:spPr>
              <a:xfrm>
                <a:off x="4811393" y="3234098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F8FB5916-7A99-C1AF-4EC5-7AAD8F7FD1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1393" y="3234098"/>
                <a:ext cx="369509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70B602B6-7C73-ED27-8B20-EA96B153D5A8}"/>
              </a:ext>
            </a:extLst>
          </p:cNvPr>
          <p:cNvSpPr txBox="1"/>
          <p:nvPr/>
        </p:nvSpPr>
        <p:spPr>
          <a:xfrm>
            <a:off x="10593027" y="1710345"/>
            <a:ext cx="989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F1BB2C6-C963-3727-4894-09D78E37B845}"/>
              </a:ext>
            </a:extLst>
          </p:cNvPr>
          <p:cNvSpPr txBox="1"/>
          <p:nvPr/>
        </p:nvSpPr>
        <p:spPr>
          <a:xfrm>
            <a:off x="3951356" y="1867439"/>
            <a:ext cx="858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C00000"/>
                </a:solidFill>
              </a:rPr>
              <a:t>SRAS</a:t>
            </a:r>
            <a:r>
              <a:rPr lang="en-US" b="1" baseline="-2500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89D55DAB-EDAD-8987-0AB0-3DC62592D62D}"/>
              </a:ext>
            </a:extLst>
          </p:cNvPr>
          <p:cNvSpPr/>
          <p:nvPr/>
        </p:nvSpPr>
        <p:spPr>
          <a:xfrm rot="10800000">
            <a:off x="3289075" y="2334911"/>
            <a:ext cx="424507" cy="274320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9B22823-6BE8-9BE2-1791-6F36BCF08822}"/>
              </a:ext>
            </a:extLst>
          </p:cNvPr>
          <p:cNvGrpSpPr/>
          <p:nvPr/>
        </p:nvGrpSpPr>
        <p:grpSpPr>
          <a:xfrm>
            <a:off x="2728571" y="4317854"/>
            <a:ext cx="182880" cy="184468"/>
            <a:chOff x="4715318" y="3055122"/>
            <a:chExt cx="269862" cy="263464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8C09459-508C-9A4E-D863-C2C05F01A45A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1E53E0F-0347-2592-B780-4A7A769DBA6F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4269420-620C-ABD7-A29A-ABB07E559C90}"/>
              </a:ext>
            </a:extLst>
          </p:cNvPr>
          <p:cNvCxnSpPr/>
          <p:nvPr/>
        </p:nvCxnSpPr>
        <p:spPr>
          <a:xfrm flipH="1">
            <a:off x="717425" y="4407486"/>
            <a:ext cx="209250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D0B16B4-AAF1-7C0F-A867-C25B40AAE9C1}"/>
                  </a:ext>
                </a:extLst>
              </p:cNvPr>
              <p:cNvSpPr txBox="1"/>
              <p:nvPr/>
            </p:nvSpPr>
            <p:spPr>
              <a:xfrm>
                <a:off x="192826" y="4222820"/>
                <a:ext cx="4844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D0B16B4-AAF1-7C0F-A867-C25B40AAE9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826" y="4222820"/>
                <a:ext cx="484492" cy="369332"/>
              </a:xfrm>
              <a:prstGeom prst="rect">
                <a:avLst/>
              </a:prstGeom>
              <a:blipFill>
                <a:blip r:embed="rId5"/>
                <a:stretch>
                  <a:fillRect r="-5063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8ABF702-E43F-FD3C-D7FC-26B9BC9F92C8}"/>
                  </a:ext>
                </a:extLst>
              </p:cNvPr>
              <p:cNvSpPr txBox="1"/>
              <p:nvPr/>
            </p:nvSpPr>
            <p:spPr>
              <a:xfrm>
                <a:off x="2634004" y="5560769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8ABF702-E43F-FD3C-D7FC-26B9BC9F92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4004" y="5560769"/>
                <a:ext cx="36950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5009413-F3C7-8D77-C4DA-8621461A9A9C}"/>
              </a:ext>
            </a:extLst>
          </p:cNvPr>
          <p:cNvCxnSpPr/>
          <p:nvPr/>
        </p:nvCxnSpPr>
        <p:spPr>
          <a:xfrm flipH="1" flipV="1">
            <a:off x="433412" y="3793608"/>
            <a:ext cx="0" cy="419407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CC6D793D-14FE-9A89-70DA-526290800B52}"/>
              </a:ext>
            </a:extLst>
          </p:cNvPr>
          <p:cNvSpPr/>
          <p:nvPr/>
        </p:nvSpPr>
        <p:spPr>
          <a:xfrm>
            <a:off x="6371122" y="2286981"/>
            <a:ext cx="2066910" cy="2226558"/>
          </a:xfrm>
          <a:custGeom>
            <a:avLst/>
            <a:gdLst>
              <a:gd name="connsiteX0" fmla="*/ 0 w 3547641"/>
              <a:gd name="connsiteY0" fmla="*/ 0 h 2882096"/>
              <a:gd name="connsiteX1" fmla="*/ 1169043 w 3547641"/>
              <a:gd name="connsiteY1" fmla="*/ 2314936 h 2882096"/>
              <a:gd name="connsiteX2" fmla="*/ 3547641 w 3547641"/>
              <a:gd name="connsiteY2" fmla="*/ 2882096 h 2882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47640" h="2882096">
                <a:moveTo>
                  <a:pt x="0" y="0"/>
                </a:moveTo>
                <a:cubicBezTo>
                  <a:pt x="288885" y="917293"/>
                  <a:pt x="577770" y="1834587"/>
                  <a:pt x="1169043" y="2314936"/>
                </a:cubicBezTo>
                <a:cubicBezTo>
                  <a:pt x="1760317" y="2795285"/>
                  <a:pt x="2653979" y="2838690"/>
                  <a:pt x="3547641" y="2882096"/>
                </a:cubicBezTo>
              </a:path>
            </a:pathLst>
          </a:custGeom>
          <a:noFill/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1BFC53B-B7AE-950B-321A-6C686985EDE2}"/>
              </a:ext>
            </a:extLst>
          </p:cNvPr>
          <p:cNvSpPr txBox="1"/>
          <p:nvPr/>
        </p:nvSpPr>
        <p:spPr>
          <a:xfrm>
            <a:off x="8443905" y="4329332"/>
            <a:ext cx="87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bg2">
                    <a:lumMod val="50000"/>
                  </a:schemeClr>
                </a:solidFill>
              </a:rPr>
              <a:t>SRPC</a:t>
            </a:r>
            <a:r>
              <a:rPr lang="en-US" b="1" baseline="-25000">
                <a:solidFill>
                  <a:schemeClr val="bg2">
                    <a:lumMod val="50000"/>
                  </a:schemeClr>
                </a:solidFill>
              </a:rPr>
              <a:t>2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C69C14B-6953-1178-D753-EEA4C9C4F2C3}"/>
              </a:ext>
            </a:extLst>
          </p:cNvPr>
          <p:cNvCxnSpPr/>
          <p:nvPr/>
        </p:nvCxnSpPr>
        <p:spPr>
          <a:xfrm flipH="1">
            <a:off x="5240338" y="4152335"/>
            <a:ext cx="82160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B52458D-7093-39F9-4A71-B31BD290DB3D}"/>
              </a:ext>
            </a:extLst>
          </p:cNvPr>
          <p:cNvCxnSpPr/>
          <p:nvPr/>
        </p:nvCxnSpPr>
        <p:spPr>
          <a:xfrm flipH="1">
            <a:off x="6059825" y="4150747"/>
            <a:ext cx="0" cy="139083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CB61BE8-443C-953D-6F29-8B2DEEA27422}"/>
                  </a:ext>
                </a:extLst>
              </p:cNvPr>
              <p:cNvSpPr txBox="1"/>
              <p:nvPr/>
            </p:nvSpPr>
            <p:spPr>
              <a:xfrm>
                <a:off x="5875070" y="5559457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CB61BE8-443C-953D-6F29-8B2DEEA274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070" y="5559457"/>
                <a:ext cx="369509" cy="369332"/>
              </a:xfrm>
              <a:prstGeom prst="rect">
                <a:avLst/>
              </a:prstGeom>
              <a:blipFill>
                <a:blip r:embed="rId7"/>
                <a:stretch>
                  <a:fillRect r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3B6D2A6-43FE-76DF-EFB9-804134072CF2}"/>
                  </a:ext>
                </a:extLst>
              </p:cNvPr>
              <p:cNvSpPr txBox="1"/>
              <p:nvPr/>
            </p:nvSpPr>
            <p:spPr>
              <a:xfrm>
                <a:off x="4811393" y="3968435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3B6D2A6-43FE-76DF-EFB9-804134072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1393" y="3968435"/>
                <a:ext cx="369509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7FF01826-ED57-F1E1-2AB6-F7518FAB6654}"/>
              </a:ext>
            </a:extLst>
          </p:cNvPr>
          <p:cNvCxnSpPr/>
          <p:nvPr/>
        </p:nvCxnSpPr>
        <p:spPr>
          <a:xfrm flipV="1">
            <a:off x="6148056" y="3574162"/>
            <a:ext cx="415444" cy="471385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5F33435B-CD21-7674-A485-FAA74FC56284}"/>
              </a:ext>
            </a:extLst>
          </p:cNvPr>
          <p:cNvCxnSpPr/>
          <p:nvPr/>
        </p:nvCxnSpPr>
        <p:spPr>
          <a:xfrm flipH="1">
            <a:off x="6059824" y="5972508"/>
            <a:ext cx="624609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D825D7E1-DBEF-EA27-2651-448C9CBBFDDC}"/>
              </a:ext>
            </a:extLst>
          </p:cNvPr>
          <p:cNvCxnSpPr/>
          <p:nvPr/>
        </p:nvCxnSpPr>
        <p:spPr>
          <a:xfrm flipH="1" flipV="1">
            <a:off x="4994615" y="3612162"/>
            <a:ext cx="0" cy="356273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E2EE0E9-61E3-1D28-1C86-BC5C3739D318}"/>
              </a:ext>
            </a:extLst>
          </p:cNvPr>
          <p:cNvCxnSpPr/>
          <p:nvPr/>
        </p:nvCxnSpPr>
        <p:spPr>
          <a:xfrm flipV="1">
            <a:off x="2818760" y="1928020"/>
            <a:ext cx="1537" cy="359431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1B6A8DD-739B-D227-7495-0F848575165A}"/>
              </a:ext>
            </a:extLst>
          </p:cNvPr>
          <p:cNvCxnSpPr/>
          <p:nvPr/>
        </p:nvCxnSpPr>
        <p:spPr>
          <a:xfrm>
            <a:off x="2477426" y="2264042"/>
            <a:ext cx="1592230" cy="2811871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E87E087E-C4AB-33DE-F7C8-02602361396F}"/>
              </a:ext>
            </a:extLst>
          </p:cNvPr>
          <p:cNvCxnSpPr/>
          <p:nvPr/>
        </p:nvCxnSpPr>
        <p:spPr>
          <a:xfrm flipV="1">
            <a:off x="1490480" y="2268882"/>
            <a:ext cx="1662596" cy="2768736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094321B-3A93-122E-FB85-A5D4CF56A92C}"/>
              </a:ext>
            </a:extLst>
          </p:cNvPr>
          <p:cNvGrpSpPr/>
          <p:nvPr/>
        </p:nvGrpSpPr>
        <p:grpSpPr>
          <a:xfrm>
            <a:off x="3185072" y="3570871"/>
            <a:ext cx="182880" cy="184468"/>
            <a:chOff x="4715318" y="3055122"/>
            <a:chExt cx="269862" cy="263464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6A3974C-B25A-33B2-C6FC-7B860DF9A432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5CB9651-AD14-63B9-D549-8D35B39487F5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4760A0C-F036-739B-D9D2-050AF102F828}"/>
              </a:ext>
            </a:extLst>
          </p:cNvPr>
          <p:cNvCxnSpPr/>
          <p:nvPr/>
        </p:nvCxnSpPr>
        <p:spPr>
          <a:xfrm flipH="1">
            <a:off x="3276434" y="3666801"/>
            <a:ext cx="0" cy="187477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33FF214-BD7D-EAEA-6C5D-059DD58D6AAE}"/>
              </a:ext>
            </a:extLst>
          </p:cNvPr>
          <p:cNvGrpSpPr/>
          <p:nvPr/>
        </p:nvGrpSpPr>
        <p:grpSpPr>
          <a:xfrm>
            <a:off x="2723532" y="2744464"/>
            <a:ext cx="182880" cy="184468"/>
            <a:chOff x="4715318" y="3055122"/>
            <a:chExt cx="269862" cy="263464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8220FFF8-4299-5FD6-4CF2-22A7570FAA17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98BC33C-7999-9805-869D-BB0A3626EE3C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65920BC0-B4CE-8C85-0BD0-BE03630912E8}"/>
              </a:ext>
            </a:extLst>
          </p:cNvPr>
          <p:cNvCxnSpPr/>
          <p:nvPr/>
        </p:nvCxnSpPr>
        <p:spPr>
          <a:xfrm flipH="1">
            <a:off x="717425" y="3663625"/>
            <a:ext cx="255087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602F765-5366-EED3-807B-372C2E7E3F44}"/>
              </a:ext>
            </a:extLst>
          </p:cNvPr>
          <p:cNvCxnSpPr/>
          <p:nvPr/>
        </p:nvCxnSpPr>
        <p:spPr>
          <a:xfrm>
            <a:off x="2809933" y="5970916"/>
            <a:ext cx="473656" cy="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1DB072D9-E4BE-E001-5E14-727709093626}"/>
                  </a:ext>
                </a:extLst>
              </p:cNvPr>
              <p:cNvSpPr txBox="1"/>
              <p:nvPr/>
            </p:nvSpPr>
            <p:spPr>
              <a:xfrm>
                <a:off x="187252" y="3465216"/>
                <a:ext cx="4844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1DB072D9-E4BE-E001-5E14-7277090936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252" y="3465216"/>
                <a:ext cx="484492" cy="369332"/>
              </a:xfrm>
              <a:prstGeom prst="rect">
                <a:avLst/>
              </a:prstGeom>
              <a:blipFill>
                <a:blip r:embed="rId9"/>
                <a:stretch>
                  <a:fillRect r="-63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7597598E-CEDD-A533-B03A-1DE639032C65}"/>
                  </a:ext>
                </a:extLst>
              </p:cNvPr>
              <p:cNvSpPr txBox="1"/>
              <p:nvPr/>
            </p:nvSpPr>
            <p:spPr>
              <a:xfrm>
                <a:off x="187252" y="2649430"/>
                <a:ext cx="4844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7597598E-CEDD-A533-B03A-1DE639032C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252" y="2649430"/>
                <a:ext cx="484492" cy="369332"/>
              </a:xfrm>
              <a:prstGeom prst="rect">
                <a:avLst/>
              </a:prstGeom>
              <a:blipFill>
                <a:blip r:embed="rId10"/>
                <a:stretch>
                  <a:fillRect r="-6329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0976B853-9DAE-32B4-AACA-911B3D1B3A71}"/>
              </a:ext>
            </a:extLst>
          </p:cNvPr>
          <p:cNvCxnSpPr/>
          <p:nvPr/>
        </p:nvCxnSpPr>
        <p:spPr>
          <a:xfrm flipH="1" flipV="1">
            <a:off x="429498" y="2979882"/>
            <a:ext cx="0" cy="485334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6A9B30AB-9CD8-330B-B0D2-BFEB46741CE4}"/>
              </a:ext>
            </a:extLst>
          </p:cNvPr>
          <p:cNvSpPr txBox="1"/>
          <p:nvPr/>
        </p:nvSpPr>
        <p:spPr>
          <a:xfrm>
            <a:off x="2389505" y="1524145"/>
            <a:ext cx="858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LRAS</a:t>
            </a:r>
            <a:endParaRPr lang="en-US" b="1" baseline="-2500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A3699BFA-1A40-990A-9115-C0785F0B404E}"/>
              </a:ext>
            </a:extLst>
          </p:cNvPr>
          <p:cNvSpPr txBox="1"/>
          <p:nvPr/>
        </p:nvSpPr>
        <p:spPr>
          <a:xfrm>
            <a:off x="2144310" y="1852407"/>
            <a:ext cx="655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94" name="Arrow: Right 93">
            <a:extLst>
              <a:ext uri="{FF2B5EF4-FFF2-40B4-BE49-F238E27FC236}">
                <a16:creationId xmlns:a16="http://schemas.microsoft.com/office/drawing/2014/main" id="{090B59B0-F21E-2031-F45A-BECBA6CAD7ED}"/>
              </a:ext>
            </a:extLst>
          </p:cNvPr>
          <p:cNvSpPr/>
          <p:nvPr/>
        </p:nvSpPr>
        <p:spPr>
          <a:xfrm>
            <a:off x="1961765" y="2346108"/>
            <a:ext cx="424507" cy="274320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68D697E3-CA76-31DA-6715-4604D8A80E43}"/>
              </a:ext>
            </a:extLst>
          </p:cNvPr>
          <p:cNvCxnSpPr/>
          <p:nvPr/>
        </p:nvCxnSpPr>
        <p:spPr>
          <a:xfrm flipH="1">
            <a:off x="2799860" y="6117795"/>
            <a:ext cx="457677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2195BF63-FCEC-9713-FE10-725BB3961CDF}"/>
              </a:ext>
            </a:extLst>
          </p:cNvPr>
          <p:cNvCxnSpPr/>
          <p:nvPr/>
        </p:nvCxnSpPr>
        <p:spPr>
          <a:xfrm flipH="1">
            <a:off x="5221657" y="4884170"/>
            <a:ext cx="146277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74B2E219-5EAB-DD06-432F-8A5C6E4B30C2}"/>
                  </a:ext>
                </a:extLst>
              </p:cNvPr>
              <p:cNvSpPr txBox="1"/>
              <p:nvPr/>
            </p:nvSpPr>
            <p:spPr>
              <a:xfrm>
                <a:off x="4809861" y="4702835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74B2E219-5EAB-DD06-432F-8A5C6E4B30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9861" y="4702835"/>
                <a:ext cx="369509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D18A21FF-A535-4303-D82C-DA8EACCFD5ED}"/>
              </a:ext>
            </a:extLst>
          </p:cNvPr>
          <p:cNvCxnSpPr/>
          <p:nvPr/>
        </p:nvCxnSpPr>
        <p:spPr>
          <a:xfrm flipH="1" flipV="1">
            <a:off x="4994615" y="4359365"/>
            <a:ext cx="0" cy="339299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8DB5448F-4FB1-1697-9122-26F2FFBD4B3D}"/>
              </a:ext>
            </a:extLst>
          </p:cNvPr>
          <p:cNvCxnSpPr/>
          <p:nvPr/>
        </p:nvCxnSpPr>
        <p:spPr>
          <a:xfrm>
            <a:off x="6265460" y="4486983"/>
            <a:ext cx="1333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E86F7FEA-5C36-D3E3-1596-207AE277BE55}"/>
              </a:ext>
            </a:extLst>
          </p:cNvPr>
          <p:cNvCxnSpPr/>
          <p:nvPr/>
        </p:nvCxnSpPr>
        <p:spPr>
          <a:xfrm flipH="1">
            <a:off x="6265460" y="4486983"/>
            <a:ext cx="0" cy="1410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F38CEDE9-C935-CDFC-D6CC-B14109A2AE16}"/>
              </a:ext>
            </a:extLst>
          </p:cNvPr>
          <p:cNvCxnSpPr/>
          <p:nvPr/>
        </p:nvCxnSpPr>
        <p:spPr>
          <a:xfrm>
            <a:off x="6096000" y="6117795"/>
            <a:ext cx="611188" cy="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A654290-9F2A-EBAE-BE22-FA18703EDAC3}"/>
              </a:ext>
            </a:extLst>
          </p:cNvPr>
          <p:cNvCxnSpPr/>
          <p:nvPr/>
        </p:nvCxnSpPr>
        <p:spPr>
          <a:xfrm flipH="1">
            <a:off x="6690785" y="2025570"/>
            <a:ext cx="0" cy="3496766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D41489D6-99D5-0D77-F58B-2D588C7DCA59}"/>
              </a:ext>
            </a:extLst>
          </p:cNvPr>
          <p:cNvSpPr txBox="1"/>
          <p:nvPr/>
        </p:nvSpPr>
        <p:spPr>
          <a:xfrm>
            <a:off x="6255605" y="1633082"/>
            <a:ext cx="87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accent6">
                    <a:lumMod val="75000"/>
                  </a:schemeClr>
                </a:solidFill>
              </a:rPr>
              <a:t>LRPC</a:t>
            </a:r>
            <a:endParaRPr lang="en-US" b="1" baseline="-2500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78F4AE3-2A59-6096-47CE-71E8D4360E73}"/>
              </a:ext>
            </a:extLst>
          </p:cNvPr>
          <p:cNvCxnSpPr/>
          <p:nvPr/>
        </p:nvCxnSpPr>
        <p:spPr>
          <a:xfrm>
            <a:off x="5221657" y="5541580"/>
            <a:ext cx="409243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7B194AD-ED9B-7F8E-DDB8-0248CB166C3C}"/>
              </a:ext>
            </a:extLst>
          </p:cNvPr>
          <p:cNvGrpSpPr/>
          <p:nvPr/>
        </p:nvGrpSpPr>
        <p:grpSpPr>
          <a:xfrm rot="10800000">
            <a:off x="6549214" y="4119625"/>
            <a:ext cx="270686" cy="171200"/>
            <a:chOff x="6549214" y="4118624"/>
            <a:chExt cx="270686" cy="1712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AB1755F4-CAC8-4136-16FD-CC7CC7F78618}"/>
                </a:ext>
              </a:extLst>
            </p:cNvPr>
            <p:cNvCxnSpPr/>
            <p:nvPr/>
          </p:nvCxnSpPr>
          <p:spPr>
            <a:xfrm flipH="1" flipV="1">
              <a:off x="6549214" y="4119625"/>
              <a:ext cx="135219" cy="170199"/>
            </a:xfrm>
            <a:prstGeom prst="line">
              <a:avLst/>
            </a:prstGeom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74E6539-17C4-D748-E9D2-617567BF14F1}"/>
                </a:ext>
              </a:extLst>
            </p:cNvPr>
            <p:cNvCxnSpPr/>
            <p:nvPr/>
          </p:nvCxnSpPr>
          <p:spPr>
            <a:xfrm flipV="1">
              <a:off x="6684433" y="4118624"/>
              <a:ext cx="135467" cy="168678"/>
            </a:xfrm>
            <a:prstGeom prst="line">
              <a:avLst/>
            </a:prstGeom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629F32F-1C09-9886-0E8E-4F04C2030DD5}"/>
              </a:ext>
            </a:extLst>
          </p:cNvPr>
          <p:cNvGrpSpPr/>
          <p:nvPr/>
        </p:nvGrpSpPr>
        <p:grpSpPr>
          <a:xfrm>
            <a:off x="6600388" y="4793515"/>
            <a:ext cx="182880" cy="184468"/>
            <a:chOff x="4715318" y="3055122"/>
            <a:chExt cx="269862" cy="263464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5BD2EBD-01CA-E784-1E12-979DE2F9A4A0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68DFC01-A7DE-073B-95CA-74883BD8B128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DC3D43B-839C-3D9B-C40D-21F4A38D7F8F}"/>
              </a:ext>
            </a:extLst>
          </p:cNvPr>
          <p:cNvGrpSpPr/>
          <p:nvPr/>
        </p:nvGrpSpPr>
        <p:grpSpPr>
          <a:xfrm>
            <a:off x="6602848" y="3336766"/>
            <a:ext cx="182880" cy="184468"/>
            <a:chOff x="4715318" y="3055122"/>
            <a:chExt cx="269862" cy="263464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F74DBAF-AB4F-FD72-AF6A-6B16EAB4D3C0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0D69966-1CFD-7FAA-B332-4F4B5250DFA6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43179096"/>
      </p:ext>
    </p:extLst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5CEE3-5305-5604-A972-0B8E85241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36" y="456536"/>
            <a:ext cx="8596668" cy="646329"/>
          </a:xfrm>
        </p:spPr>
        <p:txBody>
          <a:bodyPr>
            <a:normAutofit/>
          </a:bodyPr>
          <a:lstStyle/>
          <a:p>
            <a:r>
              <a:rPr lang="en-US"/>
              <a:t>LRPC </a:t>
            </a:r>
            <a:r>
              <a:rPr lang="en-US" i="1"/>
              <a:t>vs</a:t>
            </a:r>
            <a:r>
              <a:rPr lang="en-US"/>
              <a:t> AS-AD Model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E6A37BF-0460-78B1-A238-542485EE777A}"/>
              </a:ext>
            </a:extLst>
          </p:cNvPr>
          <p:cNvCxnSpPr/>
          <p:nvPr/>
        </p:nvCxnSpPr>
        <p:spPr>
          <a:xfrm flipH="1" flipV="1">
            <a:off x="717425" y="1957218"/>
            <a:ext cx="0" cy="35843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509C8FC-3B4B-3689-2926-E3039FDE04CC}"/>
              </a:ext>
            </a:extLst>
          </p:cNvPr>
          <p:cNvCxnSpPr/>
          <p:nvPr/>
        </p:nvCxnSpPr>
        <p:spPr>
          <a:xfrm>
            <a:off x="717425" y="5541580"/>
            <a:ext cx="409243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C4F18C4-6526-7865-8C4E-10F201C97D57}"/>
              </a:ext>
            </a:extLst>
          </p:cNvPr>
          <p:cNvCxnSpPr/>
          <p:nvPr/>
        </p:nvCxnSpPr>
        <p:spPr>
          <a:xfrm flipH="1" flipV="1">
            <a:off x="5221657" y="1957218"/>
            <a:ext cx="0" cy="35843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980F4BC-6082-9954-78E2-A2BD13713FEC}"/>
              </a:ext>
            </a:extLst>
          </p:cNvPr>
          <p:cNvSpPr txBox="1"/>
          <p:nvPr/>
        </p:nvSpPr>
        <p:spPr>
          <a:xfrm>
            <a:off x="717425" y="6182251"/>
            <a:ext cx="4092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</a:p>
          <a:p>
            <a:pPr algn="ctr"/>
            <a:r>
              <a:rPr lang="en-US" b="1"/>
              <a:t>(REAL GDP)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0C1275-7C90-79D1-AA8F-A908D7E608FB}"/>
              </a:ext>
            </a:extLst>
          </p:cNvPr>
          <p:cNvSpPr txBox="1"/>
          <p:nvPr/>
        </p:nvSpPr>
        <p:spPr>
          <a:xfrm>
            <a:off x="5221657" y="6178216"/>
            <a:ext cx="4092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UNEMPLOYMENT</a:t>
            </a:r>
            <a:br>
              <a:rPr lang="en-US" b="1"/>
            </a:br>
            <a:r>
              <a:rPr lang="en-US" b="1"/>
              <a:t>RATE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7EC722-FC38-80AB-1176-78540DD5F8A6}"/>
              </a:ext>
            </a:extLst>
          </p:cNvPr>
          <p:cNvSpPr txBox="1"/>
          <p:nvPr/>
        </p:nvSpPr>
        <p:spPr>
          <a:xfrm>
            <a:off x="4481532" y="1249411"/>
            <a:ext cx="1480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INFLATION</a:t>
            </a:r>
            <a:br>
              <a:rPr lang="en-US" b="1"/>
            </a:br>
            <a:r>
              <a:rPr lang="en-US" b="1"/>
              <a:t>RATE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27D7D4-134A-C98A-71DD-2017A971AF50}"/>
              </a:ext>
            </a:extLst>
          </p:cNvPr>
          <p:cNvSpPr txBox="1"/>
          <p:nvPr/>
        </p:nvSpPr>
        <p:spPr>
          <a:xfrm>
            <a:off x="-22700" y="1249411"/>
            <a:ext cx="1480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 LEVEL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EFCE5CF-C94A-DF23-DB26-53802C28303D}"/>
              </a:ext>
            </a:extLst>
          </p:cNvPr>
          <p:cNvCxnSpPr/>
          <p:nvPr/>
        </p:nvCxnSpPr>
        <p:spPr>
          <a:xfrm flipV="1">
            <a:off x="2452291" y="2265514"/>
            <a:ext cx="1662596" cy="2768736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2C4E0CA-5FD2-0C3E-E102-451FDAC0A271}"/>
              </a:ext>
            </a:extLst>
          </p:cNvPr>
          <p:cNvSpPr txBox="1"/>
          <p:nvPr/>
        </p:nvSpPr>
        <p:spPr>
          <a:xfrm>
            <a:off x="3029535" y="1860959"/>
            <a:ext cx="858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C00000"/>
                </a:solidFill>
              </a:rPr>
              <a:t>SRAS</a:t>
            </a:r>
            <a:r>
              <a:rPr lang="en-US" b="1" baseline="-25000">
                <a:solidFill>
                  <a:srgbClr val="C00000"/>
                </a:solidFill>
              </a:rPr>
              <a:t>1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D448617-6E48-C61A-8A7D-6CFFAED365C4}"/>
              </a:ext>
            </a:extLst>
          </p:cNvPr>
          <p:cNvCxnSpPr/>
          <p:nvPr/>
        </p:nvCxnSpPr>
        <p:spPr>
          <a:xfrm>
            <a:off x="1607066" y="2262254"/>
            <a:ext cx="1569651" cy="2771996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F54C3DB-CA2A-EEFB-8719-642EE796DFD1}"/>
              </a:ext>
            </a:extLst>
          </p:cNvPr>
          <p:cNvSpPr txBox="1"/>
          <p:nvPr/>
        </p:nvSpPr>
        <p:spPr>
          <a:xfrm>
            <a:off x="1279503" y="1854160"/>
            <a:ext cx="655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F1FA209-1AB7-FA15-FCA9-6F2D207C9CC7}"/>
              </a:ext>
            </a:extLst>
          </p:cNvPr>
          <p:cNvCxnSpPr/>
          <p:nvPr/>
        </p:nvCxnSpPr>
        <p:spPr>
          <a:xfrm flipH="1">
            <a:off x="717425" y="2840448"/>
            <a:ext cx="209468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98FE11E-A35C-26E2-1F98-5C5DB4FA321F}"/>
                  </a:ext>
                </a:extLst>
              </p:cNvPr>
              <p:cNvSpPr txBox="1"/>
              <p:nvPr/>
            </p:nvSpPr>
            <p:spPr>
              <a:xfrm>
                <a:off x="2129718" y="5559457"/>
                <a:ext cx="4873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98FE11E-A35C-26E2-1F98-5C5DB4FA32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9718" y="5559457"/>
                <a:ext cx="487328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7C8DBB22-BA49-D072-5E9B-7230257FC326}"/>
              </a:ext>
            </a:extLst>
          </p:cNvPr>
          <p:cNvSpPr/>
          <p:nvPr/>
        </p:nvSpPr>
        <p:spPr>
          <a:xfrm>
            <a:off x="5457463" y="2320731"/>
            <a:ext cx="2986269" cy="2945754"/>
          </a:xfrm>
          <a:custGeom>
            <a:avLst/>
            <a:gdLst>
              <a:gd name="connsiteX0" fmla="*/ 0 w 3547641"/>
              <a:gd name="connsiteY0" fmla="*/ 0 h 2882096"/>
              <a:gd name="connsiteX1" fmla="*/ 1169043 w 3547641"/>
              <a:gd name="connsiteY1" fmla="*/ 2314936 h 2882096"/>
              <a:gd name="connsiteX2" fmla="*/ 3547641 w 3547641"/>
              <a:gd name="connsiteY2" fmla="*/ 2882096 h 2882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47640" h="2882096">
                <a:moveTo>
                  <a:pt x="0" y="0"/>
                </a:moveTo>
                <a:cubicBezTo>
                  <a:pt x="288885" y="917293"/>
                  <a:pt x="577770" y="1834587"/>
                  <a:pt x="1169043" y="2314936"/>
                </a:cubicBezTo>
                <a:cubicBezTo>
                  <a:pt x="1760317" y="2795285"/>
                  <a:pt x="2653979" y="2838690"/>
                  <a:pt x="3547641" y="2882096"/>
                </a:cubicBezTo>
              </a:path>
            </a:pathLst>
          </a:custGeom>
          <a:noFill/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CCD1012-3BD8-267A-5F57-5AEE0C1596CC}"/>
              </a:ext>
            </a:extLst>
          </p:cNvPr>
          <p:cNvSpPr txBox="1"/>
          <p:nvPr/>
        </p:nvSpPr>
        <p:spPr>
          <a:xfrm>
            <a:off x="8443732" y="5081819"/>
            <a:ext cx="87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bg2">
                    <a:lumMod val="50000"/>
                  </a:schemeClr>
                </a:solidFill>
              </a:rPr>
              <a:t>SRPC</a:t>
            </a:r>
            <a:r>
              <a:rPr lang="en-US" b="1" baseline="-25000">
                <a:solidFill>
                  <a:schemeClr val="bg2">
                    <a:lumMod val="50000"/>
                  </a:schemeClr>
                </a:solidFill>
              </a:rPr>
              <a:t>2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5DD22FC-32E7-B63A-055E-71B09328ADE5}"/>
              </a:ext>
            </a:extLst>
          </p:cNvPr>
          <p:cNvCxnSpPr/>
          <p:nvPr/>
        </p:nvCxnSpPr>
        <p:spPr>
          <a:xfrm flipH="1">
            <a:off x="5221657" y="3429211"/>
            <a:ext cx="146277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2D0F67A-1667-F550-EB82-0E5694CFF127}"/>
                  </a:ext>
                </a:extLst>
              </p:cNvPr>
              <p:cNvSpPr txBox="1"/>
              <p:nvPr/>
            </p:nvSpPr>
            <p:spPr>
              <a:xfrm>
                <a:off x="6398810" y="5559457"/>
                <a:ext cx="5843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𝑁𝑅𝑈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2D0F67A-1667-F550-EB82-0E5694CFF1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8810" y="5559457"/>
                <a:ext cx="584351" cy="369332"/>
              </a:xfrm>
              <a:prstGeom prst="rect">
                <a:avLst/>
              </a:prstGeom>
              <a:blipFill>
                <a:blip r:embed="rId3"/>
                <a:stretch>
                  <a:fillRect r="-10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F8FB5916-7A99-C1AF-4EC5-7AAD8F7FD18A}"/>
                  </a:ext>
                </a:extLst>
              </p:cNvPr>
              <p:cNvSpPr txBox="1"/>
              <p:nvPr/>
            </p:nvSpPr>
            <p:spPr>
              <a:xfrm>
                <a:off x="4811393" y="3234098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F8FB5916-7A99-C1AF-4EC5-7AAD8F7FD1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1393" y="3234098"/>
                <a:ext cx="369509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70B602B6-7C73-ED27-8B20-EA96B153D5A8}"/>
              </a:ext>
            </a:extLst>
          </p:cNvPr>
          <p:cNvSpPr txBox="1"/>
          <p:nvPr/>
        </p:nvSpPr>
        <p:spPr>
          <a:xfrm>
            <a:off x="10593027" y="1710345"/>
            <a:ext cx="989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F1BB2C6-C963-3727-4894-09D78E37B845}"/>
              </a:ext>
            </a:extLst>
          </p:cNvPr>
          <p:cNvSpPr txBox="1"/>
          <p:nvPr/>
        </p:nvSpPr>
        <p:spPr>
          <a:xfrm>
            <a:off x="3951356" y="1867439"/>
            <a:ext cx="858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accent4"/>
                </a:solidFill>
              </a:rPr>
              <a:t>SRAS</a:t>
            </a:r>
            <a:r>
              <a:rPr lang="en-US" b="1" baseline="-25000">
                <a:solidFill>
                  <a:schemeClr val="accent4"/>
                </a:solidFill>
              </a:rPr>
              <a:t>2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89D55DAB-EDAD-8987-0AB0-3DC62592D62D}"/>
              </a:ext>
            </a:extLst>
          </p:cNvPr>
          <p:cNvSpPr/>
          <p:nvPr/>
        </p:nvSpPr>
        <p:spPr>
          <a:xfrm>
            <a:off x="3289075" y="2334911"/>
            <a:ext cx="424507" cy="274320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9B22823-6BE8-9BE2-1791-6F36BCF08822}"/>
              </a:ext>
            </a:extLst>
          </p:cNvPr>
          <p:cNvGrpSpPr/>
          <p:nvPr/>
        </p:nvGrpSpPr>
        <p:grpSpPr>
          <a:xfrm>
            <a:off x="2728571" y="4317854"/>
            <a:ext cx="182880" cy="184468"/>
            <a:chOff x="4715318" y="3055122"/>
            <a:chExt cx="269862" cy="263464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8C09459-508C-9A4E-D863-C2C05F01A45A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1E53E0F-0347-2592-B780-4A7A769DBA6F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4269420-620C-ABD7-A29A-ABB07E559C90}"/>
              </a:ext>
            </a:extLst>
          </p:cNvPr>
          <p:cNvCxnSpPr/>
          <p:nvPr/>
        </p:nvCxnSpPr>
        <p:spPr>
          <a:xfrm flipH="1">
            <a:off x="717425" y="4407486"/>
            <a:ext cx="209250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D0B16B4-AAF1-7C0F-A867-C25B40AAE9C1}"/>
                  </a:ext>
                </a:extLst>
              </p:cNvPr>
              <p:cNvSpPr txBox="1"/>
              <p:nvPr/>
            </p:nvSpPr>
            <p:spPr>
              <a:xfrm>
                <a:off x="192826" y="4222820"/>
                <a:ext cx="4844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D0B16B4-AAF1-7C0F-A867-C25B40AAE9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826" y="4222820"/>
                <a:ext cx="484492" cy="369332"/>
              </a:xfrm>
              <a:prstGeom prst="rect">
                <a:avLst/>
              </a:prstGeom>
              <a:blipFill>
                <a:blip r:embed="rId5"/>
                <a:stretch>
                  <a:fillRect r="-6329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8ABF702-E43F-FD3C-D7FC-26B9BC9F92C8}"/>
                  </a:ext>
                </a:extLst>
              </p:cNvPr>
              <p:cNvSpPr txBox="1"/>
              <p:nvPr/>
            </p:nvSpPr>
            <p:spPr>
              <a:xfrm>
                <a:off x="2634004" y="5560769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8ABF702-E43F-FD3C-D7FC-26B9BC9F92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4004" y="5560769"/>
                <a:ext cx="36950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5009413-F3C7-8D77-C4DA-8621461A9A9C}"/>
              </a:ext>
            </a:extLst>
          </p:cNvPr>
          <p:cNvCxnSpPr/>
          <p:nvPr/>
        </p:nvCxnSpPr>
        <p:spPr>
          <a:xfrm flipH="1">
            <a:off x="429536" y="3837724"/>
            <a:ext cx="0" cy="42227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CC6D793D-14FE-9A89-70DA-526290800B52}"/>
              </a:ext>
            </a:extLst>
          </p:cNvPr>
          <p:cNvSpPr/>
          <p:nvPr/>
        </p:nvSpPr>
        <p:spPr>
          <a:xfrm>
            <a:off x="6371122" y="2286981"/>
            <a:ext cx="2066910" cy="2226558"/>
          </a:xfrm>
          <a:custGeom>
            <a:avLst/>
            <a:gdLst>
              <a:gd name="connsiteX0" fmla="*/ 0 w 3547641"/>
              <a:gd name="connsiteY0" fmla="*/ 0 h 2882096"/>
              <a:gd name="connsiteX1" fmla="*/ 1169043 w 3547641"/>
              <a:gd name="connsiteY1" fmla="*/ 2314936 h 2882096"/>
              <a:gd name="connsiteX2" fmla="*/ 3547641 w 3547641"/>
              <a:gd name="connsiteY2" fmla="*/ 2882096 h 2882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47640" h="2882096">
                <a:moveTo>
                  <a:pt x="0" y="0"/>
                </a:moveTo>
                <a:cubicBezTo>
                  <a:pt x="288885" y="917293"/>
                  <a:pt x="577770" y="1834587"/>
                  <a:pt x="1169043" y="2314936"/>
                </a:cubicBezTo>
                <a:cubicBezTo>
                  <a:pt x="1760317" y="2795285"/>
                  <a:pt x="2653979" y="2838690"/>
                  <a:pt x="3547641" y="2882096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1BFC53B-B7AE-950B-321A-6C686985EDE2}"/>
              </a:ext>
            </a:extLst>
          </p:cNvPr>
          <p:cNvSpPr txBox="1"/>
          <p:nvPr/>
        </p:nvSpPr>
        <p:spPr>
          <a:xfrm>
            <a:off x="8443905" y="4329332"/>
            <a:ext cx="87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SRPC</a:t>
            </a:r>
            <a:r>
              <a:rPr lang="en-US" b="1" baseline="-25000"/>
              <a:t>1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C69C14B-6953-1178-D753-EEA4C9C4F2C3}"/>
              </a:ext>
            </a:extLst>
          </p:cNvPr>
          <p:cNvCxnSpPr/>
          <p:nvPr/>
        </p:nvCxnSpPr>
        <p:spPr>
          <a:xfrm flipH="1">
            <a:off x="5221657" y="4326333"/>
            <a:ext cx="217227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B52458D-7093-39F9-4A71-B31BD290DB3D}"/>
              </a:ext>
            </a:extLst>
          </p:cNvPr>
          <p:cNvCxnSpPr/>
          <p:nvPr/>
        </p:nvCxnSpPr>
        <p:spPr>
          <a:xfrm flipH="1">
            <a:off x="7393935" y="4324551"/>
            <a:ext cx="0" cy="121702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CB61BE8-443C-953D-6F29-8B2DEEA27422}"/>
                  </a:ext>
                </a:extLst>
              </p:cNvPr>
              <p:cNvSpPr txBox="1"/>
              <p:nvPr/>
            </p:nvSpPr>
            <p:spPr>
              <a:xfrm>
                <a:off x="7209180" y="5565234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CB61BE8-443C-953D-6F29-8B2DEEA274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9180" y="5565234"/>
                <a:ext cx="369509" cy="369332"/>
              </a:xfrm>
              <a:prstGeom prst="rect">
                <a:avLst/>
              </a:prstGeom>
              <a:blipFill>
                <a:blip r:embed="rId7"/>
                <a:stretch>
                  <a:fillRect r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3B6D2A6-43FE-76DF-EFB9-804134072CF2}"/>
                  </a:ext>
                </a:extLst>
              </p:cNvPr>
              <p:cNvSpPr txBox="1"/>
              <p:nvPr/>
            </p:nvSpPr>
            <p:spPr>
              <a:xfrm>
                <a:off x="4811393" y="4139885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3B6D2A6-43FE-76DF-EFB9-804134072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1393" y="4139885"/>
                <a:ext cx="369509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7FF01826-ED57-F1E1-2AB6-F7518FAB6654}"/>
              </a:ext>
            </a:extLst>
          </p:cNvPr>
          <p:cNvCxnSpPr/>
          <p:nvPr/>
        </p:nvCxnSpPr>
        <p:spPr>
          <a:xfrm flipH="1">
            <a:off x="6832357" y="4419045"/>
            <a:ext cx="448128" cy="353461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5F33435B-CD21-7674-A485-FAA74FC56284}"/>
              </a:ext>
            </a:extLst>
          </p:cNvPr>
          <p:cNvCxnSpPr/>
          <p:nvPr/>
        </p:nvCxnSpPr>
        <p:spPr>
          <a:xfrm flipH="1">
            <a:off x="6664324" y="6120111"/>
            <a:ext cx="705907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E2EE0E9-61E3-1D28-1C86-BC5C3739D318}"/>
              </a:ext>
            </a:extLst>
          </p:cNvPr>
          <p:cNvCxnSpPr/>
          <p:nvPr/>
        </p:nvCxnSpPr>
        <p:spPr>
          <a:xfrm flipV="1">
            <a:off x="2818760" y="1928020"/>
            <a:ext cx="1537" cy="359431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1B6A8DD-739B-D227-7495-0F848575165A}"/>
              </a:ext>
            </a:extLst>
          </p:cNvPr>
          <p:cNvCxnSpPr/>
          <p:nvPr/>
        </p:nvCxnSpPr>
        <p:spPr>
          <a:xfrm>
            <a:off x="2477426" y="2264042"/>
            <a:ext cx="1592230" cy="281187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E87E087E-C4AB-33DE-F7C8-02602361396F}"/>
              </a:ext>
            </a:extLst>
          </p:cNvPr>
          <p:cNvCxnSpPr/>
          <p:nvPr/>
        </p:nvCxnSpPr>
        <p:spPr>
          <a:xfrm flipV="1">
            <a:off x="1490480" y="2268882"/>
            <a:ext cx="1662596" cy="276873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094321B-3A93-122E-FB85-A5D4CF56A92C}"/>
              </a:ext>
            </a:extLst>
          </p:cNvPr>
          <p:cNvGrpSpPr/>
          <p:nvPr/>
        </p:nvGrpSpPr>
        <p:grpSpPr>
          <a:xfrm>
            <a:off x="2277256" y="3494132"/>
            <a:ext cx="182880" cy="184468"/>
            <a:chOff x="4715318" y="3055122"/>
            <a:chExt cx="269862" cy="263464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6A3974C-B25A-33B2-C6FC-7B860DF9A432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5CB9651-AD14-63B9-D549-8D35B39487F5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4760A0C-F036-739B-D9D2-050AF102F828}"/>
              </a:ext>
            </a:extLst>
          </p:cNvPr>
          <p:cNvCxnSpPr/>
          <p:nvPr/>
        </p:nvCxnSpPr>
        <p:spPr>
          <a:xfrm flipH="1">
            <a:off x="2363657" y="3588448"/>
            <a:ext cx="0" cy="195313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33FF214-BD7D-EAEA-6C5D-059DD58D6AAE}"/>
              </a:ext>
            </a:extLst>
          </p:cNvPr>
          <p:cNvGrpSpPr/>
          <p:nvPr/>
        </p:nvGrpSpPr>
        <p:grpSpPr>
          <a:xfrm>
            <a:off x="2723532" y="2744464"/>
            <a:ext cx="182880" cy="184468"/>
            <a:chOff x="4715318" y="3055122"/>
            <a:chExt cx="269862" cy="263464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8220FFF8-4299-5FD6-4CF2-22A7570FAA17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98BC33C-7999-9805-869D-BB0A3626EE3C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602F765-5366-EED3-807B-372C2E7E3F44}"/>
              </a:ext>
            </a:extLst>
          </p:cNvPr>
          <p:cNvCxnSpPr/>
          <p:nvPr/>
        </p:nvCxnSpPr>
        <p:spPr>
          <a:xfrm>
            <a:off x="2378630" y="6118981"/>
            <a:ext cx="449655" cy="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1DB072D9-E4BE-E001-5E14-727709093626}"/>
                  </a:ext>
                </a:extLst>
              </p:cNvPr>
              <p:cNvSpPr txBox="1"/>
              <p:nvPr/>
            </p:nvSpPr>
            <p:spPr>
              <a:xfrm>
                <a:off x="187252" y="3465216"/>
                <a:ext cx="4844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1DB072D9-E4BE-E001-5E14-7277090936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252" y="3465216"/>
                <a:ext cx="484492" cy="369332"/>
              </a:xfrm>
              <a:prstGeom prst="rect">
                <a:avLst/>
              </a:prstGeom>
              <a:blipFill>
                <a:blip r:embed="rId9"/>
                <a:stretch>
                  <a:fillRect r="-63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7597598E-CEDD-A533-B03A-1DE639032C65}"/>
                  </a:ext>
                </a:extLst>
              </p:cNvPr>
              <p:cNvSpPr txBox="1"/>
              <p:nvPr/>
            </p:nvSpPr>
            <p:spPr>
              <a:xfrm>
                <a:off x="187252" y="2649430"/>
                <a:ext cx="4844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7597598E-CEDD-A533-B03A-1DE639032C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252" y="2649430"/>
                <a:ext cx="484492" cy="369332"/>
              </a:xfrm>
              <a:prstGeom prst="rect">
                <a:avLst/>
              </a:prstGeom>
              <a:blipFill>
                <a:blip r:embed="rId10"/>
                <a:stretch>
                  <a:fillRect r="-5063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0976B853-9DAE-32B4-AACA-911B3D1B3A71}"/>
              </a:ext>
            </a:extLst>
          </p:cNvPr>
          <p:cNvCxnSpPr/>
          <p:nvPr/>
        </p:nvCxnSpPr>
        <p:spPr>
          <a:xfrm flipH="1">
            <a:off x="420013" y="3018762"/>
            <a:ext cx="0" cy="47606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6A9B30AB-9CD8-330B-B0D2-BFEB46741CE4}"/>
              </a:ext>
            </a:extLst>
          </p:cNvPr>
          <p:cNvSpPr txBox="1"/>
          <p:nvPr/>
        </p:nvSpPr>
        <p:spPr>
          <a:xfrm>
            <a:off x="2389505" y="1524145"/>
            <a:ext cx="858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LRAS</a:t>
            </a:r>
            <a:endParaRPr lang="en-US" b="1" baseline="-2500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A3699BFA-1A40-990A-9115-C0785F0B404E}"/>
              </a:ext>
            </a:extLst>
          </p:cNvPr>
          <p:cNvSpPr txBox="1"/>
          <p:nvPr/>
        </p:nvSpPr>
        <p:spPr>
          <a:xfrm>
            <a:off x="2144310" y="1852407"/>
            <a:ext cx="655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94" name="Arrow: Right 93">
            <a:extLst>
              <a:ext uri="{FF2B5EF4-FFF2-40B4-BE49-F238E27FC236}">
                <a16:creationId xmlns:a16="http://schemas.microsoft.com/office/drawing/2014/main" id="{090B59B0-F21E-2031-F45A-BECBA6CAD7ED}"/>
              </a:ext>
            </a:extLst>
          </p:cNvPr>
          <p:cNvSpPr/>
          <p:nvPr/>
        </p:nvSpPr>
        <p:spPr>
          <a:xfrm rot="10800000">
            <a:off x="1961765" y="2346108"/>
            <a:ext cx="424507" cy="274320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68D697E3-CA76-31DA-6715-4604D8A80E43}"/>
              </a:ext>
            </a:extLst>
          </p:cNvPr>
          <p:cNvCxnSpPr/>
          <p:nvPr/>
        </p:nvCxnSpPr>
        <p:spPr>
          <a:xfrm flipH="1">
            <a:off x="2355382" y="5978212"/>
            <a:ext cx="457677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2195BF63-FCEC-9713-FE10-725BB3961CDF}"/>
              </a:ext>
            </a:extLst>
          </p:cNvPr>
          <p:cNvCxnSpPr/>
          <p:nvPr/>
        </p:nvCxnSpPr>
        <p:spPr>
          <a:xfrm flipH="1">
            <a:off x="5221657" y="4884170"/>
            <a:ext cx="146277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74B2E219-5EAB-DD06-432F-8A5C6E4B30C2}"/>
                  </a:ext>
                </a:extLst>
              </p:cNvPr>
              <p:cNvSpPr txBox="1"/>
              <p:nvPr/>
            </p:nvSpPr>
            <p:spPr>
              <a:xfrm>
                <a:off x="4809861" y="4702835"/>
                <a:ext cx="369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74B2E219-5EAB-DD06-432F-8A5C6E4B30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9861" y="4702835"/>
                <a:ext cx="369509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D18A21FF-A535-4303-D82C-DA8EACCFD5ED}"/>
              </a:ext>
            </a:extLst>
          </p:cNvPr>
          <p:cNvCxnSpPr/>
          <p:nvPr/>
        </p:nvCxnSpPr>
        <p:spPr>
          <a:xfrm flipH="1">
            <a:off x="4996731" y="3636433"/>
            <a:ext cx="0" cy="53763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D52886C-53F7-84EB-51FF-56634EF6E6C2}"/>
              </a:ext>
            </a:extLst>
          </p:cNvPr>
          <p:cNvGrpSpPr/>
          <p:nvPr/>
        </p:nvGrpSpPr>
        <p:grpSpPr>
          <a:xfrm rot="10800000">
            <a:off x="6849811" y="3856576"/>
            <a:ext cx="133350" cy="141011"/>
            <a:chOff x="6265460" y="4486983"/>
            <a:chExt cx="133350" cy="141011"/>
          </a:xfrm>
        </p:grpSpPr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8DB5448F-4FB1-1697-9122-26F2FFBD4B3D}"/>
                </a:ext>
              </a:extLst>
            </p:cNvPr>
            <p:cNvCxnSpPr/>
            <p:nvPr/>
          </p:nvCxnSpPr>
          <p:spPr>
            <a:xfrm>
              <a:off x="6265460" y="4486983"/>
              <a:ext cx="13335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E86F7FEA-5C36-D3E3-1596-207AE277BE55}"/>
                </a:ext>
              </a:extLst>
            </p:cNvPr>
            <p:cNvCxnSpPr/>
            <p:nvPr/>
          </p:nvCxnSpPr>
          <p:spPr>
            <a:xfrm flipH="1">
              <a:off x="6265460" y="4486983"/>
              <a:ext cx="0" cy="14101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A654290-9F2A-EBAE-BE22-FA18703EDAC3}"/>
              </a:ext>
            </a:extLst>
          </p:cNvPr>
          <p:cNvCxnSpPr/>
          <p:nvPr/>
        </p:nvCxnSpPr>
        <p:spPr>
          <a:xfrm flipH="1">
            <a:off x="6690785" y="2025570"/>
            <a:ext cx="0" cy="3496766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D41489D6-99D5-0D77-F58B-2D588C7DCA59}"/>
              </a:ext>
            </a:extLst>
          </p:cNvPr>
          <p:cNvSpPr txBox="1"/>
          <p:nvPr/>
        </p:nvSpPr>
        <p:spPr>
          <a:xfrm>
            <a:off x="6255605" y="1633082"/>
            <a:ext cx="87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accent6">
                    <a:lumMod val="75000"/>
                  </a:schemeClr>
                </a:solidFill>
              </a:rPr>
              <a:t>LRPC</a:t>
            </a:r>
            <a:endParaRPr lang="en-US" b="1" baseline="-2500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78F4AE3-2A59-6096-47CE-71E8D4360E73}"/>
              </a:ext>
            </a:extLst>
          </p:cNvPr>
          <p:cNvCxnSpPr/>
          <p:nvPr/>
        </p:nvCxnSpPr>
        <p:spPr>
          <a:xfrm>
            <a:off x="5221657" y="5541580"/>
            <a:ext cx="409243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65920BC0-B4CE-8C85-0BD0-BE03630912E8}"/>
              </a:ext>
            </a:extLst>
          </p:cNvPr>
          <p:cNvCxnSpPr/>
          <p:nvPr/>
        </p:nvCxnSpPr>
        <p:spPr>
          <a:xfrm flipH="1">
            <a:off x="717425" y="3587425"/>
            <a:ext cx="163842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C60BADEC-B073-84EF-5BAE-32EC29C1B4AE}"/>
              </a:ext>
            </a:extLst>
          </p:cNvPr>
          <p:cNvCxnSpPr/>
          <p:nvPr/>
        </p:nvCxnSpPr>
        <p:spPr>
          <a:xfrm flipH="1">
            <a:off x="4996731" y="4527636"/>
            <a:ext cx="0" cy="24019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F38CEDE9-C935-CDFC-D6CC-B14109A2AE16}"/>
              </a:ext>
            </a:extLst>
          </p:cNvPr>
          <p:cNvCxnSpPr/>
          <p:nvPr/>
        </p:nvCxnSpPr>
        <p:spPr>
          <a:xfrm>
            <a:off x="6690785" y="5973448"/>
            <a:ext cx="703149" cy="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E235851D-78D8-8522-6F65-82718C124406}"/>
              </a:ext>
            </a:extLst>
          </p:cNvPr>
          <p:cNvGrpSpPr/>
          <p:nvPr/>
        </p:nvGrpSpPr>
        <p:grpSpPr>
          <a:xfrm>
            <a:off x="6600388" y="4788471"/>
            <a:ext cx="182880" cy="184468"/>
            <a:chOff x="4715318" y="3055122"/>
            <a:chExt cx="269862" cy="263464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D244800-4CF2-C219-65B4-DED1FEF7260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D96821A-6B5B-A3A2-5081-19FD9CE5F1F9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1F1F871-C15E-C7A2-EE27-733D0CEE25A8}"/>
              </a:ext>
            </a:extLst>
          </p:cNvPr>
          <p:cNvGrpSpPr/>
          <p:nvPr/>
        </p:nvGrpSpPr>
        <p:grpSpPr>
          <a:xfrm>
            <a:off x="6602848" y="3336766"/>
            <a:ext cx="182880" cy="184468"/>
            <a:chOff x="4715318" y="3055122"/>
            <a:chExt cx="269862" cy="263464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15387F3-DCEB-C068-D867-C85AFEB0E15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9F2E30A-8010-F74B-81DF-13AADF70304C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C6E199E-4F03-B53A-5375-484269AAFFD2}"/>
              </a:ext>
            </a:extLst>
          </p:cNvPr>
          <p:cNvCxnSpPr/>
          <p:nvPr/>
        </p:nvCxnSpPr>
        <p:spPr>
          <a:xfrm flipH="1" flipV="1">
            <a:off x="6551596" y="4112479"/>
            <a:ext cx="135219" cy="170199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91A1A8E-716D-5E59-0A84-399BB6E0F3EF}"/>
              </a:ext>
            </a:extLst>
          </p:cNvPr>
          <p:cNvCxnSpPr/>
          <p:nvPr/>
        </p:nvCxnSpPr>
        <p:spPr>
          <a:xfrm flipV="1">
            <a:off x="6693197" y="4112479"/>
            <a:ext cx="127894" cy="170199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3633406"/>
      </p:ext>
    </p:extLst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 flipH="1">
            <a:off x="4390868" y="3792142"/>
            <a:ext cx="0" cy="186226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101" y="519792"/>
            <a:ext cx="8596668" cy="664029"/>
          </a:xfrm>
        </p:spPr>
        <p:txBody>
          <a:bodyPr/>
          <a:lstStyle/>
          <a:p>
            <a:r>
              <a:rPr lang="en-US"/>
              <a:t>Short-Term Economic Growth</a:t>
            </a:r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2176591" y="1678395"/>
            <a:ext cx="0" cy="397601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2157462" y="5645648"/>
            <a:ext cx="5012875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151906" y="1933825"/>
            <a:ext cx="928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13" name="Straight Connector 12"/>
          <p:cNvCxnSpPr/>
          <p:nvPr/>
        </p:nvCxnSpPr>
        <p:spPr>
          <a:xfrm>
            <a:off x="3172636" y="2248826"/>
            <a:ext cx="2147207" cy="270344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125136" y="2256990"/>
            <a:ext cx="2147207" cy="2703449"/>
          </a:xfrm>
          <a:prstGeom prst="line">
            <a:avLst/>
          </a:prstGeom>
          <a:ln w="571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3172636" y="2248826"/>
            <a:ext cx="2726871" cy="280958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880456" y="1900099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SRAS</a:t>
            </a:r>
            <a:endParaRPr lang="en-GB" b="1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30120" y="4955383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3A4F58"/>
                </a:solidFill>
              </a:rPr>
              <a:t>AD</a:t>
            </a:r>
            <a:r>
              <a:rPr lang="en-US" b="1" baseline="-25000">
                <a:solidFill>
                  <a:srgbClr val="3A4F58"/>
                </a:solidFill>
              </a:rPr>
              <a:t>1</a:t>
            </a:r>
            <a:endParaRPr lang="en-GB" b="1" baseline="-25000">
              <a:solidFill>
                <a:srgbClr val="3A4F58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72343" y="4960439"/>
            <a:ext cx="603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6600"/>
                </a:solidFill>
              </a:rPr>
              <a:t>AD</a:t>
            </a:r>
            <a:r>
              <a:rPr lang="en-US" b="1" baseline="-25000">
                <a:solidFill>
                  <a:srgbClr val="006600"/>
                </a:solidFill>
              </a:rPr>
              <a:t>2</a:t>
            </a:r>
            <a:endParaRPr lang="en-GB" b="1" baseline="-25000">
              <a:solidFill>
                <a:srgbClr val="006600"/>
              </a:solidFill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3578808" y="2281767"/>
            <a:ext cx="444954" cy="298389"/>
          </a:xfrm>
          <a:prstGeom prst="rightArrow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grpSp>
        <p:nvGrpSpPr>
          <p:cNvPr id="28" name="Group 27"/>
          <p:cNvGrpSpPr/>
          <p:nvPr/>
        </p:nvGrpSpPr>
        <p:grpSpPr>
          <a:xfrm>
            <a:off x="4300938" y="3705782"/>
            <a:ext cx="182880" cy="182880"/>
            <a:chOff x="7168243" y="1918607"/>
            <a:chExt cx="816428" cy="816428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4828350" y="3165448"/>
            <a:ext cx="182880" cy="182880"/>
            <a:chOff x="7168243" y="1918607"/>
            <a:chExt cx="816428" cy="816428"/>
          </a:xfrm>
        </p:grpSpPr>
        <p:cxnSp>
          <p:nvCxnSpPr>
            <p:cNvPr id="30" name="Straight Connector 29"/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Straight Connector 33"/>
          <p:cNvCxnSpPr/>
          <p:nvPr/>
        </p:nvCxnSpPr>
        <p:spPr>
          <a:xfrm flipH="1">
            <a:off x="4920060" y="3266515"/>
            <a:ext cx="0" cy="237913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135862" y="5702117"/>
                <a:ext cx="45236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5862" y="5702117"/>
                <a:ext cx="452368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664120" y="5702117"/>
                <a:ext cx="457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4120" y="5702117"/>
                <a:ext cx="457689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ight Arrow 37"/>
          <p:cNvSpPr/>
          <p:nvPr/>
        </p:nvSpPr>
        <p:spPr>
          <a:xfrm>
            <a:off x="4418431" y="6136765"/>
            <a:ext cx="529193" cy="201443"/>
          </a:xfrm>
          <a:prstGeom prst="rightArrow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65B42B8-C87C-49AE-8D43-42ABA797087D}"/>
              </a:ext>
            </a:extLst>
          </p:cNvPr>
          <p:cNvSpPr txBox="1"/>
          <p:nvPr/>
        </p:nvSpPr>
        <p:spPr>
          <a:xfrm>
            <a:off x="7271941" y="5460982"/>
            <a:ext cx="1232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REAL GDP</a:t>
            </a:r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1656102691"/>
      </p:ext>
    </p:extLst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101" y="519792"/>
            <a:ext cx="8596668" cy="664029"/>
          </a:xfrm>
        </p:spPr>
        <p:txBody>
          <a:bodyPr/>
          <a:lstStyle/>
          <a:p>
            <a:r>
              <a:rPr lang="en-US"/>
              <a:t>Short-Term Economic Growth</a:t>
            </a:r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881976" y="1736237"/>
            <a:ext cx="0" cy="397601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1862847" y="5703490"/>
            <a:ext cx="5012875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57291" y="1991667"/>
            <a:ext cx="928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13" name="Straight Connector 12"/>
          <p:cNvCxnSpPr/>
          <p:nvPr/>
        </p:nvCxnSpPr>
        <p:spPr>
          <a:xfrm>
            <a:off x="2648031" y="2455080"/>
            <a:ext cx="2919889" cy="212841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2878021" y="2117335"/>
            <a:ext cx="1747424" cy="299891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625175" y="1720012"/>
            <a:ext cx="910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SRAS</a:t>
            </a:r>
            <a:r>
              <a:rPr lang="en-US" b="1" baseline="-25000">
                <a:solidFill>
                  <a:srgbClr val="C00000"/>
                </a:solidFill>
              </a:rPr>
              <a:t>1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67444" y="4545553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4744642" y="2314832"/>
            <a:ext cx="444954" cy="298389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grpSp>
        <p:nvGrpSpPr>
          <p:cNvPr id="29" name="Group 28"/>
          <p:cNvGrpSpPr/>
          <p:nvPr/>
        </p:nvGrpSpPr>
        <p:grpSpPr>
          <a:xfrm>
            <a:off x="3804445" y="3272100"/>
            <a:ext cx="182880" cy="182880"/>
            <a:chOff x="7168243" y="1918607"/>
            <a:chExt cx="816428" cy="816428"/>
          </a:xfrm>
        </p:grpSpPr>
        <p:cxnSp>
          <p:nvCxnSpPr>
            <p:cNvPr id="30" name="Straight Connector 29"/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679387" y="5749565"/>
                <a:ext cx="45236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9387" y="5749565"/>
                <a:ext cx="452368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456199" y="5750713"/>
                <a:ext cx="457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6199" y="5750713"/>
                <a:ext cx="457689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ight Arrow 37"/>
          <p:cNvSpPr/>
          <p:nvPr/>
        </p:nvSpPr>
        <p:spPr>
          <a:xfrm>
            <a:off x="3905571" y="6191528"/>
            <a:ext cx="779473" cy="201443"/>
          </a:xfrm>
          <a:prstGeom prst="rightArrow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65B42B8-C87C-49AE-8D43-42ABA797087D}"/>
              </a:ext>
            </a:extLst>
          </p:cNvPr>
          <p:cNvSpPr txBox="1"/>
          <p:nvPr/>
        </p:nvSpPr>
        <p:spPr>
          <a:xfrm>
            <a:off x="6875722" y="5518824"/>
            <a:ext cx="1232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REAL GDP</a:t>
            </a:r>
            <a:endParaRPr lang="en-GB" b="1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B5EA5C0-1033-AAA6-E595-74D47B3A9F73}"/>
              </a:ext>
            </a:extLst>
          </p:cNvPr>
          <p:cNvSpPr txBox="1"/>
          <p:nvPr/>
        </p:nvSpPr>
        <p:spPr>
          <a:xfrm>
            <a:off x="5753747" y="1720012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4"/>
                </a:solidFill>
              </a:rPr>
              <a:t>SRAS</a:t>
            </a:r>
            <a:r>
              <a:rPr lang="en-US" b="1" baseline="-25000">
                <a:solidFill>
                  <a:schemeClr val="accent4"/>
                </a:solidFill>
              </a:rPr>
              <a:t>2</a:t>
            </a:r>
            <a:endParaRPr lang="en-GB" b="1" baseline="-25000">
              <a:solidFill>
                <a:schemeClr val="accent4"/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043CB12-EB64-9F4C-3CFF-D70214ADB110}"/>
              </a:ext>
            </a:extLst>
          </p:cNvPr>
          <p:cNvCxnSpPr/>
          <p:nvPr/>
        </p:nvCxnSpPr>
        <p:spPr>
          <a:xfrm flipV="1">
            <a:off x="4006323" y="2104624"/>
            <a:ext cx="1747424" cy="2998916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4593604" y="3837758"/>
            <a:ext cx="182880" cy="182880"/>
            <a:chOff x="7168243" y="1918607"/>
            <a:chExt cx="816428" cy="816428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Straight Connector 32"/>
          <p:cNvCxnSpPr/>
          <p:nvPr/>
        </p:nvCxnSpPr>
        <p:spPr>
          <a:xfrm flipH="1">
            <a:off x="3901829" y="3368400"/>
            <a:ext cx="0" cy="233509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4685044" y="3938277"/>
            <a:ext cx="0" cy="176521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3473198"/>
      </p:ext>
    </p:extLst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 flipH="1">
            <a:off x="2326146" y="4649781"/>
            <a:ext cx="1434641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 flipV="1">
            <a:off x="6032734" y="2337302"/>
            <a:ext cx="0" cy="161389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rc 26"/>
          <p:cNvSpPr/>
          <p:nvPr/>
        </p:nvSpPr>
        <p:spPr>
          <a:xfrm flipV="1">
            <a:off x="1456184" y="3247512"/>
            <a:ext cx="4576550" cy="1402269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4062985" y="4639275"/>
            <a:ext cx="0" cy="105360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 flipV="1">
            <a:off x="2309818" y="1742596"/>
            <a:ext cx="0" cy="397601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2291880" y="5704453"/>
            <a:ext cx="5012875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340861" y="5508211"/>
            <a:ext cx="1232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REAL GDP</a:t>
            </a:r>
            <a:endParaRPr lang="en-GB" b="1"/>
          </a:p>
        </p:txBody>
      </p:sp>
      <p:sp>
        <p:nvSpPr>
          <p:cNvPr id="8" name="TextBox 7"/>
          <p:cNvSpPr txBox="1"/>
          <p:nvPr/>
        </p:nvSpPr>
        <p:spPr>
          <a:xfrm>
            <a:off x="1333269" y="2018346"/>
            <a:ext cx="954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 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9" name="Straight Connector 8"/>
          <p:cNvCxnSpPr/>
          <p:nvPr/>
        </p:nvCxnSpPr>
        <p:spPr>
          <a:xfrm>
            <a:off x="2659374" y="2887332"/>
            <a:ext cx="1691067" cy="212914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583462" y="2859724"/>
            <a:ext cx="1710917" cy="2154136"/>
          </a:xfrm>
          <a:prstGeom prst="line">
            <a:avLst/>
          </a:prstGeom>
          <a:ln w="571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164370" y="5023686"/>
            <a:ext cx="603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3205329" y="3131443"/>
            <a:ext cx="444954" cy="298389"/>
          </a:xfrm>
          <a:prstGeom prst="rightArrow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grpSp>
        <p:nvGrpSpPr>
          <p:cNvPr id="16" name="Group 15"/>
          <p:cNvGrpSpPr/>
          <p:nvPr/>
        </p:nvGrpSpPr>
        <p:grpSpPr>
          <a:xfrm>
            <a:off x="3971545" y="4549789"/>
            <a:ext cx="182880" cy="182880"/>
            <a:chOff x="7168243" y="1918607"/>
            <a:chExt cx="816428" cy="816428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4823121" y="4457439"/>
            <a:ext cx="182880" cy="182880"/>
            <a:chOff x="7168243" y="1918607"/>
            <a:chExt cx="816428" cy="816428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Straight Connector 21"/>
          <p:cNvCxnSpPr/>
          <p:nvPr/>
        </p:nvCxnSpPr>
        <p:spPr>
          <a:xfrm flipH="1">
            <a:off x="4912073" y="4529725"/>
            <a:ext cx="0" cy="117040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742215" y="5766610"/>
                <a:ext cx="45236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2215" y="5766610"/>
                <a:ext cx="452368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583423" y="5774561"/>
                <a:ext cx="457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3423" y="5774561"/>
                <a:ext cx="457689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ight Arrow 24"/>
          <p:cNvSpPr/>
          <p:nvPr/>
        </p:nvSpPr>
        <p:spPr>
          <a:xfrm>
            <a:off x="4065561" y="6198885"/>
            <a:ext cx="846512" cy="201443"/>
          </a:xfrm>
          <a:prstGeom prst="rightArrow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5803638" y="1897631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46562" y="647583"/>
            <a:ext cx="8596668" cy="664029"/>
          </a:xfrm>
        </p:spPr>
        <p:txBody>
          <a:bodyPr/>
          <a:lstStyle/>
          <a:p>
            <a:r>
              <a:rPr lang="en-US"/>
              <a:t>Short-Run Economic Growth</a:t>
            </a:r>
            <a:endParaRPr lang="en-GB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B8F3EF8-D9AA-837B-3489-D9C44ED26C5F}"/>
              </a:ext>
            </a:extLst>
          </p:cNvPr>
          <p:cNvCxnSpPr/>
          <p:nvPr/>
        </p:nvCxnSpPr>
        <p:spPr>
          <a:xfrm flipH="1">
            <a:off x="5647059" y="4338803"/>
            <a:ext cx="0" cy="136132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1BA6062-D640-67B5-2C24-7B734B9CEE24}"/>
                  </a:ext>
                </a:extLst>
              </p:cNvPr>
              <p:cNvSpPr txBox="1"/>
              <p:nvPr/>
            </p:nvSpPr>
            <p:spPr>
              <a:xfrm>
                <a:off x="5408244" y="5774561"/>
                <a:ext cx="4776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1BA6062-D640-67B5-2C24-7B734B9CEE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8244" y="5774561"/>
                <a:ext cx="47763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BE49E077-837A-1390-9B47-34879405B55C}"/>
              </a:ext>
            </a:extLst>
          </p:cNvPr>
          <p:cNvSpPr txBox="1"/>
          <p:nvPr/>
        </p:nvSpPr>
        <p:spPr>
          <a:xfrm>
            <a:off x="5106719" y="5020185"/>
            <a:ext cx="603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6600"/>
                </a:solidFill>
              </a:rPr>
              <a:t>AD</a:t>
            </a:r>
            <a:r>
              <a:rPr lang="en-US" b="1" baseline="-25000">
                <a:solidFill>
                  <a:srgbClr val="006600"/>
                </a:solidFill>
              </a:rPr>
              <a:t>2</a:t>
            </a:r>
            <a:endParaRPr lang="en-GB" b="1" baseline="-2500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716083"/>
      </p:ext>
    </p:extLst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-2168339" y="2270139"/>
            <a:ext cx="8495456" cy="6851015"/>
          </a:xfrm>
          <a:prstGeom prst="arc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2079389" y="1733790"/>
            <a:ext cx="0" cy="397601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2062600" y="5695647"/>
            <a:ext cx="5012875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092264" y="5402962"/>
            <a:ext cx="143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CONSUMER </a:t>
            </a:r>
          </a:p>
          <a:p>
            <a:pPr algn="ctr"/>
            <a:r>
              <a:rPr lang="en-US" b="1"/>
              <a:t>GOODS</a:t>
            </a:r>
            <a:endParaRPr lang="en-GB" b="1"/>
          </a:p>
        </p:txBody>
      </p:sp>
      <p:sp>
        <p:nvSpPr>
          <p:cNvPr id="8" name="TextBox 7"/>
          <p:cNvSpPr txBox="1"/>
          <p:nvPr/>
        </p:nvSpPr>
        <p:spPr>
          <a:xfrm>
            <a:off x="953760" y="1984759"/>
            <a:ext cx="11256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CAPITAL </a:t>
            </a:r>
          </a:p>
          <a:p>
            <a:pPr algn="ctr"/>
            <a:r>
              <a:rPr lang="en-US" b="1"/>
              <a:t>GOODS</a:t>
            </a:r>
            <a:endParaRPr lang="en-GB" b="1"/>
          </a:p>
        </p:txBody>
      </p:sp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479262" y="699322"/>
            <a:ext cx="8596668" cy="664029"/>
          </a:xfrm>
        </p:spPr>
        <p:txBody>
          <a:bodyPr/>
          <a:lstStyle/>
          <a:p>
            <a:r>
              <a:rPr lang="en-US"/>
              <a:t>Short-Term Economic Growth</a:t>
            </a:r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5467874" y="3221104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PPC</a:t>
            </a:r>
            <a:endParaRPr lang="en-GB" b="1" baseline="-25000">
              <a:solidFill>
                <a:srgbClr val="00206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633945" y="4080677"/>
            <a:ext cx="182880" cy="182880"/>
            <a:chOff x="7168243" y="1918607"/>
            <a:chExt cx="816428" cy="816428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3563487" y="3712435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A</a:t>
            </a:r>
            <a:endParaRPr lang="en-GB" b="1" baseline="-25000"/>
          </a:p>
        </p:txBody>
      </p:sp>
      <p:grpSp>
        <p:nvGrpSpPr>
          <p:cNvPr id="14" name="Group 13"/>
          <p:cNvGrpSpPr/>
          <p:nvPr/>
        </p:nvGrpSpPr>
        <p:grpSpPr>
          <a:xfrm>
            <a:off x="4311143" y="3391482"/>
            <a:ext cx="182880" cy="182880"/>
            <a:chOff x="7168243" y="1918607"/>
            <a:chExt cx="816428" cy="816428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4244983" y="3028274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B</a:t>
            </a:r>
            <a:endParaRPr lang="en-GB" b="1" baseline="-2500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3849961" y="3610137"/>
            <a:ext cx="419514" cy="41951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3726259" y="4171799"/>
            <a:ext cx="0" cy="155432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4403457" y="3480342"/>
            <a:ext cx="0" cy="222719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095495" y="4172734"/>
            <a:ext cx="163326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095495" y="3485883"/>
            <a:ext cx="230095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565152" y="3995297"/>
                <a:ext cx="4884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5152" y="3995297"/>
                <a:ext cx="488403" cy="369332"/>
              </a:xfrm>
              <a:prstGeom prst="rect">
                <a:avLst/>
              </a:prstGeom>
              <a:blipFill>
                <a:blip r:embed="rId2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549724" y="3306102"/>
                <a:ext cx="5043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9724" y="3306102"/>
                <a:ext cx="504305" cy="369332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3426518" y="5758407"/>
                <a:ext cx="596911" cy="3697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6518" y="5758407"/>
                <a:ext cx="596911" cy="3697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159552" y="5758407"/>
                <a:ext cx="5026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9552" y="5758407"/>
                <a:ext cx="502637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ight Arrow 37"/>
          <p:cNvSpPr/>
          <p:nvPr/>
        </p:nvSpPr>
        <p:spPr>
          <a:xfrm>
            <a:off x="3728757" y="6145196"/>
            <a:ext cx="667689" cy="201443"/>
          </a:xfrm>
          <a:prstGeom prst="rightArrow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39" name="Right Arrow 38"/>
          <p:cNvSpPr/>
          <p:nvPr/>
        </p:nvSpPr>
        <p:spPr>
          <a:xfrm rot="16200000">
            <a:off x="1102912" y="3736136"/>
            <a:ext cx="692181" cy="201443"/>
          </a:xfrm>
          <a:prstGeom prst="rightArrow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7544288"/>
      </p:ext>
    </p:extLst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/>
        </p:nvCxnSpPr>
        <p:spPr>
          <a:xfrm flipH="1" flipV="1">
            <a:off x="3967476" y="2356225"/>
            <a:ext cx="0" cy="338001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4827573" y="2356844"/>
            <a:ext cx="0" cy="3380015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57" y="738428"/>
            <a:ext cx="8596668" cy="664029"/>
          </a:xfrm>
        </p:spPr>
        <p:txBody>
          <a:bodyPr/>
          <a:lstStyle/>
          <a:p>
            <a:r>
              <a:rPr lang="en-US"/>
              <a:t>Long-Term Economic Growth</a:t>
            </a:r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830033" y="1765189"/>
            <a:ext cx="0" cy="397601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1810983" y="5738476"/>
            <a:ext cx="5012875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823858" y="5551574"/>
            <a:ext cx="1232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REAL GDP</a:t>
            </a:r>
            <a:endParaRPr lang="en-GB" b="1"/>
          </a:p>
        </p:txBody>
      </p:sp>
      <p:sp>
        <p:nvSpPr>
          <p:cNvPr id="11" name="TextBox 10"/>
          <p:cNvSpPr txBox="1"/>
          <p:nvPr/>
        </p:nvSpPr>
        <p:spPr>
          <a:xfrm>
            <a:off x="804868" y="2024339"/>
            <a:ext cx="954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 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sp>
        <p:nvSpPr>
          <p:cNvPr id="19" name="TextBox 18"/>
          <p:cNvSpPr txBox="1"/>
          <p:nvPr/>
        </p:nvSpPr>
        <p:spPr>
          <a:xfrm>
            <a:off x="3571522" y="1978729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LRAS</a:t>
            </a:r>
            <a:r>
              <a:rPr lang="en-US" b="1" baseline="-25000">
                <a:solidFill>
                  <a:srgbClr val="C00000"/>
                </a:solidFill>
              </a:rPr>
              <a:t>1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4198840" y="2501427"/>
            <a:ext cx="444954" cy="298389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683172" y="5788911"/>
                <a:ext cx="505074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𝑌</m:t>
                          </m:r>
                        </m:e>
                        <m:sub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3172" y="5788911"/>
                <a:ext cx="505074" cy="37260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ight Arrow 37"/>
          <p:cNvSpPr/>
          <p:nvPr/>
        </p:nvSpPr>
        <p:spPr>
          <a:xfrm>
            <a:off x="3975639" y="6192006"/>
            <a:ext cx="851934" cy="201443"/>
          </a:xfrm>
          <a:prstGeom prst="rightArrow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35" name="TextBox 34"/>
          <p:cNvSpPr txBox="1"/>
          <p:nvPr/>
        </p:nvSpPr>
        <p:spPr>
          <a:xfrm>
            <a:off x="4421317" y="1978173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4"/>
                </a:solidFill>
              </a:rPr>
              <a:t>LRAS</a:t>
            </a:r>
            <a:r>
              <a:rPr lang="en-US" b="1" baseline="-25000">
                <a:solidFill>
                  <a:schemeClr val="accent4"/>
                </a:solidFill>
              </a:rPr>
              <a:t>2</a:t>
            </a:r>
            <a:endParaRPr lang="en-GB" b="1" baseline="-25000">
              <a:solidFill>
                <a:schemeClr val="accent4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535346" y="5791072"/>
                <a:ext cx="510011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𝑌</m:t>
                          </m:r>
                        </m:e>
                        <m:sub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5346" y="5791072"/>
                <a:ext cx="510011" cy="3731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523436"/>
      </p:ext>
    </p:extLst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34"/>
          <p:cNvCxnSpPr/>
          <p:nvPr/>
        </p:nvCxnSpPr>
        <p:spPr>
          <a:xfrm flipH="1" flipV="1">
            <a:off x="1841613" y="4701695"/>
            <a:ext cx="1243432" cy="1"/>
          </a:xfrm>
          <a:prstGeom prst="line">
            <a:avLst/>
          </a:prstGeom>
          <a:ln w="5715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 flipV="1">
            <a:off x="5167341" y="2404409"/>
            <a:ext cx="0" cy="161389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 flipV="1">
            <a:off x="1825285" y="1794216"/>
            <a:ext cx="0" cy="397601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1809337" y="5770605"/>
            <a:ext cx="5012875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01676" y="2049646"/>
            <a:ext cx="954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 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sp>
        <p:nvSpPr>
          <p:cNvPr id="29" name="TextBox 28"/>
          <p:cNvSpPr txBox="1"/>
          <p:nvPr/>
        </p:nvSpPr>
        <p:spPr>
          <a:xfrm>
            <a:off x="4760375" y="1971108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LRAS</a:t>
            </a:r>
            <a:r>
              <a:rPr lang="en-US" b="1" baseline="-25000">
                <a:solidFill>
                  <a:srgbClr val="C00000"/>
                </a:solidFill>
              </a:rPr>
              <a:t>1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89794" y="698875"/>
            <a:ext cx="8596668" cy="664029"/>
          </a:xfrm>
        </p:spPr>
        <p:txBody>
          <a:bodyPr/>
          <a:lstStyle/>
          <a:p>
            <a:r>
              <a:rPr lang="en-US"/>
              <a:t>Long-Term Economic Growth</a:t>
            </a:r>
            <a:endParaRPr lang="en-GB"/>
          </a:p>
        </p:txBody>
      </p:sp>
      <p:cxnSp>
        <p:nvCxnSpPr>
          <p:cNvPr id="31" name="Straight Connector 30"/>
          <p:cNvCxnSpPr/>
          <p:nvPr/>
        </p:nvCxnSpPr>
        <p:spPr>
          <a:xfrm flipH="1" flipV="1">
            <a:off x="5961872" y="2393777"/>
            <a:ext cx="0" cy="1613893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562778" y="1971386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4"/>
                </a:solidFill>
              </a:rPr>
              <a:t>LRAS</a:t>
            </a:r>
            <a:r>
              <a:rPr lang="en-US" b="1" baseline="-25000">
                <a:solidFill>
                  <a:schemeClr val="accent4"/>
                </a:solidFill>
              </a:rPr>
              <a:t>2</a:t>
            </a:r>
            <a:endParaRPr lang="en-GB" b="1" baseline="-25000">
              <a:solidFill>
                <a:schemeClr val="accent4"/>
              </a:solidFill>
            </a:endParaRPr>
          </a:p>
        </p:txBody>
      </p:sp>
      <p:sp>
        <p:nvSpPr>
          <p:cNvPr id="36" name="Right Arrow 35"/>
          <p:cNvSpPr/>
          <p:nvPr/>
        </p:nvSpPr>
        <p:spPr>
          <a:xfrm>
            <a:off x="5377915" y="2397588"/>
            <a:ext cx="444954" cy="298389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06579B-1853-480D-9C3D-0D5C670865A5}"/>
              </a:ext>
            </a:extLst>
          </p:cNvPr>
          <p:cNvSpPr txBox="1"/>
          <p:nvPr/>
        </p:nvSpPr>
        <p:spPr>
          <a:xfrm>
            <a:off x="6822212" y="5585560"/>
            <a:ext cx="1232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REAL GDP</a:t>
            </a:r>
            <a:endParaRPr lang="en-GB" b="1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5549388" y="4420915"/>
            <a:ext cx="0" cy="134931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4758218" y="4424581"/>
            <a:ext cx="0" cy="134564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511480" y="5816970"/>
                <a:ext cx="505074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𝑌</m:t>
                          </m:r>
                        </m:e>
                        <m:sub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480" y="5816970"/>
                <a:ext cx="505074" cy="372603"/>
              </a:xfrm>
              <a:prstGeom prst="rect">
                <a:avLst/>
              </a:prstGeom>
              <a:blipFill>
                <a:blip r:embed="rId2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ight Arrow 39"/>
          <p:cNvSpPr/>
          <p:nvPr/>
        </p:nvSpPr>
        <p:spPr>
          <a:xfrm>
            <a:off x="4799734" y="6236856"/>
            <a:ext cx="793747" cy="201443"/>
          </a:xfrm>
          <a:prstGeom prst="rightArrow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307554" y="5817778"/>
                <a:ext cx="510011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𝑌</m:t>
                          </m:r>
                        </m:e>
                        <m:sub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7554" y="5817778"/>
                <a:ext cx="510011" cy="373179"/>
              </a:xfrm>
              <a:prstGeom prst="rect">
                <a:avLst/>
              </a:prstGeom>
              <a:blipFill>
                <a:blip r:embed="rId3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c 31"/>
          <p:cNvSpPr/>
          <p:nvPr/>
        </p:nvSpPr>
        <p:spPr>
          <a:xfrm flipV="1">
            <a:off x="765817" y="3299426"/>
            <a:ext cx="5197947" cy="1402269"/>
          </a:xfrm>
          <a:prstGeom prst="arc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7" name="Arc 26"/>
          <p:cNvSpPr/>
          <p:nvPr/>
        </p:nvSpPr>
        <p:spPr>
          <a:xfrm flipV="1">
            <a:off x="1416493" y="3299131"/>
            <a:ext cx="3747999" cy="1402269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F4B212-823C-F4E8-42A2-5FB1745D06F0}"/>
              </a:ext>
            </a:extLst>
          </p:cNvPr>
          <p:cNvCxnSpPr/>
          <p:nvPr/>
        </p:nvCxnSpPr>
        <p:spPr>
          <a:xfrm flipH="1">
            <a:off x="1857561" y="4701401"/>
            <a:ext cx="1434641" cy="0"/>
          </a:xfrm>
          <a:prstGeom prst="line">
            <a:avLst/>
          </a:prstGeom>
          <a:ln w="571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0661665"/>
      </p:ext>
    </p:extLst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-2063760" y="2606532"/>
            <a:ext cx="8084789" cy="6519840"/>
          </a:xfrm>
          <a:prstGeom prst="arc">
            <a:avLst/>
          </a:prstGeom>
          <a:solidFill>
            <a:srgbClr val="B6DF89"/>
          </a:solidFill>
          <a:ln w="571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0" name="Arc 9"/>
          <p:cNvSpPr/>
          <p:nvPr/>
        </p:nvSpPr>
        <p:spPr>
          <a:xfrm>
            <a:off x="-1147858" y="3355005"/>
            <a:ext cx="6252983" cy="5042611"/>
          </a:xfrm>
          <a:prstGeom prst="arc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961542" y="1900092"/>
            <a:ext cx="0" cy="397601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1947160" y="5872109"/>
            <a:ext cx="5012875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954097" y="5548943"/>
            <a:ext cx="143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CONSUMER </a:t>
            </a:r>
          </a:p>
          <a:p>
            <a:pPr algn="ctr"/>
            <a:r>
              <a:rPr lang="en-US" b="1"/>
              <a:t>GOODS</a:t>
            </a:r>
            <a:endParaRPr lang="en-GB" b="1"/>
          </a:p>
        </p:txBody>
      </p:sp>
      <p:sp>
        <p:nvSpPr>
          <p:cNvPr id="8" name="TextBox 7"/>
          <p:cNvSpPr txBox="1"/>
          <p:nvPr/>
        </p:nvSpPr>
        <p:spPr>
          <a:xfrm>
            <a:off x="787013" y="2151061"/>
            <a:ext cx="11256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CAPITAL </a:t>
            </a:r>
          </a:p>
          <a:p>
            <a:pPr algn="ctr"/>
            <a:r>
              <a:rPr lang="en-US" b="1"/>
              <a:t>GOODS</a:t>
            </a:r>
            <a:endParaRPr lang="en-GB" b="1"/>
          </a:p>
        </p:txBody>
      </p:sp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573034" y="823062"/>
            <a:ext cx="8596668" cy="664029"/>
          </a:xfrm>
        </p:spPr>
        <p:txBody>
          <a:bodyPr/>
          <a:lstStyle/>
          <a:p>
            <a:r>
              <a:rPr lang="en-US"/>
              <a:t>Long-Term Economic Growth</a:t>
            </a:r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5493120" y="3804947"/>
            <a:ext cx="744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6600"/>
                </a:solidFill>
              </a:rPr>
              <a:t>PPC</a:t>
            </a:r>
            <a:r>
              <a:rPr lang="en-US" b="1" baseline="-25000">
                <a:solidFill>
                  <a:srgbClr val="006600"/>
                </a:solidFill>
              </a:rPr>
              <a:t>2</a:t>
            </a:r>
            <a:endParaRPr lang="en-GB" b="1" baseline="-25000">
              <a:solidFill>
                <a:srgbClr val="0066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51985" y="4510771"/>
            <a:ext cx="744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PPC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3" name="Right Arrow 2"/>
          <p:cNvSpPr/>
          <p:nvPr/>
        </p:nvSpPr>
        <p:spPr>
          <a:xfrm rot="18273438">
            <a:off x="4043786" y="3501471"/>
            <a:ext cx="415636" cy="274320"/>
          </a:xfrm>
          <a:prstGeom prst="rightArrow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342965"/>
      </p:ext>
    </p:extLst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DDF9935-D93E-2ABB-C139-CC55D7DBA7F7}"/>
              </a:ext>
            </a:extLst>
          </p:cNvPr>
          <p:cNvSpPr/>
          <p:nvPr/>
        </p:nvSpPr>
        <p:spPr>
          <a:xfrm>
            <a:off x="5906121" y="2294788"/>
            <a:ext cx="1195202" cy="342420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3DF7C19-CF85-B91D-F740-66795A334A96}"/>
              </a:ext>
            </a:extLst>
          </p:cNvPr>
          <p:cNvSpPr/>
          <p:nvPr/>
        </p:nvSpPr>
        <p:spPr>
          <a:xfrm>
            <a:off x="2256644" y="2294788"/>
            <a:ext cx="1424074" cy="342420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4F25DC-EAE4-6075-A7DE-2E319B15A66F}"/>
              </a:ext>
            </a:extLst>
          </p:cNvPr>
          <p:cNvSpPr/>
          <p:nvPr/>
        </p:nvSpPr>
        <p:spPr>
          <a:xfrm>
            <a:off x="3680720" y="2294788"/>
            <a:ext cx="2225401" cy="342420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B25B01-F1AF-817C-F65E-FCBFA4479112}"/>
              </a:ext>
            </a:extLst>
          </p:cNvPr>
          <p:cNvSpPr/>
          <p:nvPr/>
        </p:nvSpPr>
        <p:spPr>
          <a:xfrm>
            <a:off x="1561498" y="2291167"/>
            <a:ext cx="695293" cy="342420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4409" y="504781"/>
            <a:ext cx="8596668" cy="711200"/>
          </a:xfrm>
        </p:spPr>
        <p:txBody>
          <a:bodyPr/>
          <a:lstStyle/>
          <a:p>
            <a:r>
              <a:rPr lang="fr-FR" err="1"/>
              <a:t>Economic Growth &amp; the Business Cycle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>
            <a:off x="1533814" y="5718996"/>
            <a:ext cx="618856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7713075" y="5525030"/>
            <a:ext cx="809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/>
              <a:t>TIME</a:t>
            </a:r>
          </a:p>
        </p:txBody>
      </p:sp>
      <p:sp>
        <p:nvSpPr>
          <p:cNvPr id="20" name="Forme libre 19"/>
          <p:cNvSpPr/>
          <p:nvPr/>
        </p:nvSpPr>
        <p:spPr>
          <a:xfrm>
            <a:off x="1553657" y="2693677"/>
            <a:ext cx="5645062" cy="1930118"/>
          </a:xfrm>
          <a:custGeom>
            <a:avLst/>
            <a:gdLst>
              <a:gd name="connsiteX0" fmla="*/ 0 w 7426036"/>
              <a:gd name="connsiteY0" fmla="*/ 1930118 h 1930118"/>
              <a:gd name="connsiteX1" fmla="*/ 942109 w 7426036"/>
              <a:gd name="connsiteY1" fmla="*/ 1043427 h 1930118"/>
              <a:gd name="connsiteX2" fmla="*/ 2955636 w 7426036"/>
              <a:gd name="connsiteY2" fmla="*/ 1754627 h 1930118"/>
              <a:gd name="connsiteX3" fmla="*/ 5514109 w 7426036"/>
              <a:gd name="connsiteY3" fmla="*/ 18191 h 1930118"/>
              <a:gd name="connsiteX4" fmla="*/ 7426036 w 7426036"/>
              <a:gd name="connsiteY4" fmla="*/ 997245 h 1930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26036" h="1930118">
                <a:moveTo>
                  <a:pt x="0" y="1930118"/>
                </a:moveTo>
                <a:cubicBezTo>
                  <a:pt x="224751" y="1501396"/>
                  <a:pt x="449503" y="1072675"/>
                  <a:pt x="942109" y="1043427"/>
                </a:cubicBezTo>
                <a:cubicBezTo>
                  <a:pt x="1434715" y="1014179"/>
                  <a:pt x="2193636" y="1925500"/>
                  <a:pt x="2955636" y="1754627"/>
                </a:cubicBezTo>
                <a:cubicBezTo>
                  <a:pt x="3717636" y="1583754"/>
                  <a:pt x="4769042" y="144421"/>
                  <a:pt x="5514109" y="18191"/>
                </a:cubicBezTo>
                <a:cubicBezTo>
                  <a:pt x="6259176" y="-108039"/>
                  <a:pt x="6842606" y="444603"/>
                  <a:pt x="7426036" y="997245"/>
                </a:cubicBezTo>
              </a:path>
            </a:pathLst>
          </a:cu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9" name="ZoneTexte 28"/>
          <p:cNvSpPr txBox="1"/>
          <p:nvPr/>
        </p:nvSpPr>
        <p:spPr>
          <a:xfrm>
            <a:off x="7180285" y="3656313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rgbClr val="002060"/>
                </a:solidFill>
              </a:rPr>
              <a:t>Y*</a:t>
            </a:r>
          </a:p>
        </p:txBody>
      </p:sp>
      <p:cxnSp>
        <p:nvCxnSpPr>
          <p:cNvPr id="4" name="Straight Connector 3"/>
          <p:cNvCxnSpPr>
            <a:stCxn id="20" idx="0"/>
          </p:cNvCxnSpPr>
          <p:nvPr/>
        </p:nvCxnSpPr>
        <p:spPr>
          <a:xfrm flipV="1">
            <a:off x="1553657" y="2953247"/>
            <a:ext cx="5645062" cy="167054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28"/>
          <p:cNvSpPr txBox="1"/>
          <p:nvPr/>
        </p:nvSpPr>
        <p:spPr>
          <a:xfrm>
            <a:off x="7229977" y="2695099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rgbClr val="C00000"/>
                </a:solidFill>
              </a:rPr>
              <a:t>Y</a:t>
            </a:r>
            <a:r>
              <a:rPr lang="fr-FR" b="1" baseline="-25000">
                <a:solidFill>
                  <a:srgbClr val="C00000"/>
                </a:solidFill>
              </a:rPr>
              <a:t>P</a:t>
            </a:r>
          </a:p>
        </p:txBody>
      </p:sp>
      <p:cxnSp>
        <p:nvCxnSpPr>
          <p:cNvPr id="6" name="Connecteur droit avec flèche 5"/>
          <p:cNvCxnSpPr/>
          <p:nvPr/>
        </p:nvCxnSpPr>
        <p:spPr>
          <a:xfrm flipV="1">
            <a:off x="1543691" y="1677395"/>
            <a:ext cx="14041" cy="404553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3">
            <a:extLst>
              <a:ext uri="{FF2B5EF4-FFF2-40B4-BE49-F238E27FC236}">
                <a16:creationId xmlns:a16="http://schemas.microsoft.com/office/drawing/2014/main" id="{572D368E-1BEC-9533-E24E-05A9B0CD1DD6}"/>
              </a:ext>
            </a:extLst>
          </p:cNvPr>
          <p:cNvSpPr txBox="1"/>
          <p:nvPr/>
        </p:nvSpPr>
        <p:spPr>
          <a:xfrm>
            <a:off x="706497" y="1900149"/>
            <a:ext cx="7312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/>
              <a:t>REAL</a:t>
            </a:r>
            <a:br>
              <a:rPr lang="fr-FR" b="1"/>
            </a:br>
            <a:r>
              <a:rPr lang="fr-FR" b="1"/>
              <a:t>GDP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72B2ED-9DDD-49E4-9B81-30B7738C152E}"/>
              </a:ext>
            </a:extLst>
          </p:cNvPr>
          <p:cNvCxnSpPr/>
          <p:nvPr/>
        </p:nvCxnSpPr>
        <p:spPr>
          <a:xfrm flipH="1">
            <a:off x="2262991" y="2303048"/>
            <a:ext cx="0" cy="34066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947A13C-9A58-15B4-254E-DBF180FBA1D3}"/>
              </a:ext>
            </a:extLst>
          </p:cNvPr>
          <p:cNvCxnSpPr/>
          <p:nvPr/>
        </p:nvCxnSpPr>
        <p:spPr>
          <a:xfrm flipH="1">
            <a:off x="3676953" y="2303048"/>
            <a:ext cx="0" cy="34066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52F0D67-0B92-CFEC-4894-D149F0884080}"/>
              </a:ext>
            </a:extLst>
          </p:cNvPr>
          <p:cNvCxnSpPr/>
          <p:nvPr/>
        </p:nvCxnSpPr>
        <p:spPr>
          <a:xfrm flipH="1">
            <a:off x="5918523" y="2294267"/>
            <a:ext cx="0" cy="34066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13">
            <a:extLst>
              <a:ext uri="{FF2B5EF4-FFF2-40B4-BE49-F238E27FC236}">
                <a16:creationId xmlns:a16="http://schemas.microsoft.com/office/drawing/2014/main" id="{26A55604-C561-AB45-8B59-A3F6AA6DF1F3}"/>
              </a:ext>
            </a:extLst>
          </p:cNvPr>
          <p:cNvSpPr txBox="1"/>
          <p:nvPr/>
        </p:nvSpPr>
        <p:spPr>
          <a:xfrm>
            <a:off x="3631048" y="1921148"/>
            <a:ext cx="2324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>
                <a:solidFill>
                  <a:schemeClr val="accent2">
                    <a:lumMod val="75000"/>
                  </a:schemeClr>
                </a:solidFill>
              </a:rPr>
              <a:t>EXP</a:t>
            </a:r>
          </a:p>
        </p:txBody>
      </p:sp>
      <p:sp>
        <p:nvSpPr>
          <p:cNvPr id="22" name="ZoneTexte 13">
            <a:extLst>
              <a:ext uri="{FF2B5EF4-FFF2-40B4-BE49-F238E27FC236}">
                <a16:creationId xmlns:a16="http://schemas.microsoft.com/office/drawing/2014/main" id="{55D12B24-841B-21EC-556F-AC499842CDA4}"/>
              </a:ext>
            </a:extLst>
          </p:cNvPr>
          <p:cNvSpPr txBox="1"/>
          <p:nvPr/>
        </p:nvSpPr>
        <p:spPr>
          <a:xfrm>
            <a:off x="2256644" y="1929029"/>
            <a:ext cx="14139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>
                <a:solidFill>
                  <a:srgbClr val="C00000"/>
                </a:solidFill>
              </a:rPr>
              <a:t>CONTR</a:t>
            </a:r>
          </a:p>
        </p:txBody>
      </p:sp>
      <p:sp>
        <p:nvSpPr>
          <p:cNvPr id="23" name="ZoneTexte 13">
            <a:extLst>
              <a:ext uri="{FF2B5EF4-FFF2-40B4-BE49-F238E27FC236}">
                <a16:creationId xmlns:a16="http://schemas.microsoft.com/office/drawing/2014/main" id="{877F16BF-8E58-7897-5BCE-DF94364AE9DE}"/>
              </a:ext>
            </a:extLst>
          </p:cNvPr>
          <p:cNvSpPr txBox="1"/>
          <p:nvPr/>
        </p:nvSpPr>
        <p:spPr>
          <a:xfrm>
            <a:off x="5918523" y="1934295"/>
            <a:ext cx="11687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>
                <a:solidFill>
                  <a:srgbClr val="C00000"/>
                </a:solidFill>
              </a:rPr>
              <a:t>CONTR</a:t>
            </a:r>
          </a:p>
        </p:txBody>
      </p:sp>
      <p:sp>
        <p:nvSpPr>
          <p:cNvPr id="24" name="ZoneTexte 13">
            <a:extLst>
              <a:ext uri="{FF2B5EF4-FFF2-40B4-BE49-F238E27FC236}">
                <a16:creationId xmlns:a16="http://schemas.microsoft.com/office/drawing/2014/main" id="{8031F2AF-2E18-A564-8E09-066CB8B57751}"/>
              </a:ext>
            </a:extLst>
          </p:cNvPr>
          <p:cNvSpPr txBox="1"/>
          <p:nvPr/>
        </p:nvSpPr>
        <p:spPr>
          <a:xfrm>
            <a:off x="1629187" y="1930725"/>
            <a:ext cx="627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>
                <a:solidFill>
                  <a:schemeClr val="accent2">
                    <a:lumMod val="75000"/>
                  </a:schemeClr>
                </a:solidFill>
              </a:rPr>
              <a:t>EXP</a:t>
            </a:r>
          </a:p>
        </p:txBody>
      </p:sp>
    </p:spTree>
    <p:extLst>
      <p:ext uri="{BB962C8B-B14F-4D97-AF65-F5344CB8AC3E}">
        <p14:creationId xmlns:p14="http://schemas.microsoft.com/office/powerpoint/2010/main" val="259640835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Straight Connector 38"/>
          <p:cNvCxnSpPr/>
          <p:nvPr/>
        </p:nvCxnSpPr>
        <p:spPr>
          <a:xfrm flipV="1">
            <a:off x="5856057" y="2834482"/>
            <a:ext cx="2595205" cy="141521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8271B88-0943-4D6A-8817-7A38236137E2}"/>
              </a:ext>
            </a:extLst>
          </p:cNvPr>
          <p:cNvCxnSpPr/>
          <p:nvPr/>
        </p:nvCxnSpPr>
        <p:spPr>
          <a:xfrm flipH="1">
            <a:off x="2881288" y="2212767"/>
            <a:ext cx="0" cy="2994831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E173B1F-DE06-4552-A9DD-C4EDD9323039}"/>
              </a:ext>
            </a:extLst>
          </p:cNvPr>
          <p:cNvCxnSpPr/>
          <p:nvPr/>
        </p:nvCxnSpPr>
        <p:spPr>
          <a:xfrm flipH="1">
            <a:off x="2089099" y="2215837"/>
            <a:ext cx="0" cy="299483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905EECA-6E50-45CC-92D0-EF47CE8DA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806" y="588987"/>
            <a:ext cx="8596668" cy="712797"/>
          </a:xfrm>
        </p:spPr>
        <p:txBody>
          <a:bodyPr/>
          <a:lstStyle/>
          <a:p>
            <a:r>
              <a:rPr lang="fr-FR" err="1"/>
              <a:t>Economic Growth &amp; the Business Cycle</a:t>
            </a:r>
            <a:endParaRPr lang="en-US"/>
          </a:p>
        </p:txBody>
      </p:sp>
      <p:cxnSp>
        <p:nvCxnSpPr>
          <p:cNvPr id="4" name="Connecteur droit avec flèche 4">
            <a:extLst>
              <a:ext uri="{FF2B5EF4-FFF2-40B4-BE49-F238E27FC236}">
                <a16:creationId xmlns:a16="http://schemas.microsoft.com/office/drawing/2014/main" id="{18208E58-67D4-4CA2-A729-1ADB98687AF5}"/>
              </a:ext>
            </a:extLst>
          </p:cNvPr>
          <p:cNvCxnSpPr/>
          <p:nvPr/>
        </p:nvCxnSpPr>
        <p:spPr>
          <a:xfrm>
            <a:off x="1168438" y="5227919"/>
            <a:ext cx="348666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17">
            <a:extLst>
              <a:ext uri="{FF2B5EF4-FFF2-40B4-BE49-F238E27FC236}">
                <a16:creationId xmlns:a16="http://schemas.microsoft.com/office/drawing/2014/main" id="{473BB768-D5F7-45E4-804C-D3FEB8ABE2FB}"/>
              </a:ext>
            </a:extLst>
          </p:cNvPr>
          <p:cNvSpPr txBox="1"/>
          <p:nvPr/>
        </p:nvSpPr>
        <p:spPr>
          <a:xfrm>
            <a:off x="4011599" y="5315855"/>
            <a:ext cx="8096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/>
              <a:t>REAL</a:t>
            </a:r>
            <a:br>
              <a:rPr lang="fr-FR" b="1"/>
            </a:br>
            <a:r>
              <a:rPr lang="fr-FR" b="1"/>
              <a:t>GDP</a:t>
            </a:r>
          </a:p>
        </p:txBody>
      </p:sp>
      <p:sp>
        <p:nvSpPr>
          <p:cNvPr id="6" name="ZoneTexte 13">
            <a:extLst>
              <a:ext uri="{FF2B5EF4-FFF2-40B4-BE49-F238E27FC236}">
                <a16:creationId xmlns:a16="http://schemas.microsoft.com/office/drawing/2014/main" id="{AFB64C47-0453-4401-BCC0-FCAA26A1630B}"/>
              </a:ext>
            </a:extLst>
          </p:cNvPr>
          <p:cNvSpPr txBox="1"/>
          <p:nvPr/>
        </p:nvSpPr>
        <p:spPr>
          <a:xfrm>
            <a:off x="233452" y="2191701"/>
            <a:ext cx="928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/>
              <a:t>PRICE</a:t>
            </a:r>
          </a:p>
          <a:p>
            <a:pPr algn="ctr"/>
            <a:r>
              <a:rPr lang="fr-FR" b="1"/>
              <a:t>LEVEL</a:t>
            </a:r>
          </a:p>
        </p:txBody>
      </p:sp>
      <p:cxnSp>
        <p:nvCxnSpPr>
          <p:cNvPr id="7" name="Connecteur droit avec flèche 5">
            <a:extLst>
              <a:ext uri="{FF2B5EF4-FFF2-40B4-BE49-F238E27FC236}">
                <a16:creationId xmlns:a16="http://schemas.microsoft.com/office/drawing/2014/main" id="{5BB5FB88-AECB-4167-8CEC-69179736E748}"/>
              </a:ext>
            </a:extLst>
          </p:cNvPr>
          <p:cNvCxnSpPr/>
          <p:nvPr/>
        </p:nvCxnSpPr>
        <p:spPr>
          <a:xfrm flipV="1">
            <a:off x="1187615" y="2076012"/>
            <a:ext cx="10985" cy="316513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4">
            <a:extLst>
              <a:ext uri="{FF2B5EF4-FFF2-40B4-BE49-F238E27FC236}">
                <a16:creationId xmlns:a16="http://schemas.microsoft.com/office/drawing/2014/main" id="{305D68BA-A0E1-495F-8F8E-4FB84634F8AB}"/>
              </a:ext>
            </a:extLst>
          </p:cNvPr>
          <p:cNvCxnSpPr/>
          <p:nvPr/>
        </p:nvCxnSpPr>
        <p:spPr>
          <a:xfrm>
            <a:off x="5626814" y="5227919"/>
            <a:ext cx="348666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7">
            <a:extLst>
              <a:ext uri="{FF2B5EF4-FFF2-40B4-BE49-F238E27FC236}">
                <a16:creationId xmlns:a16="http://schemas.microsoft.com/office/drawing/2014/main" id="{C79A877D-6B36-4ABB-B932-5804F6656463}"/>
              </a:ext>
            </a:extLst>
          </p:cNvPr>
          <p:cNvSpPr txBox="1"/>
          <p:nvPr/>
        </p:nvSpPr>
        <p:spPr>
          <a:xfrm>
            <a:off x="8451262" y="5315855"/>
            <a:ext cx="809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/>
              <a:t>TIME</a:t>
            </a:r>
          </a:p>
        </p:txBody>
      </p:sp>
      <p:cxnSp>
        <p:nvCxnSpPr>
          <p:cNvPr id="13" name="Connecteur droit avec flèche 5">
            <a:extLst>
              <a:ext uri="{FF2B5EF4-FFF2-40B4-BE49-F238E27FC236}">
                <a16:creationId xmlns:a16="http://schemas.microsoft.com/office/drawing/2014/main" id="{4A6EBC04-440A-4626-A913-2F394E50E5A2}"/>
              </a:ext>
            </a:extLst>
          </p:cNvPr>
          <p:cNvCxnSpPr/>
          <p:nvPr/>
        </p:nvCxnSpPr>
        <p:spPr>
          <a:xfrm flipV="1">
            <a:off x="5628739" y="2076012"/>
            <a:ext cx="10985" cy="316513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B3FC0DA-6A80-42E8-AA6E-6C7D2F9F0F20}"/>
              </a:ext>
            </a:extLst>
          </p:cNvPr>
          <p:cNvCxnSpPr/>
          <p:nvPr/>
        </p:nvCxnSpPr>
        <p:spPr>
          <a:xfrm flipH="1">
            <a:off x="3724859" y="2215836"/>
            <a:ext cx="0" cy="299483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88612BCF-9FF5-47BB-9D3B-18DD91744343}"/>
              </a:ext>
            </a:extLst>
          </p:cNvPr>
          <p:cNvSpPr txBox="1"/>
          <p:nvPr/>
        </p:nvSpPr>
        <p:spPr>
          <a:xfrm>
            <a:off x="1541252" y="1839414"/>
            <a:ext cx="1075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rgbClr val="C00000"/>
                </a:solidFill>
              </a:rPr>
              <a:t>LRAS</a:t>
            </a:r>
            <a:r>
              <a:rPr lang="fr-FR" b="1" baseline="-2500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9" name="ZoneTexte 17">
            <a:extLst>
              <a:ext uri="{FF2B5EF4-FFF2-40B4-BE49-F238E27FC236}">
                <a16:creationId xmlns:a16="http://schemas.microsoft.com/office/drawing/2014/main" id="{29B3F515-2B00-4A4D-9E1E-BFCAEE525F76}"/>
              </a:ext>
            </a:extLst>
          </p:cNvPr>
          <p:cNvSpPr txBox="1"/>
          <p:nvPr/>
        </p:nvSpPr>
        <p:spPr>
          <a:xfrm>
            <a:off x="2334215" y="1839414"/>
            <a:ext cx="1075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chemeClr val="accent4"/>
                </a:solidFill>
              </a:rPr>
              <a:t>LRAS</a:t>
            </a:r>
            <a:r>
              <a:rPr lang="fr-FR" b="1" baseline="-25000">
                <a:solidFill>
                  <a:schemeClr val="accent4"/>
                </a:solidFill>
              </a:rPr>
              <a:t>2</a:t>
            </a:r>
          </a:p>
        </p:txBody>
      </p:sp>
      <p:sp>
        <p:nvSpPr>
          <p:cNvPr id="20" name="ZoneTexte 17">
            <a:extLst>
              <a:ext uri="{FF2B5EF4-FFF2-40B4-BE49-F238E27FC236}">
                <a16:creationId xmlns:a16="http://schemas.microsoft.com/office/drawing/2014/main" id="{E3428A7C-D8D3-4576-AAC8-40B2B988F7B7}"/>
              </a:ext>
            </a:extLst>
          </p:cNvPr>
          <p:cNvSpPr txBox="1"/>
          <p:nvPr/>
        </p:nvSpPr>
        <p:spPr>
          <a:xfrm>
            <a:off x="3196751" y="1846884"/>
            <a:ext cx="1075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rgbClr val="002060"/>
                </a:solidFill>
              </a:rPr>
              <a:t>LRAS</a:t>
            </a:r>
            <a:r>
              <a:rPr lang="fr-FR" b="1" baseline="-2500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E601AB7D-BED0-4659-87D2-F887CF0DDFDF}"/>
              </a:ext>
            </a:extLst>
          </p:cNvPr>
          <p:cNvSpPr/>
          <p:nvPr/>
        </p:nvSpPr>
        <p:spPr>
          <a:xfrm>
            <a:off x="2263095" y="2254094"/>
            <a:ext cx="449653" cy="286843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C74E46BA-F913-4F2D-AE33-38715A95BC63}"/>
              </a:ext>
            </a:extLst>
          </p:cNvPr>
          <p:cNvSpPr/>
          <p:nvPr/>
        </p:nvSpPr>
        <p:spPr>
          <a:xfrm>
            <a:off x="3087661" y="2254094"/>
            <a:ext cx="449653" cy="286843"/>
          </a:xfrm>
          <a:prstGeom prst="rightArrow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ZoneTexte 17">
            <a:extLst>
              <a:ext uri="{FF2B5EF4-FFF2-40B4-BE49-F238E27FC236}">
                <a16:creationId xmlns:a16="http://schemas.microsoft.com/office/drawing/2014/main" id="{88612BCF-9FF5-47BB-9D3B-18DD91744343}"/>
              </a:ext>
            </a:extLst>
          </p:cNvPr>
          <p:cNvSpPr txBox="1"/>
          <p:nvPr/>
        </p:nvSpPr>
        <p:spPr>
          <a:xfrm rot="16200000">
            <a:off x="1366746" y="3473914"/>
            <a:ext cx="1075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rgbClr val="C00000"/>
                </a:solidFill>
              </a:rPr>
              <a:t>2000</a:t>
            </a:r>
            <a:endParaRPr lang="fr-FR" b="1" baseline="-25000">
              <a:solidFill>
                <a:srgbClr val="C00000"/>
              </a:solidFill>
            </a:endParaRPr>
          </a:p>
        </p:txBody>
      </p:sp>
      <p:sp>
        <p:nvSpPr>
          <p:cNvPr id="24" name="ZoneTexte 17">
            <a:extLst>
              <a:ext uri="{FF2B5EF4-FFF2-40B4-BE49-F238E27FC236}">
                <a16:creationId xmlns:a16="http://schemas.microsoft.com/office/drawing/2014/main" id="{88612BCF-9FF5-47BB-9D3B-18DD91744343}"/>
              </a:ext>
            </a:extLst>
          </p:cNvPr>
          <p:cNvSpPr txBox="1"/>
          <p:nvPr/>
        </p:nvSpPr>
        <p:spPr>
          <a:xfrm rot="16200000">
            <a:off x="2152152" y="3473914"/>
            <a:ext cx="1075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chemeClr val="accent4"/>
                </a:solidFill>
              </a:rPr>
              <a:t>2010</a:t>
            </a:r>
            <a:endParaRPr lang="fr-FR" b="1" baseline="-25000">
              <a:solidFill>
                <a:schemeClr val="accent4"/>
              </a:solidFill>
            </a:endParaRPr>
          </a:p>
        </p:txBody>
      </p:sp>
      <p:sp>
        <p:nvSpPr>
          <p:cNvPr id="25" name="ZoneTexte 17">
            <a:extLst>
              <a:ext uri="{FF2B5EF4-FFF2-40B4-BE49-F238E27FC236}">
                <a16:creationId xmlns:a16="http://schemas.microsoft.com/office/drawing/2014/main" id="{88612BCF-9FF5-47BB-9D3B-18DD91744343}"/>
              </a:ext>
            </a:extLst>
          </p:cNvPr>
          <p:cNvSpPr txBox="1"/>
          <p:nvPr/>
        </p:nvSpPr>
        <p:spPr>
          <a:xfrm rot="16200000">
            <a:off x="2998741" y="3473913"/>
            <a:ext cx="1075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rgbClr val="002060"/>
                </a:solidFill>
              </a:rPr>
              <a:t>2020</a:t>
            </a:r>
            <a:endParaRPr lang="fr-FR" b="1" baseline="-2500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17">
                <a:extLst>
                  <a:ext uri="{FF2B5EF4-FFF2-40B4-BE49-F238E27FC236}">
                    <a16:creationId xmlns:a16="http://schemas.microsoft.com/office/drawing/2014/main" id="{C79A877D-6B36-4ABB-B932-5804F6656463}"/>
                  </a:ext>
                </a:extLst>
              </p:cNvPr>
              <p:cNvSpPr txBox="1"/>
              <p:nvPr/>
            </p:nvSpPr>
            <p:spPr>
              <a:xfrm>
                <a:off x="1674125" y="5260437"/>
                <a:ext cx="8096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$100</m:t>
                      </m:r>
                    </m:oMath>
                  </m:oMathPara>
                </a14:m>
                <a:endParaRPr lang="fr-FR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6" name="ZoneTexte 17">
                <a:extLst>
                  <a:ext uri="{FF2B5EF4-FFF2-40B4-BE49-F238E27FC236}">
                    <a16:creationId xmlns:a16="http://schemas.microsoft.com/office/drawing/2014/main" id="{C79A877D-6B36-4ABB-B932-5804F66564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125" y="5260437"/>
                <a:ext cx="809627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17">
                <a:extLst>
                  <a:ext uri="{FF2B5EF4-FFF2-40B4-BE49-F238E27FC236}">
                    <a16:creationId xmlns:a16="http://schemas.microsoft.com/office/drawing/2014/main" id="{C79A877D-6B36-4ABB-B932-5804F6656463}"/>
                  </a:ext>
                </a:extLst>
              </p:cNvPr>
              <p:cNvSpPr txBox="1"/>
              <p:nvPr/>
            </p:nvSpPr>
            <p:spPr>
              <a:xfrm>
                <a:off x="2475714" y="5264132"/>
                <a:ext cx="8096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$120</m:t>
                      </m:r>
                    </m:oMath>
                  </m:oMathPara>
                </a14:m>
                <a:endParaRPr lang="fr-FR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7" name="ZoneTexte 17">
                <a:extLst>
                  <a:ext uri="{FF2B5EF4-FFF2-40B4-BE49-F238E27FC236}">
                    <a16:creationId xmlns:a16="http://schemas.microsoft.com/office/drawing/2014/main" id="{C79A877D-6B36-4ABB-B932-5804F66564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5714" y="5264132"/>
                <a:ext cx="809627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17">
                <a:extLst>
                  <a:ext uri="{FF2B5EF4-FFF2-40B4-BE49-F238E27FC236}">
                    <a16:creationId xmlns:a16="http://schemas.microsoft.com/office/drawing/2014/main" id="{C79A877D-6B36-4ABB-B932-5804F6656463}"/>
                  </a:ext>
                </a:extLst>
              </p:cNvPr>
              <p:cNvSpPr txBox="1"/>
              <p:nvPr/>
            </p:nvSpPr>
            <p:spPr>
              <a:xfrm>
                <a:off x="3320998" y="5260437"/>
                <a:ext cx="8096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$140</m:t>
                      </m:r>
                    </m:oMath>
                  </m:oMathPara>
                </a14:m>
                <a:endParaRPr lang="fr-FR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8" name="ZoneTexte 17">
                <a:extLst>
                  <a:ext uri="{FF2B5EF4-FFF2-40B4-BE49-F238E27FC236}">
                    <a16:creationId xmlns:a16="http://schemas.microsoft.com/office/drawing/2014/main" id="{C79A877D-6B36-4ABB-B932-5804F66564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0998" y="5260437"/>
                <a:ext cx="809627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/>
          <p:cNvCxnSpPr/>
          <p:nvPr/>
        </p:nvCxnSpPr>
        <p:spPr>
          <a:xfrm>
            <a:off x="5628739" y="3128511"/>
            <a:ext cx="228803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639724" y="3579040"/>
            <a:ext cx="144281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648350" y="4029554"/>
            <a:ext cx="62109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6269448" y="4024268"/>
            <a:ext cx="0" cy="119345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>
            <a:off x="7082542" y="3575230"/>
            <a:ext cx="0" cy="165797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H="1">
            <a:off x="7916777" y="3120891"/>
            <a:ext cx="0" cy="210051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ZoneTexte 17">
                <a:extLst>
                  <a:ext uri="{FF2B5EF4-FFF2-40B4-BE49-F238E27FC236}">
                    <a16:creationId xmlns:a16="http://schemas.microsoft.com/office/drawing/2014/main" id="{C79A877D-6B36-4ABB-B932-5804F6656463}"/>
                  </a:ext>
                </a:extLst>
              </p:cNvPr>
              <p:cNvSpPr txBox="1"/>
              <p:nvPr/>
            </p:nvSpPr>
            <p:spPr>
              <a:xfrm>
                <a:off x="5878685" y="5262095"/>
                <a:ext cx="8096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/>
                        </a:rPr>
                        <m:t>2000</m:t>
                      </m:r>
                    </m:oMath>
                  </m:oMathPara>
                </a14:m>
                <a:endParaRPr lang="fr-FR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2" name="ZoneTexte 17">
                <a:extLst>
                  <a:ext uri="{FF2B5EF4-FFF2-40B4-BE49-F238E27FC236}">
                    <a16:creationId xmlns:a16="http://schemas.microsoft.com/office/drawing/2014/main" id="{C79A877D-6B36-4ABB-B932-5804F66564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8685" y="5262095"/>
                <a:ext cx="809627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ZoneTexte 17">
                <a:extLst>
                  <a:ext uri="{FF2B5EF4-FFF2-40B4-BE49-F238E27FC236}">
                    <a16:creationId xmlns:a16="http://schemas.microsoft.com/office/drawing/2014/main" id="{C79A877D-6B36-4ABB-B932-5804F6656463}"/>
                  </a:ext>
                </a:extLst>
              </p:cNvPr>
              <p:cNvSpPr txBox="1"/>
              <p:nvPr/>
            </p:nvSpPr>
            <p:spPr>
              <a:xfrm>
                <a:off x="6677728" y="5260858"/>
                <a:ext cx="8096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/>
                        </a:rPr>
                        <m:t>20</m:t>
                      </m:r>
                      <m:r>
                        <a:rPr lang="en-US" b="0" i="1" smtClean="0">
                          <a:latin typeface="Cambria Math"/>
                        </a:rPr>
                        <m:t>1</m:t>
                      </m:r>
                      <m:r>
                        <a:rPr lang="fr-FR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fr-FR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3" name="ZoneTexte 17">
                <a:extLst>
                  <a:ext uri="{FF2B5EF4-FFF2-40B4-BE49-F238E27FC236}">
                    <a16:creationId xmlns:a16="http://schemas.microsoft.com/office/drawing/2014/main" id="{C79A877D-6B36-4ABB-B932-5804F66564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7728" y="5260858"/>
                <a:ext cx="809627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ZoneTexte 17">
                <a:extLst>
                  <a:ext uri="{FF2B5EF4-FFF2-40B4-BE49-F238E27FC236}">
                    <a16:creationId xmlns:a16="http://schemas.microsoft.com/office/drawing/2014/main" id="{C79A877D-6B36-4ABB-B932-5804F6656463}"/>
                  </a:ext>
                </a:extLst>
              </p:cNvPr>
              <p:cNvSpPr txBox="1"/>
              <p:nvPr/>
            </p:nvSpPr>
            <p:spPr>
              <a:xfrm>
                <a:off x="7520589" y="5262095"/>
                <a:ext cx="8096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/>
                        </a:rPr>
                        <m:t>20</m:t>
                      </m:r>
                      <m:r>
                        <a:rPr lang="en-US" b="0" i="1" smtClean="0">
                          <a:latin typeface="Cambria Math"/>
                        </a:rPr>
                        <m:t>2</m:t>
                      </m:r>
                      <m:r>
                        <a:rPr lang="fr-FR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fr-FR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4" name="ZoneTexte 17">
                <a:extLst>
                  <a:ext uri="{FF2B5EF4-FFF2-40B4-BE49-F238E27FC236}">
                    <a16:creationId xmlns:a16="http://schemas.microsoft.com/office/drawing/2014/main" id="{C79A877D-6B36-4ABB-B932-5804F66564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0589" y="5262095"/>
                <a:ext cx="809627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ZoneTexte 17">
                <a:extLst>
                  <a:ext uri="{FF2B5EF4-FFF2-40B4-BE49-F238E27FC236}">
                    <a16:creationId xmlns:a16="http://schemas.microsoft.com/office/drawing/2014/main" id="{C79A877D-6B36-4ABB-B932-5804F6656463}"/>
                  </a:ext>
                </a:extLst>
              </p:cNvPr>
              <p:cNvSpPr txBox="1"/>
              <p:nvPr/>
            </p:nvSpPr>
            <p:spPr>
              <a:xfrm>
                <a:off x="4799127" y="3844888"/>
                <a:ext cx="8096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$100</m:t>
                      </m:r>
                    </m:oMath>
                  </m:oMathPara>
                </a14:m>
                <a:endParaRPr lang="fr-FR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5" name="ZoneTexte 17">
                <a:extLst>
                  <a:ext uri="{FF2B5EF4-FFF2-40B4-BE49-F238E27FC236}">
                    <a16:creationId xmlns:a16="http://schemas.microsoft.com/office/drawing/2014/main" id="{C79A877D-6B36-4ABB-B932-5804F66564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9127" y="3844888"/>
                <a:ext cx="809627" cy="369332"/>
              </a:xfrm>
              <a:prstGeom prst="rect">
                <a:avLst/>
              </a:prstGeom>
              <a:blipFill>
                <a:blip r:embed="rId8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ZoneTexte 17">
                <a:extLst>
                  <a:ext uri="{FF2B5EF4-FFF2-40B4-BE49-F238E27FC236}">
                    <a16:creationId xmlns:a16="http://schemas.microsoft.com/office/drawing/2014/main" id="{C79A877D-6B36-4ABB-B932-5804F6656463}"/>
                  </a:ext>
                </a:extLst>
              </p:cNvPr>
              <p:cNvSpPr txBox="1"/>
              <p:nvPr/>
            </p:nvSpPr>
            <p:spPr>
              <a:xfrm>
                <a:off x="4792231" y="3390564"/>
                <a:ext cx="8096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$</m:t>
                      </m:r>
                      <m:r>
                        <a:rPr lang="en-US" b="0" i="1" smtClean="0">
                          <a:latin typeface="Cambria Math"/>
                        </a:rPr>
                        <m:t>120</m:t>
                      </m:r>
                    </m:oMath>
                  </m:oMathPara>
                </a14:m>
                <a:endParaRPr lang="fr-FR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6" name="ZoneTexte 17">
                <a:extLst>
                  <a:ext uri="{FF2B5EF4-FFF2-40B4-BE49-F238E27FC236}">
                    <a16:creationId xmlns:a16="http://schemas.microsoft.com/office/drawing/2014/main" id="{C79A877D-6B36-4ABB-B932-5804F66564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2231" y="3390564"/>
                <a:ext cx="809627" cy="369332"/>
              </a:xfrm>
              <a:prstGeom prst="rect">
                <a:avLst/>
              </a:prstGeom>
              <a:blipFill>
                <a:blip r:embed="rId9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ZoneTexte 17">
                <a:extLst>
                  <a:ext uri="{FF2B5EF4-FFF2-40B4-BE49-F238E27FC236}">
                    <a16:creationId xmlns:a16="http://schemas.microsoft.com/office/drawing/2014/main" id="{C79A877D-6B36-4ABB-B932-5804F6656463}"/>
                  </a:ext>
                </a:extLst>
              </p:cNvPr>
              <p:cNvSpPr txBox="1"/>
              <p:nvPr/>
            </p:nvSpPr>
            <p:spPr>
              <a:xfrm>
                <a:off x="4796775" y="2936225"/>
                <a:ext cx="8096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$</m:t>
                      </m:r>
                      <m:r>
                        <a:rPr lang="en-US" b="0" i="1" smtClean="0">
                          <a:latin typeface="Cambria Math"/>
                        </a:rPr>
                        <m:t>140</m:t>
                      </m:r>
                    </m:oMath>
                  </m:oMathPara>
                </a14:m>
                <a:endParaRPr lang="fr-FR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7" name="ZoneTexte 17">
                <a:extLst>
                  <a:ext uri="{FF2B5EF4-FFF2-40B4-BE49-F238E27FC236}">
                    <a16:creationId xmlns:a16="http://schemas.microsoft.com/office/drawing/2014/main" id="{C79A877D-6B36-4ABB-B932-5804F66564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6775" y="2936225"/>
                <a:ext cx="809627" cy="369332"/>
              </a:xfrm>
              <a:prstGeom prst="rect">
                <a:avLst/>
              </a:prstGeom>
              <a:blipFill>
                <a:blip r:embed="rId10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ZoneTexte 28"/>
          <p:cNvSpPr txBox="1"/>
          <p:nvPr/>
        </p:nvSpPr>
        <p:spPr>
          <a:xfrm>
            <a:off x="8495344" y="2482402"/>
            <a:ext cx="415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rgbClr val="C00000"/>
                </a:solidFill>
              </a:rPr>
              <a:t>Y</a:t>
            </a:r>
            <a:r>
              <a:rPr lang="fr-FR" b="1" baseline="-25000">
                <a:solidFill>
                  <a:srgbClr val="C00000"/>
                </a:solidFill>
              </a:rPr>
              <a:t>P</a:t>
            </a:r>
          </a:p>
        </p:txBody>
      </p:sp>
      <p:sp>
        <p:nvSpPr>
          <p:cNvPr id="3" name="ZoneTexte 17">
            <a:extLst>
              <a:ext uri="{FF2B5EF4-FFF2-40B4-BE49-F238E27FC236}">
                <a16:creationId xmlns:a16="http://schemas.microsoft.com/office/drawing/2014/main" id="{29EF3B95-ED9B-2E1A-8CD7-620B66A5E8BD}"/>
              </a:ext>
            </a:extLst>
          </p:cNvPr>
          <p:cNvSpPr txBox="1"/>
          <p:nvPr/>
        </p:nvSpPr>
        <p:spPr>
          <a:xfrm>
            <a:off x="4753026" y="2208746"/>
            <a:ext cx="8096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/>
              <a:t>REAL</a:t>
            </a:r>
          </a:p>
          <a:p>
            <a:pPr algn="ctr"/>
            <a:r>
              <a:rPr lang="fr-FR" b="1"/>
              <a:t>GDP</a:t>
            </a:r>
          </a:p>
        </p:txBody>
      </p:sp>
    </p:spTree>
    <p:extLst>
      <p:ext uri="{BB962C8B-B14F-4D97-AF65-F5344CB8AC3E}">
        <p14:creationId xmlns:p14="http://schemas.microsoft.com/office/powerpoint/2010/main" val="1960412595"/>
      </p:ext>
    </p:extLst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5810" y="373516"/>
            <a:ext cx="9956800" cy="752329"/>
          </a:xfrm>
        </p:spPr>
        <p:txBody>
          <a:bodyPr/>
          <a:lstStyle/>
          <a:p>
            <a:r>
              <a:rPr lang="fr-FR"/>
              <a:t>The Lorenz Curve</a:t>
            </a:r>
          </a:p>
        </p:txBody>
      </p:sp>
      <p:cxnSp>
        <p:nvCxnSpPr>
          <p:cNvPr id="4" name="Connecteur droit avec flèche 3"/>
          <p:cNvCxnSpPr/>
          <p:nvPr/>
        </p:nvCxnSpPr>
        <p:spPr>
          <a:xfrm flipH="1" flipV="1">
            <a:off x="2747162" y="1316583"/>
            <a:ext cx="0" cy="416689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/>
          <p:cNvCxnSpPr/>
          <p:nvPr/>
        </p:nvCxnSpPr>
        <p:spPr>
          <a:xfrm>
            <a:off x="2746763" y="5481875"/>
            <a:ext cx="527412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2752502" y="1570146"/>
            <a:ext cx="497829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26"/>
          <p:cNvSpPr txBox="1"/>
          <p:nvPr/>
        </p:nvSpPr>
        <p:spPr>
          <a:xfrm>
            <a:off x="7370296" y="5557025"/>
            <a:ext cx="708803" cy="3379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100%</a:t>
            </a:r>
            <a:endParaRPr lang="en-GB"/>
          </a:p>
        </p:txBody>
      </p:sp>
      <p:cxnSp>
        <p:nvCxnSpPr>
          <p:cNvPr id="52" name="Connecteur droit 51"/>
          <p:cNvCxnSpPr/>
          <p:nvPr/>
        </p:nvCxnSpPr>
        <p:spPr>
          <a:xfrm flipH="1" flipV="1">
            <a:off x="7724697" y="1570146"/>
            <a:ext cx="0" cy="388037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26"/>
          <p:cNvSpPr txBox="1"/>
          <p:nvPr/>
        </p:nvSpPr>
        <p:spPr>
          <a:xfrm>
            <a:off x="1909805" y="1401159"/>
            <a:ext cx="708803" cy="3379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100%</a:t>
            </a:r>
            <a:endParaRPr lang="en-GB"/>
          </a:p>
        </p:txBody>
      </p:sp>
      <p:sp>
        <p:nvSpPr>
          <p:cNvPr id="59" name="TextBox 26"/>
          <p:cNvSpPr txBox="1"/>
          <p:nvPr/>
        </p:nvSpPr>
        <p:spPr>
          <a:xfrm>
            <a:off x="2752502" y="5838152"/>
            <a:ext cx="4972195" cy="646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CUMULATIVE SHARE OF HOUSEHOLDS  FROM LOWEST TO HIGHEST INCOME</a:t>
            </a:r>
            <a:endParaRPr lang="en-GB" b="1"/>
          </a:p>
        </p:txBody>
      </p:sp>
      <p:sp>
        <p:nvSpPr>
          <p:cNvPr id="60" name="TextBox 28"/>
          <p:cNvSpPr txBox="1"/>
          <p:nvPr/>
        </p:nvSpPr>
        <p:spPr>
          <a:xfrm>
            <a:off x="81601" y="3175235"/>
            <a:ext cx="2556372" cy="646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CUMULATIVE SHARE OF INCOME EARNED</a:t>
            </a:r>
            <a:endParaRPr lang="en-GB" b="1"/>
          </a:p>
        </p:txBody>
      </p:sp>
      <p:sp>
        <p:nvSpPr>
          <p:cNvPr id="14" name="TextBox 26"/>
          <p:cNvSpPr txBox="1"/>
          <p:nvPr/>
        </p:nvSpPr>
        <p:spPr>
          <a:xfrm>
            <a:off x="2250911" y="5557025"/>
            <a:ext cx="474100" cy="3379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0%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114650"/>
      </p:ext>
    </p:extLst>
  </p:cSld>
  <p:clrMapOvr>
    <a:masterClrMapping/>
  </p:clrMapOvr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/>
          <p:cNvCxnSpPr/>
          <p:nvPr/>
        </p:nvCxnSpPr>
        <p:spPr>
          <a:xfrm flipV="1">
            <a:off x="2464560" y="1944927"/>
            <a:ext cx="4803759" cy="3776130"/>
          </a:xfrm>
          <a:prstGeom prst="line">
            <a:avLst/>
          </a:prstGeom>
          <a:ln w="571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0678" y="378227"/>
            <a:ext cx="9956800" cy="752329"/>
          </a:xfrm>
        </p:spPr>
        <p:txBody>
          <a:bodyPr/>
          <a:lstStyle/>
          <a:p>
            <a:r>
              <a:rPr lang="fr-FR"/>
              <a:t>The Lorenz Curve</a:t>
            </a:r>
          </a:p>
        </p:txBody>
      </p:sp>
      <p:cxnSp>
        <p:nvCxnSpPr>
          <p:cNvPr id="4" name="Connecteur droit avec flèche 3"/>
          <p:cNvCxnSpPr/>
          <p:nvPr/>
        </p:nvCxnSpPr>
        <p:spPr>
          <a:xfrm flipH="1" flipV="1">
            <a:off x="2453289" y="1433520"/>
            <a:ext cx="0" cy="430658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/>
          <p:cNvCxnSpPr/>
          <p:nvPr/>
        </p:nvCxnSpPr>
        <p:spPr>
          <a:xfrm>
            <a:off x="2457944" y="5739423"/>
            <a:ext cx="511488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2462634" y="1944927"/>
            <a:ext cx="482799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26"/>
          <p:cNvSpPr txBox="1"/>
          <p:nvPr/>
        </p:nvSpPr>
        <p:spPr>
          <a:xfrm>
            <a:off x="6941009" y="5811437"/>
            <a:ext cx="687403" cy="327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100%</a:t>
            </a:r>
            <a:endParaRPr lang="en-GB"/>
          </a:p>
        </p:txBody>
      </p:sp>
      <p:cxnSp>
        <p:nvCxnSpPr>
          <p:cNvPr id="52" name="Connecteur droit 51"/>
          <p:cNvCxnSpPr/>
          <p:nvPr/>
        </p:nvCxnSpPr>
        <p:spPr>
          <a:xfrm flipH="1" flipV="1">
            <a:off x="7284710" y="1944927"/>
            <a:ext cx="0" cy="376322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26"/>
          <p:cNvSpPr txBox="1"/>
          <p:nvPr/>
        </p:nvSpPr>
        <p:spPr>
          <a:xfrm>
            <a:off x="1645379" y="1781043"/>
            <a:ext cx="687403" cy="327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100%</a:t>
            </a:r>
            <a:endParaRPr lang="en-GB"/>
          </a:p>
        </p:txBody>
      </p:sp>
      <p:sp>
        <p:nvSpPr>
          <p:cNvPr id="60" name="TextBox 28"/>
          <p:cNvSpPr txBox="1"/>
          <p:nvPr/>
        </p:nvSpPr>
        <p:spPr>
          <a:xfrm>
            <a:off x="934498" y="1372755"/>
            <a:ext cx="1463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% INCOME</a:t>
            </a:r>
            <a:endParaRPr lang="en-GB" b="1"/>
          </a:p>
        </p:txBody>
      </p:sp>
      <p:cxnSp>
        <p:nvCxnSpPr>
          <p:cNvPr id="15" name="Straight Arrow Connector 6"/>
          <p:cNvCxnSpPr/>
          <p:nvPr/>
        </p:nvCxnSpPr>
        <p:spPr>
          <a:xfrm flipH="1">
            <a:off x="4439800" y="3153410"/>
            <a:ext cx="0" cy="951309"/>
          </a:xfrm>
          <a:prstGeom prst="straightConnector1">
            <a:avLst/>
          </a:prstGeom>
          <a:ln w="2857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26"/>
          <p:cNvSpPr txBox="1"/>
          <p:nvPr/>
        </p:nvSpPr>
        <p:spPr>
          <a:xfrm>
            <a:off x="3763974" y="2230080"/>
            <a:ext cx="13516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006600"/>
                </a:solidFill>
              </a:rPr>
              <a:t>LINE OF </a:t>
            </a:r>
          </a:p>
          <a:p>
            <a:pPr algn="ctr"/>
            <a:r>
              <a:rPr lang="en-US" b="1">
                <a:solidFill>
                  <a:srgbClr val="006600"/>
                </a:solidFill>
              </a:rPr>
              <a:t>PERFECT</a:t>
            </a:r>
            <a:br>
              <a:rPr lang="en-US" b="1">
                <a:solidFill>
                  <a:srgbClr val="006600"/>
                </a:solidFill>
              </a:rPr>
            </a:br>
            <a:r>
              <a:rPr lang="en-US" b="1">
                <a:solidFill>
                  <a:srgbClr val="006600"/>
                </a:solidFill>
              </a:rPr>
              <a:t>EQUALITY</a:t>
            </a:r>
            <a:endParaRPr lang="en-GB" b="1">
              <a:solidFill>
                <a:srgbClr val="006600"/>
              </a:solidFill>
            </a:endParaRPr>
          </a:p>
        </p:txBody>
      </p:sp>
      <p:sp>
        <p:nvSpPr>
          <p:cNvPr id="19" name="TextBox 26"/>
          <p:cNvSpPr txBox="1"/>
          <p:nvPr/>
        </p:nvSpPr>
        <p:spPr>
          <a:xfrm>
            <a:off x="2462634" y="6172298"/>
            <a:ext cx="4822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/>
              <a:t>% POPULATION</a:t>
            </a:r>
          </a:p>
        </p:txBody>
      </p:sp>
      <p:sp>
        <p:nvSpPr>
          <p:cNvPr id="22" name="TextBox 26"/>
          <p:cNvSpPr txBox="1"/>
          <p:nvPr/>
        </p:nvSpPr>
        <p:spPr>
          <a:xfrm>
            <a:off x="1867071" y="5823730"/>
            <a:ext cx="459787" cy="327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0%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195606"/>
      </p:ext>
    </p:extLst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6288" y="316370"/>
            <a:ext cx="9956800" cy="752329"/>
          </a:xfrm>
        </p:spPr>
        <p:txBody>
          <a:bodyPr/>
          <a:lstStyle/>
          <a:p>
            <a:r>
              <a:rPr lang="fr-FR"/>
              <a:t>The Lorenz Curve</a:t>
            </a:r>
          </a:p>
        </p:txBody>
      </p:sp>
      <p:cxnSp>
        <p:nvCxnSpPr>
          <p:cNvPr id="4" name="Connecteur droit avec flèche 3"/>
          <p:cNvCxnSpPr/>
          <p:nvPr/>
        </p:nvCxnSpPr>
        <p:spPr>
          <a:xfrm flipH="1" flipV="1">
            <a:off x="2477126" y="1335749"/>
            <a:ext cx="0" cy="430658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/>
          <p:cNvCxnSpPr/>
          <p:nvPr/>
        </p:nvCxnSpPr>
        <p:spPr>
          <a:xfrm>
            <a:off x="2478279" y="5643490"/>
            <a:ext cx="511488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2481084" y="1847156"/>
            <a:ext cx="482799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26"/>
          <p:cNvSpPr txBox="1"/>
          <p:nvPr/>
        </p:nvSpPr>
        <p:spPr>
          <a:xfrm>
            <a:off x="6959459" y="5713666"/>
            <a:ext cx="687403" cy="327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100%</a:t>
            </a:r>
            <a:endParaRPr lang="en-GB"/>
          </a:p>
        </p:txBody>
      </p:sp>
      <p:cxnSp>
        <p:nvCxnSpPr>
          <p:cNvPr id="52" name="Connecteur droit 51"/>
          <p:cNvCxnSpPr/>
          <p:nvPr/>
        </p:nvCxnSpPr>
        <p:spPr>
          <a:xfrm flipH="1" flipV="1">
            <a:off x="7303160" y="1847156"/>
            <a:ext cx="0" cy="376322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26"/>
          <p:cNvSpPr txBox="1"/>
          <p:nvPr/>
        </p:nvSpPr>
        <p:spPr>
          <a:xfrm>
            <a:off x="1663829" y="1683272"/>
            <a:ext cx="687403" cy="327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100%</a:t>
            </a:r>
            <a:endParaRPr lang="en-GB"/>
          </a:p>
        </p:txBody>
      </p:sp>
      <p:sp>
        <p:nvSpPr>
          <p:cNvPr id="60" name="TextBox 28"/>
          <p:cNvSpPr txBox="1"/>
          <p:nvPr/>
        </p:nvSpPr>
        <p:spPr>
          <a:xfrm>
            <a:off x="952948" y="1274984"/>
            <a:ext cx="1463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% INCOME</a:t>
            </a:r>
            <a:endParaRPr lang="en-GB" b="1"/>
          </a:p>
        </p:txBody>
      </p:sp>
      <p:sp>
        <p:nvSpPr>
          <p:cNvPr id="19" name="TextBox 26"/>
          <p:cNvSpPr txBox="1"/>
          <p:nvPr/>
        </p:nvSpPr>
        <p:spPr>
          <a:xfrm>
            <a:off x="2481084" y="6074527"/>
            <a:ext cx="4822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/>
              <a:t>% POPULATION</a:t>
            </a:r>
          </a:p>
        </p:txBody>
      </p:sp>
      <p:sp>
        <p:nvSpPr>
          <p:cNvPr id="22" name="TextBox 26"/>
          <p:cNvSpPr txBox="1"/>
          <p:nvPr/>
        </p:nvSpPr>
        <p:spPr>
          <a:xfrm>
            <a:off x="1885521" y="5725959"/>
            <a:ext cx="459787" cy="327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0%</a:t>
            </a:r>
            <a:endParaRPr lang="en-GB"/>
          </a:p>
        </p:txBody>
      </p:sp>
      <p:cxnSp>
        <p:nvCxnSpPr>
          <p:cNvPr id="24" name="Straight Arrow Connector 6"/>
          <p:cNvCxnSpPr/>
          <p:nvPr/>
        </p:nvCxnSpPr>
        <p:spPr>
          <a:xfrm flipH="1">
            <a:off x="5169642" y="4650856"/>
            <a:ext cx="0" cy="913271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6"/>
          <p:cNvSpPr txBox="1"/>
          <p:nvPr/>
        </p:nvSpPr>
        <p:spPr>
          <a:xfrm>
            <a:off x="4399225" y="3763154"/>
            <a:ext cx="15824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C00000"/>
                </a:solidFill>
              </a:rPr>
              <a:t>LINE OF </a:t>
            </a:r>
          </a:p>
          <a:p>
            <a:pPr algn="ctr"/>
            <a:r>
              <a:rPr lang="en-US" b="1">
                <a:solidFill>
                  <a:srgbClr val="C00000"/>
                </a:solidFill>
              </a:rPr>
              <a:t>PERFECT</a:t>
            </a:r>
            <a:br>
              <a:rPr lang="en-US" b="1">
                <a:solidFill>
                  <a:srgbClr val="C00000"/>
                </a:solidFill>
              </a:rPr>
            </a:br>
            <a:r>
              <a:rPr lang="en-US" b="1">
                <a:solidFill>
                  <a:srgbClr val="C00000"/>
                </a:solidFill>
              </a:rPr>
              <a:t>INEQUALITY</a:t>
            </a:r>
            <a:endParaRPr lang="en-GB" b="1">
              <a:solidFill>
                <a:srgbClr val="C00000"/>
              </a:solidFill>
            </a:endParaRPr>
          </a:p>
        </p:txBody>
      </p:sp>
      <p:cxnSp>
        <p:nvCxnSpPr>
          <p:cNvPr id="36" name="Connecteur droit 7"/>
          <p:cNvCxnSpPr/>
          <p:nvPr/>
        </p:nvCxnSpPr>
        <p:spPr>
          <a:xfrm flipH="1" flipV="1">
            <a:off x="7308247" y="1847156"/>
            <a:ext cx="0" cy="379428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7">
            <a:extLst>
              <a:ext uri="{FF2B5EF4-FFF2-40B4-BE49-F238E27FC236}">
                <a16:creationId xmlns:a16="http://schemas.microsoft.com/office/drawing/2014/main" id="{5A69AD79-AC64-08DD-B6AC-C3EA0D461DE2}"/>
              </a:ext>
            </a:extLst>
          </p:cNvPr>
          <p:cNvCxnSpPr/>
          <p:nvPr/>
        </p:nvCxnSpPr>
        <p:spPr>
          <a:xfrm>
            <a:off x="2477126" y="5641437"/>
            <a:ext cx="4826034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0870815"/>
      </p:ext>
    </p:extLst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682286" y="1936769"/>
            <a:ext cx="485258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/>
          <p:cNvCxnSpPr/>
          <p:nvPr/>
        </p:nvCxnSpPr>
        <p:spPr>
          <a:xfrm flipH="1" flipV="1">
            <a:off x="6522602" y="1936769"/>
            <a:ext cx="0" cy="376322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7"/>
          <p:cNvCxnSpPr/>
          <p:nvPr/>
        </p:nvCxnSpPr>
        <p:spPr>
          <a:xfrm flipV="1">
            <a:off x="1706590" y="1936769"/>
            <a:ext cx="4816012" cy="3776130"/>
          </a:xfrm>
          <a:prstGeom prst="line">
            <a:avLst/>
          </a:prstGeom>
          <a:ln w="571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6288" y="324528"/>
            <a:ext cx="9956800" cy="752329"/>
          </a:xfrm>
        </p:spPr>
        <p:txBody>
          <a:bodyPr/>
          <a:lstStyle/>
          <a:p>
            <a:r>
              <a:rPr lang="fr-FR"/>
              <a:t>The Lorenz Curve</a:t>
            </a:r>
          </a:p>
        </p:txBody>
      </p:sp>
      <p:sp>
        <p:nvSpPr>
          <p:cNvPr id="51" name="TextBox 26"/>
          <p:cNvSpPr txBox="1"/>
          <p:nvPr/>
        </p:nvSpPr>
        <p:spPr>
          <a:xfrm>
            <a:off x="6178901" y="5803279"/>
            <a:ext cx="687403" cy="327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100%</a:t>
            </a:r>
            <a:endParaRPr lang="en-GB"/>
          </a:p>
        </p:txBody>
      </p:sp>
      <p:sp>
        <p:nvSpPr>
          <p:cNvPr id="55" name="TextBox 26"/>
          <p:cNvSpPr txBox="1"/>
          <p:nvPr/>
        </p:nvSpPr>
        <p:spPr>
          <a:xfrm>
            <a:off x="883271" y="1772885"/>
            <a:ext cx="687403" cy="327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100%</a:t>
            </a:r>
            <a:endParaRPr lang="en-GB"/>
          </a:p>
        </p:txBody>
      </p:sp>
      <p:sp>
        <p:nvSpPr>
          <p:cNvPr id="60" name="TextBox 28"/>
          <p:cNvSpPr txBox="1"/>
          <p:nvPr/>
        </p:nvSpPr>
        <p:spPr>
          <a:xfrm>
            <a:off x="172390" y="1364597"/>
            <a:ext cx="1463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% INCOME</a:t>
            </a:r>
            <a:endParaRPr lang="en-GB" b="1"/>
          </a:p>
        </p:txBody>
      </p:sp>
      <p:sp>
        <p:nvSpPr>
          <p:cNvPr id="20" name="TextBox 26"/>
          <p:cNvSpPr txBox="1"/>
          <p:nvPr/>
        </p:nvSpPr>
        <p:spPr>
          <a:xfrm>
            <a:off x="1104963" y="5815572"/>
            <a:ext cx="459787" cy="327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0%</a:t>
            </a:r>
            <a:endParaRPr lang="en-GB"/>
          </a:p>
        </p:txBody>
      </p:sp>
      <p:sp>
        <p:nvSpPr>
          <p:cNvPr id="17" name="TextBox 26"/>
          <p:cNvSpPr txBox="1"/>
          <p:nvPr/>
        </p:nvSpPr>
        <p:spPr>
          <a:xfrm>
            <a:off x="1700526" y="6164140"/>
            <a:ext cx="4822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/>
              <a:t>% POPULATION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184713" y="3288137"/>
            <a:ext cx="2281504" cy="1073393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tx1"/>
                </a:solidFill>
              </a:rPr>
              <a:t>THE DISTRIBUTION </a:t>
            </a:r>
          </a:p>
          <a:p>
            <a:pPr algn="ctr"/>
            <a:r>
              <a:rPr lang="en-US">
                <a:solidFill>
                  <a:schemeClr val="tx1"/>
                </a:solidFill>
              </a:rPr>
              <a:t>OF INCOME IS </a:t>
            </a:r>
          </a:p>
          <a:p>
            <a:pPr algn="ctr"/>
            <a:r>
              <a:rPr lang="en-US" b="1">
                <a:solidFill>
                  <a:schemeClr val="tx1"/>
                </a:solidFill>
              </a:rPr>
              <a:t>PERFECTLY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b="1">
                <a:solidFill>
                  <a:schemeClr val="tx1"/>
                </a:solidFill>
              </a:rPr>
              <a:t>EQUAL</a:t>
            </a:r>
            <a:endParaRPr lang="fr-FR" b="1">
              <a:solidFill>
                <a:schemeClr val="tx1"/>
              </a:solidFill>
            </a:endParaRPr>
          </a:p>
        </p:txBody>
      </p:sp>
      <p:cxnSp>
        <p:nvCxnSpPr>
          <p:cNvPr id="4" name="Connecteur droit avec flèche 3"/>
          <p:cNvCxnSpPr/>
          <p:nvPr/>
        </p:nvCxnSpPr>
        <p:spPr>
          <a:xfrm flipH="1" flipV="1">
            <a:off x="1688619" y="1425362"/>
            <a:ext cx="0" cy="430658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/>
          <p:cNvCxnSpPr/>
          <p:nvPr/>
        </p:nvCxnSpPr>
        <p:spPr>
          <a:xfrm>
            <a:off x="1687826" y="5731157"/>
            <a:ext cx="511488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0723838"/>
      </p:ext>
    </p:extLst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699869" y="1936769"/>
            <a:ext cx="485258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/>
          <p:cNvCxnSpPr/>
          <p:nvPr/>
        </p:nvCxnSpPr>
        <p:spPr>
          <a:xfrm flipH="1" flipV="1">
            <a:off x="6540185" y="1936769"/>
            <a:ext cx="0" cy="376322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7"/>
          <p:cNvCxnSpPr/>
          <p:nvPr/>
        </p:nvCxnSpPr>
        <p:spPr>
          <a:xfrm flipV="1">
            <a:off x="1720035" y="1940907"/>
            <a:ext cx="4803759" cy="3776130"/>
          </a:xfrm>
          <a:prstGeom prst="line">
            <a:avLst/>
          </a:prstGeom>
          <a:ln w="57150">
            <a:solidFill>
              <a:srgbClr val="0066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6288" y="324528"/>
            <a:ext cx="9956800" cy="752329"/>
          </a:xfrm>
        </p:spPr>
        <p:txBody>
          <a:bodyPr/>
          <a:lstStyle/>
          <a:p>
            <a:r>
              <a:rPr lang="fr-FR"/>
              <a:t>The Lorenz Curve</a:t>
            </a:r>
          </a:p>
        </p:txBody>
      </p:sp>
      <p:sp>
        <p:nvSpPr>
          <p:cNvPr id="51" name="TextBox 26"/>
          <p:cNvSpPr txBox="1"/>
          <p:nvPr/>
        </p:nvSpPr>
        <p:spPr>
          <a:xfrm>
            <a:off x="6196484" y="5803279"/>
            <a:ext cx="687403" cy="327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100%</a:t>
            </a:r>
            <a:endParaRPr lang="en-GB"/>
          </a:p>
        </p:txBody>
      </p:sp>
      <p:sp>
        <p:nvSpPr>
          <p:cNvPr id="55" name="TextBox 26"/>
          <p:cNvSpPr txBox="1"/>
          <p:nvPr/>
        </p:nvSpPr>
        <p:spPr>
          <a:xfrm>
            <a:off x="900854" y="1772885"/>
            <a:ext cx="687403" cy="327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100%</a:t>
            </a:r>
            <a:endParaRPr lang="en-GB"/>
          </a:p>
        </p:txBody>
      </p:sp>
      <p:sp>
        <p:nvSpPr>
          <p:cNvPr id="60" name="TextBox 28"/>
          <p:cNvSpPr txBox="1"/>
          <p:nvPr/>
        </p:nvSpPr>
        <p:spPr>
          <a:xfrm>
            <a:off x="189973" y="1364597"/>
            <a:ext cx="1463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% INCOME</a:t>
            </a:r>
            <a:endParaRPr lang="en-GB" b="1"/>
          </a:p>
        </p:txBody>
      </p:sp>
      <p:sp>
        <p:nvSpPr>
          <p:cNvPr id="20" name="TextBox 26"/>
          <p:cNvSpPr txBox="1"/>
          <p:nvPr/>
        </p:nvSpPr>
        <p:spPr>
          <a:xfrm>
            <a:off x="1122546" y="5815572"/>
            <a:ext cx="459787" cy="327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0%</a:t>
            </a:r>
            <a:endParaRPr lang="en-GB"/>
          </a:p>
        </p:txBody>
      </p:sp>
      <p:sp>
        <p:nvSpPr>
          <p:cNvPr id="17" name="TextBox 26"/>
          <p:cNvSpPr txBox="1"/>
          <p:nvPr/>
        </p:nvSpPr>
        <p:spPr>
          <a:xfrm>
            <a:off x="1718109" y="6164140"/>
            <a:ext cx="4822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/>
              <a:t>% POPULATION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202295" y="3288137"/>
            <a:ext cx="2098959" cy="1073393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tx1"/>
                </a:solidFill>
              </a:rPr>
              <a:t>THE DISTRIBUTION </a:t>
            </a:r>
          </a:p>
          <a:p>
            <a:pPr algn="ctr"/>
            <a:r>
              <a:rPr lang="en-US">
                <a:solidFill>
                  <a:schemeClr val="tx1"/>
                </a:solidFill>
              </a:rPr>
              <a:t>OF INCOME IS </a:t>
            </a:r>
          </a:p>
          <a:p>
            <a:pPr algn="ctr"/>
            <a:r>
              <a:rPr lang="en-US" b="1">
                <a:solidFill>
                  <a:schemeClr val="tx1"/>
                </a:solidFill>
              </a:rPr>
              <a:t>RATHER EQUAL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1731498" y="1940907"/>
            <a:ext cx="4808688" cy="3767854"/>
          </a:xfrm>
          <a:custGeom>
            <a:avLst/>
            <a:gdLst>
              <a:gd name="connsiteX0" fmla="*/ 0 w 4825093"/>
              <a:gd name="connsiteY0" fmla="*/ 3804557 h 3804557"/>
              <a:gd name="connsiteX1" fmla="*/ 3224893 w 4825093"/>
              <a:gd name="connsiteY1" fmla="*/ 2000250 h 3804557"/>
              <a:gd name="connsiteX2" fmla="*/ 4825093 w 4825093"/>
              <a:gd name="connsiteY2" fmla="*/ 0 h 3804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25093" h="3804557">
                <a:moveTo>
                  <a:pt x="0" y="3804557"/>
                </a:moveTo>
                <a:cubicBezTo>
                  <a:pt x="1210355" y="3219450"/>
                  <a:pt x="2420711" y="2634343"/>
                  <a:pt x="3224893" y="2000250"/>
                </a:cubicBezTo>
                <a:cubicBezTo>
                  <a:pt x="4029075" y="1366157"/>
                  <a:pt x="4427084" y="683078"/>
                  <a:pt x="4825093" y="0"/>
                </a:cubicBezTo>
              </a:path>
            </a:pathLst>
          </a:cu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4" name="Connecteur droit avec flèche 3"/>
          <p:cNvCxnSpPr/>
          <p:nvPr/>
        </p:nvCxnSpPr>
        <p:spPr>
          <a:xfrm flipH="1" flipV="1">
            <a:off x="1704606" y="1423433"/>
            <a:ext cx="0" cy="430658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/>
          <p:cNvCxnSpPr/>
          <p:nvPr/>
        </p:nvCxnSpPr>
        <p:spPr>
          <a:xfrm>
            <a:off x="1705409" y="5730824"/>
            <a:ext cx="511488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8270034"/>
      </p:ext>
    </p:extLst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15436" y="1936769"/>
            <a:ext cx="481838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/>
          <p:cNvCxnSpPr/>
          <p:nvPr/>
        </p:nvCxnSpPr>
        <p:spPr>
          <a:xfrm flipH="1" flipV="1">
            <a:off x="6350212" y="1936769"/>
            <a:ext cx="0" cy="376322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7"/>
          <p:cNvCxnSpPr/>
          <p:nvPr/>
        </p:nvCxnSpPr>
        <p:spPr>
          <a:xfrm flipV="1">
            <a:off x="1530062" y="1940907"/>
            <a:ext cx="4803759" cy="3776130"/>
          </a:xfrm>
          <a:prstGeom prst="line">
            <a:avLst/>
          </a:prstGeom>
          <a:ln w="57150">
            <a:solidFill>
              <a:srgbClr val="0066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6288" y="324528"/>
            <a:ext cx="9956800" cy="752329"/>
          </a:xfrm>
        </p:spPr>
        <p:txBody>
          <a:bodyPr/>
          <a:lstStyle/>
          <a:p>
            <a:r>
              <a:rPr lang="fr-FR"/>
              <a:t>The Lorenz Curve</a:t>
            </a:r>
          </a:p>
        </p:txBody>
      </p:sp>
      <p:sp>
        <p:nvSpPr>
          <p:cNvPr id="51" name="TextBox 26"/>
          <p:cNvSpPr txBox="1"/>
          <p:nvPr/>
        </p:nvSpPr>
        <p:spPr>
          <a:xfrm>
            <a:off x="6006511" y="5803279"/>
            <a:ext cx="687403" cy="327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100%</a:t>
            </a:r>
            <a:endParaRPr lang="en-GB"/>
          </a:p>
        </p:txBody>
      </p:sp>
      <p:sp>
        <p:nvSpPr>
          <p:cNvPr id="55" name="TextBox 26"/>
          <p:cNvSpPr txBox="1"/>
          <p:nvPr/>
        </p:nvSpPr>
        <p:spPr>
          <a:xfrm>
            <a:off x="710881" y="1772885"/>
            <a:ext cx="687403" cy="327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100%</a:t>
            </a:r>
            <a:endParaRPr lang="en-GB"/>
          </a:p>
        </p:txBody>
      </p:sp>
      <p:sp>
        <p:nvSpPr>
          <p:cNvPr id="60" name="TextBox 28"/>
          <p:cNvSpPr txBox="1"/>
          <p:nvPr/>
        </p:nvSpPr>
        <p:spPr>
          <a:xfrm>
            <a:off x="0" y="1364597"/>
            <a:ext cx="1463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% INCOME</a:t>
            </a:r>
            <a:endParaRPr lang="en-GB" b="1"/>
          </a:p>
        </p:txBody>
      </p:sp>
      <p:sp>
        <p:nvSpPr>
          <p:cNvPr id="20" name="TextBox 26"/>
          <p:cNvSpPr txBox="1"/>
          <p:nvPr/>
        </p:nvSpPr>
        <p:spPr>
          <a:xfrm>
            <a:off x="932573" y="5815572"/>
            <a:ext cx="459787" cy="327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0%</a:t>
            </a:r>
            <a:endParaRPr lang="en-GB"/>
          </a:p>
        </p:txBody>
      </p:sp>
      <p:sp>
        <p:nvSpPr>
          <p:cNvPr id="17" name="TextBox 26"/>
          <p:cNvSpPr txBox="1"/>
          <p:nvPr/>
        </p:nvSpPr>
        <p:spPr>
          <a:xfrm>
            <a:off x="1528136" y="6164140"/>
            <a:ext cx="4822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/>
              <a:t>% POPULATION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012323" y="3288137"/>
            <a:ext cx="2131678" cy="1073393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tx1"/>
                </a:solidFill>
              </a:rPr>
              <a:t>THE DISTRIBUTION </a:t>
            </a:r>
          </a:p>
          <a:p>
            <a:pPr algn="ctr"/>
            <a:r>
              <a:rPr lang="en-US">
                <a:solidFill>
                  <a:schemeClr val="tx1"/>
                </a:solidFill>
              </a:rPr>
              <a:t>OF INCOME IS </a:t>
            </a:r>
          </a:p>
          <a:p>
            <a:pPr algn="ctr"/>
            <a:r>
              <a:rPr lang="en-US" b="1">
                <a:solidFill>
                  <a:schemeClr val="tx1"/>
                </a:solidFill>
              </a:rPr>
              <a:t>RATHER UNEQUAL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1536516" y="1936769"/>
            <a:ext cx="4797305" cy="3771889"/>
          </a:xfrm>
          <a:custGeom>
            <a:avLst/>
            <a:gdLst>
              <a:gd name="connsiteX0" fmla="*/ 0 w 4825093"/>
              <a:gd name="connsiteY0" fmla="*/ 3780065 h 3780065"/>
              <a:gd name="connsiteX1" fmla="*/ 3845379 w 4825093"/>
              <a:gd name="connsiteY1" fmla="*/ 2816679 h 3780065"/>
              <a:gd name="connsiteX2" fmla="*/ 4825093 w 4825093"/>
              <a:gd name="connsiteY2" fmla="*/ 0 h 378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25093" h="3780065">
                <a:moveTo>
                  <a:pt x="0" y="3780065"/>
                </a:moveTo>
                <a:cubicBezTo>
                  <a:pt x="1520598" y="3613377"/>
                  <a:pt x="3041197" y="3446690"/>
                  <a:pt x="3845379" y="2816679"/>
                </a:cubicBezTo>
                <a:cubicBezTo>
                  <a:pt x="4649561" y="2186668"/>
                  <a:pt x="4737327" y="1093334"/>
                  <a:pt x="4825093" y="0"/>
                </a:cubicBezTo>
              </a:path>
            </a:pathLst>
          </a:cu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4" name="Connecteur droit avec flèche 3"/>
          <p:cNvCxnSpPr/>
          <p:nvPr/>
        </p:nvCxnSpPr>
        <p:spPr>
          <a:xfrm flipH="1" flipV="1">
            <a:off x="1516228" y="1425362"/>
            <a:ext cx="0" cy="430658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/>
          <p:cNvCxnSpPr/>
          <p:nvPr/>
        </p:nvCxnSpPr>
        <p:spPr>
          <a:xfrm>
            <a:off x="1515436" y="5732350"/>
            <a:ext cx="511488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3667840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09896" y="2063160"/>
            <a:ext cx="485258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7"/>
          <p:cNvCxnSpPr/>
          <p:nvPr/>
        </p:nvCxnSpPr>
        <p:spPr>
          <a:xfrm flipV="1">
            <a:off x="1538014" y="2067298"/>
            <a:ext cx="4803759" cy="3776130"/>
          </a:xfrm>
          <a:prstGeom prst="line">
            <a:avLst/>
          </a:prstGeom>
          <a:ln w="57150">
            <a:solidFill>
              <a:srgbClr val="0066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6288" y="324528"/>
            <a:ext cx="9956800" cy="752329"/>
          </a:xfrm>
        </p:spPr>
        <p:txBody>
          <a:bodyPr/>
          <a:lstStyle/>
          <a:p>
            <a:r>
              <a:rPr lang="fr-FR"/>
              <a:t>The Lorenz Curve</a:t>
            </a:r>
          </a:p>
        </p:txBody>
      </p:sp>
      <p:sp>
        <p:nvSpPr>
          <p:cNvPr id="51" name="TextBox 26"/>
          <p:cNvSpPr txBox="1"/>
          <p:nvPr/>
        </p:nvSpPr>
        <p:spPr>
          <a:xfrm>
            <a:off x="6006511" y="5929670"/>
            <a:ext cx="687403" cy="327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100%</a:t>
            </a:r>
            <a:endParaRPr lang="en-GB"/>
          </a:p>
        </p:txBody>
      </p:sp>
      <p:cxnSp>
        <p:nvCxnSpPr>
          <p:cNvPr id="52" name="Connecteur droit 51"/>
          <p:cNvCxnSpPr/>
          <p:nvPr/>
        </p:nvCxnSpPr>
        <p:spPr>
          <a:xfrm flipH="1" flipV="1">
            <a:off x="6350212" y="2063160"/>
            <a:ext cx="0" cy="376322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26"/>
          <p:cNvSpPr txBox="1"/>
          <p:nvPr/>
        </p:nvSpPr>
        <p:spPr>
          <a:xfrm>
            <a:off x="710881" y="1899276"/>
            <a:ext cx="687403" cy="327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100%</a:t>
            </a:r>
            <a:endParaRPr lang="en-GB"/>
          </a:p>
        </p:txBody>
      </p:sp>
      <p:sp>
        <p:nvSpPr>
          <p:cNvPr id="60" name="TextBox 28"/>
          <p:cNvSpPr txBox="1"/>
          <p:nvPr/>
        </p:nvSpPr>
        <p:spPr>
          <a:xfrm>
            <a:off x="0" y="1490988"/>
            <a:ext cx="1463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% INCOME</a:t>
            </a:r>
            <a:endParaRPr lang="en-GB" b="1"/>
          </a:p>
        </p:txBody>
      </p:sp>
      <p:sp>
        <p:nvSpPr>
          <p:cNvPr id="20" name="TextBox 26"/>
          <p:cNvSpPr txBox="1"/>
          <p:nvPr/>
        </p:nvSpPr>
        <p:spPr>
          <a:xfrm>
            <a:off x="932573" y="5941963"/>
            <a:ext cx="459787" cy="327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0%</a:t>
            </a:r>
            <a:endParaRPr lang="en-GB"/>
          </a:p>
        </p:txBody>
      </p:sp>
      <p:sp>
        <p:nvSpPr>
          <p:cNvPr id="17" name="TextBox 26"/>
          <p:cNvSpPr txBox="1"/>
          <p:nvPr/>
        </p:nvSpPr>
        <p:spPr>
          <a:xfrm>
            <a:off x="1528136" y="6290531"/>
            <a:ext cx="4822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/>
              <a:t>% POPULATION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781412" y="3168350"/>
            <a:ext cx="2753402" cy="1073393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tx1"/>
                </a:solidFill>
              </a:rPr>
              <a:t>THE DISTRIBUTION </a:t>
            </a:r>
          </a:p>
          <a:p>
            <a:pPr algn="ctr"/>
            <a:r>
              <a:rPr lang="en-US">
                <a:solidFill>
                  <a:schemeClr val="tx1"/>
                </a:solidFill>
              </a:rPr>
              <a:t>OF INCOME IS </a:t>
            </a:r>
          </a:p>
          <a:p>
            <a:pPr algn="ctr"/>
            <a:r>
              <a:rPr lang="en-US" b="1">
                <a:solidFill>
                  <a:schemeClr val="tx1"/>
                </a:solidFill>
              </a:rPr>
              <a:t>PERFECTLY UNEQUAL</a:t>
            </a:r>
            <a:endParaRPr lang="fr-FR" b="1">
              <a:solidFill>
                <a:schemeClr val="tx1"/>
              </a:solidFill>
            </a:endParaRPr>
          </a:p>
        </p:txBody>
      </p:sp>
      <p:cxnSp>
        <p:nvCxnSpPr>
          <p:cNvPr id="4" name="Connecteur droit avec flèche 3"/>
          <p:cNvCxnSpPr/>
          <p:nvPr/>
        </p:nvCxnSpPr>
        <p:spPr>
          <a:xfrm flipH="1" flipV="1">
            <a:off x="1522172" y="1551753"/>
            <a:ext cx="0" cy="430658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/>
          <p:cNvCxnSpPr/>
          <p:nvPr/>
        </p:nvCxnSpPr>
        <p:spPr>
          <a:xfrm>
            <a:off x="1525376" y="5859557"/>
            <a:ext cx="511488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7"/>
          <p:cNvCxnSpPr/>
          <p:nvPr/>
        </p:nvCxnSpPr>
        <p:spPr>
          <a:xfrm flipH="1" flipV="1">
            <a:off x="6363778" y="2063160"/>
            <a:ext cx="0" cy="37937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7">
            <a:extLst>
              <a:ext uri="{FF2B5EF4-FFF2-40B4-BE49-F238E27FC236}">
                <a16:creationId xmlns:a16="http://schemas.microsoft.com/office/drawing/2014/main" id="{6F1626D3-0F52-1B80-169B-EC6354953536}"/>
              </a:ext>
            </a:extLst>
          </p:cNvPr>
          <p:cNvCxnSpPr/>
          <p:nvPr/>
        </p:nvCxnSpPr>
        <p:spPr>
          <a:xfrm>
            <a:off x="1526148" y="5858341"/>
            <a:ext cx="4836331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7081280"/>
      </p:ext>
    </p:extLst>
  </p:cSld>
  <p:clrMapOvr>
    <a:masterClrMapping/>
  </p:clrMapOvr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Connecteur droit 7"/>
          <p:cNvCxnSpPr/>
          <p:nvPr/>
        </p:nvCxnSpPr>
        <p:spPr>
          <a:xfrm flipV="1">
            <a:off x="1529738" y="1944934"/>
            <a:ext cx="4803759" cy="3776130"/>
          </a:xfrm>
          <a:prstGeom prst="line">
            <a:avLst/>
          </a:prstGeom>
          <a:ln w="57150">
            <a:solidFill>
              <a:srgbClr val="0066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5475" y="316363"/>
            <a:ext cx="9956800" cy="752329"/>
          </a:xfrm>
        </p:spPr>
        <p:txBody>
          <a:bodyPr/>
          <a:lstStyle/>
          <a:p>
            <a:r>
              <a:rPr lang="fr-FR"/>
              <a:t>Lorenz Curves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09896" y="1944934"/>
            <a:ext cx="485258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26"/>
          <p:cNvSpPr txBox="1"/>
          <p:nvPr/>
        </p:nvSpPr>
        <p:spPr>
          <a:xfrm>
            <a:off x="6006511" y="5811444"/>
            <a:ext cx="687403" cy="327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100%</a:t>
            </a:r>
            <a:endParaRPr lang="en-GB"/>
          </a:p>
        </p:txBody>
      </p:sp>
      <p:cxnSp>
        <p:nvCxnSpPr>
          <p:cNvPr id="52" name="Connecteur droit 51"/>
          <p:cNvCxnSpPr/>
          <p:nvPr/>
        </p:nvCxnSpPr>
        <p:spPr>
          <a:xfrm flipH="1" flipV="1">
            <a:off x="6350212" y="1944934"/>
            <a:ext cx="0" cy="376322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26"/>
          <p:cNvSpPr txBox="1"/>
          <p:nvPr/>
        </p:nvSpPr>
        <p:spPr>
          <a:xfrm>
            <a:off x="710881" y="1781050"/>
            <a:ext cx="687403" cy="327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100%</a:t>
            </a:r>
            <a:endParaRPr lang="en-GB"/>
          </a:p>
        </p:txBody>
      </p:sp>
      <p:sp>
        <p:nvSpPr>
          <p:cNvPr id="60" name="TextBox 28"/>
          <p:cNvSpPr txBox="1"/>
          <p:nvPr/>
        </p:nvSpPr>
        <p:spPr>
          <a:xfrm>
            <a:off x="0" y="1372762"/>
            <a:ext cx="1463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% INCOME</a:t>
            </a:r>
            <a:endParaRPr lang="en-GB" b="1"/>
          </a:p>
        </p:txBody>
      </p:sp>
      <p:sp>
        <p:nvSpPr>
          <p:cNvPr id="20" name="TextBox 26"/>
          <p:cNvSpPr txBox="1"/>
          <p:nvPr/>
        </p:nvSpPr>
        <p:spPr>
          <a:xfrm>
            <a:off x="932573" y="5823737"/>
            <a:ext cx="459787" cy="327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0%</a:t>
            </a:r>
            <a:endParaRPr lang="en-GB"/>
          </a:p>
        </p:txBody>
      </p:sp>
      <p:sp>
        <p:nvSpPr>
          <p:cNvPr id="17" name="TextBox 26"/>
          <p:cNvSpPr txBox="1"/>
          <p:nvPr/>
        </p:nvSpPr>
        <p:spPr>
          <a:xfrm>
            <a:off x="1528136" y="6172305"/>
            <a:ext cx="4822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/>
              <a:t>% POPULATION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725953" y="2442700"/>
            <a:ext cx="2815842" cy="1972600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tx1"/>
                </a:solidFill>
              </a:rPr>
              <a:t>THE </a:t>
            </a:r>
            <a:r>
              <a:rPr lang="en-US" b="1">
                <a:solidFill>
                  <a:schemeClr val="tx1"/>
                </a:solidFill>
              </a:rPr>
              <a:t>BOTTOM 70%</a:t>
            </a:r>
            <a:r>
              <a:rPr lang="en-US">
                <a:solidFill>
                  <a:schemeClr val="tx1"/>
                </a:solidFill>
              </a:rPr>
              <a:t> OF ALL </a:t>
            </a:r>
            <a:r>
              <a:rPr lang="en-US" b="1">
                <a:solidFill>
                  <a:schemeClr val="tx1"/>
                </a:solidFill>
              </a:rPr>
              <a:t>HOUSEHOLDS</a:t>
            </a:r>
            <a:r>
              <a:rPr lang="en-US">
                <a:solidFill>
                  <a:schemeClr val="tx1"/>
                </a:solidFill>
              </a:rPr>
              <a:t> HAVE </a:t>
            </a:r>
            <a:r>
              <a:rPr lang="en-US" b="1">
                <a:solidFill>
                  <a:schemeClr val="tx1"/>
                </a:solidFill>
              </a:rPr>
              <a:t>52%</a:t>
            </a:r>
            <a:r>
              <a:rPr lang="en-US">
                <a:solidFill>
                  <a:schemeClr val="tx1"/>
                </a:solidFill>
              </a:rPr>
              <a:t> OF THE </a:t>
            </a:r>
            <a:r>
              <a:rPr lang="en-US" b="1">
                <a:solidFill>
                  <a:schemeClr val="tx1"/>
                </a:solidFill>
              </a:rPr>
              <a:t>TOTAL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b="1">
                <a:solidFill>
                  <a:schemeClr val="tx1"/>
                </a:solidFill>
              </a:rPr>
              <a:t>INCOME </a:t>
            </a:r>
            <a:r>
              <a:rPr lang="en-US">
                <a:solidFill>
                  <a:schemeClr val="tx1"/>
                </a:solidFill>
              </a:rPr>
              <a:t>IN</a:t>
            </a:r>
            <a:r>
              <a:rPr lang="en-US" b="1">
                <a:solidFill>
                  <a:schemeClr val="tx1"/>
                </a:solidFill>
              </a:rPr>
              <a:t> COUNTRY A </a:t>
            </a:r>
            <a:r>
              <a:rPr lang="en-US">
                <a:solidFill>
                  <a:schemeClr val="tx1"/>
                </a:solidFill>
              </a:rPr>
              <a:t>AND ONLY </a:t>
            </a:r>
            <a:r>
              <a:rPr lang="en-US" b="1">
                <a:solidFill>
                  <a:schemeClr val="tx1"/>
                </a:solidFill>
              </a:rPr>
              <a:t>18% </a:t>
            </a:r>
            <a:r>
              <a:rPr lang="en-US">
                <a:solidFill>
                  <a:schemeClr val="tx1"/>
                </a:solidFill>
              </a:rPr>
              <a:t>OF THE</a:t>
            </a:r>
            <a:r>
              <a:rPr lang="en-US" b="1">
                <a:solidFill>
                  <a:schemeClr val="tx1"/>
                </a:solidFill>
              </a:rPr>
              <a:t> TOTAL INCOME </a:t>
            </a:r>
            <a:r>
              <a:rPr lang="en-US">
                <a:solidFill>
                  <a:schemeClr val="tx1"/>
                </a:solidFill>
              </a:rPr>
              <a:t>IN</a:t>
            </a:r>
            <a:r>
              <a:rPr lang="en-US" b="1">
                <a:solidFill>
                  <a:schemeClr val="tx1"/>
                </a:solidFill>
              </a:rPr>
              <a:t> COUNTRY B.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1535907" y="1941190"/>
            <a:ext cx="4814306" cy="3780065"/>
          </a:xfrm>
          <a:custGeom>
            <a:avLst/>
            <a:gdLst>
              <a:gd name="connsiteX0" fmla="*/ 0 w 4825093"/>
              <a:gd name="connsiteY0" fmla="*/ 3780065 h 3780065"/>
              <a:gd name="connsiteX1" fmla="*/ 3845379 w 4825093"/>
              <a:gd name="connsiteY1" fmla="*/ 2816679 h 3780065"/>
              <a:gd name="connsiteX2" fmla="*/ 4825093 w 4825093"/>
              <a:gd name="connsiteY2" fmla="*/ 0 h 378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25093" h="3780065">
                <a:moveTo>
                  <a:pt x="0" y="3780065"/>
                </a:moveTo>
                <a:cubicBezTo>
                  <a:pt x="1520598" y="3613377"/>
                  <a:pt x="3041197" y="3446690"/>
                  <a:pt x="3845379" y="2816679"/>
                </a:cubicBezTo>
                <a:cubicBezTo>
                  <a:pt x="4649561" y="2186668"/>
                  <a:pt x="4737327" y="1093334"/>
                  <a:pt x="4825093" y="0"/>
                </a:cubicBezTo>
              </a:path>
            </a:pathLst>
          </a:cu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6" name="Freeform 25"/>
          <p:cNvSpPr/>
          <p:nvPr/>
        </p:nvSpPr>
        <p:spPr>
          <a:xfrm>
            <a:off x="1535907" y="1944934"/>
            <a:ext cx="4814306" cy="3776745"/>
          </a:xfrm>
          <a:custGeom>
            <a:avLst/>
            <a:gdLst>
              <a:gd name="connsiteX0" fmla="*/ 0 w 4825093"/>
              <a:gd name="connsiteY0" fmla="*/ 3804557 h 3804557"/>
              <a:gd name="connsiteX1" fmla="*/ 3224893 w 4825093"/>
              <a:gd name="connsiteY1" fmla="*/ 2000250 h 3804557"/>
              <a:gd name="connsiteX2" fmla="*/ 4825093 w 4825093"/>
              <a:gd name="connsiteY2" fmla="*/ 0 h 3804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25093" h="3804557">
                <a:moveTo>
                  <a:pt x="0" y="3804557"/>
                </a:moveTo>
                <a:cubicBezTo>
                  <a:pt x="1210355" y="3219450"/>
                  <a:pt x="2420711" y="2634343"/>
                  <a:pt x="3224893" y="2000250"/>
                </a:cubicBezTo>
                <a:cubicBezTo>
                  <a:pt x="4029075" y="1366157"/>
                  <a:pt x="4427084" y="683078"/>
                  <a:pt x="4825093" y="0"/>
                </a:cubicBezTo>
              </a:path>
            </a:pathLst>
          </a:cu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9" name="TextBox 26"/>
          <p:cNvSpPr txBox="1"/>
          <p:nvPr/>
        </p:nvSpPr>
        <p:spPr>
          <a:xfrm rot="19625416">
            <a:off x="3141975" y="4194960"/>
            <a:ext cx="2064591" cy="369332"/>
          </a:xfrm>
          <a:prstGeom prst="rect">
            <a:avLst/>
          </a:prstGeom>
          <a:noFill/>
        </p:spPr>
        <p:txBody>
          <a:bodyPr wrap="none" rtlCol="0">
            <a:prstTxWarp prst="textArchDown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002060"/>
                </a:solidFill>
              </a:rPr>
              <a:t>COUNTRY A</a:t>
            </a:r>
            <a:endParaRPr lang="en-GB" b="1">
              <a:solidFill>
                <a:srgbClr val="002060"/>
              </a:solidFill>
            </a:endParaRPr>
          </a:p>
        </p:txBody>
      </p:sp>
      <p:sp>
        <p:nvSpPr>
          <p:cNvPr id="32" name="TextBox 26"/>
          <p:cNvSpPr txBox="1"/>
          <p:nvPr/>
        </p:nvSpPr>
        <p:spPr>
          <a:xfrm rot="20705748">
            <a:off x="3145419" y="5142967"/>
            <a:ext cx="2064591" cy="369332"/>
          </a:xfrm>
          <a:prstGeom prst="rect">
            <a:avLst/>
          </a:prstGeom>
          <a:noFill/>
        </p:spPr>
        <p:txBody>
          <a:bodyPr wrap="none" rtlCol="0">
            <a:prstTxWarp prst="textArchDown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002060"/>
                </a:solidFill>
              </a:rPr>
              <a:t>COUNTRY B</a:t>
            </a:r>
            <a:endParaRPr lang="en-GB" b="1">
              <a:solidFill>
                <a:srgbClr val="002060"/>
              </a:solidFill>
            </a:endParaRPr>
          </a:p>
        </p:txBody>
      </p:sp>
      <p:cxnSp>
        <p:nvCxnSpPr>
          <p:cNvPr id="33" name="Connecteur droit 11"/>
          <p:cNvCxnSpPr/>
          <p:nvPr/>
        </p:nvCxnSpPr>
        <p:spPr>
          <a:xfrm flipH="1" flipV="1">
            <a:off x="4916312" y="3800303"/>
            <a:ext cx="0" cy="190386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25"/>
          <p:cNvCxnSpPr/>
          <p:nvPr/>
        </p:nvCxnSpPr>
        <p:spPr>
          <a:xfrm flipH="1">
            <a:off x="1528136" y="3801424"/>
            <a:ext cx="337667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26"/>
          <p:cNvSpPr txBox="1"/>
          <p:nvPr/>
        </p:nvSpPr>
        <p:spPr>
          <a:xfrm>
            <a:off x="4595000" y="581111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70%</a:t>
            </a:r>
            <a:endParaRPr lang="en-GB"/>
          </a:p>
        </p:txBody>
      </p:sp>
      <p:cxnSp>
        <p:nvCxnSpPr>
          <p:cNvPr id="39" name="Connecteur droit 32"/>
          <p:cNvCxnSpPr/>
          <p:nvPr/>
        </p:nvCxnSpPr>
        <p:spPr>
          <a:xfrm flipH="1">
            <a:off x="1528136" y="5049244"/>
            <a:ext cx="338071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26"/>
          <p:cNvSpPr txBox="1"/>
          <p:nvPr/>
        </p:nvSpPr>
        <p:spPr>
          <a:xfrm>
            <a:off x="746029" y="486457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18%</a:t>
            </a:r>
            <a:endParaRPr lang="en-GB"/>
          </a:p>
        </p:txBody>
      </p:sp>
      <p:sp>
        <p:nvSpPr>
          <p:cNvPr id="44" name="TextBox 26"/>
          <p:cNvSpPr txBox="1"/>
          <p:nvPr/>
        </p:nvSpPr>
        <p:spPr>
          <a:xfrm>
            <a:off x="746029" y="364187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52%</a:t>
            </a:r>
            <a:endParaRPr lang="en-GB"/>
          </a:p>
        </p:txBody>
      </p:sp>
      <p:cxnSp>
        <p:nvCxnSpPr>
          <p:cNvPr id="4" name="Connecteur droit avec flèche 3"/>
          <p:cNvCxnSpPr/>
          <p:nvPr/>
        </p:nvCxnSpPr>
        <p:spPr>
          <a:xfrm flipH="1" flipV="1">
            <a:off x="1517307" y="1436621"/>
            <a:ext cx="0" cy="430658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/>
          <p:cNvCxnSpPr/>
          <p:nvPr/>
        </p:nvCxnSpPr>
        <p:spPr>
          <a:xfrm>
            <a:off x="1519412" y="5743767"/>
            <a:ext cx="511488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8510435"/>
      </p:ext>
    </p:extLst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D5F2E45-EE65-3BBA-B7DB-05187CE00360}"/>
              </a:ext>
            </a:extLst>
          </p:cNvPr>
          <p:cNvCxnSpPr/>
          <p:nvPr/>
        </p:nvCxnSpPr>
        <p:spPr>
          <a:xfrm>
            <a:off x="4820186" y="3835499"/>
            <a:ext cx="394035" cy="485729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7"/>
          <p:cNvCxnSpPr/>
          <p:nvPr/>
        </p:nvCxnSpPr>
        <p:spPr>
          <a:xfrm flipV="1">
            <a:off x="2659291" y="1944934"/>
            <a:ext cx="4803759" cy="3776130"/>
          </a:xfrm>
          <a:prstGeom prst="line">
            <a:avLst/>
          </a:prstGeom>
          <a:ln w="571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5475" y="316363"/>
            <a:ext cx="9956800" cy="752329"/>
          </a:xfrm>
        </p:spPr>
        <p:txBody>
          <a:bodyPr/>
          <a:lstStyle/>
          <a:p>
            <a:r>
              <a:rPr lang="fr-FR"/>
              <a:t>Lorenz Curves &amp; Income Redistribution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2639449" y="1944934"/>
            <a:ext cx="485258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26"/>
          <p:cNvSpPr txBox="1"/>
          <p:nvPr/>
        </p:nvSpPr>
        <p:spPr>
          <a:xfrm>
            <a:off x="7136064" y="5811444"/>
            <a:ext cx="687403" cy="327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100%</a:t>
            </a:r>
            <a:endParaRPr lang="en-GB"/>
          </a:p>
        </p:txBody>
      </p:sp>
      <p:cxnSp>
        <p:nvCxnSpPr>
          <p:cNvPr id="52" name="Connecteur droit 51"/>
          <p:cNvCxnSpPr/>
          <p:nvPr/>
        </p:nvCxnSpPr>
        <p:spPr>
          <a:xfrm flipH="1" flipV="1">
            <a:off x="7479765" y="1944934"/>
            <a:ext cx="0" cy="292805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26"/>
          <p:cNvSpPr txBox="1"/>
          <p:nvPr/>
        </p:nvSpPr>
        <p:spPr>
          <a:xfrm>
            <a:off x="1840434" y="1781050"/>
            <a:ext cx="687403" cy="327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100%</a:t>
            </a:r>
            <a:endParaRPr lang="en-GB"/>
          </a:p>
        </p:txBody>
      </p:sp>
      <p:sp>
        <p:nvSpPr>
          <p:cNvPr id="60" name="TextBox 28"/>
          <p:cNvSpPr txBox="1"/>
          <p:nvPr/>
        </p:nvSpPr>
        <p:spPr>
          <a:xfrm>
            <a:off x="1129553" y="1372762"/>
            <a:ext cx="1463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% INCOME</a:t>
            </a:r>
            <a:endParaRPr lang="en-GB" b="1"/>
          </a:p>
        </p:txBody>
      </p:sp>
      <p:sp>
        <p:nvSpPr>
          <p:cNvPr id="20" name="TextBox 26"/>
          <p:cNvSpPr txBox="1"/>
          <p:nvPr/>
        </p:nvSpPr>
        <p:spPr>
          <a:xfrm>
            <a:off x="2062126" y="5823737"/>
            <a:ext cx="459787" cy="327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0%</a:t>
            </a:r>
            <a:endParaRPr lang="en-GB"/>
          </a:p>
        </p:txBody>
      </p:sp>
      <p:sp>
        <p:nvSpPr>
          <p:cNvPr id="17" name="TextBox 26"/>
          <p:cNvSpPr txBox="1"/>
          <p:nvPr/>
        </p:nvSpPr>
        <p:spPr>
          <a:xfrm>
            <a:off x="2657689" y="6172305"/>
            <a:ext cx="4822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/>
              <a:t>% POPULATION</a:t>
            </a:r>
          </a:p>
        </p:txBody>
      </p:sp>
      <p:sp>
        <p:nvSpPr>
          <p:cNvPr id="21" name="Freeform 20"/>
          <p:cNvSpPr/>
          <p:nvPr/>
        </p:nvSpPr>
        <p:spPr>
          <a:xfrm>
            <a:off x="2665460" y="1941190"/>
            <a:ext cx="4814306" cy="3780065"/>
          </a:xfrm>
          <a:custGeom>
            <a:avLst/>
            <a:gdLst>
              <a:gd name="connsiteX0" fmla="*/ 0 w 4825093"/>
              <a:gd name="connsiteY0" fmla="*/ 3780065 h 3780065"/>
              <a:gd name="connsiteX1" fmla="*/ 3845379 w 4825093"/>
              <a:gd name="connsiteY1" fmla="*/ 2816679 h 3780065"/>
              <a:gd name="connsiteX2" fmla="*/ 4825093 w 4825093"/>
              <a:gd name="connsiteY2" fmla="*/ 0 h 378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25093" h="3780065">
                <a:moveTo>
                  <a:pt x="0" y="3780065"/>
                </a:moveTo>
                <a:cubicBezTo>
                  <a:pt x="1520598" y="3613377"/>
                  <a:pt x="3041197" y="3446690"/>
                  <a:pt x="3845379" y="2816679"/>
                </a:cubicBezTo>
                <a:cubicBezTo>
                  <a:pt x="4649561" y="2186668"/>
                  <a:pt x="4737327" y="1093334"/>
                  <a:pt x="4825093" y="0"/>
                </a:cubicBezTo>
              </a:path>
            </a:pathLst>
          </a:cu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6" name="Freeform 25"/>
          <p:cNvSpPr/>
          <p:nvPr/>
        </p:nvSpPr>
        <p:spPr>
          <a:xfrm>
            <a:off x="2665460" y="1944934"/>
            <a:ext cx="4814306" cy="3776745"/>
          </a:xfrm>
          <a:custGeom>
            <a:avLst/>
            <a:gdLst>
              <a:gd name="connsiteX0" fmla="*/ 0 w 4825093"/>
              <a:gd name="connsiteY0" fmla="*/ 3804557 h 3804557"/>
              <a:gd name="connsiteX1" fmla="*/ 3224893 w 4825093"/>
              <a:gd name="connsiteY1" fmla="*/ 2000250 h 3804557"/>
              <a:gd name="connsiteX2" fmla="*/ 4825093 w 4825093"/>
              <a:gd name="connsiteY2" fmla="*/ 0 h 3804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25093" h="3804557">
                <a:moveTo>
                  <a:pt x="0" y="3804557"/>
                </a:moveTo>
                <a:cubicBezTo>
                  <a:pt x="1210355" y="3219450"/>
                  <a:pt x="2420711" y="2634343"/>
                  <a:pt x="3224893" y="2000250"/>
                </a:cubicBezTo>
                <a:cubicBezTo>
                  <a:pt x="4029075" y="1366157"/>
                  <a:pt x="4427084" y="683078"/>
                  <a:pt x="4825093" y="0"/>
                </a:cubicBezTo>
              </a:path>
            </a:pathLst>
          </a:cu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4" name="Connecteur droit avec flèche 3"/>
          <p:cNvCxnSpPr/>
          <p:nvPr/>
        </p:nvCxnSpPr>
        <p:spPr>
          <a:xfrm flipH="1" flipV="1">
            <a:off x="2646860" y="1436621"/>
            <a:ext cx="0" cy="430658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/>
          <p:cNvCxnSpPr/>
          <p:nvPr/>
        </p:nvCxnSpPr>
        <p:spPr>
          <a:xfrm>
            <a:off x="2648965" y="5743767"/>
            <a:ext cx="511488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26">
            <a:extLst>
              <a:ext uri="{FF2B5EF4-FFF2-40B4-BE49-F238E27FC236}">
                <a16:creationId xmlns:a16="http://schemas.microsoft.com/office/drawing/2014/main" id="{CC8DFF83-11A4-2FFC-01E8-7228B53F6B0D}"/>
              </a:ext>
            </a:extLst>
          </p:cNvPr>
          <p:cNvSpPr txBox="1"/>
          <p:nvPr/>
        </p:nvSpPr>
        <p:spPr>
          <a:xfrm>
            <a:off x="3458763" y="3289576"/>
            <a:ext cx="15584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b="1">
                <a:solidFill>
                  <a:schemeClr val="accent2">
                    <a:lumMod val="75000"/>
                  </a:schemeClr>
                </a:solidFill>
              </a:rPr>
              <a:t>AFTER INCOME</a:t>
            </a:r>
          </a:p>
          <a:p>
            <a:pPr algn="ctr"/>
            <a:r>
              <a:rPr lang="en-GB" sz="1400" b="1">
                <a:solidFill>
                  <a:schemeClr val="accent2">
                    <a:lumMod val="75000"/>
                  </a:schemeClr>
                </a:solidFill>
              </a:rPr>
              <a:t>REDISTRIBUTION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7F6DCFD-20DE-7AF3-06FE-F11CACF66E45}"/>
              </a:ext>
            </a:extLst>
          </p:cNvPr>
          <p:cNvCxnSpPr/>
          <p:nvPr/>
        </p:nvCxnSpPr>
        <p:spPr>
          <a:xfrm flipH="1" flipV="1">
            <a:off x="6593467" y="4766899"/>
            <a:ext cx="157151" cy="193721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26">
            <a:extLst>
              <a:ext uri="{FF2B5EF4-FFF2-40B4-BE49-F238E27FC236}">
                <a16:creationId xmlns:a16="http://schemas.microsoft.com/office/drawing/2014/main" id="{0DDDD5A8-AD2D-21AC-FD59-BEA8E9CD7EBC}"/>
              </a:ext>
            </a:extLst>
          </p:cNvPr>
          <p:cNvSpPr txBox="1"/>
          <p:nvPr/>
        </p:nvSpPr>
        <p:spPr>
          <a:xfrm>
            <a:off x="6710704" y="4931691"/>
            <a:ext cx="15584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b="1">
                <a:solidFill>
                  <a:srgbClr val="002060"/>
                </a:solidFill>
              </a:rPr>
              <a:t>BEFORE INCOME</a:t>
            </a:r>
          </a:p>
          <a:p>
            <a:pPr algn="ctr"/>
            <a:r>
              <a:rPr lang="en-GB" sz="1400" b="1">
                <a:solidFill>
                  <a:srgbClr val="002060"/>
                </a:solidFill>
              </a:rPr>
              <a:t>REDISTRIBUTION</a:t>
            </a:r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EEA19F96-3A09-AC63-56DE-754AF0DA22E4}"/>
              </a:ext>
            </a:extLst>
          </p:cNvPr>
          <p:cNvSpPr/>
          <p:nvPr/>
        </p:nvSpPr>
        <p:spPr>
          <a:xfrm rot="8008392">
            <a:off x="5772648" y="4289609"/>
            <a:ext cx="259080" cy="523048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22" name="Connecteur droit 51">
            <a:extLst>
              <a:ext uri="{FF2B5EF4-FFF2-40B4-BE49-F238E27FC236}">
                <a16:creationId xmlns:a16="http://schemas.microsoft.com/office/drawing/2014/main" id="{6BCE658D-4230-7C76-DEB7-1A3E490359F6}"/>
              </a:ext>
            </a:extLst>
          </p:cNvPr>
          <p:cNvCxnSpPr/>
          <p:nvPr/>
        </p:nvCxnSpPr>
        <p:spPr>
          <a:xfrm flipH="1" flipV="1">
            <a:off x="5266155" y="4354830"/>
            <a:ext cx="0" cy="138147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51">
            <a:extLst>
              <a:ext uri="{FF2B5EF4-FFF2-40B4-BE49-F238E27FC236}">
                <a16:creationId xmlns:a16="http://schemas.microsoft.com/office/drawing/2014/main" id="{F309A5C8-E48E-4682-2CB9-033965471BC2}"/>
              </a:ext>
            </a:extLst>
          </p:cNvPr>
          <p:cNvCxnSpPr/>
          <p:nvPr/>
        </p:nvCxnSpPr>
        <p:spPr>
          <a:xfrm flipH="1" flipV="1">
            <a:off x="7500387" y="5463818"/>
            <a:ext cx="0" cy="27248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5">
            <a:extLst>
              <a:ext uri="{FF2B5EF4-FFF2-40B4-BE49-F238E27FC236}">
                <a16:creationId xmlns:a16="http://schemas.microsoft.com/office/drawing/2014/main" id="{90F91A82-AFD9-0735-9C26-2DD05BFAB53C}"/>
              </a:ext>
            </a:extLst>
          </p:cNvPr>
          <p:cNvCxnSpPr/>
          <p:nvPr/>
        </p:nvCxnSpPr>
        <p:spPr>
          <a:xfrm>
            <a:off x="2639449" y="4356664"/>
            <a:ext cx="262670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5">
            <a:extLst>
              <a:ext uri="{FF2B5EF4-FFF2-40B4-BE49-F238E27FC236}">
                <a16:creationId xmlns:a16="http://schemas.microsoft.com/office/drawing/2014/main" id="{AAB4E5D8-0166-0DE8-191C-8AAD44F588F9}"/>
              </a:ext>
            </a:extLst>
          </p:cNvPr>
          <p:cNvCxnSpPr/>
          <p:nvPr/>
        </p:nvCxnSpPr>
        <p:spPr>
          <a:xfrm>
            <a:off x="2634980" y="5305354"/>
            <a:ext cx="262670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26">
            <a:extLst>
              <a:ext uri="{FF2B5EF4-FFF2-40B4-BE49-F238E27FC236}">
                <a16:creationId xmlns:a16="http://schemas.microsoft.com/office/drawing/2014/main" id="{4A1A3047-1F1C-B3DC-906B-FCF30432FF24}"/>
              </a:ext>
            </a:extLst>
          </p:cNvPr>
          <p:cNvSpPr txBox="1"/>
          <p:nvPr/>
        </p:nvSpPr>
        <p:spPr>
          <a:xfrm>
            <a:off x="2006650" y="5115906"/>
            <a:ext cx="566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15%</a:t>
            </a:r>
            <a:endParaRPr lang="en-GB"/>
          </a:p>
        </p:txBody>
      </p:sp>
      <p:sp>
        <p:nvSpPr>
          <p:cNvPr id="38" name="TextBox 26">
            <a:extLst>
              <a:ext uri="{FF2B5EF4-FFF2-40B4-BE49-F238E27FC236}">
                <a16:creationId xmlns:a16="http://schemas.microsoft.com/office/drawing/2014/main" id="{95D80D5F-CC94-DE64-D186-6977CEB9B62A}"/>
              </a:ext>
            </a:extLst>
          </p:cNvPr>
          <p:cNvSpPr txBox="1"/>
          <p:nvPr/>
        </p:nvSpPr>
        <p:spPr>
          <a:xfrm>
            <a:off x="2006651" y="4170164"/>
            <a:ext cx="566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40%</a:t>
            </a:r>
            <a:endParaRPr lang="en-GB"/>
          </a:p>
        </p:txBody>
      </p:sp>
      <p:sp>
        <p:nvSpPr>
          <p:cNvPr id="39" name="TextBox 26">
            <a:extLst>
              <a:ext uri="{FF2B5EF4-FFF2-40B4-BE49-F238E27FC236}">
                <a16:creationId xmlns:a16="http://schemas.microsoft.com/office/drawing/2014/main" id="{87FE520D-DF3D-8056-9D52-4EF1D3770010}"/>
              </a:ext>
            </a:extLst>
          </p:cNvPr>
          <p:cNvSpPr txBox="1"/>
          <p:nvPr/>
        </p:nvSpPr>
        <p:spPr>
          <a:xfrm>
            <a:off x="4978595" y="5790144"/>
            <a:ext cx="566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50%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080804"/>
      </p:ext>
    </p:extLst>
  </p:cSld>
  <p:clrMapOvr>
    <a:masterClrMapping/>
  </p:clrMapOvr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2094979" y="1911875"/>
            <a:ext cx="4826000" cy="3771900"/>
          </a:xfrm>
          <a:custGeom>
            <a:avLst/>
            <a:gdLst>
              <a:gd name="connsiteX0" fmla="*/ 0 w 4826000"/>
              <a:gd name="connsiteY0" fmla="*/ 3765550 h 3771900"/>
              <a:gd name="connsiteX1" fmla="*/ 4826000 w 4826000"/>
              <a:gd name="connsiteY1" fmla="*/ 3771900 h 3771900"/>
              <a:gd name="connsiteX2" fmla="*/ 4813300 w 4826000"/>
              <a:gd name="connsiteY2" fmla="*/ 0 h 3771900"/>
              <a:gd name="connsiteX3" fmla="*/ 0 w 4826000"/>
              <a:gd name="connsiteY3" fmla="*/ 3765550 h 377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6000" h="3771900">
                <a:moveTo>
                  <a:pt x="0" y="3765550"/>
                </a:moveTo>
                <a:lnTo>
                  <a:pt x="4826000" y="3771900"/>
                </a:lnTo>
                <a:cubicBezTo>
                  <a:pt x="4821767" y="2514600"/>
                  <a:pt x="4817533" y="1257300"/>
                  <a:pt x="4813300" y="0"/>
                </a:cubicBezTo>
                <a:lnTo>
                  <a:pt x="0" y="376555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6" name="Connecteur droit 5"/>
          <p:cNvCxnSpPr/>
          <p:nvPr/>
        </p:nvCxnSpPr>
        <p:spPr>
          <a:xfrm>
            <a:off x="2070571" y="1895943"/>
            <a:ext cx="485258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/>
          <p:cNvCxnSpPr/>
          <p:nvPr/>
        </p:nvCxnSpPr>
        <p:spPr>
          <a:xfrm flipH="1" flipV="1">
            <a:off x="6910887" y="1895943"/>
            <a:ext cx="0" cy="376322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 2"/>
          <p:cNvSpPr/>
          <p:nvPr/>
        </p:nvSpPr>
        <p:spPr>
          <a:xfrm>
            <a:off x="2095162" y="1899646"/>
            <a:ext cx="4806950" cy="3771900"/>
          </a:xfrm>
          <a:custGeom>
            <a:avLst/>
            <a:gdLst>
              <a:gd name="connsiteX0" fmla="*/ 0 w 4806950"/>
              <a:gd name="connsiteY0" fmla="*/ 3771900 h 3771900"/>
              <a:gd name="connsiteX1" fmla="*/ 3213100 w 4806950"/>
              <a:gd name="connsiteY1" fmla="*/ 2559050 h 3771900"/>
              <a:gd name="connsiteX2" fmla="*/ 4806950 w 4806950"/>
              <a:gd name="connsiteY2" fmla="*/ 0 h 377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06950" h="3771900">
                <a:moveTo>
                  <a:pt x="0" y="3771900"/>
                </a:moveTo>
                <a:cubicBezTo>
                  <a:pt x="1205971" y="3479800"/>
                  <a:pt x="2411942" y="3187700"/>
                  <a:pt x="3213100" y="2559050"/>
                </a:cubicBezTo>
                <a:cubicBezTo>
                  <a:pt x="4014258" y="1930400"/>
                  <a:pt x="4410604" y="965200"/>
                  <a:pt x="4806950" y="0"/>
                </a:cubicBezTo>
              </a:path>
            </a:pathLst>
          </a:custGeom>
          <a:solidFill>
            <a:schemeClr val="bg2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24" name="Connecteur droit 7"/>
          <p:cNvCxnSpPr/>
          <p:nvPr/>
        </p:nvCxnSpPr>
        <p:spPr>
          <a:xfrm flipV="1">
            <a:off x="2082461" y="1895943"/>
            <a:ext cx="4803759" cy="3776130"/>
          </a:xfrm>
          <a:prstGeom prst="line">
            <a:avLst/>
          </a:prstGeom>
          <a:ln w="571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6288" y="365354"/>
            <a:ext cx="9956800" cy="752329"/>
          </a:xfrm>
        </p:spPr>
        <p:txBody>
          <a:bodyPr/>
          <a:lstStyle/>
          <a:p>
            <a:r>
              <a:rPr lang="fr-FR"/>
              <a:t>The Gini Coefficient</a:t>
            </a:r>
          </a:p>
        </p:txBody>
      </p:sp>
      <p:sp>
        <p:nvSpPr>
          <p:cNvPr id="51" name="TextBox 26"/>
          <p:cNvSpPr txBox="1"/>
          <p:nvPr/>
        </p:nvSpPr>
        <p:spPr>
          <a:xfrm>
            <a:off x="6567186" y="5762453"/>
            <a:ext cx="687403" cy="327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100%</a:t>
            </a:r>
            <a:endParaRPr lang="en-GB"/>
          </a:p>
        </p:txBody>
      </p:sp>
      <p:sp>
        <p:nvSpPr>
          <p:cNvPr id="55" name="TextBox 26"/>
          <p:cNvSpPr txBox="1"/>
          <p:nvPr/>
        </p:nvSpPr>
        <p:spPr>
          <a:xfrm>
            <a:off x="1271556" y="1732059"/>
            <a:ext cx="687403" cy="327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100%</a:t>
            </a:r>
            <a:endParaRPr lang="en-GB"/>
          </a:p>
        </p:txBody>
      </p:sp>
      <p:sp>
        <p:nvSpPr>
          <p:cNvPr id="60" name="TextBox 28"/>
          <p:cNvSpPr txBox="1"/>
          <p:nvPr/>
        </p:nvSpPr>
        <p:spPr>
          <a:xfrm>
            <a:off x="560675" y="1323771"/>
            <a:ext cx="1463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% INCOME</a:t>
            </a:r>
            <a:endParaRPr lang="en-GB" b="1"/>
          </a:p>
        </p:txBody>
      </p:sp>
      <p:sp>
        <p:nvSpPr>
          <p:cNvPr id="20" name="TextBox 26"/>
          <p:cNvSpPr txBox="1"/>
          <p:nvPr/>
        </p:nvSpPr>
        <p:spPr>
          <a:xfrm>
            <a:off x="1493248" y="5774746"/>
            <a:ext cx="459787" cy="327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0%</a:t>
            </a:r>
            <a:endParaRPr lang="en-GB"/>
          </a:p>
        </p:txBody>
      </p:sp>
      <p:sp>
        <p:nvSpPr>
          <p:cNvPr id="17" name="TextBox 26"/>
          <p:cNvSpPr txBox="1"/>
          <p:nvPr/>
        </p:nvSpPr>
        <p:spPr>
          <a:xfrm>
            <a:off x="2088811" y="6123314"/>
            <a:ext cx="4822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/>
              <a:t>% POPULATION</a:t>
            </a:r>
          </a:p>
        </p:txBody>
      </p:sp>
      <p:sp>
        <p:nvSpPr>
          <p:cNvPr id="16" name="TextBox 26"/>
          <p:cNvSpPr txBox="1"/>
          <p:nvPr/>
        </p:nvSpPr>
        <p:spPr>
          <a:xfrm>
            <a:off x="4741501" y="3784008"/>
            <a:ext cx="444352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/>
              <a:t>A</a:t>
            </a:r>
          </a:p>
        </p:txBody>
      </p:sp>
      <p:sp>
        <p:nvSpPr>
          <p:cNvPr id="18" name="TextBox 26"/>
          <p:cNvSpPr txBox="1"/>
          <p:nvPr/>
        </p:nvSpPr>
        <p:spPr>
          <a:xfrm>
            <a:off x="5739427" y="4717457"/>
            <a:ext cx="4283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/>
              <a:t>B</a:t>
            </a:r>
            <a:endParaRPr lang="en-GB" sz="3200" b="1"/>
          </a:p>
        </p:txBody>
      </p:sp>
      <p:sp>
        <p:nvSpPr>
          <p:cNvPr id="19" name="Rectangle 18"/>
          <p:cNvSpPr/>
          <p:nvPr/>
        </p:nvSpPr>
        <p:spPr>
          <a:xfrm>
            <a:off x="7458487" y="3520986"/>
            <a:ext cx="1929014" cy="513134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fr-FR" sz="2000" b="1">
                <a:solidFill>
                  <a:schemeClr val="tx1"/>
                </a:solidFill>
              </a:rPr>
              <a:t>G = A / (A + B)</a:t>
            </a:r>
          </a:p>
        </p:txBody>
      </p:sp>
      <p:cxnSp>
        <p:nvCxnSpPr>
          <p:cNvPr id="4" name="Connecteur droit avec flèche 3"/>
          <p:cNvCxnSpPr/>
          <p:nvPr/>
        </p:nvCxnSpPr>
        <p:spPr>
          <a:xfrm flipH="1" flipV="1">
            <a:off x="2072989" y="1384536"/>
            <a:ext cx="0" cy="430658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/>
          <p:cNvCxnSpPr/>
          <p:nvPr/>
        </p:nvCxnSpPr>
        <p:spPr>
          <a:xfrm>
            <a:off x="2076111" y="5692488"/>
            <a:ext cx="511488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6781443"/>
      </p:ext>
    </p:extLst>
  </p:cSld>
  <p:clrMapOvr>
    <a:masterClrMapping/>
  </p:clrMapOvr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7950"/>
          </a:xfrm>
        </p:spPr>
        <p:txBody>
          <a:bodyPr/>
          <a:lstStyle/>
          <a:p>
            <a:r>
              <a:rPr lang="en-US"/>
              <a:t>Expansionary Monetary Policy</a:t>
            </a:r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1679893" y="1692006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1679893" y="5659848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622007" y="5336682"/>
            <a:ext cx="24294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AGGREGATE OUTPUT</a:t>
            </a:r>
          </a:p>
          <a:p>
            <a:pPr algn="ctr"/>
            <a:r>
              <a:rPr lang="en-US" b="1"/>
              <a:t>(REAL GDP)</a:t>
            </a:r>
            <a:endParaRPr lang="en-GB" b="1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465706" y="2156778"/>
            <a:ext cx="2732628" cy="278816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214662" y="1836040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SRAS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6779" y="1941720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14" name="Straight Connector 13"/>
          <p:cNvCxnSpPr/>
          <p:nvPr/>
        </p:nvCxnSpPr>
        <p:spPr>
          <a:xfrm>
            <a:off x="2317302" y="1920603"/>
            <a:ext cx="2238461" cy="312072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501782" y="504132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010856" y="3579433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0856" y="3579433"/>
                <a:ext cx="627351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/>
          <p:nvPr/>
        </p:nvCxnSpPr>
        <p:spPr>
          <a:xfrm>
            <a:off x="1679893" y="3763354"/>
            <a:ext cx="195662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3545076" y="3661253"/>
            <a:ext cx="182880" cy="182880"/>
            <a:chOff x="4728680" y="3055122"/>
            <a:chExt cx="256500" cy="261196"/>
          </a:xfrm>
        </p:grpSpPr>
        <p:cxnSp>
          <p:nvCxnSpPr>
            <p:cNvPr id="34" name="Straight Connector 33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Connector 38"/>
          <p:cNvCxnSpPr/>
          <p:nvPr/>
        </p:nvCxnSpPr>
        <p:spPr>
          <a:xfrm flipH="1" flipV="1">
            <a:off x="3643828" y="3763354"/>
            <a:ext cx="0" cy="189649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407390" y="5694448"/>
                <a:ext cx="457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7390" y="5694448"/>
                <a:ext cx="45717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/>
          <p:cNvCxnSpPr/>
          <p:nvPr/>
        </p:nvCxnSpPr>
        <p:spPr>
          <a:xfrm>
            <a:off x="3466060" y="1932115"/>
            <a:ext cx="2232703" cy="3112696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649779" y="5044811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3029042" y="2327543"/>
            <a:ext cx="538843" cy="323166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011816" y="2899076"/>
                <a:ext cx="6326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816" y="2899076"/>
                <a:ext cx="632674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Connector 28"/>
          <p:cNvCxnSpPr/>
          <p:nvPr/>
        </p:nvCxnSpPr>
        <p:spPr>
          <a:xfrm>
            <a:off x="1679893" y="3082997"/>
            <a:ext cx="261268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4201139" y="2980896"/>
            <a:ext cx="182880" cy="182880"/>
            <a:chOff x="4728680" y="3055122"/>
            <a:chExt cx="256500" cy="261196"/>
          </a:xfrm>
        </p:grpSpPr>
        <p:cxnSp>
          <p:nvCxnSpPr>
            <p:cNvPr id="36" name="Straight Connector 35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8" name="Straight Connector 37"/>
          <p:cNvCxnSpPr/>
          <p:nvPr/>
        </p:nvCxnSpPr>
        <p:spPr>
          <a:xfrm flipH="1" flipV="1">
            <a:off x="4309074" y="1824466"/>
            <a:ext cx="0" cy="3823810"/>
          </a:xfrm>
          <a:prstGeom prst="line">
            <a:avLst/>
          </a:prstGeom>
          <a:ln w="571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815124" y="5698755"/>
                <a:ext cx="9878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5124" y="5698755"/>
                <a:ext cx="987899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/>
          <p:cNvSpPr/>
          <p:nvPr/>
        </p:nvSpPr>
        <p:spPr>
          <a:xfrm>
            <a:off x="6025332" y="3045586"/>
            <a:ext cx="1347109" cy="1010544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tx1"/>
                </a:solidFill>
              </a:rPr>
              <a:t>POSITIVE DEMAND SHOCK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41" name="Right Arrow 40"/>
          <p:cNvSpPr/>
          <p:nvPr/>
        </p:nvSpPr>
        <p:spPr>
          <a:xfrm>
            <a:off x="3635978" y="6064943"/>
            <a:ext cx="673096" cy="24804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3" name="Right Arrow 42"/>
          <p:cNvSpPr/>
          <p:nvPr/>
        </p:nvSpPr>
        <p:spPr>
          <a:xfrm rot="16200000">
            <a:off x="521158" y="3291471"/>
            <a:ext cx="663498" cy="24804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1B7AF4-0DEA-E6C4-A50E-1C40C3A88E0E}"/>
              </a:ext>
            </a:extLst>
          </p:cNvPr>
          <p:cNvSpPr txBox="1"/>
          <p:nvPr/>
        </p:nvSpPr>
        <p:spPr>
          <a:xfrm>
            <a:off x="3957406" y="1389553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LRAS</a:t>
            </a:r>
            <a:endParaRPr lang="en-GB" b="1" baseline="-25000"/>
          </a:p>
        </p:txBody>
      </p:sp>
    </p:spTree>
    <p:extLst>
      <p:ext uri="{BB962C8B-B14F-4D97-AF65-F5344CB8AC3E}">
        <p14:creationId xmlns:p14="http://schemas.microsoft.com/office/powerpoint/2010/main" val="1555644907"/>
      </p:ext>
    </p:extLst>
  </p:cSld>
  <p:clrMapOvr>
    <a:masterClrMapping/>
  </p:clrMapOvr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8626" y="644988"/>
            <a:ext cx="9956800" cy="778307"/>
          </a:xfrm>
        </p:spPr>
        <p:txBody>
          <a:bodyPr/>
          <a:lstStyle/>
          <a:p>
            <a:r>
              <a:rPr lang="en-US"/>
              <a:t>Expansionary Monetary Policy</a:t>
            </a:r>
            <a:endParaRPr lang="fr-FR"/>
          </a:p>
        </p:txBody>
      </p:sp>
      <p:sp>
        <p:nvSpPr>
          <p:cNvPr id="18" name="TextBox 17"/>
          <p:cNvSpPr txBox="1"/>
          <p:nvPr/>
        </p:nvSpPr>
        <p:spPr>
          <a:xfrm>
            <a:off x="6511047" y="5531447"/>
            <a:ext cx="238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  <p:sp>
        <p:nvSpPr>
          <p:cNvPr id="20" name="TextBox 19"/>
          <p:cNvSpPr txBox="1"/>
          <p:nvPr/>
        </p:nvSpPr>
        <p:spPr>
          <a:xfrm>
            <a:off x="5574077" y="1937416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3860" y="2176565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568933" y="5859928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804086" y="2349304"/>
            <a:ext cx="0" cy="72553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596059" y="4756350"/>
            <a:ext cx="167272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 flipV="1">
            <a:off x="701427" y="1423295"/>
            <a:ext cx="5103175" cy="3333053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1568933" y="1886770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EF06F4-6762-6A27-5DD7-CD0DA0162E31}"/>
              </a:ext>
            </a:extLst>
          </p:cNvPr>
          <p:cNvCxnSpPr/>
          <p:nvPr/>
        </p:nvCxnSpPr>
        <p:spPr>
          <a:xfrm>
            <a:off x="4314353" y="3175793"/>
            <a:ext cx="912573" cy="212933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992706D-6E9F-9E83-7492-647CCDA01B44}"/>
              </a:ext>
            </a:extLst>
          </p:cNvPr>
          <p:cNvCxnSpPr/>
          <p:nvPr/>
        </p:nvCxnSpPr>
        <p:spPr>
          <a:xfrm>
            <a:off x="5177953" y="3175793"/>
            <a:ext cx="912573" cy="2129338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C308BD60-4779-2707-786E-1C94D2F60B7B}"/>
              </a:ext>
            </a:extLst>
          </p:cNvPr>
          <p:cNvSpPr/>
          <p:nvPr/>
        </p:nvSpPr>
        <p:spPr>
          <a:xfrm>
            <a:off x="4656307" y="3267526"/>
            <a:ext cx="376136" cy="246434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58E2D2D-124F-8A60-0D3F-2F5EDEFB5941}"/>
              </a:ext>
            </a:extLst>
          </p:cNvPr>
          <p:cNvCxnSpPr/>
          <p:nvPr/>
        </p:nvCxnSpPr>
        <p:spPr>
          <a:xfrm flipH="1">
            <a:off x="1568933" y="4392591"/>
            <a:ext cx="326274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78E2441-32F2-E558-D3CA-FC7DD8A170C3}"/>
              </a:ext>
            </a:extLst>
          </p:cNvPr>
          <p:cNvGrpSpPr/>
          <p:nvPr/>
        </p:nvGrpSpPr>
        <p:grpSpPr>
          <a:xfrm>
            <a:off x="4747215" y="4298107"/>
            <a:ext cx="182880" cy="184468"/>
            <a:chOff x="4715318" y="3055122"/>
            <a:chExt cx="269862" cy="26346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26D9128-11D6-D5B8-C971-6E1C76A27EE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8BB8212-E2B3-2BFD-8B29-0B0BEA22131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1C6434A8-1C47-DF20-4D0F-169D83464732}"/>
              </a:ext>
            </a:extLst>
          </p:cNvPr>
          <p:cNvSpPr/>
          <p:nvPr/>
        </p:nvSpPr>
        <p:spPr>
          <a:xfrm>
            <a:off x="6668202" y="3175793"/>
            <a:ext cx="1925184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POSITIVE</a:t>
            </a:r>
            <a:r>
              <a:rPr lang="en-US" b="1">
                <a:solidFill>
                  <a:schemeClr val="tx1"/>
                </a:solidFill>
              </a:rPr>
              <a:t> DEMAND SHOCK </a:t>
            </a:r>
            <a:endParaRPr lang="en-GB" b="1">
              <a:solidFill>
                <a:schemeClr val="tx1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F85708C-408F-3C83-E056-7FE889D733E5}"/>
              </a:ext>
            </a:extLst>
          </p:cNvPr>
          <p:cNvCxnSpPr/>
          <p:nvPr/>
        </p:nvCxnSpPr>
        <p:spPr>
          <a:xfrm flipH="1">
            <a:off x="1568933" y="3885508"/>
            <a:ext cx="392214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4CD4BAB-CD3A-3347-205D-A680CEE22F25}"/>
              </a:ext>
            </a:extLst>
          </p:cNvPr>
          <p:cNvGrpSpPr/>
          <p:nvPr/>
        </p:nvGrpSpPr>
        <p:grpSpPr>
          <a:xfrm>
            <a:off x="5399727" y="3792914"/>
            <a:ext cx="182880" cy="184468"/>
            <a:chOff x="4715318" y="3055122"/>
            <a:chExt cx="269862" cy="263464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4BB1E1C-2D7B-CC5B-12DF-60FC6E8E398C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8FBC8E-BF1E-7144-3A50-4C191298DDD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ABBC0A1-1F80-85CD-CC00-EBF4F5A49A6B}"/>
              </a:ext>
            </a:extLst>
          </p:cNvPr>
          <p:cNvCxnSpPr/>
          <p:nvPr/>
        </p:nvCxnSpPr>
        <p:spPr>
          <a:xfrm flipH="1">
            <a:off x="5488961" y="3883391"/>
            <a:ext cx="0" cy="197052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/>
              <p:nvPr/>
            </p:nvSpPr>
            <p:spPr>
              <a:xfrm>
                <a:off x="906037" y="4203073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037" y="4203073"/>
                <a:ext cx="627351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7A2E6E1-3E92-739A-436C-86F31F305E1D}"/>
                  </a:ext>
                </a:extLst>
              </p:cNvPr>
              <p:cNvSpPr txBox="1"/>
              <p:nvPr/>
            </p:nvSpPr>
            <p:spPr>
              <a:xfrm>
                <a:off x="900715" y="3697880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7A2E6E1-3E92-739A-436C-86F31F305E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715" y="3697880"/>
                <a:ext cx="632673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9A9CCFA4-7AD0-CCDD-7CE7-375B55F2F95B}"/>
              </a:ext>
            </a:extLst>
          </p:cNvPr>
          <p:cNvCxnSpPr/>
          <p:nvPr/>
        </p:nvCxnSpPr>
        <p:spPr>
          <a:xfrm flipH="1">
            <a:off x="4831673" y="4392850"/>
            <a:ext cx="0" cy="146106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8C6D97D5-E7B3-6910-E215-C46022ECF2C6}"/>
                  </a:ext>
                </a:extLst>
              </p:cNvPr>
              <p:cNvSpPr txBox="1"/>
              <p:nvPr/>
            </p:nvSpPr>
            <p:spPr>
              <a:xfrm>
                <a:off x="4577436" y="5892553"/>
                <a:ext cx="5084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8C6D97D5-E7B3-6910-E215-C46022ECF2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436" y="5892553"/>
                <a:ext cx="508473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1735B7-1CDF-2FE3-21E8-ADBFAAC2776A}"/>
                  </a:ext>
                </a:extLst>
              </p:cNvPr>
              <p:cNvSpPr txBox="1"/>
              <p:nvPr/>
            </p:nvSpPr>
            <p:spPr>
              <a:xfrm>
                <a:off x="4976255" y="5892553"/>
                <a:ext cx="10391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1735B7-1CDF-2FE3-21E8-ADBFAAC277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6255" y="5892553"/>
                <a:ext cx="1039195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Arrow: Down 55">
            <a:extLst>
              <a:ext uri="{FF2B5EF4-FFF2-40B4-BE49-F238E27FC236}">
                <a16:creationId xmlns:a16="http://schemas.microsoft.com/office/drawing/2014/main" id="{6EBC5361-5DA2-BD1E-600D-48F98DA75DB1}"/>
              </a:ext>
            </a:extLst>
          </p:cNvPr>
          <p:cNvSpPr/>
          <p:nvPr/>
        </p:nvSpPr>
        <p:spPr>
          <a:xfrm rot="16200000">
            <a:off x="5036875" y="6055703"/>
            <a:ext cx="246888" cy="657290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7" name="Arrow: Down 56">
            <a:extLst>
              <a:ext uri="{FF2B5EF4-FFF2-40B4-BE49-F238E27FC236}">
                <a16:creationId xmlns:a16="http://schemas.microsoft.com/office/drawing/2014/main" id="{F554A496-6984-28C8-1082-F0FCFE4BB402}"/>
              </a:ext>
            </a:extLst>
          </p:cNvPr>
          <p:cNvSpPr/>
          <p:nvPr/>
        </p:nvSpPr>
        <p:spPr>
          <a:xfrm rot="10800000">
            <a:off x="684042" y="3881846"/>
            <a:ext cx="246888" cy="509200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E46359C-25CB-63FC-B7CA-008F12988F9F}"/>
              </a:ext>
            </a:extLst>
          </p:cNvPr>
          <p:cNvSpPr txBox="1"/>
          <p:nvPr/>
        </p:nvSpPr>
        <p:spPr>
          <a:xfrm>
            <a:off x="4029659" y="277383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64027DA-D5EF-5359-E6FE-8A40F4C4FE54}"/>
              </a:ext>
            </a:extLst>
          </p:cNvPr>
          <p:cNvSpPr txBox="1"/>
          <p:nvPr/>
        </p:nvSpPr>
        <p:spPr>
          <a:xfrm>
            <a:off x="4893259" y="277383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440647"/>
      </p:ext>
    </p:extLst>
  </p:cSld>
  <p:clrMapOvr>
    <a:masterClrMapping/>
  </p:clrMapOvr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9CEC2F-172A-8847-B35F-8DF4FC6A9D6B}"/>
              </a:ext>
            </a:extLst>
          </p:cNvPr>
          <p:cNvCxnSpPr/>
          <p:nvPr/>
        </p:nvCxnSpPr>
        <p:spPr>
          <a:xfrm flipH="1">
            <a:off x="5226615" y="4146790"/>
            <a:ext cx="0" cy="17071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8626" y="644988"/>
            <a:ext cx="9956800" cy="778307"/>
          </a:xfrm>
        </p:spPr>
        <p:txBody>
          <a:bodyPr/>
          <a:lstStyle/>
          <a:p>
            <a:r>
              <a:rPr lang="en-US"/>
              <a:t>Expansionary Monetary Policy</a:t>
            </a:r>
            <a:endParaRPr lang="fr-FR"/>
          </a:p>
        </p:txBody>
      </p:sp>
      <p:sp>
        <p:nvSpPr>
          <p:cNvPr id="18" name="TextBox 17"/>
          <p:cNvSpPr txBox="1"/>
          <p:nvPr/>
        </p:nvSpPr>
        <p:spPr>
          <a:xfrm>
            <a:off x="6511047" y="5531447"/>
            <a:ext cx="238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  <p:sp>
        <p:nvSpPr>
          <p:cNvPr id="20" name="TextBox 19"/>
          <p:cNvSpPr txBox="1"/>
          <p:nvPr/>
        </p:nvSpPr>
        <p:spPr>
          <a:xfrm>
            <a:off x="5574077" y="1937416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3860" y="2176565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568933" y="5859928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804086" y="2349304"/>
            <a:ext cx="0" cy="72553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596059" y="4756350"/>
            <a:ext cx="167272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 flipV="1">
            <a:off x="701427" y="1423295"/>
            <a:ext cx="5103175" cy="3333053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1568933" y="1886770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FDC1A4-E419-88E5-E90D-5D8659A17512}"/>
                  </a:ext>
                </a:extLst>
              </p:cNvPr>
              <p:cNvSpPr txBox="1"/>
              <p:nvPr/>
            </p:nvSpPr>
            <p:spPr>
              <a:xfrm>
                <a:off x="4962152" y="5892553"/>
                <a:ext cx="5289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FDC1A4-E419-88E5-E90D-5D8659A175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2152" y="5892553"/>
                <a:ext cx="528926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EF06F4-6762-6A27-5DD7-CD0DA0162E31}"/>
              </a:ext>
            </a:extLst>
          </p:cNvPr>
          <p:cNvCxnSpPr/>
          <p:nvPr/>
        </p:nvCxnSpPr>
        <p:spPr>
          <a:xfrm>
            <a:off x="1856497" y="3175793"/>
            <a:ext cx="912573" cy="212933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992706D-6E9F-9E83-7492-647CCDA01B44}"/>
              </a:ext>
            </a:extLst>
          </p:cNvPr>
          <p:cNvCxnSpPr/>
          <p:nvPr/>
        </p:nvCxnSpPr>
        <p:spPr>
          <a:xfrm>
            <a:off x="2720097" y="3175793"/>
            <a:ext cx="912573" cy="2129338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D11F562-3006-A221-A8BF-9C9A66A408EC}"/>
              </a:ext>
            </a:extLst>
          </p:cNvPr>
          <p:cNvSpPr txBox="1"/>
          <p:nvPr/>
        </p:nvSpPr>
        <p:spPr>
          <a:xfrm>
            <a:off x="2711962" y="529960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C1CF39-D03F-D94F-88D0-338B2D471A69}"/>
              </a:ext>
            </a:extLst>
          </p:cNvPr>
          <p:cNvSpPr txBox="1"/>
          <p:nvPr/>
        </p:nvSpPr>
        <p:spPr>
          <a:xfrm>
            <a:off x="3567427" y="529960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C308BD60-4779-2707-786E-1C94D2F60B7B}"/>
              </a:ext>
            </a:extLst>
          </p:cNvPr>
          <p:cNvSpPr/>
          <p:nvPr/>
        </p:nvSpPr>
        <p:spPr>
          <a:xfrm>
            <a:off x="2198451" y="3267526"/>
            <a:ext cx="376136" cy="246434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6A9CE28-29F6-330A-B304-9A261EE192E7}"/>
              </a:ext>
            </a:extLst>
          </p:cNvPr>
          <p:cNvCxnSpPr/>
          <p:nvPr/>
        </p:nvCxnSpPr>
        <p:spPr>
          <a:xfrm flipH="1">
            <a:off x="2531513" y="4770636"/>
            <a:ext cx="0" cy="108327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0204890-7843-1882-50AA-3D16208D6663}"/>
              </a:ext>
            </a:extLst>
          </p:cNvPr>
          <p:cNvCxnSpPr/>
          <p:nvPr/>
        </p:nvCxnSpPr>
        <p:spPr>
          <a:xfrm flipH="1">
            <a:off x="3396700" y="4757970"/>
            <a:ext cx="0" cy="109594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58E2D2D-124F-8A60-0D3F-2F5EDEFB5941}"/>
              </a:ext>
            </a:extLst>
          </p:cNvPr>
          <p:cNvCxnSpPr/>
          <p:nvPr/>
        </p:nvCxnSpPr>
        <p:spPr>
          <a:xfrm flipH="1">
            <a:off x="1568933" y="4755118"/>
            <a:ext cx="182776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2F61A08-5915-30CD-7783-C41B739956E8}"/>
                  </a:ext>
                </a:extLst>
              </p:cNvPr>
              <p:cNvSpPr txBox="1"/>
              <p:nvPr/>
            </p:nvSpPr>
            <p:spPr>
              <a:xfrm>
                <a:off x="2306484" y="5901791"/>
                <a:ext cx="457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2F61A08-5915-30CD-7783-C41B739956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6484" y="5901791"/>
                <a:ext cx="45717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/>
              <p:nvPr/>
            </p:nvSpPr>
            <p:spPr>
              <a:xfrm>
                <a:off x="222356" y="4573304"/>
                <a:ext cx="1307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356" y="4573304"/>
                <a:ext cx="130779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0BFC5A02-8D15-8FCB-FA1D-45C7976C7E24}"/>
              </a:ext>
            </a:extLst>
          </p:cNvPr>
          <p:cNvGrpSpPr/>
          <p:nvPr/>
        </p:nvGrpSpPr>
        <p:grpSpPr>
          <a:xfrm>
            <a:off x="3303888" y="4660515"/>
            <a:ext cx="182880" cy="184468"/>
            <a:chOff x="4715318" y="3055122"/>
            <a:chExt cx="269862" cy="263464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C71D7EB-ECD3-11AA-51D1-38175127B8F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33BEB8C-9B17-1173-02B2-60F47B4AF80C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Arrow: Down 40">
            <a:extLst>
              <a:ext uri="{FF2B5EF4-FFF2-40B4-BE49-F238E27FC236}">
                <a16:creationId xmlns:a16="http://schemas.microsoft.com/office/drawing/2014/main" id="{892215AE-44E2-7941-36D4-D6E799E20E47}"/>
              </a:ext>
            </a:extLst>
          </p:cNvPr>
          <p:cNvSpPr/>
          <p:nvPr/>
        </p:nvSpPr>
        <p:spPr>
          <a:xfrm rot="16200000">
            <a:off x="2842470" y="5981614"/>
            <a:ext cx="246888" cy="861573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78E2441-32F2-E558-D3CA-FC7DD8A170C3}"/>
              </a:ext>
            </a:extLst>
          </p:cNvPr>
          <p:cNvGrpSpPr/>
          <p:nvPr/>
        </p:nvGrpSpPr>
        <p:grpSpPr>
          <a:xfrm>
            <a:off x="2438946" y="4666035"/>
            <a:ext cx="182880" cy="184468"/>
            <a:chOff x="4715318" y="3055122"/>
            <a:chExt cx="269862" cy="26346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26D9128-11D6-D5B8-C971-6E1C76A27EE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8BB8212-E2B3-2BFD-8B29-0B0BEA22131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F490968-8618-0FC7-EAA2-63C5855C114D}"/>
                  </a:ext>
                </a:extLst>
              </p:cNvPr>
              <p:cNvSpPr txBox="1"/>
              <p:nvPr/>
            </p:nvSpPr>
            <p:spPr>
              <a:xfrm>
                <a:off x="3161701" y="5901791"/>
                <a:ext cx="4571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F490968-8618-0FC7-EAA2-63C5855C11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1701" y="5901791"/>
                <a:ext cx="45717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>
            <a:extLst>
              <a:ext uri="{FF2B5EF4-FFF2-40B4-BE49-F238E27FC236}">
                <a16:creationId xmlns:a16="http://schemas.microsoft.com/office/drawing/2014/main" id="{1C6434A8-1C47-DF20-4D0F-169D83464732}"/>
              </a:ext>
            </a:extLst>
          </p:cNvPr>
          <p:cNvSpPr/>
          <p:nvPr/>
        </p:nvSpPr>
        <p:spPr>
          <a:xfrm>
            <a:off x="6668202" y="3175793"/>
            <a:ext cx="1925184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POSITIVE</a:t>
            </a:r>
            <a:r>
              <a:rPr lang="en-US" b="1">
                <a:solidFill>
                  <a:schemeClr val="tx1"/>
                </a:solidFill>
              </a:rPr>
              <a:t> DEMAND SHOCK </a:t>
            </a:r>
            <a:endParaRPr lang="en-GB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236380"/>
      </p:ext>
    </p:extLst>
  </p:cSld>
  <p:clrMapOvr>
    <a:masterClrMapping/>
  </p:clrMapOvr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8626" y="644988"/>
            <a:ext cx="9956800" cy="778307"/>
          </a:xfrm>
        </p:spPr>
        <p:txBody>
          <a:bodyPr/>
          <a:lstStyle/>
          <a:p>
            <a:r>
              <a:rPr lang="en-US"/>
              <a:t>Expansionary Monetary Policy</a:t>
            </a:r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5167560" y="1977720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3917" y="1780096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153886" y="6360452"/>
            <a:ext cx="5357160" cy="531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406558" y="2392609"/>
            <a:ext cx="0" cy="118806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181012" y="5262189"/>
            <a:ext cx="167272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 flipV="1">
            <a:off x="302144" y="1929134"/>
            <a:ext cx="5103175" cy="3333053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1153886" y="1569396"/>
            <a:ext cx="0" cy="47910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EF06F4-6762-6A27-5DD7-CD0DA0162E31}"/>
              </a:ext>
            </a:extLst>
          </p:cNvPr>
          <p:cNvCxnSpPr/>
          <p:nvPr/>
        </p:nvCxnSpPr>
        <p:spPr>
          <a:xfrm>
            <a:off x="4397409" y="2588020"/>
            <a:ext cx="2065745" cy="209049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C308BD60-4779-2707-786E-1C94D2F60B7B}"/>
              </a:ext>
            </a:extLst>
          </p:cNvPr>
          <p:cNvSpPr/>
          <p:nvPr/>
        </p:nvSpPr>
        <p:spPr>
          <a:xfrm>
            <a:off x="6416477" y="4298753"/>
            <a:ext cx="376136" cy="246434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58E2D2D-124F-8A60-0D3F-2F5EDEFB5941}"/>
              </a:ext>
            </a:extLst>
          </p:cNvPr>
          <p:cNvCxnSpPr/>
          <p:nvPr/>
        </p:nvCxnSpPr>
        <p:spPr>
          <a:xfrm flipH="1">
            <a:off x="1153886" y="3586137"/>
            <a:ext cx="423789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1C6434A8-1C47-DF20-4D0F-169D83464732}"/>
              </a:ext>
            </a:extLst>
          </p:cNvPr>
          <p:cNvSpPr/>
          <p:nvPr/>
        </p:nvSpPr>
        <p:spPr>
          <a:xfrm>
            <a:off x="6930422" y="2701896"/>
            <a:ext cx="1925184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POSITIVE</a:t>
            </a:r>
            <a:r>
              <a:rPr lang="en-US" b="1">
                <a:solidFill>
                  <a:schemeClr val="tx1"/>
                </a:solidFill>
              </a:rPr>
              <a:t> DEMAND SHOCK </a:t>
            </a:r>
            <a:endParaRPr lang="en-GB" b="1">
              <a:solidFill>
                <a:schemeClr val="tx1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F85708C-408F-3C83-E056-7FE889D733E5}"/>
              </a:ext>
            </a:extLst>
          </p:cNvPr>
          <p:cNvCxnSpPr/>
          <p:nvPr/>
        </p:nvCxnSpPr>
        <p:spPr>
          <a:xfrm flipH="1">
            <a:off x="1153886" y="2775593"/>
            <a:ext cx="415451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4BDF785-DAD1-0BE7-9D57-66E67C1EC88A}"/>
              </a:ext>
            </a:extLst>
          </p:cNvPr>
          <p:cNvCxnSpPr/>
          <p:nvPr/>
        </p:nvCxnSpPr>
        <p:spPr>
          <a:xfrm flipH="1">
            <a:off x="4811568" y="4652629"/>
            <a:ext cx="0" cy="17071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1C3D691-2201-BD6E-EF54-14873C79DDAE}"/>
                  </a:ext>
                </a:extLst>
              </p:cNvPr>
              <p:cNvSpPr txBox="1"/>
              <p:nvPr/>
            </p:nvSpPr>
            <p:spPr>
              <a:xfrm>
                <a:off x="4547105" y="6398392"/>
                <a:ext cx="5289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1C3D691-2201-BD6E-EF54-14873C79DD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7105" y="6398392"/>
                <a:ext cx="528926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14CD4BAB-CD3A-3347-205D-A680CEE22F25}"/>
              </a:ext>
            </a:extLst>
          </p:cNvPr>
          <p:cNvGrpSpPr/>
          <p:nvPr/>
        </p:nvGrpSpPr>
        <p:grpSpPr>
          <a:xfrm>
            <a:off x="5299187" y="3494476"/>
            <a:ext cx="182880" cy="184468"/>
            <a:chOff x="4715318" y="3055122"/>
            <a:chExt cx="269862" cy="263464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4BB1E1C-2D7B-CC5B-12DF-60FC6E8E398C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8FBC8E-BF1E-7144-3A50-4C191298DDD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ABBC0A1-1F80-85CD-CC00-EBF4F5A49A6B}"/>
              </a:ext>
            </a:extLst>
          </p:cNvPr>
          <p:cNvCxnSpPr/>
          <p:nvPr/>
        </p:nvCxnSpPr>
        <p:spPr>
          <a:xfrm flipH="1">
            <a:off x="5390627" y="3592554"/>
            <a:ext cx="0" cy="277196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/>
              <p:nvPr/>
            </p:nvSpPr>
            <p:spPr>
              <a:xfrm>
                <a:off x="494088" y="3396007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088" y="3396007"/>
                <a:ext cx="62735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7A2E6E1-3E92-739A-436C-86F31F305E1D}"/>
                  </a:ext>
                </a:extLst>
              </p:cNvPr>
              <p:cNvSpPr txBox="1"/>
              <p:nvPr/>
            </p:nvSpPr>
            <p:spPr>
              <a:xfrm>
                <a:off x="488766" y="2596131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7A2E6E1-3E92-739A-436C-86F31F305E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766" y="2596131"/>
                <a:ext cx="632673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1735B7-1CDF-2FE3-21E8-ADBFAAC2776A}"/>
                  </a:ext>
                </a:extLst>
              </p:cNvPr>
              <p:cNvSpPr txBox="1"/>
              <p:nvPr/>
            </p:nvSpPr>
            <p:spPr>
              <a:xfrm>
                <a:off x="4994052" y="6398392"/>
                <a:ext cx="7948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𝑀𝐴𝑋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1735B7-1CDF-2FE3-21E8-ADBFAAC277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4052" y="6398392"/>
                <a:ext cx="794833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Arrow: Down 56">
            <a:extLst>
              <a:ext uri="{FF2B5EF4-FFF2-40B4-BE49-F238E27FC236}">
                <a16:creationId xmlns:a16="http://schemas.microsoft.com/office/drawing/2014/main" id="{F554A496-6984-28C8-1082-F0FCFE4BB402}"/>
              </a:ext>
            </a:extLst>
          </p:cNvPr>
          <p:cNvSpPr/>
          <p:nvPr/>
        </p:nvSpPr>
        <p:spPr>
          <a:xfrm rot="10800000">
            <a:off x="319680" y="2775591"/>
            <a:ext cx="246888" cy="807539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E46359C-25CB-63FC-B7CA-008F12988F9F}"/>
              </a:ext>
            </a:extLst>
          </p:cNvPr>
          <p:cNvSpPr txBox="1"/>
          <p:nvPr/>
        </p:nvSpPr>
        <p:spPr>
          <a:xfrm>
            <a:off x="6463154" y="467851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64027DA-D5EF-5359-E6FE-8A40F4C4FE54}"/>
              </a:ext>
            </a:extLst>
          </p:cNvPr>
          <p:cNvSpPr txBox="1"/>
          <p:nvPr/>
        </p:nvSpPr>
        <p:spPr>
          <a:xfrm>
            <a:off x="7270940" y="467851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F9452F6-4C57-AB89-84B1-87FE74F30804}"/>
              </a:ext>
            </a:extLst>
          </p:cNvPr>
          <p:cNvCxnSpPr/>
          <p:nvPr/>
        </p:nvCxnSpPr>
        <p:spPr>
          <a:xfrm>
            <a:off x="5197675" y="2590634"/>
            <a:ext cx="2065745" cy="2090490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78E2441-32F2-E558-D3CA-FC7DD8A170C3}"/>
              </a:ext>
            </a:extLst>
          </p:cNvPr>
          <p:cNvGrpSpPr/>
          <p:nvPr/>
        </p:nvGrpSpPr>
        <p:grpSpPr>
          <a:xfrm>
            <a:off x="5299032" y="2685961"/>
            <a:ext cx="182880" cy="184468"/>
            <a:chOff x="4715318" y="3055122"/>
            <a:chExt cx="269862" cy="26346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26D9128-11D6-D5B8-C971-6E1C76A27EE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8BB8212-E2B3-2BFD-8B29-0B0BEA22131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6511046" y="6037286"/>
            <a:ext cx="238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762466121"/>
      </p:ext>
    </p:extLst>
  </p:cSld>
  <p:clrMapOvr>
    <a:masterClrMapping/>
  </p:clrMapOvr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977" y="592271"/>
            <a:ext cx="8596668" cy="750216"/>
          </a:xfrm>
        </p:spPr>
        <p:txBody>
          <a:bodyPr/>
          <a:lstStyle/>
          <a:p>
            <a:r>
              <a:rPr lang="en-US"/>
              <a:t>Contractionary Monetary Policy</a:t>
            </a:r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1631983" y="1644752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1631983" y="5612594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574097" y="5289428"/>
            <a:ext cx="24294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AGGREGATE OUTPUT</a:t>
            </a:r>
          </a:p>
          <a:p>
            <a:pPr algn="ctr"/>
            <a:r>
              <a:rPr lang="en-US" b="1"/>
              <a:t>(REAL GDP)</a:t>
            </a:r>
            <a:endParaRPr lang="en-GB" b="1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417796" y="2109524"/>
            <a:ext cx="2732628" cy="278816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166752" y="1788786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SRAS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8869" y="1894466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14" name="Straight Connector 13"/>
          <p:cNvCxnSpPr/>
          <p:nvPr/>
        </p:nvCxnSpPr>
        <p:spPr>
          <a:xfrm>
            <a:off x="2630797" y="2393897"/>
            <a:ext cx="1864087" cy="2598795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453872" y="4994073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62946" y="3532179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946" y="3532179"/>
                <a:ext cx="632673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/>
          <p:nvPr/>
        </p:nvCxnSpPr>
        <p:spPr>
          <a:xfrm>
            <a:off x="1631983" y="3716100"/>
            <a:ext cx="195662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3497166" y="3613999"/>
            <a:ext cx="182880" cy="182880"/>
            <a:chOff x="4728680" y="3055122"/>
            <a:chExt cx="256500" cy="261196"/>
          </a:xfrm>
        </p:grpSpPr>
        <p:cxnSp>
          <p:nvCxnSpPr>
            <p:cNvPr id="34" name="Straight Connector 33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Connector 38"/>
          <p:cNvCxnSpPr/>
          <p:nvPr/>
        </p:nvCxnSpPr>
        <p:spPr>
          <a:xfrm flipH="1" flipV="1">
            <a:off x="3595918" y="2019782"/>
            <a:ext cx="0" cy="3581240"/>
          </a:xfrm>
          <a:prstGeom prst="line">
            <a:avLst/>
          </a:prstGeom>
          <a:ln w="571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099052" y="5647194"/>
                <a:ext cx="9878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9052" y="5647194"/>
                <a:ext cx="987899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/>
          <p:cNvCxnSpPr/>
          <p:nvPr/>
        </p:nvCxnSpPr>
        <p:spPr>
          <a:xfrm>
            <a:off x="3784110" y="2395060"/>
            <a:ext cx="1866743" cy="2602497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601869" y="499755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 rot="10800000">
            <a:off x="4539452" y="4475036"/>
            <a:ext cx="538843" cy="323166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63906" y="2851822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906" y="2851822"/>
                <a:ext cx="627351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Connector 28"/>
          <p:cNvCxnSpPr/>
          <p:nvPr/>
        </p:nvCxnSpPr>
        <p:spPr>
          <a:xfrm>
            <a:off x="1631983" y="3035743"/>
            <a:ext cx="261268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4153229" y="2933642"/>
            <a:ext cx="182880" cy="182880"/>
            <a:chOff x="4728680" y="3055122"/>
            <a:chExt cx="256500" cy="261196"/>
          </a:xfrm>
        </p:grpSpPr>
        <p:cxnSp>
          <p:nvCxnSpPr>
            <p:cNvPr id="36" name="Straight Connector 35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8" name="Straight Connector 37"/>
          <p:cNvCxnSpPr/>
          <p:nvPr/>
        </p:nvCxnSpPr>
        <p:spPr>
          <a:xfrm flipH="1" flipV="1">
            <a:off x="4261164" y="3032265"/>
            <a:ext cx="0" cy="258033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029914" y="5647194"/>
                <a:ext cx="457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914" y="5647194"/>
                <a:ext cx="45717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/>
          <p:cNvSpPr/>
          <p:nvPr/>
        </p:nvSpPr>
        <p:spPr>
          <a:xfrm>
            <a:off x="5977422" y="2998332"/>
            <a:ext cx="1347109" cy="1010544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tx1"/>
                </a:solidFill>
              </a:rPr>
              <a:t>NEGATIVE DEMAND SHOCK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41" name="Right Arrow 40"/>
          <p:cNvSpPr/>
          <p:nvPr/>
        </p:nvSpPr>
        <p:spPr>
          <a:xfrm rot="10800000">
            <a:off x="3588068" y="6017689"/>
            <a:ext cx="673096" cy="24804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3" name="Right Arrow 42"/>
          <p:cNvSpPr/>
          <p:nvPr/>
        </p:nvSpPr>
        <p:spPr>
          <a:xfrm rot="5400000">
            <a:off x="473248" y="3244217"/>
            <a:ext cx="663498" cy="24804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1D93A7-300A-6CEB-1343-546D890D45D5}"/>
              </a:ext>
            </a:extLst>
          </p:cNvPr>
          <p:cNvSpPr txBox="1"/>
          <p:nvPr/>
        </p:nvSpPr>
        <p:spPr>
          <a:xfrm>
            <a:off x="3236685" y="1615598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LRAS</a:t>
            </a:r>
            <a:endParaRPr lang="en-GB" b="1" baseline="-25000"/>
          </a:p>
        </p:txBody>
      </p:sp>
    </p:spTree>
    <p:extLst>
      <p:ext uri="{BB962C8B-B14F-4D97-AF65-F5344CB8AC3E}">
        <p14:creationId xmlns:p14="http://schemas.microsoft.com/office/powerpoint/2010/main" val="129181724"/>
      </p:ext>
    </p:extLst>
  </p:cSld>
  <p:clrMapOvr>
    <a:masterClrMapping/>
  </p:clrMapOvr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8626" y="644988"/>
            <a:ext cx="9956800" cy="778307"/>
          </a:xfrm>
        </p:spPr>
        <p:txBody>
          <a:bodyPr/>
          <a:lstStyle/>
          <a:p>
            <a:r>
              <a:rPr lang="en-US"/>
              <a:t>Contractionary Monetary Policy</a:t>
            </a:r>
            <a:endParaRPr lang="fr-FR"/>
          </a:p>
        </p:txBody>
      </p:sp>
      <p:sp>
        <p:nvSpPr>
          <p:cNvPr id="18" name="TextBox 17"/>
          <p:cNvSpPr txBox="1"/>
          <p:nvPr/>
        </p:nvSpPr>
        <p:spPr>
          <a:xfrm>
            <a:off x="6511047" y="5531447"/>
            <a:ext cx="238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  <p:sp>
        <p:nvSpPr>
          <p:cNvPr id="20" name="TextBox 19"/>
          <p:cNvSpPr txBox="1"/>
          <p:nvPr/>
        </p:nvSpPr>
        <p:spPr>
          <a:xfrm>
            <a:off x="5574077" y="1937416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3860" y="2176565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568933" y="5859928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804086" y="2349304"/>
            <a:ext cx="0" cy="72553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596059" y="4756350"/>
            <a:ext cx="167272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 flipV="1">
            <a:off x="701427" y="1423295"/>
            <a:ext cx="5103175" cy="3333053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1568933" y="1886770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EF06F4-6762-6A27-5DD7-CD0DA0162E31}"/>
              </a:ext>
            </a:extLst>
          </p:cNvPr>
          <p:cNvCxnSpPr/>
          <p:nvPr/>
        </p:nvCxnSpPr>
        <p:spPr>
          <a:xfrm>
            <a:off x="4314353" y="3175793"/>
            <a:ext cx="912573" cy="2129338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992706D-6E9F-9E83-7492-647CCDA01B44}"/>
              </a:ext>
            </a:extLst>
          </p:cNvPr>
          <p:cNvCxnSpPr/>
          <p:nvPr/>
        </p:nvCxnSpPr>
        <p:spPr>
          <a:xfrm>
            <a:off x="5183427" y="3175793"/>
            <a:ext cx="912573" cy="212933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C308BD60-4779-2707-786E-1C94D2F60B7B}"/>
              </a:ext>
            </a:extLst>
          </p:cNvPr>
          <p:cNvSpPr/>
          <p:nvPr/>
        </p:nvSpPr>
        <p:spPr>
          <a:xfrm rot="10800000">
            <a:off x="4656307" y="3267526"/>
            <a:ext cx="376136" cy="246434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58E2D2D-124F-8A60-0D3F-2F5EDEFB5941}"/>
              </a:ext>
            </a:extLst>
          </p:cNvPr>
          <p:cNvCxnSpPr/>
          <p:nvPr/>
        </p:nvCxnSpPr>
        <p:spPr>
          <a:xfrm flipH="1">
            <a:off x="1568933" y="4392591"/>
            <a:ext cx="326274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78E2441-32F2-E558-D3CA-FC7DD8A170C3}"/>
              </a:ext>
            </a:extLst>
          </p:cNvPr>
          <p:cNvGrpSpPr/>
          <p:nvPr/>
        </p:nvGrpSpPr>
        <p:grpSpPr>
          <a:xfrm>
            <a:off x="4747215" y="4298107"/>
            <a:ext cx="182880" cy="184468"/>
            <a:chOff x="4715318" y="3055122"/>
            <a:chExt cx="269862" cy="26346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26D9128-11D6-D5B8-C971-6E1C76A27EE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8BB8212-E2B3-2BFD-8B29-0B0BEA22131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1C6434A8-1C47-DF20-4D0F-169D83464732}"/>
              </a:ext>
            </a:extLst>
          </p:cNvPr>
          <p:cNvSpPr/>
          <p:nvPr/>
        </p:nvSpPr>
        <p:spPr>
          <a:xfrm>
            <a:off x="6668202" y="3175793"/>
            <a:ext cx="1925184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NEGATIVE</a:t>
            </a:r>
            <a:r>
              <a:rPr lang="en-US" b="1">
                <a:solidFill>
                  <a:schemeClr val="tx1"/>
                </a:solidFill>
              </a:rPr>
              <a:t> DEMAND SHOCK </a:t>
            </a:r>
            <a:endParaRPr lang="en-GB" b="1">
              <a:solidFill>
                <a:schemeClr val="tx1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F85708C-408F-3C83-E056-7FE889D733E5}"/>
              </a:ext>
            </a:extLst>
          </p:cNvPr>
          <p:cNvCxnSpPr/>
          <p:nvPr/>
        </p:nvCxnSpPr>
        <p:spPr>
          <a:xfrm flipH="1">
            <a:off x="1568933" y="3885508"/>
            <a:ext cx="392214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4CD4BAB-CD3A-3347-205D-A680CEE22F25}"/>
              </a:ext>
            </a:extLst>
          </p:cNvPr>
          <p:cNvGrpSpPr/>
          <p:nvPr/>
        </p:nvGrpSpPr>
        <p:grpSpPr>
          <a:xfrm>
            <a:off x="5399727" y="3792914"/>
            <a:ext cx="182880" cy="184468"/>
            <a:chOff x="4715318" y="3055122"/>
            <a:chExt cx="269862" cy="263464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4BB1E1C-2D7B-CC5B-12DF-60FC6E8E398C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8FBC8E-BF1E-7144-3A50-4C191298DDD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ABBC0A1-1F80-85CD-CC00-EBF4F5A49A6B}"/>
              </a:ext>
            </a:extLst>
          </p:cNvPr>
          <p:cNvCxnSpPr/>
          <p:nvPr/>
        </p:nvCxnSpPr>
        <p:spPr>
          <a:xfrm flipH="1">
            <a:off x="5488961" y="3883391"/>
            <a:ext cx="0" cy="197052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/>
              <p:nvPr/>
            </p:nvSpPr>
            <p:spPr>
              <a:xfrm>
                <a:off x="906037" y="4203073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037" y="4203073"/>
                <a:ext cx="632673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7A2E6E1-3E92-739A-436C-86F31F305E1D}"/>
                  </a:ext>
                </a:extLst>
              </p:cNvPr>
              <p:cNvSpPr txBox="1"/>
              <p:nvPr/>
            </p:nvSpPr>
            <p:spPr>
              <a:xfrm>
                <a:off x="900715" y="3697880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7A2E6E1-3E92-739A-436C-86F31F305E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715" y="3697880"/>
                <a:ext cx="627351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9A9CCFA4-7AD0-CCDD-7CE7-375B55F2F95B}"/>
              </a:ext>
            </a:extLst>
          </p:cNvPr>
          <p:cNvCxnSpPr/>
          <p:nvPr/>
        </p:nvCxnSpPr>
        <p:spPr>
          <a:xfrm flipH="1">
            <a:off x="4831673" y="4392850"/>
            <a:ext cx="0" cy="146106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8C6D97D5-E7B3-6910-E215-C46022ECF2C6}"/>
                  </a:ext>
                </a:extLst>
              </p:cNvPr>
              <p:cNvSpPr txBox="1"/>
              <p:nvPr/>
            </p:nvSpPr>
            <p:spPr>
              <a:xfrm>
                <a:off x="4323743" y="5892553"/>
                <a:ext cx="10391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8C6D97D5-E7B3-6910-E215-C46022ECF2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3743" y="5892553"/>
                <a:ext cx="1039195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1735B7-1CDF-2FE3-21E8-ADBFAAC2776A}"/>
                  </a:ext>
                </a:extLst>
              </p:cNvPr>
              <p:cNvSpPr txBox="1"/>
              <p:nvPr/>
            </p:nvSpPr>
            <p:spPr>
              <a:xfrm>
                <a:off x="5238956" y="5892553"/>
                <a:ext cx="5084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1735B7-1CDF-2FE3-21E8-ADBFAAC277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8956" y="5892553"/>
                <a:ext cx="508473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Arrow: Down 55">
            <a:extLst>
              <a:ext uri="{FF2B5EF4-FFF2-40B4-BE49-F238E27FC236}">
                <a16:creationId xmlns:a16="http://schemas.microsoft.com/office/drawing/2014/main" id="{6EBC5361-5DA2-BD1E-600D-48F98DA75DB1}"/>
              </a:ext>
            </a:extLst>
          </p:cNvPr>
          <p:cNvSpPr/>
          <p:nvPr/>
        </p:nvSpPr>
        <p:spPr>
          <a:xfrm rot="5400000">
            <a:off x="5036875" y="6055703"/>
            <a:ext cx="246888" cy="657290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7" name="Arrow: Down 56">
            <a:extLst>
              <a:ext uri="{FF2B5EF4-FFF2-40B4-BE49-F238E27FC236}">
                <a16:creationId xmlns:a16="http://schemas.microsoft.com/office/drawing/2014/main" id="{F554A496-6984-28C8-1082-F0FCFE4BB402}"/>
              </a:ext>
            </a:extLst>
          </p:cNvPr>
          <p:cNvSpPr/>
          <p:nvPr/>
        </p:nvSpPr>
        <p:spPr>
          <a:xfrm>
            <a:off x="684042" y="3881846"/>
            <a:ext cx="246888" cy="509200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988F1F-0384-7802-DFF2-7992AF26006F}"/>
              </a:ext>
            </a:extLst>
          </p:cNvPr>
          <p:cNvSpPr txBox="1"/>
          <p:nvPr/>
        </p:nvSpPr>
        <p:spPr>
          <a:xfrm>
            <a:off x="4029659" y="277383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6CA83F-8D1E-42B2-3750-FBC38E1EBF4B}"/>
              </a:ext>
            </a:extLst>
          </p:cNvPr>
          <p:cNvSpPr txBox="1"/>
          <p:nvPr/>
        </p:nvSpPr>
        <p:spPr>
          <a:xfrm>
            <a:off x="4893259" y="277383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153113"/>
      </p:ext>
    </p:extLst>
  </p:cSld>
  <p:clrMapOvr>
    <a:masterClrMapping/>
  </p:clrMapOvr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9CEC2F-172A-8847-B35F-8DF4FC6A9D6B}"/>
              </a:ext>
            </a:extLst>
          </p:cNvPr>
          <p:cNvCxnSpPr/>
          <p:nvPr/>
        </p:nvCxnSpPr>
        <p:spPr>
          <a:xfrm flipH="1">
            <a:off x="5226615" y="4146790"/>
            <a:ext cx="0" cy="17071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8626" y="644988"/>
            <a:ext cx="9956800" cy="778307"/>
          </a:xfrm>
        </p:spPr>
        <p:txBody>
          <a:bodyPr/>
          <a:lstStyle/>
          <a:p>
            <a:r>
              <a:rPr lang="en-US"/>
              <a:t>Contractionary Monetary Policy</a:t>
            </a:r>
            <a:endParaRPr lang="fr-FR"/>
          </a:p>
        </p:txBody>
      </p:sp>
      <p:sp>
        <p:nvSpPr>
          <p:cNvPr id="18" name="TextBox 17"/>
          <p:cNvSpPr txBox="1"/>
          <p:nvPr/>
        </p:nvSpPr>
        <p:spPr>
          <a:xfrm>
            <a:off x="6511047" y="5531447"/>
            <a:ext cx="238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  <p:sp>
        <p:nvSpPr>
          <p:cNvPr id="20" name="TextBox 19"/>
          <p:cNvSpPr txBox="1"/>
          <p:nvPr/>
        </p:nvSpPr>
        <p:spPr>
          <a:xfrm>
            <a:off x="5574077" y="1937416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3860" y="2176565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568933" y="5859928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804086" y="2349304"/>
            <a:ext cx="0" cy="72553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596059" y="4756350"/>
            <a:ext cx="167272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 flipV="1">
            <a:off x="701427" y="1423295"/>
            <a:ext cx="5103175" cy="3333053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1568933" y="1886770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FDC1A4-E419-88E5-E90D-5D8659A17512}"/>
                  </a:ext>
                </a:extLst>
              </p:cNvPr>
              <p:cNvSpPr txBox="1"/>
              <p:nvPr/>
            </p:nvSpPr>
            <p:spPr>
              <a:xfrm>
                <a:off x="4962152" y="5892553"/>
                <a:ext cx="5289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FDC1A4-E419-88E5-E90D-5D8659A175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2152" y="5892553"/>
                <a:ext cx="528926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EF06F4-6762-6A27-5DD7-CD0DA0162E31}"/>
              </a:ext>
            </a:extLst>
          </p:cNvPr>
          <p:cNvCxnSpPr/>
          <p:nvPr/>
        </p:nvCxnSpPr>
        <p:spPr>
          <a:xfrm>
            <a:off x="1856497" y="3175793"/>
            <a:ext cx="912573" cy="2129338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992706D-6E9F-9E83-7492-647CCDA01B44}"/>
              </a:ext>
            </a:extLst>
          </p:cNvPr>
          <p:cNvCxnSpPr/>
          <p:nvPr/>
        </p:nvCxnSpPr>
        <p:spPr>
          <a:xfrm>
            <a:off x="2720097" y="3175793"/>
            <a:ext cx="912573" cy="212933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D11F562-3006-A221-A8BF-9C9A66A408EC}"/>
              </a:ext>
            </a:extLst>
          </p:cNvPr>
          <p:cNvSpPr txBox="1"/>
          <p:nvPr/>
        </p:nvSpPr>
        <p:spPr>
          <a:xfrm>
            <a:off x="2711962" y="529960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C1CF39-D03F-D94F-88D0-338B2D471A69}"/>
              </a:ext>
            </a:extLst>
          </p:cNvPr>
          <p:cNvSpPr txBox="1"/>
          <p:nvPr/>
        </p:nvSpPr>
        <p:spPr>
          <a:xfrm>
            <a:off x="3567427" y="529960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C308BD60-4779-2707-786E-1C94D2F60B7B}"/>
              </a:ext>
            </a:extLst>
          </p:cNvPr>
          <p:cNvSpPr/>
          <p:nvPr/>
        </p:nvSpPr>
        <p:spPr>
          <a:xfrm rot="10800000">
            <a:off x="2198451" y="3267526"/>
            <a:ext cx="376136" cy="246434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6A9CE28-29F6-330A-B304-9A261EE192E7}"/>
              </a:ext>
            </a:extLst>
          </p:cNvPr>
          <p:cNvCxnSpPr/>
          <p:nvPr/>
        </p:nvCxnSpPr>
        <p:spPr>
          <a:xfrm flipH="1">
            <a:off x="2531513" y="4770636"/>
            <a:ext cx="0" cy="108327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0204890-7843-1882-50AA-3D16208D6663}"/>
              </a:ext>
            </a:extLst>
          </p:cNvPr>
          <p:cNvCxnSpPr/>
          <p:nvPr/>
        </p:nvCxnSpPr>
        <p:spPr>
          <a:xfrm flipH="1">
            <a:off x="3396700" y="4757970"/>
            <a:ext cx="0" cy="109594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58E2D2D-124F-8A60-0D3F-2F5EDEFB5941}"/>
              </a:ext>
            </a:extLst>
          </p:cNvPr>
          <p:cNvCxnSpPr/>
          <p:nvPr/>
        </p:nvCxnSpPr>
        <p:spPr>
          <a:xfrm flipH="1">
            <a:off x="1568933" y="4755118"/>
            <a:ext cx="182776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2F61A08-5915-30CD-7783-C41B739956E8}"/>
                  </a:ext>
                </a:extLst>
              </p:cNvPr>
              <p:cNvSpPr txBox="1"/>
              <p:nvPr/>
            </p:nvSpPr>
            <p:spPr>
              <a:xfrm>
                <a:off x="2306484" y="5901791"/>
                <a:ext cx="4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2F61A08-5915-30CD-7783-C41B739956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6484" y="5901791"/>
                <a:ext cx="462498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/>
              <p:nvPr/>
            </p:nvSpPr>
            <p:spPr>
              <a:xfrm>
                <a:off x="222356" y="4573304"/>
                <a:ext cx="1307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356" y="4573304"/>
                <a:ext cx="130779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0BFC5A02-8D15-8FCB-FA1D-45C7976C7E24}"/>
              </a:ext>
            </a:extLst>
          </p:cNvPr>
          <p:cNvGrpSpPr/>
          <p:nvPr/>
        </p:nvGrpSpPr>
        <p:grpSpPr>
          <a:xfrm>
            <a:off x="3303888" y="4660515"/>
            <a:ext cx="182880" cy="184468"/>
            <a:chOff x="4715318" y="3055122"/>
            <a:chExt cx="269862" cy="263464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C71D7EB-ECD3-11AA-51D1-38175127B8F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33BEB8C-9B17-1173-02B2-60F47B4AF80C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Arrow: Down 40">
            <a:extLst>
              <a:ext uri="{FF2B5EF4-FFF2-40B4-BE49-F238E27FC236}">
                <a16:creationId xmlns:a16="http://schemas.microsoft.com/office/drawing/2014/main" id="{892215AE-44E2-7941-36D4-D6E799E20E47}"/>
              </a:ext>
            </a:extLst>
          </p:cNvPr>
          <p:cNvSpPr/>
          <p:nvPr/>
        </p:nvSpPr>
        <p:spPr>
          <a:xfrm rot="5400000">
            <a:off x="2842470" y="5984788"/>
            <a:ext cx="246888" cy="861573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78E2441-32F2-E558-D3CA-FC7DD8A170C3}"/>
              </a:ext>
            </a:extLst>
          </p:cNvPr>
          <p:cNvGrpSpPr/>
          <p:nvPr/>
        </p:nvGrpSpPr>
        <p:grpSpPr>
          <a:xfrm>
            <a:off x="2438946" y="4666035"/>
            <a:ext cx="182880" cy="184468"/>
            <a:chOff x="4715318" y="3055122"/>
            <a:chExt cx="269862" cy="26346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26D9128-11D6-D5B8-C971-6E1C76A27EE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8BB8212-E2B3-2BFD-8B29-0B0BEA22131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F490968-8618-0FC7-EAA2-63C5855C114D}"/>
                  </a:ext>
                </a:extLst>
              </p:cNvPr>
              <p:cNvSpPr txBox="1"/>
              <p:nvPr/>
            </p:nvSpPr>
            <p:spPr>
              <a:xfrm>
                <a:off x="3161701" y="5901791"/>
                <a:ext cx="4571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F490968-8618-0FC7-EAA2-63C5855C11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1701" y="5901791"/>
                <a:ext cx="45717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>
            <a:extLst>
              <a:ext uri="{FF2B5EF4-FFF2-40B4-BE49-F238E27FC236}">
                <a16:creationId xmlns:a16="http://schemas.microsoft.com/office/drawing/2014/main" id="{1C6434A8-1C47-DF20-4D0F-169D83464732}"/>
              </a:ext>
            </a:extLst>
          </p:cNvPr>
          <p:cNvSpPr/>
          <p:nvPr/>
        </p:nvSpPr>
        <p:spPr>
          <a:xfrm>
            <a:off x="6668202" y="3175793"/>
            <a:ext cx="1925184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NEGATIVE</a:t>
            </a:r>
            <a:r>
              <a:rPr lang="en-US" b="1">
                <a:solidFill>
                  <a:schemeClr val="tx1"/>
                </a:solidFill>
              </a:rPr>
              <a:t> DEMAND SHOCK </a:t>
            </a:r>
            <a:endParaRPr lang="en-GB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931743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8626" y="644988"/>
            <a:ext cx="9956800" cy="778307"/>
          </a:xfrm>
        </p:spPr>
        <p:txBody>
          <a:bodyPr/>
          <a:lstStyle/>
          <a:p>
            <a:r>
              <a:rPr lang="en-US"/>
              <a:t>Contractionary Monetary Policy</a:t>
            </a:r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5167560" y="1977720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3917" y="1780096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153886" y="6360452"/>
            <a:ext cx="5357160" cy="531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406558" y="2392609"/>
            <a:ext cx="0" cy="118806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181012" y="5262189"/>
            <a:ext cx="167272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 flipV="1">
            <a:off x="302144" y="1929134"/>
            <a:ext cx="5103175" cy="3333053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1153886" y="1569396"/>
            <a:ext cx="0" cy="47910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EF06F4-6762-6A27-5DD7-CD0DA0162E31}"/>
              </a:ext>
            </a:extLst>
          </p:cNvPr>
          <p:cNvCxnSpPr/>
          <p:nvPr/>
        </p:nvCxnSpPr>
        <p:spPr>
          <a:xfrm>
            <a:off x="4397409" y="2588020"/>
            <a:ext cx="2065745" cy="2090490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C308BD60-4779-2707-786E-1C94D2F60B7B}"/>
              </a:ext>
            </a:extLst>
          </p:cNvPr>
          <p:cNvSpPr/>
          <p:nvPr/>
        </p:nvSpPr>
        <p:spPr>
          <a:xfrm rot="10800000">
            <a:off x="6416477" y="4298753"/>
            <a:ext cx="376136" cy="246434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58E2D2D-124F-8A60-0D3F-2F5EDEFB5941}"/>
              </a:ext>
            </a:extLst>
          </p:cNvPr>
          <p:cNvCxnSpPr/>
          <p:nvPr/>
        </p:nvCxnSpPr>
        <p:spPr>
          <a:xfrm flipH="1">
            <a:off x="1153886" y="3586137"/>
            <a:ext cx="423789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1C6434A8-1C47-DF20-4D0F-169D83464732}"/>
              </a:ext>
            </a:extLst>
          </p:cNvPr>
          <p:cNvSpPr/>
          <p:nvPr/>
        </p:nvSpPr>
        <p:spPr>
          <a:xfrm>
            <a:off x="6930422" y="2701896"/>
            <a:ext cx="1925184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NEGATIVE</a:t>
            </a:r>
            <a:r>
              <a:rPr lang="en-US" b="1">
                <a:solidFill>
                  <a:schemeClr val="tx1"/>
                </a:solidFill>
              </a:rPr>
              <a:t> DEMAND SHOCK </a:t>
            </a:r>
            <a:endParaRPr lang="en-GB" b="1">
              <a:solidFill>
                <a:schemeClr val="tx1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F85708C-408F-3C83-E056-7FE889D733E5}"/>
              </a:ext>
            </a:extLst>
          </p:cNvPr>
          <p:cNvCxnSpPr/>
          <p:nvPr/>
        </p:nvCxnSpPr>
        <p:spPr>
          <a:xfrm flipH="1">
            <a:off x="1153886" y="2775593"/>
            <a:ext cx="415451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4BDF785-DAD1-0BE7-9D57-66E67C1EC88A}"/>
              </a:ext>
            </a:extLst>
          </p:cNvPr>
          <p:cNvCxnSpPr/>
          <p:nvPr/>
        </p:nvCxnSpPr>
        <p:spPr>
          <a:xfrm flipH="1">
            <a:off x="4811568" y="4652629"/>
            <a:ext cx="0" cy="17071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1C3D691-2201-BD6E-EF54-14873C79DDAE}"/>
                  </a:ext>
                </a:extLst>
              </p:cNvPr>
              <p:cNvSpPr txBox="1"/>
              <p:nvPr/>
            </p:nvSpPr>
            <p:spPr>
              <a:xfrm>
                <a:off x="4547105" y="6398392"/>
                <a:ext cx="5289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1C3D691-2201-BD6E-EF54-14873C79DD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7105" y="6398392"/>
                <a:ext cx="528926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14CD4BAB-CD3A-3347-205D-A680CEE22F25}"/>
              </a:ext>
            </a:extLst>
          </p:cNvPr>
          <p:cNvGrpSpPr/>
          <p:nvPr/>
        </p:nvGrpSpPr>
        <p:grpSpPr>
          <a:xfrm>
            <a:off x="5299187" y="3494476"/>
            <a:ext cx="182880" cy="184468"/>
            <a:chOff x="4715318" y="3055122"/>
            <a:chExt cx="269862" cy="263464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4BB1E1C-2D7B-CC5B-12DF-60FC6E8E398C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8FBC8E-BF1E-7144-3A50-4C191298DDD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ABBC0A1-1F80-85CD-CC00-EBF4F5A49A6B}"/>
              </a:ext>
            </a:extLst>
          </p:cNvPr>
          <p:cNvCxnSpPr/>
          <p:nvPr/>
        </p:nvCxnSpPr>
        <p:spPr>
          <a:xfrm flipH="1">
            <a:off x="5390627" y="3592554"/>
            <a:ext cx="0" cy="277196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/>
              <p:nvPr/>
            </p:nvSpPr>
            <p:spPr>
              <a:xfrm>
                <a:off x="494088" y="3396007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088" y="3396007"/>
                <a:ext cx="632673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7A2E6E1-3E92-739A-436C-86F31F305E1D}"/>
                  </a:ext>
                </a:extLst>
              </p:cNvPr>
              <p:cNvSpPr txBox="1"/>
              <p:nvPr/>
            </p:nvSpPr>
            <p:spPr>
              <a:xfrm>
                <a:off x="488766" y="2596131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7A2E6E1-3E92-739A-436C-86F31F305E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766" y="2596131"/>
                <a:ext cx="627351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1735B7-1CDF-2FE3-21E8-ADBFAAC2776A}"/>
                  </a:ext>
                </a:extLst>
              </p:cNvPr>
              <p:cNvSpPr txBox="1"/>
              <p:nvPr/>
            </p:nvSpPr>
            <p:spPr>
              <a:xfrm>
                <a:off x="4994052" y="6398392"/>
                <a:ext cx="7948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𝑀𝐴𝑋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1735B7-1CDF-2FE3-21E8-ADBFAAC277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4052" y="6398392"/>
                <a:ext cx="794833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Arrow: Down 56">
            <a:extLst>
              <a:ext uri="{FF2B5EF4-FFF2-40B4-BE49-F238E27FC236}">
                <a16:creationId xmlns:a16="http://schemas.microsoft.com/office/drawing/2014/main" id="{F554A496-6984-28C8-1082-F0FCFE4BB402}"/>
              </a:ext>
            </a:extLst>
          </p:cNvPr>
          <p:cNvSpPr/>
          <p:nvPr/>
        </p:nvSpPr>
        <p:spPr>
          <a:xfrm>
            <a:off x="319680" y="2775591"/>
            <a:ext cx="246888" cy="807539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E46359C-25CB-63FC-B7CA-008F12988F9F}"/>
              </a:ext>
            </a:extLst>
          </p:cNvPr>
          <p:cNvSpPr txBox="1"/>
          <p:nvPr/>
        </p:nvSpPr>
        <p:spPr>
          <a:xfrm>
            <a:off x="6463154" y="467851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64027DA-D5EF-5359-E6FE-8A40F4C4FE54}"/>
              </a:ext>
            </a:extLst>
          </p:cNvPr>
          <p:cNvSpPr txBox="1"/>
          <p:nvPr/>
        </p:nvSpPr>
        <p:spPr>
          <a:xfrm>
            <a:off x="7270940" y="467851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F9452F6-4C57-AB89-84B1-87FE74F30804}"/>
              </a:ext>
            </a:extLst>
          </p:cNvPr>
          <p:cNvCxnSpPr/>
          <p:nvPr/>
        </p:nvCxnSpPr>
        <p:spPr>
          <a:xfrm>
            <a:off x="5197675" y="2590634"/>
            <a:ext cx="2065745" cy="209049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78E2441-32F2-E558-D3CA-FC7DD8A170C3}"/>
              </a:ext>
            </a:extLst>
          </p:cNvPr>
          <p:cNvGrpSpPr/>
          <p:nvPr/>
        </p:nvGrpSpPr>
        <p:grpSpPr>
          <a:xfrm>
            <a:off x="5299032" y="2685961"/>
            <a:ext cx="182880" cy="184468"/>
            <a:chOff x="4715318" y="3055122"/>
            <a:chExt cx="269862" cy="26346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26D9128-11D6-D5B8-C971-6E1C76A27EE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8BB8212-E2B3-2BFD-8B29-0B0BEA22131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6511046" y="6037286"/>
            <a:ext cx="238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4023484528"/>
      </p:ext>
    </p:extLst>
  </p:cSld>
  <p:clrMapOvr>
    <a:masterClrMapping/>
  </p:clrMapOvr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86AD2-2EEC-4811-8A4A-A4DAE0CB7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522" y="594879"/>
            <a:ext cx="8596668" cy="857250"/>
          </a:xfrm>
        </p:spPr>
        <p:txBody>
          <a:bodyPr/>
          <a:lstStyle/>
          <a:p>
            <a:r>
              <a:rPr lang="fr-FR"/>
              <a:t>The Demand for Money</a:t>
            </a:r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35660F8-9297-444B-A29E-A4A1397C856F}"/>
              </a:ext>
            </a:extLst>
          </p:cNvPr>
          <p:cNvCxnSpPr/>
          <p:nvPr/>
        </p:nvCxnSpPr>
        <p:spPr>
          <a:xfrm>
            <a:off x="1764631" y="5751320"/>
            <a:ext cx="530542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B75F8EB-3D33-4EE4-B05B-69EC4E3836D9}"/>
              </a:ext>
            </a:extLst>
          </p:cNvPr>
          <p:cNvCxnSpPr/>
          <p:nvPr/>
        </p:nvCxnSpPr>
        <p:spPr>
          <a:xfrm flipH="1" flipV="1">
            <a:off x="1761456" y="1741958"/>
            <a:ext cx="0" cy="40030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4A5968F-9C0D-49AB-9E28-15D228841AC5}"/>
              </a:ext>
            </a:extLst>
          </p:cNvPr>
          <p:cNvSpPr txBox="1"/>
          <p:nvPr/>
        </p:nvSpPr>
        <p:spPr>
          <a:xfrm>
            <a:off x="6065920" y="4760858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>
                <a:solidFill>
                  <a:srgbClr val="002060"/>
                </a:solidFill>
              </a:rPr>
              <a:t>D</a:t>
            </a:r>
            <a:r>
              <a:rPr lang="fr-FR" b="1" baseline="-25000">
                <a:solidFill>
                  <a:srgbClr val="002060"/>
                </a:solidFill>
              </a:rPr>
              <a:t>M</a:t>
            </a:r>
            <a:endParaRPr lang="en-US" b="1" baseline="-25000">
              <a:solidFill>
                <a:srgbClr val="00206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A9F8B5-9B8B-49A2-B393-05D85050D973}"/>
              </a:ext>
            </a:extLst>
          </p:cNvPr>
          <p:cNvSpPr txBox="1"/>
          <p:nvPr/>
        </p:nvSpPr>
        <p:spPr>
          <a:xfrm>
            <a:off x="7070056" y="5420604"/>
            <a:ext cx="13571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/>
              <a:t>QUANTITY </a:t>
            </a:r>
          </a:p>
          <a:p>
            <a:pPr algn="ctr"/>
            <a:r>
              <a:rPr lang="fr-FR" b="1"/>
              <a:t>OF MONEY</a:t>
            </a:r>
            <a:endParaRPr lang="en-US" b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5AFCDC-219E-413E-8EB5-5407C129CA68}"/>
              </a:ext>
            </a:extLst>
          </p:cNvPr>
          <p:cNvSpPr txBox="1"/>
          <p:nvPr/>
        </p:nvSpPr>
        <p:spPr>
          <a:xfrm>
            <a:off x="479815" y="2020179"/>
            <a:ext cx="1207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/>
              <a:t>INTEREST</a:t>
            </a:r>
          </a:p>
          <a:p>
            <a:pPr algn="ctr"/>
            <a:r>
              <a:rPr lang="fr-FR" b="1"/>
              <a:t>RATE</a:t>
            </a:r>
            <a:endParaRPr lang="en-US" b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1247C0-DD73-A71B-B9CD-934E5502A828}"/>
              </a:ext>
            </a:extLst>
          </p:cNvPr>
          <p:cNvSpPr txBox="1"/>
          <p:nvPr/>
        </p:nvSpPr>
        <p:spPr>
          <a:xfrm>
            <a:off x="10593027" y="1710345"/>
            <a:ext cx="989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22EBA85-937F-D85F-BACC-25B5F169ECC7}"/>
              </a:ext>
            </a:extLst>
          </p:cNvPr>
          <p:cNvCxnSpPr/>
          <p:nvPr/>
        </p:nvCxnSpPr>
        <p:spPr>
          <a:xfrm>
            <a:off x="2393058" y="2225842"/>
            <a:ext cx="3621505" cy="254467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4567882"/>
      </p:ext>
    </p:extLst>
  </p:cSld>
  <p:clrMapOvr>
    <a:masterClrMapping/>
  </p:clrMapOvr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86AD2-2EEC-4811-8A4A-A4DAE0CB7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737" y="641965"/>
            <a:ext cx="8596668" cy="857250"/>
          </a:xfrm>
        </p:spPr>
        <p:txBody>
          <a:bodyPr/>
          <a:lstStyle/>
          <a:p>
            <a:r>
              <a:rPr lang="fr-FR"/>
              <a:t>The Money Supply</a:t>
            </a:r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A9F8B5-9B8B-49A2-B393-05D85050D973}"/>
              </a:ext>
            </a:extLst>
          </p:cNvPr>
          <p:cNvSpPr txBox="1"/>
          <p:nvPr/>
        </p:nvSpPr>
        <p:spPr>
          <a:xfrm>
            <a:off x="6992353" y="5436012"/>
            <a:ext cx="13571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/>
              <a:t>QUANTITY </a:t>
            </a:r>
          </a:p>
          <a:p>
            <a:pPr algn="ctr"/>
            <a:r>
              <a:rPr lang="fr-FR" b="1"/>
              <a:t>OF MONEY</a:t>
            </a:r>
            <a:endParaRPr lang="en-US" b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5AFCDC-219E-413E-8EB5-5407C129CA68}"/>
              </a:ext>
            </a:extLst>
          </p:cNvPr>
          <p:cNvSpPr txBox="1"/>
          <p:nvPr/>
        </p:nvSpPr>
        <p:spPr>
          <a:xfrm>
            <a:off x="402112" y="2035587"/>
            <a:ext cx="1207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/>
              <a:t>INTEREST</a:t>
            </a:r>
          </a:p>
          <a:p>
            <a:pPr algn="ctr"/>
            <a:r>
              <a:rPr lang="fr-FR" b="1"/>
              <a:t>RATE</a:t>
            </a:r>
            <a:endParaRPr lang="en-US" b="1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72DA015-4704-4234-ACA3-90FC6A53515E}"/>
              </a:ext>
            </a:extLst>
          </p:cNvPr>
          <p:cNvCxnSpPr/>
          <p:nvPr/>
        </p:nvCxnSpPr>
        <p:spPr>
          <a:xfrm flipH="1">
            <a:off x="3989692" y="2353436"/>
            <a:ext cx="0" cy="340042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35660F8-9297-444B-A29E-A4A1397C856F}"/>
              </a:ext>
            </a:extLst>
          </p:cNvPr>
          <p:cNvCxnSpPr/>
          <p:nvPr/>
        </p:nvCxnSpPr>
        <p:spPr>
          <a:xfrm>
            <a:off x="1686928" y="5766728"/>
            <a:ext cx="530542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B75F8EB-3D33-4EE4-B05B-69EC4E3836D9}"/>
              </a:ext>
            </a:extLst>
          </p:cNvPr>
          <p:cNvCxnSpPr/>
          <p:nvPr/>
        </p:nvCxnSpPr>
        <p:spPr>
          <a:xfrm flipH="1" flipV="1">
            <a:off x="1683753" y="1757366"/>
            <a:ext cx="0" cy="40030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8FD0773-A972-44AC-9638-85B76626F38C}"/>
              </a:ext>
            </a:extLst>
          </p:cNvPr>
          <p:cNvSpPr txBox="1"/>
          <p:nvPr/>
        </p:nvSpPr>
        <p:spPr>
          <a:xfrm>
            <a:off x="3737058" y="1881018"/>
            <a:ext cx="505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rgbClr val="C00000"/>
                </a:solidFill>
              </a:rPr>
              <a:t>S</a:t>
            </a:r>
            <a:r>
              <a:rPr lang="fr-FR" b="1" baseline="-25000">
                <a:solidFill>
                  <a:srgbClr val="C00000"/>
                </a:solidFill>
              </a:rPr>
              <a:t>M</a:t>
            </a:r>
            <a:endParaRPr lang="en-US" b="1" baseline="-25000">
              <a:solidFill>
                <a:srgbClr val="C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21A20D-F8F2-F3DE-9CA9-C66F988EEB73}"/>
              </a:ext>
            </a:extLst>
          </p:cNvPr>
          <p:cNvSpPr txBox="1"/>
          <p:nvPr/>
        </p:nvSpPr>
        <p:spPr>
          <a:xfrm>
            <a:off x="10593027" y="1710345"/>
            <a:ext cx="989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HL</a:t>
            </a:r>
          </a:p>
        </p:txBody>
      </p:sp>
    </p:spTree>
    <p:extLst>
      <p:ext uri="{BB962C8B-B14F-4D97-AF65-F5344CB8AC3E}">
        <p14:creationId xmlns:p14="http://schemas.microsoft.com/office/powerpoint/2010/main" val="2557938397"/>
      </p:ext>
    </p:extLst>
  </p:cSld>
  <p:clrMapOvr>
    <a:masterClrMapping/>
  </p:clrMapOvr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028B8D0-8D81-30F2-3C48-C78E66C3EAD4}"/>
              </a:ext>
            </a:extLst>
          </p:cNvPr>
          <p:cNvCxnSpPr/>
          <p:nvPr/>
        </p:nvCxnSpPr>
        <p:spPr>
          <a:xfrm flipH="1">
            <a:off x="3989692" y="2335388"/>
            <a:ext cx="0" cy="340042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D5E161A-4EAC-E4C6-D4A5-28FA3C84F2E4}"/>
              </a:ext>
            </a:extLst>
          </p:cNvPr>
          <p:cNvSpPr txBox="1"/>
          <p:nvPr/>
        </p:nvSpPr>
        <p:spPr>
          <a:xfrm>
            <a:off x="3736697" y="1856510"/>
            <a:ext cx="505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rgbClr val="C00000"/>
                </a:solidFill>
              </a:rPr>
              <a:t>S</a:t>
            </a:r>
            <a:r>
              <a:rPr lang="fr-FR" b="1" baseline="-25000">
                <a:solidFill>
                  <a:srgbClr val="C00000"/>
                </a:solidFill>
              </a:rPr>
              <a:t>M</a:t>
            </a:r>
            <a:endParaRPr lang="en-US" b="1" baseline="-25000">
              <a:solidFill>
                <a:srgbClr val="C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EA504F-9C37-A216-BBFD-90598193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5983"/>
          </a:xfrm>
        </p:spPr>
        <p:txBody>
          <a:bodyPr/>
          <a:lstStyle/>
          <a:p>
            <a:r>
              <a:rPr lang="en-US"/>
              <a:t>The Money Market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4921E72-BE31-919C-CB8A-F52CB6484BDA}"/>
              </a:ext>
            </a:extLst>
          </p:cNvPr>
          <p:cNvCxnSpPr/>
          <p:nvPr/>
        </p:nvCxnSpPr>
        <p:spPr>
          <a:xfrm>
            <a:off x="1764631" y="5751320"/>
            <a:ext cx="530542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04C6019-9205-DFFD-0842-02273DE76733}"/>
              </a:ext>
            </a:extLst>
          </p:cNvPr>
          <p:cNvCxnSpPr/>
          <p:nvPr/>
        </p:nvCxnSpPr>
        <p:spPr>
          <a:xfrm flipH="1" flipV="1">
            <a:off x="1761456" y="1741958"/>
            <a:ext cx="0" cy="40030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31B6001-DE3B-4AFB-EDD6-C940EE1AABEC}"/>
              </a:ext>
            </a:extLst>
          </p:cNvPr>
          <p:cNvSpPr txBox="1"/>
          <p:nvPr/>
        </p:nvSpPr>
        <p:spPr>
          <a:xfrm>
            <a:off x="6051550" y="4753142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>
                <a:solidFill>
                  <a:srgbClr val="002060"/>
                </a:solidFill>
              </a:rPr>
              <a:t>D</a:t>
            </a:r>
            <a:r>
              <a:rPr lang="fr-FR" b="1" baseline="-25000">
                <a:solidFill>
                  <a:srgbClr val="002060"/>
                </a:solidFill>
              </a:rPr>
              <a:t>M</a:t>
            </a:r>
            <a:endParaRPr lang="en-US" b="1" baseline="-25000">
              <a:solidFill>
                <a:srgbClr val="00206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D0DFC4-534C-91B7-90E1-CCE778FFFA93}"/>
              </a:ext>
            </a:extLst>
          </p:cNvPr>
          <p:cNvSpPr txBox="1"/>
          <p:nvPr/>
        </p:nvSpPr>
        <p:spPr>
          <a:xfrm>
            <a:off x="7070056" y="5420604"/>
            <a:ext cx="13571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/>
              <a:t>QUANTITY </a:t>
            </a:r>
          </a:p>
          <a:p>
            <a:pPr algn="ctr"/>
            <a:r>
              <a:rPr lang="fr-FR" b="1"/>
              <a:t>OF MONEY</a:t>
            </a:r>
            <a:endParaRPr lang="en-US" b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FBC8AA-36B8-68D5-173C-23E8FC2E30E4}"/>
              </a:ext>
            </a:extLst>
          </p:cNvPr>
          <p:cNvSpPr txBox="1"/>
          <p:nvPr/>
        </p:nvSpPr>
        <p:spPr>
          <a:xfrm>
            <a:off x="479815" y="2020179"/>
            <a:ext cx="1207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/>
              <a:t>INTEREST</a:t>
            </a:r>
          </a:p>
          <a:p>
            <a:pPr algn="ctr"/>
            <a:r>
              <a:rPr lang="fr-FR" b="1"/>
              <a:t>RATE</a:t>
            </a:r>
            <a:endParaRPr lang="en-US" b="1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18DFD3-C7C0-DF4A-88C4-51D07BFE7488}"/>
              </a:ext>
            </a:extLst>
          </p:cNvPr>
          <p:cNvCxnSpPr/>
          <p:nvPr/>
        </p:nvCxnSpPr>
        <p:spPr>
          <a:xfrm>
            <a:off x="2393058" y="2225842"/>
            <a:ext cx="3621505" cy="254467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E601860-AB69-64F1-161E-D7B2147C02D6}"/>
              </a:ext>
            </a:extLst>
          </p:cNvPr>
          <p:cNvCxnSpPr/>
          <p:nvPr/>
        </p:nvCxnSpPr>
        <p:spPr>
          <a:xfrm flipH="1">
            <a:off x="1761456" y="3343791"/>
            <a:ext cx="221380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17486F1-F9FA-6BCB-1A54-F31A856067A8}"/>
                  </a:ext>
                </a:extLst>
              </p:cNvPr>
              <p:cNvSpPr txBox="1"/>
              <p:nvPr/>
            </p:nvSpPr>
            <p:spPr>
              <a:xfrm>
                <a:off x="1259107" y="3159125"/>
                <a:ext cx="430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17486F1-F9FA-6BCB-1A54-F31A856067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107" y="3159125"/>
                <a:ext cx="430439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F1D88FC-A4A6-5259-E332-7BED3D3C07CB}"/>
                  </a:ext>
                </a:extLst>
              </p:cNvPr>
              <p:cNvSpPr txBox="1"/>
              <p:nvPr/>
            </p:nvSpPr>
            <p:spPr>
              <a:xfrm>
                <a:off x="3721701" y="5786444"/>
                <a:ext cx="5071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F1D88FC-A4A6-5259-E332-7BED3D3C07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1701" y="5786444"/>
                <a:ext cx="507127" cy="369332"/>
              </a:xfrm>
              <a:prstGeom prst="rect">
                <a:avLst/>
              </a:prstGeom>
              <a:blipFill>
                <a:blip r:embed="rId3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FA8C410D-6063-43EC-CA93-2C6FDA5C5776}"/>
              </a:ext>
            </a:extLst>
          </p:cNvPr>
          <p:cNvGrpSpPr/>
          <p:nvPr/>
        </p:nvGrpSpPr>
        <p:grpSpPr>
          <a:xfrm>
            <a:off x="3898428" y="3254019"/>
            <a:ext cx="182880" cy="182880"/>
            <a:chOff x="4728680" y="3055122"/>
            <a:chExt cx="256500" cy="261196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39AB91F-C3E9-FB0C-7349-C2CA70240E7E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EA335A6-F8BC-9AA9-0337-924F26B95A19}"/>
                </a:ext>
              </a:extLst>
            </p:cNvPr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A215072-00D7-8EED-5E0D-D8F3324C5776}"/>
              </a:ext>
            </a:extLst>
          </p:cNvPr>
          <p:cNvSpPr txBox="1"/>
          <p:nvPr/>
        </p:nvSpPr>
        <p:spPr>
          <a:xfrm>
            <a:off x="10593027" y="1710345"/>
            <a:ext cx="989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HL</a:t>
            </a:r>
          </a:p>
        </p:txBody>
      </p:sp>
    </p:spTree>
    <p:extLst>
      <p:ext uri="{BB962C8B-B14F-4D97-AF65-F5344CB8AC3E}">
        <p14:creationId xmlns:p14="http://schemas.microsoft.com/office/powerpoint/2010/main" val="3975297349"/>
      </p:ext>
    </p:extLst>
  </p:cSld>
  <p:clrMapOvr>
    <a:masterClrMapping/>
  </p:clrMapOvr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4C7061B-357A-C920-16DC-4E1FAD196C62}"/>
              </a:ext>
            </a:extLst>
          </p:cNvPr>
          <p:cNvCxnSpPr/>
          <p:nvPr/>
        </p:nvCxnSpPr>
        <p:spPr>
          <a:xfrm flipH="1">
            <a:off x="5020397" y="2335388"/>
            <a:ext cx="0" cy="3400425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028B8D0-8D81-30F2-3C48-C78E66C3EAD4}"/>
              </a:ext>
            </a:extLst>
          </p:cNvPr>
          <p:cNvCxnSpPr/>
          <p:nvPr/>
        </p:nvCxnSpPr>
        <p:spPr>
          <a:xfrm flipH="1">
            <a:off x="3989692" y="2335388"/>
            <a:ext cx="0" cy="340042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EEA504F-9C37-A216-BBFD-90598193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5983"/>
          </a:xfrm>
        </p:spPr>
        <p:txBody>
          <a:bodyPr/>
          <a:lstStyle/>
          <a:p>
            <a:r>
              <a:rPr lang="en-US"/>
              <a:t>Increase in the Money Supply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4921E72-BE31-919C-CB8A-F52CB6484BDA}"/>
              </a:ext>
            </a:extLst>
          </p:cNvPr>
          <p:cNvCxnSpPr/>
          <p:nvPr/>
        </p:nvCxnSpPr>
        <p:spPr>
          <a:xfrm>
            <a:off x="1764631" y="5751320"/>
            <a:ext cx="530542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04C6019-9205-DFFD-0842-02273DE76733}"/>
              </a:ext>
            </a:extLst>
          </p:cNvPr>
          <p:cNvCxnSpPr/>
          <p:nvPr/>
        </p:nvCxnSpPr>
        <p:spPr>
          <a:xfrm flipH="1" flipV="1">
            <a:off x="1761456" y="1741958"/>
            <a:ext cx="0" cy="40030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31B6001-DE3B-4AFB-EDD6-C940EE1AABEC}"/>
              </a:ext>
            </a:extLst>
          </p:cNvPr>
          <p:cNvSpPr txBox="1"/>
          <p:nvPr/>
        </p:nvSpPr>
        <p:spPr>
          <a:xfrm>
            <a:off x="6051550" y="4753142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>
                <a:solidFill>
                  <a:srgbClr val="002060"/>
                </a:solidFill>
              </a:rPr>
              <a:t>D</a:t>
            </a:r>
            <a:r>
              <a:rPr lang="fr-FR" b="1" baseline="-25000">
                <a:solidFill>
                  <a:srgbClr val="002060"/>
                </a:solidFill>
              </a:rPr>
              <a:t>M</a:t>
            </a:r>
            <a:endParaRPr lang="en-US" b="1" baseline="-25000">
              <a:solidFill>
                <a:srgbClr val="00206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D0DFC4-534C-91B7-90E1-CCE778FFFA93}"/>
              </a:ext>
            </a:extLst>
          </p:cNvPr>
          <p:cNvSpPr txBox="1"/>
          <p:nvPr/>
        </p:nvSpPr>
        <p:spPr>
          <a:xfrm>
            <a:off x="7070056" y="5420604"/>
            <a:ext cx="13571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/>
              <a:t>QUANTITY </a:t>
            </a:r>
          </a:p>
          <a:p>
            <a:pPr algn="ctr"/>
            <a:r>
              <a:rPr lang="fr-FR" b="1"/>
              <a:t>OF MONEY</a:t>
            </a:r>
            <a:endParaRPr lang="en-US" b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FBC8AA-36B8-68D5-173C-23E8FC2E30E4}"/>
              </a:ext>
            </a:extLst>
          </p:cNvPr>
          <p:cNvSpPr txBox="1"/>
          <p:nvPr/>
        </p:nvSpPr>
        <p:spPr>
          <a:xfrm>
            <a:off x="479815" y="2020179"/>
            <a:ext cx="1207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/>
              <a:t>INTEREST</a:t>
            </a:r>
          </a:p>
          <a:p>
            <a:pPr algn="ctr"/>
            <a:r>
              <a:rPr lang="fr-FR" b="1"/>
              <a:t>RATE</a:t>
            </a:r>
            <a:endParaRPr lang="en-US" b="1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18DFD3-C7C0-DF4A-88C4-51D07BFE7488}"/>
              </a:ext>
            </a:extLst>
          </p:cNvPr>
          <p:cNvCxnSpPr/>
          <p:nvPr/>
        </p:nvCxnSpPr>
        <p:spPr>
          <a:xfrm>
            <a:off x="2393058" y="2225842"/>
            <a:ext cx="3621505" cy="254467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E601860-AB69-64F1-161E-D7B2147C02D6}"/>
              </a:ext>
            </a:extLst>
          </p:cNvPr>
          <p:cNvCxnSpPr/>
          <p:nvPr/>
        </p:nvCxnSpPr>
        <p:spPr>
          <a:xfrm flipH="1">
            <a:off x="1761456" y="3343791"/>
            <a:ext cx="221380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17486F1-F9FA-6BCB-1A54-F31A856067A8}"/>
                  </a:ext>
                </a:extLst>
              </p:cNvPr>
              <p:cNvSpPr txBox="1"/>
              <p:nvPr/>
            </p:nvSpPr>
            <p:spPr>
              <a:xfrm>
                <a:off x="1260198" y="3159125"/>
                <a:ext cx="4293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17486F1-F9FA-6BCB-1A54-F31A856067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0198" y="3159125"/>
                <a:ext cx="429348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F1D88FC-A4A6-5259-E332-7BED3D3C07CB}"/>
                  </a:ext>
                </a:extLst>
              </p:cNvPr>
              <p:cNvSpPr txBox="1"/>
              <p:nvPr/>
            </p:nvSpPr>
            <p:spPr>
              <a:xfrm>
                <a:off x="3725037" y="5786444"/>
                <a:ext cx="5037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F1D88FC-A4A6-5259-E332-7BED3D3C07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5037" y="5786444"/>
                <a:ext cx="503791" cy="369332"/>
              </a:xfrm>
              <a:prstGeom prst="rect">
                <a:avLst/>
              </a:prstGeom>
              <a:blipFill>
                <a:blip r:embed="rId3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FA8C410D-6063-43EC-CA93-2C6FDA5C5776}"/>
              </a:ext>
            </a:extLst>
          </p:cNvPr>
          <p:cNvGrpSpPr/>
          <p:nvPr/>
        </p:nvGrpSpPr>
        <p:grpSpPr>
          <a:xfrm>
            <a:off x="3898428" y="3254019"/>
            <a:ext cx="182880" cy="182880"/>
            <a:chOff x="4728680" y="3055122"/>
            <a:chExt cx="256500" cy="261196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39AB91F-C3E9-FB0C-7349-C2CA70240E7E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EA335A6-F8BC-9AA9-0337-924F26B95A19}"/>
                </a:ext>
              </a:extLst>
            </p:cNvPr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A215072-00D7-8EED-5E0D-D8F3324C5776}"/>
              </a:ext>
            </a:extLst>
          </p:cNvPr>
          <p:cNvSpPr txBox="1"/>
          <p:nvPr/>
        </p:nvSpPr>
        <p:spPr>
          <a:xfrm>
            <a:off x="10593027" y="1710345"/>
            <a:ext cx="989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67CFD5E-F177-FD0E-2BFC-31AD6CB59ECE}"/>
                  </a:ext>
                </a:extLst>
              </p:cNvPr>
              <p:cNvSpPr txBox="1"/>
              <p:nvPr/>
            </p:nvSpPr>
            <p:spPr>
              <a:xfrm>
                <a:off x="4768865" y="5786444"/>
                <a:ext cx="5091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67CFD5E-F177-FD0E-2BFC-31AD6CB59E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8865" y="5786444"/>
                <a:ext cx="509114" cy="369332"/>
              </a:xfrm>
              <a:prstGeom prst="rect">
                <a:avLst/>
              </a:prstGeom>
              <a:blipFill>
                <a:blip r:embed="rId4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AE31D705-DC39-6D5C-5C9C-4B7FF39099E9}"/>
              </a:ext>
            </a:extLst>
          </p:cNvPr>
          <p:cNvSpPr txBox="1"/>
          <p:nvPr/>
        </p:nvSpPr>
        <p:spPr>
          <a:xfrm>
            <a:off x="4774829" y="1856510"/>
            <a:ext cx="505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chemeClr val="accent4"/>
                </a:solidFill>
              </a:rPr>
              <a:t>S</a:t>
            </a:r>
            <a:r>
              <a:rPr lang="fr-FR" b="1" baseline="-25000">
                <a:solidFill>
                  <a:schemeClr val="accent4"/>
                </a:solidFill>
              </a:rPr>
              <a:t>M</a:t>
            </a:r>
            <a:endParaRPr lang="en-US" b="1" baseline="-25000">
              <a:solidFill>
                <a:schemeClr val="accent4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5E3609A-41A4-9F94-80BC-5648EC4BA6D9}"/>
              </a:ext>
            </a:extLst>
          </p:cNvPr>
          <p:cNvCxnSpPr/>
          <p:nvPr/>
        </p:nvCxnSpPr>
        <p:spPr>
          <a:xfrm flipH="1">
            <a:off x="1761456" y="4062129"/>
            <a:ext cx="324387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1668135-0FE2-2908-5402-73016CB3BC57}"/>
                  </a:ext>
                </a:extLst>
              </p:cNvPr>
              <p:cNvSpPr txBox="1"/>
              <p:nvPr/>
            </p:nvSpPr>
            <p:spPr>
              <a:xfrm>
                <a:off x="1252590" y="3877323"/>
                <a:ext cx="4346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1668135-0FE2-2908-5402-73016CB3BC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2590" y="3877323"/>
                <a:ext cx="43467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2E9ED743-0E95-3CC8-03C9-00C134CD5A5C}"/>
              </a:ext>
            </a:extLst>
          </p:cNvPr>
          <p:cNvGrpSpPr/>
          <p:nvPr/>
        </p:nvGrpSpPr>
        <p:grpSpPr>
          <a:xfrm>
            <a:off x="4928495" y="3972357"/>
            <a:ext cx="182880" cy="182880"/>
            <a:chOff x="4728680" y="3055122"/>
            <a:chExt cx="256500" cy="261196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5AB1D8D-BA72-D3B8-439E-0090C687CEE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4178753-CAFA-3BF3-F3FB-5DEF6D9503A0}"/>
                </a:ext>
              </a:extLst>
            </p:cNvPr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Arrow: Right 31">
            <a:extLst>
              <a:ext uri="{FF2B5EF4-FFF2-40B4-BE49-F238E27FC236}">
                <a16:creationId xmlns:a16="http://schemas.microsoft.com/office/drawing/2014/main" id="{83051C35-9D07-1A44-CCF2-D93988C112CE}"/>
              </a:ext>
            </a:extLst>
          </p:cNvPr>
          <p:cNvSpPr/>
          <p:nvPr/>
        </p:nvSpPr>
        <p:spPr>
          <a:xfrm rot="5400000">
            <a:off x="834580" y="3596511"/>
            <a:ext cx="718470" cy="212750"/>
          </a:xfrm>
          <a:prstGeom prst="rightArrow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8" name="Arrow: Right 31">
            <a:extLst>
              <a:ext uri="{FF2B5EF4-FFF2-40B4-BE49-F238E27FC236}">
                <a16:creationId xmlns:a16="http://schemas.microsoft.com/office/drawing/2014/main" id="{503B8757-495C-8BE9-B72A-EE291C4E55B5}"/>
              </a:ext>
            </a:extLst>
          </p:cNvPr>
          <p:cNvSpPr/>
          <p:nvPr/>
        </p:nvSpPr>
        <p:spPr>
          <a:xfrm>
            <a:off x="3987645" y="6185789"/>
            <a:ext cx="1047818" cy="221699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73A43216-3A88-A90E-6995-9E98D8CDF7F3}"/>
              </a:ext>
            </a:extLst>
          </p:cNvPr>
          <p:cNvSpPr/>
          <p:nvPr/>
        </p:nvSpPr>
        <p:spPr>
          <a:xfrm>
            <a:off x="4237565" y="2484542"/>
            <a:ext cx="531300" cy="306760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6C2653C-EDE0-9210-D25C-B14BCEA9E5F9}"/>
              </a:ext>
            </a:extLst>
          </p:cNvPr>
          <p:cNvSpPr txBox="1"/>
          <p:nvPr/>
        </p:nvSpPr>
        <p:spPr>
          <a:xfrm>
            <a:off x="4960852" y="1886680"/>
            <a:ext cx="2397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baseline="30000">
                <a:solidFill>
                  <a:schemeClr val="accent4"/>
                </a:solidFill>
              </a:rPr>
              <a:t>2</a:t>
            </a:r>
            <a:endParaRPr lang="en-US" b="1" baseline="30000">
              <a:solidFill>
                <a:schemeClr val="accent4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096E669-C9EC-292E-FB72-7F3B6DC73A27}"/>
              </a:ext>
            </a:extLst>
          </p:cNvPr>
          <p:cNvSpPr txBox="1"/>
          <p:nvPr/>
        </p:nvSpPr>
        <p:spPr>
          <a:xfrm>
            <a:off x="3732298" y="1855696"/>
            <a:ext cx="505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rgbClr val="C00000"/>
                </a:solidFill>
              </a:rPr>
              <a:t>S</a:t>
            </a:r>
            <a:r>
              <a:rPr lang="fr-FR" b="1" baseline="-25000">
                <a:solidFill>
                  <a:srgbClr val="C00000"/>
                </a:solidFill>
              </a:rPr>
              <a:t>M</a:t>
            </a:r>
            <a:endParaRPr lang="en-US" b="1" baseline="-25000">
              <a:solidFill>
                <a:srgbClr val="C0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1708D9A-A35E-4921-6C8F-40A0E80A02AE}"/>
              </a:ext>
            </a:extLst>
          </p:cNvPr>
          <p:cNvSpPr txBox="1"/>
          <p:nvPr/>
        </p:nvSpPr>
        <p:spPr>
          <a:xfrm>
            <a:off x="3918321" y="1885866"/>
            <a:ext cx="2397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baseline="30000">
                <a:solidFill>
                  <a:srgbClr val="C00000"/>
                </a:solidFill>
              </a:rPr>
              <a:t>1</a:t>
            </a:r>
            <a:endParaRPr lang="en-US" b="1" baseline="300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453467"/>
      </p:ext>
    </p:extLst>
  </p:cSld>
  <p:clrMapOvr>
    <a:masterClrMapping/>
  </p:clrMapOvr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4C7061B-357A-C920-16DC-4E1FAD196C62}"/>
              </a:ext>
            </a:extLst>
          </p:cNvPr>
          <p:cNvCxnSpPr/>
          <p:nvPr/>
        </p:nvCxnSpPr>
        <p:spPr>
          <a:xfrm flipH="1">
            <a:off x="5020397" y="2335388"/>
            <a:ext cx="0" cy="340042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028B8D0-8D81-30F2-3C48-C78E66C3EAD4}"/>
              </a:ext>
            </a:extLst>
          </p:cNvPr>
          <p:cNvCxnSpPr/>
          <p:nvPr/>
        </p:nvCxnSpPr>
        <p:spPr>
          <a:xfrm flipH="1">
            <a:off x="3989692" y="2335388"/>
            <a:ext cx="0" cy="3400425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EEA504F-9C37-A216-BBFD-90598193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5983"/>
          </a:xfrm>
        </p:spPr>
        <p:txBody>
          <a:bodyPr/>
          <a:lstStyle/>
          <a:p>
            <a:r>
              <a:rPr lang="en-US"/>
              <a:t>Decrease in the Money Supply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4921E72-BE31-919C-CB8A-F52CB6484BDA}"/>
              </a:ext>
            </a:extLst>
          </p:cNvPr>
          <p:cNvCxnSpPr/>
          <p:nvPr/>
        </p:nvCxnSpPr>
        <p:spPr>
          <a:xfrm>
            <a:off x="1764631" y="5751320"/>
            <a:ext cx="530542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04C6019-9205-DFFD-0842-02273DE76733}"/>
              </a:ext>
            </a:extLst>
          </p:cNvPr>
          <p:cNvCxnSpPr/>
          <p:nvPr/>
        </p:nvCxnSpPr>
        <p:spPr>
          <a:xfrm flipH="1" flipV="1">
            <a:off x="1761456" y="1741958"/>
            <a:ext cx="0" cy="40030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31B6001-DE3B-4AFB-EDD6-C940EE1AABEC}"/>
              </a:ext>
            </a:extLst>
          </p:cNvPr>
          <p:cNvSpPr txBox="1"/>
          <p:nvPr/>
        </p:nvSpPr>
        <p:spPr>
          <a:xfrm>
            <a:off x="6051550" y="4753142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>
                <a:solidFill>
                  <a:srgbClr val="002060"/>
                </a:solidFill>
              </a:rPr>
              <a:t>D</a:t>
            </a:r>
            <a:r>
              <a:rPr lang="fr-FR" b="1" baseline="-25000">
                <a:solidFill>
                  <a:srgbClr val="002060"/>
                </a:solidFill>
              </a:rPr>
              <a:t>M</a:t>
            </a:r>
            <a:endParaRPr lang="en-US" b="1" baseline="-25000">
              <a:solidFill>
                <a:srgbClr val="00206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D0DFC4-534C-91B7-90E1-CCE778FFFA93}"/>
              </a:ext>
            </a:extLst>
          </p:cNvPr>
          <p:cNvSpPr txBox="1"/>
          <p:nvPr/>
        </p:nvSpPr>
        <p:spPr>
          <a:xfrm>
            <a:off x="7070056" y="5420604"/>
            <a:ext cx="13571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/>
              <a:t>QUANTITY </a:t>
            </a:r>
          </a:p>
          <a:p>
            <a:pPr algn="ctr"/>
            <a:r>
              <a:rPr lang="fr-FR" b="1"/>
              <a:t>OF MONEY</a:t>
            </a:r>
            <a:endParaRPr lang="en-US" b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FBC8AA-36B8-68D5-173C-23E8FC2E30E4}"/>
              </a:ext>
            </a:extLst>
          </p:cNvPr>
          <p:cNvSpPr txBox="1"/>
          <p:nvPr/>
        </p:nvSpPr>
        <p:spPr>
          <a:xfrm>
            <a:off x="479815" y="2020179"/>
            <a:ext cx="1207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/>
              <a:t>INTEREST</a:t>
            </a:r>
          </a:p>
          <a:p>
            <a:pPr algn="ctr"/>
            <a:r>
              <a:rPr lang="fr-FR" b="1"/>
              <a:t>RATE</a:t>
            </a:r>
            <a:endParaRPr lang="en-US" b="1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18DFD3-C7C0-DF4A-88C4-51D07BFE7488}"/>
              </a:ext>
            </a:extLst>
          </p:cNvPr>
          <p:cNvCxnSpPr/>
          <p:nvPr/>
        </p:nvCxnSpPr>
        <p:spPr>
          <a:xfrm>
            <a:off x="2393058" y="2225842"/>
            <a:ext cx="3621505" cy="254467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E601860-AB69-64F1-161E-D7B2147C02D6}"/>
              </a:ext>
            </a:extLst>
          </p:cNvPr>
          <p:cNvCxnSpPr/>
          <p:nvPr/>
        </p:nvCxnSpPr>
        <p:spPr>
          <a:xfrm flipH="1">
            <a:off x="1761456" y="3343791"/>
            <a:ext cx="221380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17486F1-F9FA-6BCB-1A54-F31A856067A8}"/>
                  </a:ext>
                </a:extLst>
              </p:cNvPr>
              <p:cNvSpPr txBox="1"/>
              <p:nvPr/>
            </p:nvSpPr>
            <p:spPr>
              <a:xfrm>
                <a:off x="1254876" y="3159125"/>
                <a:ext cx="4346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17486F1-F9FA-6BCB-1A54-F31A856067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4876" y="3159125"/>
                <a:ext cx="434670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F1D88FC-A4A6-5259-E332-7BED3D3C07CB}"/>
                  </a:ext>
                </a:extLst>
              </p:cNvPr>
              <p:cNvSpPr txBox="1"/>
              <p:nvPr/>
            </p:nvSpPr>
            <p:spPr>
              <a:xfrm>
                <a:off x="3719714" y="5786444"/>
                <a:ext cx="5091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F1D88FC-A4A6-5259-E332-7BED3D3C07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9714" y="5786444"/>
                <a:ext cx="509114" cy="369332"/>
              </a:xfrm>
              <a:prstGeom prst="rect">
                <a:avLst/>
              </a:prstGeom>
              <a:blipFill>
                <a:blip r:embed="rId3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FA8C410D-6063-43EC-CA93-2C6FDA5C5776}"/>
              </a:ext>
            </a:extLst>
          </p:cNvPr>
          <p:cNvGrpSpPr/>
          <p:nvPr/>
        </p:nvGrpSpPr>
        <p:grpSpPr>
          <a:xfrm>
            <a:off x="3898428" y="3254019"/>
            <a:ext cx="182880" cy="182880"/>
            <a:chOff x="4728680" y="3055122"/>
            <a:chExt cx="256500" cy="261196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39AB91F-C3E9-FB0C-7349-C2CA70240E7E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EA335A6-F8BC-9AA9-0337-924F26B95A19}"/>
                </a:ext>
              </a:extLst>
            </p:cNvPr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A215072-00D7-8EED-5E0D-D8F3324C5776}"/>
              </a:ext>
            </a:extLst>
          </p:cNvPr>
          <p:cNvSpPr txBox="1"/>
          <p:nvPr/>
        </p:nvSpPr>
        <p:spPr>
          <a:xfrm>
            <a:off x="10593027" y="1710345"/>
            <a:ext cx="989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67CFD5E-F177-FD0E-2BFC-31AD6CB59ECE}"/>
                  </a:ext>
                </a:extLst>
              </p:cNvPr>
              <p:cNvSpPr txBox="1"/>
              <p:nvPr/>
            </p:nvSpPr>
            <p:spPr>
              <a:xfrm>
                <a:off x="4774187" y="5786444"/>
                <a:ext cx="5037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67CFD5E-F177-FD0E-2BFC-31AD6CB59E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4187" y="5786444"/>
                <a:ext cx="503792" cy="369332"/>
              </a:xfrm>
              <a:prstGeom prst="rect">
                <a:avLst/>
              </a:prstGeom>
              <a:blipFill>
                <a:blip r:embed="rId4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AE31D705-DC39-6D5C-5C9C-4B7FF39099E9}"/>
              </a:ext>
            </a:extLst>
          </p:cNvPr>
          <p:cNvSpPr txBox="1"/>
          <p:nvPr/>
        </p:nvSpPr>
        <p:spPr>
          <a:xfrm>
            <a:off x="4774829" y="1856510"/>
            <a:ext cx="505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rgbClr val="C00000"/>
                </a:solidFill>
              </a:rPr>
              <a:t>S</a:t>
            </a:r>
            <a:r>
              <a:rPr lang="fr-FR" b="1" baseline="-25000">
                <a:solidFill>
                  <a:srgbClr val="C00000"/>
                </a:solidFill>
              </a:rPr>
              <a:t>M</a:t>
            </a:r>
            <a:endParaRPr lang="en-US" b="1" baseline="-25000">
              <a:solidFill>
                <a:srgbClr val="C00000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5E3609A-41A4-9F94-80BC-5648EC4BA6D9}"/>
              </a:ext>
            </a:extLst>
          </p:cNvPr>
          <p:cNvCxnSpPr/>
          <p:nvPr/>
        </p:nvCxnSpPr>
        <p:spPr>
          <a:xfrm flipH="1">
            <a:off x="1761456" y="4062129"/>
            <a:ext cx="324387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1668135-0FE2-2908-5402-73016CB3BC57}"/>
                  </a:ext>
                </a:extLst>
              </p:cNvPr>
              <p:cNvSpPr txBox="1"/>
              <p:nvPr/>
            </p:nvSpPr>
            <p:spPr>
              <a:xfrm>
                <a:off x="1257912" y="3877323"/>
                <a:ext cx="4293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1668135-0FE2-2908-5402-73016CB3BC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7912" y="3877323"/>
                <a:ext cx="429348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2E9ED743-0E95-3CC8-03C9-00C134CD5A5C}"/>
              </a:ext>
            </a:extLst>
          </p:cNvPr>
          <p:cNvGrpSpPr/>
          <p:nvPr/>
        </p:nvGrpSpPr>
        <p:grpSpPr>
          <a:xfrm>
            <a:off x="4928495" y="3972357"/>
            <a:ext cx="182880" cy="182880"/>
            <a:chOff x="4728680" y="3055122"/>
            <a:chExt cx="256500" cy="261196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5AB1D8D-BA72-D3B8-439E-0090C687CEE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4178753-CAFA-3BF3-F3FB-5DEF6D9503A0}"/>
                </a:ext>
              </a:extLst>
            </p:cNvPr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Arrow: Right 31">
            <a:extLst>
              <a:ext uri="{FF2B5EF4-FFF2-40B4-BE49-F238E27FC236}">
                <a16:creationId xmlns:a16="http://schemas.microsoft.com/office/drawing/2014/main" id="{83051C35-9D07-1A44-CCF2-D93988C112CE}"/>
              </a:ext>
            </a:extLst>
          </p:cNvPr>
          <p:cNvSpPr/>
          <p:nvPr/>
        </p:nvSpPr>
        <p:spPr>
          <a:xfrm rot="16200000">
            <a:off x="834580" y="3596511"/>
            <a:ext cx="718470" cy="21275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8" name="Arrow: Right 31">
            <a:extLst>
              <a:ext uri="{FF2B5EF4-FFF2-40B4-BE49-F238E27FC236}">
                <a16:creationId xmlns:a16="http://schemas.microsoft.com/office/drawing/2014/main" id="{503B8757-495C-8BE9-B72A-EE291C4E55B5}"/>
              </a:ext>
            </a:extLst>
          </p:cNvPr>
          <p:cNvSpPr/>
          <p:nvPr/>
        </p:nvSpPr>
        <p:spPr>
          <a:xfrm rot="10800000">
            <a:off x="3987645" y="6185789"/>
            <a:ext cx="1047818" cy="221699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73A43216-3A88-A90E-6995-9E98D8CDF7F3}"/>
              </a:ext>
            </a:extLst>
          </p:cNvPr>
          <p:cNvSpPr/>
          <p:nvPr/>
        </p:nvSpPr>
        <p:spPr>
          <a:xfrm rot="10800000">
            <a:off x="4237565" y="2484542"/>
            <a:ext cx="531300" cy="306760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6C2653C-EDE0-9210-D25C-B14BCEA9E5F9}"/>
              </a:ext>
            </a:extLst>
          </p:cNvPr>
          <p:cNvSpPr txBox="1"/>
          <p:nvPr/>
        </p:nvSpPr>
        <p:spPr>
          <a:xfrm>
            <a:off x="4960852" y="1886680"/>
            <a:ext cx="2397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baseline="30000">
                <a:solidFill>
                  <a:srgbClr val="C00000"/>
                </a:solidFill>
              </a:rPr>
              <a:t>1</a:t>
            </a:r>
            <a:endParaRPr lang="en-US" b="1" baseline="30000">
              <a:solidFill>
                <a:srgbClr val="C0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096E669-C9EC-292E-FB72-7F3B6DC73A27}"/>
              </a:ext>
            </a:extLst>
          </p:cNvPr>
          <p:cNvSpPr txBox="1"/>
          <p:nvPr/>
        </p:nvSpPr>
        <p:spPr>
          <a:xfrm>
            <a:off x="3732298" y="1855696"/>
            <a:ext cx="505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chemeClr val="accent4"/>
                </a:solidFill>
              </a:rPr>
              <a:t>S</a:t>
            </a:r>
            <a:r>
              <a:rPr lang="fr-FR" b="1" baseline="-25000">
                <a:solidFill>
                  <a:schemeClr val="accent4"/>
                </a:solidFill>
              </a:rPr>
              <a:t>M</a:t>
            </a:r>
            <a:endParaRPr lang="en-US" b="1" baseline="-25000">
              <a:solidFill>
                <a:schemeClr val="accent4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1708D9A-A35E-4921-6C8F-40A0E80A02AE}"/>
              </a:ext>
            </a:extLst>
          </p:cNvPr>
          <p:cNvSpPr txBox="1"/>
          <p:nvPr/>
        </p:nvSpPr>
        <p:spPr>
          <a:xfrm>
            <a:off x="3918321" y="1885866"/>
            <a:ext cx="2397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baseline="30000">
                <a:solidFill>
                  <a:schemeClr val="accent4"/>
                </a:solidFill>
              </a:rPr>
              <a:t>2</a:t>
            </a:r>
            <a:endParaRPr lang="en-US" b="1" baseline="3000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890431"/>
      </p:ext>
    </p:extLst>
  </p:cSld>
  <p:clrMapOvr>
    <a:masterClrMapping/>
  </p:clrMapOvr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7950"/>
          </a:xfrm>
        </p:spPr>
        <p:txBody>
          <a:bodyPr/>
          <a:lstStyle/>
          <a:p>
            <a:r>
              <a:rPr lang="en-US"/>
              <a:t>Expansionary Fiscal Policy</a:t>
            </a:r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1679893" y="1692006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1679893" y="5659848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622007" y="5336682"/>
            <a:ext cx="24294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AGGREGATE OUTPUT</a:t>
            </a:r>
          </a:p>
          <a:p>
            <a:pPr algn="ctr"/>
            <a:r>
              <a:rPr lang="en-US" b="1"/>
              <a:t>(REAL GDP)</a:t>
            </a:r>
            <a:endParaRPr lang="en-GB" b="1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465706" y="2156778"/>
            <a:ext cx="2732628" cy="278816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214662" y="1836040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SRAS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6779" y="1941720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14" name="Straight Connector 13"/>
          <p:cNvCxnSpPr/>
          <p:nvPr/>
        </p:nvCxnSpPr>
        <p:spPr>
          <a:xfrm>
            <a:off x="2317302" y="1920603"/>
            <a:ext cx="2238461" cy="312072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501782" y="504132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010856" y="3579433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0856" y="3579433"/>
                <a:ext cx="627351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/>
          <p:nvPr/>
        </p:nvCxnSpPr>
        <p:spPr>
          <a:xfrm>
            <a:off x="1679893" y="3763354"/>
            <a:ext cx="195662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3545076" y="3661253"/>
            <a:ext cx="182880" cy="182880"/>
            <a:chOff x="4728680" y="3055122"/>
            <a:chExt cx="256500" cy="261196"/>
          </a:xfrm>
        </p:grpSpPr>
        <p:cxnSp>
          <p:nvCxnSpPr>
            <p:cNvPr id="34" name="Straight Connector 33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Connector 38"/>
          <p:cNvCxnSpPr/>
          <p:nvPr/>
        </p:nvCxnSpPr>
        <p:spPr>
          <a:xfrm flipH="1" flipV="1">
            <a:off x="3643828" y="3763354"/>
            <a:ext cx="0" cy="189649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407390" y="5694448"/>
                <a:ext cx="457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7390" y="5694448"/>
                <a:ext cx="45717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/>
          <p:cNvCxnSpPr/>
          <p:nvPr/>
        </p:nvCxnSpPr>
        <p:spPr>
          <a:xfrm>
            <a:off x="3466060" y="1932115"/>
            <a:ext cx="2232703" cy="3112696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649779" y="5044811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3029042" y="2327543"/>
            <a:ext cx="538843" cy="323166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011816" y="2899076"/>
                <a:ext cx="6326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816" y="2899076"/>
                <a:ext cx="632674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Connector 28"/>
          <p:cNvCxnSpPr/>
          <p:nvPr/>
        </p:nvCxnSpPr>
        <p:spPr>
          <a:xfrm>
            <a:off x="1679893" y="3082997"/>
            <a:ext cx="261268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4201139" y="2980896"/>
            <a:ext cx="182880" cy="182880"/>
            <a:chOff x="4728680" y="3055122"/>
            <a:chExt cx="256500" cy="261196"/>
          </a:xfrm>
        </p:grpSpPr>
        <p:cxnSp>
          <p:nvCxnSpPr>
            <p:cNvPr id="36" name="Straight Connector 35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8" name="Straight Connector 37"/>
          <p:cNvCxnSpPr/>
          <p:nvPr/>
        </p:nvCxnSpPr>
        <p:spPr>
          <a:xfrm flipH="1" flipV="1">
            <a:off x="4309074" y="1824466"/>
            <a:ext cx="0" cy="3823810"/>
          </a:xfrm>
          <a:prstGeom prst="line">
            <a:avLst/>
          </a:prstGeom>
          <a:ln w="571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815124" y="5698755"/>
                <a:ext cx="9878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5124" y="5698755"/>
                <a:ext cx="987899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/>
          <p:cNvSpPr/>
          <p:nvPr/>
        </p:nvSpPr>
        <p:spPr>
          <a:xfrm>
            <a:off x="6025332" y="3045586"/>
            <a:ext cx="1347109" cy="1010544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tx1"/>
                </a:solidFill>
              </a:rPr>
              <a:t>POSITIVE DEMAND SHOCK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41" name="Right Arrow 40"/>
          <p:cNvSpPr/>
          <p:nvPr/>
        </p:nvSpPr>
        <p:spPr>
          <a:xfrm>
            <a:off x="3635978" y="6064943"/>
            <a:ext cx="673096" cy="24804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3" name="Right Arrow 42"/>
          <p:cNvSpPr/>
          <p:nvPr/>
        </p:nvSpPr>
        <p:spPr>
          <a:xfrm rot="16200000">
            <a:off x="521158" y="3291471"/>
            <a:ext cx="663498" cy="24804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1B7AF4-0DEA-E6C4-A50E-1C40C3A88E0E}"/>
              </a:ext>
            </a:extLst>
          </p:cNvPr>
          <p:cNvSpPr txBox="1"/>
          <p:nvPr/>
        </p:nvSpPr>
        <p:spPr>
          <a:xfrm>
            <a:off x="3957406" y="1389553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LRAS</a:t>
            </a:r>
            <a:endParaRPr lang="en-GB" b="1" baseline="-25000"/>
          </a:p>
        </p:txBody>
      </p:sp>
    </p:spTree>
    <p:extLst>
      <p:ext uri="{BB962C8B-B14F-4D97-AF65-F5344CB8AC3E}">
        <p14:creationId xmlns:p14="http://schemas.microsoft.com/office/powerpoint/2010/main" val="186238364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8626" y="644988"/>
            <a:ext cx="9956800" cy="778307"/>
          </a:xfrm>
        </p:spPr>
        <p:txBody>
          <a:bodyPr/>
          <a:lstStyle/>
          <a:p>
            <a:r>
              <a:rPr lang="en-US"/>
              <a:t>Expansionary Fiscal Policy</a:t>
            </a:r>
            <a:endParaRPr lang="fr-FR"/>
          </a:p>
        </p:txBody>
      </p:sp>
      <p:sp>
        <p:nvSpPr>
          <p:cNvPr id="18" name="TextBox 17"/>
          <p:cNvSpPr txBox="1"/>
          <p:nvPr/>
        </p:nvSpPr>
        <p:spPr>
          <a:xfrm>
            <a:off x="6511047" y="5531447"/>
            <a:ext cx="238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  <p:sp>
        <p:nvSpPr>
          <p:cNvPr id="20" name="TextBox 19"/>
          <p:cNvSpPr txBox="1"/>
          <p:nvPr/>
        </p:nvSpPr>
        <p:spPr>
          <a:xfrm>
            <a:off x="5574077" y="1937416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3860" y="2176565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568933" y="5859928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804086" y="2349304"/>
            <a:ext cx="0" cy="72553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596059" y="4756350"/>
            <a:ext cx="167272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 flipV="1">
            <a:off x="701427" y="1423295"/>
            <a:ext cx="5103175" cy="3333053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1568933" y="1886770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EF06F4-6762-6A27-5DD7-CD0DA0162E31}"/>
              </a:ext>
            </a:extLst>
          </p:cNvPr>
          <p:cNvCxnSpPr/>
          <p:nvPr/>
        </p:nvCxnSpPr>
        <p:spPr>
          <a:xfrm>
            <a:off x="4314353" y="3175793"/>
            <a:ext cx="912573" cy="212933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992706D-6E9F-9E83-7492-647CCDA01B44}"/>
              </a:ext>
            </a:extLst>
          </p:cNvPr>
          <p:cNvCxnSpPr/>
          <p:nvPr/>
        </p:nvCxnSpPr>
        <p:spPr>
          <a:xfrm>
            <a:off x="5177953" y="3175793"/>
            <a:ext cx="912573" cy="2129338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C308BD60-4779-2707-786E-1C94D2F60B7B}"/>
              </a:ext>
            </a:extLst>
          </p:cNvPr>
          <p:cNvSpPr/>
          <p:nvPr/>
        </p:nvSpPr>
        <p:spPr>
          <a:xfrm>
            <a:off x="4656307" y="3267526"/>
            <a:ext cx="376136" cy="246434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58E2D2D-124F-8A60-0D3F-2F5EDEFB5941}"/>
              </a:ext>
            </a:extLst>
          </p:cNvPr>
          <p:cNvCxnSpPr/>
          <p:nvPr/>
        </p:nvCxnSpPr>
        <p:spPr>
          <a:xfrm flipH="1">
            <a:off x="1568933" y="4392591"/>
            <a:ext cx="326274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78E2441-32F2-E558-D3CA-FC7DD8A170C3}"/>
              </a:ext>
            </a:extLst>
          </p:cNvPr>
          <p:cNvGrpSpPr/>
          <p:nvPr/>
        </p:nvGrpSpPr>
        <p:grpSpPr>
          <a:xfrm>
            <a:off x="4747215" y="4298107"/>
            <a:ext cx="182880" cy="184468"/>
            <a:chOff x="4715318" y="3055122"/>
            <a:chExt cx="269862" cy="26346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26D9128-11D6-D5B8-C971-6E1C76A27EE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8BB8212-E2B3-2BFD-8B29-0B0BEA22131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1C6434A8-1C47-DF20-4D0F-169D83464732}"/>
              </a:ext>
            </a:extLst>
          </p:cNvPr>
          <p:cNvSpPr/>
          <p:nvPr/>
        </p:nvSpPr>
        <p:spPr>
          <a:xfrm>
            <a:off x="6668202" y="3175793"/>
            <a:ext cx="1925184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POSITIVE</a:t>
            </a:r>
            <a:r>
              <a:rPr lang="en-US" b="1">
                <a:solidFill>
                  <a:schemeClr val="tx1"/>
                </a:solidFill>
              </a:rPr>
              <a:t> DEMAND SHOCK </a:t>
            </a:r>
            <a:endParaRPr lang="en-GB" b="1">
              <a:solidFill>
                <a:schemeClr val="tx1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F85708C-408F-3C83-E056-7FE889D733E5}"/>
              </a:ext>
            </a:extLst>
          </p:cNvPr>
          <p:cNvCxnSpPr/>
          <p:nvPr/>
        </p:nvCxnSpPr>
        <p:spPr>
          <a:xfrm flipH="1">
            <a:off x="1568933" y="3885508"/>
            <a:ext cx="392214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4CD4BAB-CD3A-3347-205D-A680CEE22F25}"/>
              </a:ext>
            </a:extLst>
          </p:cNvPr>
          <p:cNvGrpSpPr/>
          <p:nvPr/>
        </p:nvGrpSpPr>
        <p:grpSpPr>
          <a:xfrm>
            <a:off x="5399727" y="3792914"/>
            <a:ext cx="182880" cy="184468"/>
            <a:chOff x="4715318" y="3055122"/>
            <a:chExt cx="269862" cy="263464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4BB1E1C-2D7B-CC5B-12DF-60FC6E8E398C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8FBC8E-BF1E-7144-3A50-4C191298DDD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ABBC0A1-1F80-85CD-CC00-EBF4F5A49A6B}"/>
              </a:ext>
            </a:extLst>
          </p:cNvPr>
          <p:cNvCxnSpPr/>
          <p:nvPr/>
        </p:nvCxnSpPr>
        <p:spPr>
          <a:xfrm flipH="1">
            <a:off x="5488961" y="3883391"/>
            <a:ext cx="0" cy="197052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/>
              <p:nvPr/>
            </p:nvSpPr>
            <p:spPr>
              <a:xfrm>
                <a:off x="906037" y="4203073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037" y="4203073"/>
                <a:ext cx="627351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7A2E6E1-3E92-739A-436C-86F31F305E1D}"/>
                  </a:ext>
                </a:extLst>
              </p:cNvPr>
              <p:cNvSpPr txBox="1"/>
              <p:nvPr/>
            </p:nvSpPr>
            <p:spPr>
              <a:xfrm>
                <a:off x="900715" y="3697880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7A2E6E1-3E92-739A-436C-86F31F305E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715" y="3697880"/>
                <a:ext cx="632673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9A9CCFA4-7AD0-CCDD-7CE7-375B55F2F95B}"/>
              </a:ext>
            </a:extLst>
          </p:cNvPr>
          <p:cNvCxnSpPr/>
          <p:nvPr/>
        </p:nvCxnSpPr>
        <p:spPr>
          <a:xfrm flipH="1">
            <a:off x="4831673" y="4392850"/>
            <a:ext cx="0" cy="146106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8C6D97D5-E7B3-6910-E215-C46022ECF2C6}"/>
                  </a:ext>
                </a:extLst>
              </p:cNvPr>
              <p:cNvSpPr txBox="1"/>
              <p:nvPr/>
            </p:nvSpPr>
            <p:spPr>
              <a:xfrm>
                <a:off x="4577436" y="5892553"/>
                <a:ext cx="5084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8C6D97D5-E7B3-6910-E215-C46022ECF2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436" y="5892553"/>
                <a:ext cx="508473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1735B7-1CDF-2FE3-21E8-ADBFAAC2776A}"/>
                  </a:ext>
                </a:extLst>
              </p:cNvPr>
              <p:cNvSpPr txBox="1"/>
              <p:nvPr/>
            </p:nvSpPr>
            <p:spPr>
              <a:xfrm>
                <a:off x="4976255" y="5892553"/>
                <a:ext cx="10391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1735B7-1CDF-2FE3-21E8-ADBFAAC277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6255" y="5892553"/>
                <a:ext cx="1039195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Arrow: Down 55">
            <a:extLst>
              <a:ext uri="{FF2B5EF4-FFF2-40B4-BE49-F238E27FC236}">
                <a16:creationId xmlns:a16="http://schemas.microsoft.com/office/drawing/2014/main" id="{6EBC5361-5DA2-BD1E-600D-48F98DA75DB1}"/>
              </a:ext>
            </a:extLst>
          </p:cNvPr>
          <p:cNvSpPr/>
          <p:nvPr/>
        </p:nvSpPr>
        <p:spPr>
          <a:xfrm rot="16200000">
            <a:off x="5036875" y="6055703"/>
            <a:ext cx="246888" cy="657290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7" name="Arrow: Down 56">
            <a:extLst>
              <a:ext uri="{FF2B5EF4-FFF2-40B4-BE49-F238E27FC236}">
                <a16:creationId xmlns:a16="http://schemas.microsoft.com/office/drawing/2014/main" id="{F554A496-6984-28C8-1082-F0FCFE4BB402}"/>
              </a:ext>
            </a:extLst>
          </p:cNvPr>
          <p:cNvSpPr/>
          <p:nvPr/>
        </p:nvSpPr>
        <p:spPr>
          <a:xfrm rot="10800000">
            <a:off x="684042" y="3881846"/>
            <a:ext cx="246888" cy="509200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E46359C-25CB-63FC-B7CA-008F12988F9F}"/>
              </a:ext>
            </a:extLst>
          </p:cNvPr>
          <p:cNvSpPr txBox="1"/>
          <p:nvPr/>
        </p:nvSpPr>
        <p:spPr>
          <a:xfrm>
            <a:off x="4029659" y="277383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64027DA-D5EF-5359-E6FE-8A40F4C4FE54}"/>
              </a:ext>
            </a:extLst>
          </p:cNvPr>
          <p:cNvSpPr txBox="1"/>
          <p:nvPr/>
        </p:nvSpPr>
        <p:spPr>
          <a:xfrm>
            <a:off x="4893259" y="277383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960316"/>
      </p:ext>
    </p:extLst>
  </p:cSld>
  <p:clrMapOvr>
    <a:masterClrMapping/>
  </p:clrMapOvr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9CEC2F-172A-8847-B35F-8DF4FC6A9D6B}"/>
              </a:ext>
            </a:extLst>
          </p:cNvPr>
          <p:cNvCxnSpPr/>
          <p:nvPr/>
        </p:nvCxnSpPr>
        <p:spPr>
          <a:xfrm flipH="1">
            <a:off x="5226615" y="4146790"/>
            <a:ext cx="0" cy="17071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8626" y="644988"/>
            <a:ext cx="9956800" cy="778307"/>
          </a:xfrm>
        </p:spPr>
        <p:txBody>
          <a:bodyPr/>
          <a:lstStyle/>
          <a:p>
            <a:r>
              <a:rPr lang="en-US"/>
              <a:t>Expansionary Fiscal Policy</a:t>
            </a:r>
            <a:endParaRPr lang="fr-FR"/>
          </a:p>
        </p:txBody>
      </p:sp>
      <p:sp>
        <p:nvSpPr>
          <p:cNvPr id="18" name="TextBox 17"/>
          <p:cNvSpPr txBox="1"/>
          <p:nvPr/>
        </p:nvSpPr>
        <p:spPr>
          <a:xfrm>
            <a:off x="6511047" y="5531447"/>
            <a:ext cx="238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  <p:sp>
        <p:nvSpPr>
          <p:cNvPr id="20" name="TextBox 19"/>
          <p:cNvSpPr txBox="1"/>
          <p:nvPr/>
        </p:nvSpPr>
        <p:spPr>
          <a:xfrm>
            <a:off x="5574077" y="1937416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3860" y="2176565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568933" y="5859928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804086" y="2349304"/>
            <a:ext cx="0" cy="72553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596059" y="4756350"/>
            <a:ext cx="167272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 flipV="1">
            <a:off x="701427" y="1423295"/>
            <a:ext cx="5103175" cy="3333053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1568933" y="1886770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FDC1A4-E419-88E5-E90D-5D8659A17512}"/>
                  </a:ext>
                </a:extLst>
              </p:cNvPr>
              <p:cNvSpPr txBox="1"/>
              <p:nvPr/>
            </p:nvSpPr>
            <p:spPr>
              <a:xfrm>
                <a:off x="4962152" y="5892553"/>
                <a:ext cx="5289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FDC1A4-E419-88E5-E90D-5D8659A175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2152" y="5892553"/>
                <a:ext cx="528926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EF06F4-6762-6A27-5DD7-CD0DA0162E31}"/>
              </a:ext>
            </a:extLst>
          </p:cNvPr>
          <p:cNvCxnSpPr/>
          <p:nvPr/>
        </p:nvCxnSpPr>
        <p:spPr>
          <a:xfrm>
            <a:off x="1856497" y="3175793"/>
            <a:ext cx="912573" cy="212933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992706D-6E9F-9E83-7492-647CCDA01B44}"/>
              </a:ext>
            </a:extLst>
          </p:cNvPr>
          <p:cNvCxnSpPr/>
          <p:nvPr/>
        </p:nvCxnSpPr>
        <p:spPr>
          <a:xfrm>
            <a:off x="2720097" y="3175793"/>
            <a:ext cx="912573" cy="2129338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D11F562-3006-A221-A8BF-9C9A66A408EC}"/>
              </a:ext>
            </a:extLst>
          </p:cNvPr>
          <p:cNvSpPr txBox="1"/>
          <p:nvPr/>
        </p:nvSpPr>
        <p:spPr>
          <a:xfrm>
            <a:off x="2711962" y="529960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C1CF39-D03F-D94F-88D0-338B2D471A69}"/>
              </a:ext>
            </a:extLst>
          </p:cNvPr>
          <p:cNvSpPr txBox="1"/>
          <p:nvPr/>
        </p:nvSpPr>
        <p:spPr>
          <a:xfrm>
            <a:off x="3567427" y="529960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C308BD60-4779-2707-786E-1C94D2F60B7B}"/>
              </a:ext>
            </a:extLst>
          </p:cNvPr>
          <p:cNvSpPr/>
          <p:nvPr/>
        </p:nvSpPr>
        <p:spPr>
          <a:xfrm>
            <a:off x="2198451" y="3267526"/>
            <a:ext cx="376136" cy="246434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6A9CE28-29F6-330A-B304-9A261EE192E7}"/>
              </a:ext>
            </a:extLst>
          </p:cNvPr>
          <p:cNvCxnSpPr/>
          <p:nvPr/>
        </p:nvCxnSpPr>
        <p:spPr>
          <a:xfrm flipH="1">
            <a:off x="2531513" y="4770636"/>
            <a:ext cx="0" cy="108327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0204890-7843-1882-50AA-3D16208D6663}"/>
              </a:ext>
            </a:extLst>
          </p:cNvPr>
          <p:cNvCxnSpPr/>
          <p:nvPr/>
        </p:nvCxnSpPr>
        <p:spPr>
          <a:xfrm flipH="1">
            <a:off x="3396700" y="4757970"/>
            <a:ext cx="0" cy="109594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58E2D2D-124F-8A60-0D3F-2F5EDEFB5941}"/>
              </a:ext>
            </a:extLst>
          </p:cNvPr>
          <p:cNvCxnSpPr/>
          <p:nvPr/>
        </p:nvCxnSpPr>
        <p:spPr>
          <a:xfrm flipH="1">
            <a:off x="1568933" y="4755118"/>
            <a:ext cx="182776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2F61A08-5915-30CD-7783-C41B739956E8}"/>
                  </a:ext>
                </a:extLst>
              </p:cNvPr>
              <p:cNvSpPr txBox="1"/>
              <p:nvPr/>
            </p:nvSpPr>
            <p:spPr>
              <a:xfrm>
                <a:off x="2306484" y="5901791"/>
                <a:ext cx="457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2F61A08-5915-30CD-7783-C41B739956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6484" y="5901791"/>
                <a:ext cx="45717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/>
              <p:nvPr/>
            </p:nvSpPr>
            <p:spPr>
              <a:xfrm>
                <a:off x="222356" y="4573304"/>
                <a:ext cx="1307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356" y="4573304"/>
                <a:ext cx="130779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0BFC5A02-8D15-8FCB-FA1D-45C7976C7E24}"/>
              </a:ext>
            </a:extLst>
          </p:cNvPr>
          <p:cNvGrpSpPr/>
          <p:nvPr/>
        </p:nvGrpSpPr>
        <p:grpSpPr>
          <a:xfrm>
            <a:off x="3303888" y="4660515"/>
            <a:ext cx="182880" cy="184468"/>
            <a:chOff x="4715318" y="3055122"/>
            <a:chExt cx="269862" cy="263464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C71D7EB-ECD3-11AA-51D1-38175127B8F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33BEB8C-9B17-1173-02B2-60F47B4AF80C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Arrow: Down 40">
            <a:extLst>
              <a:ext uri="{FF2B5EF4-FFF2-40B4-BE49-F238E27FC236}">
                <a16:creationId xmlns:a16="http://schemas.microsoft.com/office/drawing/2014/main" id="{892215AE-44E2-7941-36D4-D6E799E20E47}"/>
              </a:ext>
            </a:extLst>
          </p:cNvPr>
          <p:cNvSpPr/>
          <p:nvPr/>
        </p:nvSpPr>
        <p:spPr>
          <a:xfrm rot="16200000">
            <a:off x="2842470" y="5981614"/>
            <a:ext cx="246888" cy="861573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78E2441-32F2-E558-D3CA-FC7DD8A170C3}"/>
              </a:ext>
            </a:extLst>
          </p:cNvPr>
          <p:cNvGrpSpPr/>
          <p:nvPr/>
        </p:nvGrpSpPr>
        <p:grpSpPr>
          <a:xfrm>
            <a:off x="2438946" y="4666035"/>
            <a:ext cx="182880" cy="184468"/>
            <a:chOff x="4715318" y="3055122"/>
            <a:chExt cx="269862" cy="26346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26D9128-11D6-D5B8-C971-6E1C76A27EE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8BB8212-E2B3-2BFD-8B29-0B0BEA22131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F490968-8618-0FC7-EAA2-63C5855C114D}"/>
                  </a:ext>
                </a:extLst>
              </p:cNvPr>
              <p:cNvSpPr txBox="1"/>
              <p:nvPr/>
            </p:nvSpPr>
            <p:spPr>
              <a:xfrm>
                <a:off x="3161701" y="5901791"/>
                <a:ext cx="4571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F490968-8618-0FC7-EAA2-63C5855C11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1701" y="5901791"/>
                <a:ext cx="45717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>
            <a:extLst>
              <a:ext uri="{FF2B5EF4-FFF2-40B4-BE49-F238E27FC236}">
                <a16:creationId xmlns:a16="http://schemas.microsoft.com/office/drawing/2014/main" id="{1C6434A8-1C47-DF20-4D0F-169D83464732}"/>
              </a:ext>
            </a:extLst>
          </p:cNvPr>
          <p:cNvSpPr/>
          <p:nvPr/>
        </p:nvSpPr>
        <p:spPr>
          <a:xfrm>
            <a:off x="6668202" y="3175793"/>
            <a:ext cx="1925184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POSITIVE</a:t>
            </a:r>
            <a:r>
              <a:rPr lang="en-US" b="1">
                <a:solidFill>
                  <a:schemeClr val="tx1"/>
                </a:solidFill>
              </a:rPr>
              <a:t> DEMAND SHOCK </a:t>
            </a:r>
            <a:endParaRPr lang="en-GB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590235"/>
      </p:ext>
    </p:extLst>
  </p:cSld>
  <p:clrMapOvr>
    <a:masterClrMapping/>
  </p:clrMapOvr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8626" y="644988"/>
            <a:ext cx="9956800" cy="778307"/>
          </a:xfrm>
        </p:spPr>
        <p:txBody>
          <a:bodyPr/>
          <a:lstStyle/>
          <a:p>
            <a:r>
              <a:rPr lang="en-US"/>
              <a:t>Expansionary Fiscal Policy</a:t>
            </a:r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5167560" y="1977720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3917" y="1780096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153886" y="6360452"/>
            <a:ext cx="5357160" cy="531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406558" y="2392609"/>
            <a:ext cx="0" cy="118806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181012" y="5262189"/>
            <a:ext cx="167272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 flipV="1">
            <a:off x="302144" y="1929134"/>
            <a:ext cx="5103175" cy="3333053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1153886" y="1569396"/>
            <a:ext cx="0" cy="47910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EF06F4-6762-6A27-5DD7-CD0DA0162E31}"/>
              </a:ext>
            </a:extLst>
          </p:cNvPr>
          <p:cNvCxnSpPr/>
          <p:nvPr/>
        </p:nvCxnSpPr>
        <p:spPr>
          <a:xfrm>
            <a:off x="4397409" y="2588020"/>
            <a:ext cx="2065745" cy="209049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C308BD60-4779-2707-786E-1C94D2F60B7B}"/>
              </a:ext>
            </a:extLst>
          </p:cNvPr>
          <p:cNvSpPr/>
          <p:nvPr/>
        </p:nvSpPr>
        <p:spPr>
          <a:xfrm>
            <a:off x="6416477" y="4298753"/>
            <a:ext cx="376136" cy="246434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58E2D2D-124F-8A60-0D3F-2F5EDEFB5941}"/>
              </a:ext>
            </a:extLst>
          </p:cNvPr>
          <p:cNvCxnSpPr/>
          <p:nvPr/>
        </p:nvCxnSpPr>
        <p:spPr>
          <a:xfrm flipH="1">
            <a:off x="1153886" y="3586137"/>
            <a:ext cx="423789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1C6434A8-1C47-DF20-4D0F-169D83464732}"/>
              </a:ext>
            </a:extLst>
          </p:cNvPr>
          <p:cNvSpPr/>
          <p:nvPr/>
        </p:nvSpPr>
        <p:spPr>
          <a:xfrm>
            <a:off x="6930422" y="2701896"/>
            <a:ext cx="1925184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POSITIVE</a:t>
            </a:r>
            <a:r>
              <a:rPr lang="en-US" b="1">
                <a:solidFill>
                  <a:schemeClr val="tx1"/>
                </a:solidFill>
              </a:rPr>
              <a:t> DEMAND SHOCK </a:t>
            </a:r>
            <a:endParaRPr lang="en-GB" b="1">
              <a:solidFill>
                <a:schemeClr val="tx1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F85708C-408F-3C83-E056-7FE889D733E5}"/>
              </a:ext>
            </a:extLst>
          </p:cNvPr>
          <p:cNvCxnSpPr/>
          <p:nvPr/>
        </p:nvCxnSpPr>
        <p:spPr>
          <a:xfrm flipH="1">
            <a:off x="1153886" y="2775593"/>
            <a:ext cx="415451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4BDF785-DAD1-0BE7-9D57-66E67C1EC88A}"/>
              </a:ext>
            </a:extLst>
          </p:cNvPr>
          <p:cNvCxnSpPr/>
          <p:nvPr/>
        </p:nvCxnSpPr>
        <p:spPr>
          <a:xfrm flipH="1">
            <a:off x="4811568" y="4652629"/>
            <a:ext cx="0" cy="17071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1C3D691-2201-BD6E-EF54-14873C79DDAE}"/>
                  </a:ext>
                </a:extLst>
              </p:cNvPr>
              <p:cNvSpPr txBox="1"/>
              <p:nvPr/>
            </p:nvSpPr>
            <p:spPr>
              <a:xfrm>
                <a:off x="4547105" y="6398392"/>
                <a:ext cx="5289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1C3D691-2201-BD6E-EF54-14873C79DD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7105" y="6398392"/>
                <a:ext cx="528926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14CD4BAB-CD3A-3347-205D-A680CEE22F25}"/>
              </a:ext>
            </a:extLst>
          </p:cNvPr>
          <p:cNvGrpSpPr/>
          <p:nvPr/>
        </p:nvGrpSpPr>
        <p:grpSpPr>
          <a:xfrm>
            <a:off x="5299187" y="3494476"/>
            <a:ext cx="182880" cy="184468"/>
            <a:chOff x="4715318" y="3055122"/>
            <a:chExt cx="269862" cy="263464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4BB1E1C-2D7B-CC5B-12DF-60FC6E8E398C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8FBC8E-BF1E-7144-3A50-4C191298DDD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ABBC0A1-1F80-85CD-CC00-EBF4F5A49A6B}"/>
              </a:ext>
            </a:extLst>
          </p:cNvPr>
          <p:cNvCxnSpPr/>
          <p:nvPr/>
        </p:nvCxnSpPr>
        <p:spPr>
          <a:xfrm flipH="1">
            <a:off x="5390627" y="3592554"/>
            <a:ext cx="0" cy="277196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/>
              <p:nvPr/>
            </p:nvSpPr>
            <p:spPr>
              <a:xfrm>
                <a:off x="494088" y="3396007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088" y="3396007"/>
                <a:ext cx="62735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7A2E6E1-3E92-739A-436C-86F31F305E1D}"/>
                  </a:ext>
                </a:extLst>
              </p:cNvPr>
              <p:cNvSpPr txBox="1"/>
              <p:nvPr/>
            </p:nvSpPr>
            <p:spPr>
              <a:xfrm>
                <a:off x="488766" y="2596131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7A2E6E1-3E92-739A-436C-86F31F305E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766" y="2596131"/>
                <a:ext cx="632673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1735B7-1CDF-2FE3-21E8-ADBFAAC2776A}"/>
                  </a:ext>
                </a:extLst>
              </p:cNvPr>
              <p:cNvSpPr txBox="1"/>
              <p:nvPr/>
            </p:nvSpPr>
            <p:spPr>
              <a:xfrm>
                <a:off x="4994052" y="6398392"/>
                <a:ext cx="7948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𝑀𝐴𝑋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1735B7-1CDF-2FE3-21E8-ADBFAAC277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4052" y="6398392"/>
                <a:ext cx="794833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Arrow: Down 56">
            <a:extLst>
              <a:ext uri="{FF2B5EF4-FFF2-40B4-BE49-F238E27FC236}">
                <a16:creationId xmlns:a16="http://schemas.microsoft.com/office/drawing/2014/main" id="{F554A496-6984-28C8-1082-F0FCFE4BB402}"/>
              </a:ext>
            </a:extLst>
          </p:cNvPr>
          <p:cNvSpPr/>
          <p:nvPr/>
        </p:nvSpPr>
        <p:spPr>
          <a:xfrm rot="10800000">
            <a:off x="319680" y="2775591"/>
            <a:ext cx="246888" cy="807539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E46359C-25CB-63FC-B7CA-008F12988F9F}"/>
              </a:ext>
            </a:extLst>
          </p:cNvPr>
          <p:cNvSpPr txBox="1"/>
          <p:nvPr/>
        </p:nvSpPr>
        <p:spPr>
          <a:xfrm>
            <a:off x="6463154" y="467851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64027DA-D5EF-5359-E6FE-8A40F4C4FE54}"/>
              </a:ext>
            </a:extLst>
          </p:cNvPr>
          <p:cNvSpPr txBox="1"/>
          <p:nvPr/>
        </p:nvSpPr>
        <p:spPr>
          <a:xfrm>
            <a:off x="7270940" y="467851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F9452F6-4C57-AB89-84B1-87FE74F30804}"/>
              </a:ext>
            </a:extLst>
          </p:cNvPr>
          <p:cNvCxnSpPr/>
          <p:nvPr/>
        </p:nvCxnSpPr>
        <p:spPr>
          <a:xfrm>
            <a:off x="5197675" y="2590634"/>
            <a:ext cx="2065745" cy="2090490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78E2441-32F2-E558-D3CA-FC7DD8A170C3}"/>
              </a:ext>
            </a:extLst>
          </p:cNvPr>
          <p:cNvGrpSpPr/>
          <p:nvPr/>
        </p:nvGrpSpPr>
        <p:grpSpPr>
          <a:xfrm>
            <a:off x="5299032" y="2685961"/>
            <a:ext cx="182880" cy="184468"/>
            <a:chOff x="4715318" y="3055122"/>
            <a:chExt cx="269862" cy="26346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26D9128-11D6-D5B8-C971-6E1C76A27EE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8BB8212-E2B3-2BFD-8B29-0B0BEA22131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6511046" y="6037286"/>
            <a:ext cx="238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202950601"/>
      </p:ext>
    </p:extLst>
  </p:cSld>
  <p:clrMapOvr>
    <a:masterClrMapping/>
  </p:clrMapOvr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977" y="592271"/>
            <a:ext cx="8596668" cy="750216"/>
          </a:xfrm>
        </p:spPr>
        <p:txBody>
          <a:bodyPr/>
          <a:lstStyle/>
          <a:p>
            <a:r>
              <a:rPr lang="en-US"/>
              <a:t>Contractionary Fiscal Policy</a:t>
            </a:r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1631983" y="1644752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1631983" y="5612594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574097" y="5289428"/>
            <a:ext cx="24294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AGGREGATE OUTPUT</a:t>
            </a:r>
          </a:p>
          <a:p>
            <a:pPr algn="ctr"/>
            <a:r>
              <a:rPr lang="en-US" b="1"/>
              <a:t>(REAL GDP)</a:t>
            </a:r>
            <a:endParaRPr lang="en-GB" b="1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417796" y="2109524"/>
            <a:ext cx="2732628" cy="278816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166752" y="1788786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SRAS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8869" y="1894466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14" name="Straight Connector 13"/>
          <p:cNvCxnSpPr/>
          <p:nvPr/>
        </p:nvCxnSpPr>
        <p:spPr>
          <a:xfrm>
            <a:off x="2630797" y="2393897"/>
            <a:ext cx="1864087" cy="2598795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453872" y="4994073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62946" y="3532179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946" y="3532179"/>
                <a:ext cx="632673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/>
          <p:nvPr/>
        </p:nvCxnSpPr>
        <p:spPr>
          <a:xfrm>
            <a:off x="1631983" y="3716100"/>
            <a:ext cx="195662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3497166" y="3613999"/>
            <a:ext cx="182880" cy="182880"/>
            <a:chOff x="4728680" y="3055122"/>
            <a:chExt cx="256500" cy="261196"/>
          </a:xfrm>
        </p:grpSpPr>
        <p:cxnSp>
          <p:nvCxnSpPr>
            <p:cNvPr id="34" name="Straight Connector 33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Connector 38"/>
          <p:cNvCxnSpPr/>
          <p:nvPr/>
        </p:nvCxnSpPr>
        <p:spPr>
          <a:xfrm flipH="1" flipV="1">
            <a:off x="3595918" y="2019782"/>
            <a:ext cx="0" cy="3581240"/>
          </a:xfrm>
          <a:prstGeom prst="line">
            <a:avLst/>
          </a:prstGeom>
          <a:ln w="571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099052" y="5647194"/>
                <a:ext cx="9878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9052" y="5647194"/>
                <a:ext cx="987899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/>
          <p:cNvCxnSpPr/>
          <p:nvPr/>
        </p:nvCxnSpPr>
        <p:spPr>
          <a:xfrm>
            <a:off x="3784110" y="2395060"/>
            <a:ext cx="1866743" cy="2602497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601869" y="499755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 rot="10800000">
            <a:off x="4539452" y="4475036"/>
            <a:ext cx="538843" cy="323166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63906" y="2851822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906" y="2851822"/>
                <a:ext cx="627351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Connector 28"/>
          <p:cNvCxnSpPr/>
          <p:nvPr/>
        </p:nvCxnSpPr>
        <p:spPr>
          <a:xfrm>
            <a:off x="1631983" y="3035743"/>
            <a:ext cx="261268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4153229" y="2933642"/>
            <a:ext cx="182880" cy="182880"/>
            <a:chOff x="4728680" y="3055122"/>
            <a:chExt cx="256500" cy="261196"/>
          </a:xfrm>
        </p:grpSpPr>
        <p:cxnSp>
          <p:nvCxnSpPr>
            <p:cNvPr id="36" name="Straight Connector 35"/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4728680" y="3060286"/>
              <a:ext cx="254994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8" name="Straight Connector 37"/>
          <p:cNvCxnSpPr/>
          <p:nvPr/>
        </p:nvCxnSpPr>
        <p:spPr>
          <a:xfrm flipH="1" flipV="1">
            <a:off x="4261164" y="3032265"/>
            <a:ext cx="0" cy="258033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029914" y="5647194"/>
                <a:ext cx="457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914" y="5647194"/>
                <a:ext cx="45717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/>
          <p:cNvSpPr/>
          <p:nvPr/>
        </p:nvSpPr>
        <p:spPr>
          <a:xfrm>
            <a:off x="5977422" y="2998332"/>
            <a:ext cx="1347109" cy="1010544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tx1"/>
                </a:solidFill>
              </a:rPr>
              <a:t>NEGATIVE DEMAND SHOCK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41" name="Right Arrow 40"/>
          <p:cNvSpPr/>
          <p:nvPr/>
        </p:nvSpPr>
        <p:spPr>
          <a:xfrm rot="10800000">
            <a:off x="3588068" y="6017689"/>
            <a:ext cx="673096" cy="24804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3" name="Right Arrow 42"/>
          <p:cNvSpPr/>
          <p:nvPr/>
        </p:nvSpPr>
        <p:spPr>
          <a:xfrm rot="5400000">
            <a:off x="473248" y="3244217"/>
            <a:ext cx="663498" cy="24804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1D93A7-300A-6CEB-1343-546D890D45D5}"/>
              </a:ext>
            </a:extLst>
          </p:cNvPr>
          <p:cNvSpPr txBox="1"/>
          <p:nvPr/>
        </p:nvSpPr>
        <p:spPr>
          <a:xfrm>
            <a:off x="3236685" y="1615598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LRAS</a:t>
            </a:r>
            <a:endParaRPr lang="en-GB" b="1" baseline="-25000"/>
          </a:p>
        </p:txBody>
      </p:sp>
    </p:spTree>
    <p:extLst>
      <p:ext uri="{BB962C8B-B14F-4D97-AF65-F5344CB8AC3E}">
        <p14:creationId xmlns:p14="http://schemas.microsoft.com/office/powerpoint/2010/main" val="4167801713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8626" y="644988"/>
            <a:ext cx="9956800" cy="778307"/>
          </a:xfrm>
        </p:spPr>
        <p:txBody>
          <a:bodyPr/>
          <a:lstStyle/>
          <a:p>
            <a:r>
              <a:rPr lang="en-US"/>
              <a:t>Contractionary Fiscal Policy</a:t>
            </a:r>
            <a:endParaRPr lang="fr-FR"/>
          </a:p>
        </p:txBody>
      </p:sp>
      <p:sp>
        <p:nvSpPr>
          <p:cNvPr id="18" name="TextBox 17"/>
          <p:cNvSpPr txBox="1"/>
          <p:nvPr/>
        </p:nvSpPr>
        <p:spPr>
          <a:xfrm>
            <a:off x="6511047" y="5531447"/>
            <a:ext cx="238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  <p:sp>
        <p:nvSpPr>
          <p:cNvPr id="20" name="TextBox 19"/>
          <p:cNvSpPr txBox="1"/>
          <p:nvPr/>
        </p:nvSpPr>
        <p:spPr>
          <a:xfrm>
            <a:off x="5574077" y="1937416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3860" y="2176565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568933" y="5859928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804086" y="2349304"/>
            <a:ext cx="0" cy="72553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596059" y="4756350"/>
            <a:ext cx="167272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 flipV="1">
            <a:off x="701427" y="1423295"/>
            <a:ext cx="5103175" cy="3333053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1568933" y="1886770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EF06F4-6762-6A27-5DD7-CD0DA0162E31}"/>
              </a:ext>
            </a:extLst>
          </p:cNvPr>
          <p:cNvCxnSpPr/>
          <p:nvPr/>
        </p:nvCxnSpPr>
        <p:spPr>
          <a:xfrm>
            <a:off x="4314353" y="3175793"/>
            <a:ext cx="912573" cy="2129338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992706D-6E9F-9E83-7492-647CCDA01B44}"/>
              </a:ext>
            </a:extLst>
          </p:cNvPr>
          <p:cNvCxnSpPr/>
          <p:nvPr/>
        </p:nvCxnSpPr>
        <p:spPr>
          <a:xfrm>
            <a:off x="5183427" y="3175793"/>
            <a:ext cx="912573" cy="212933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C308BD60-4779-2707-786E-1C94D2F60B7B}"/>
              </a:ext>
            </a:extLst>
          </p:cNvPr>
          <p:cNvSpPr/>
          <p:nvPr/>
        </p:nvSpPr>
        <p:spPr>
          <a:xfrm rot="10800000">
            <a:off x="4656307" y="3267526"/>
            <a:ext cx="376136" cy="246434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58E2D2D-124F-8A60-0D3F-2F5EDEFB5941}"/>
              </a:ext>
            </a:extLst>
          </p:cNvPr>
          <p:cNvCxnSpPr/>
          <p:nvPr/>
        </p:nvCxnSpPr>
        <p:spPr>
          <a:xfrm flipH="1">
            <a:off x="1568933" y="4392591"/>
            <a:ext cx="326274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78E2441-32F2-E558-D3CA-FC7DD8A170C3}"/>
              </a:ext>
            </a:extLst>
          </p:cNvPr>
          <p:cNvGrpSpPr/>
          <p:nvPr/>
        </p:nvGrpSpPr>
        <p:grpSpPr>
          <a:xfrm>
            <a:off x="4747215" y="4298107"/>
            <a:ext cx="182880" cy="184468"/>
            <a:chOff x="4715318" y="3055122"/>
            <a:chExt cx="269862" cy="26346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26D9128-11D6-D5B8-C971-6E1C76A27EE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8BB8212-E2B3-2BFD-8B29-0B0BEA22131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1C6434A8-1C47-DF20-4D0F-169D83464732}"/>
              </a:ext>
            </a:extLst>
          </p:cNvPr>
          <p:cNvSpPr/>
          <p:nvPr/>
        </p:nvSpPr>
        <p:spPr>
          <a:xfrm>
            <a:off x="6668202" y="3175793"/>
            <a:ext cx="1925184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NEGATIVE</a:t>
            </a:r>
            <a:r>
              <a:rPr lang="en-US" b="1">
                <a:solidFill>
                  <a:schemeClr val="tx1"/>
                </a:solidFill>
              </a:rPr>
              <a:t> DEMAND SHOCK </a:t>
            </a:r>
            <a:endParaRPr lang="en-GB" b="1">
              <a:solidFill>
                <a:schemeClr val="tx1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F85708C-408F-3C83-E056-7FE889D733E5}"/>
              </a:ext>
            </a:extLst>
          </p:cNvPr>
          <p:cNvCxnSpPr/>
          <p:nvPr/>
        </p:nvCxnSpPr>
        <p:spPr>
          <a:xfrm flipH="1">
            <a:off x="1568933" y="3885508"/>
            <a:ext cx="392214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4CD4BAB-CD3A-3347-205D-A680CEE22F25}"/>
              </a:ext>
            </a:extLst>
          </p:cNvPr>
          <p:cNvGrpSpPr/>
          <p:nvPr/>
        </p:nvGrpSpPr>
        <p:grpSpPr>
          <a:xfrm>
            <a:off x="5399727" y="3792914"/>
            <a:ext cx="182880" cy="184468"/>
            <a:chOff x="4715318" y="3055122"/>
            <a:chExt cx="269862" cy="263464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4BB1E1C-2D7B-CC5B-12DF-60FC6E8E398C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8FBC8E-BF1E-7144-3A50-4C191298DDD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ABBC0A1-1F80-85CD-CC00-EBF4F5A49A6B}"/>
              </a:ext>
            </a:extLst>
          </p:cNvPr>
          <p:cNvCxnSpPr/>
          <p:nvPr/>
        </p:nvCxnSpPr>
        <p:spPr>
          <a:xfrm flipH="1">
            <a:off x="5488961" y="3883391"/>
            <a:ext cx="0" cy="197052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/>
              <p:nvPr/>
            </p:nvSpPr>
            <p:spPr>
              <a:xfrm>
                <a:off x="906037" y="4203073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037" y="4203073"/>
                <a:ext cx="632673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7A2E6E1-3E92-739A-436C-86F31F305E1D}"/>
                  </a:ext>
                </a:extLst>
              </p:cNvPr>
              <p:cNvSpPr txBox="1"/>
              <p:nvPr/>
            </p:nvSpPr>
            <p:spPr>
              <a:xfrm>
                <a:off x="900715" y="3697880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7A2E6E1-3E92-739A-436C-86F31F305E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715" y="3697880"/>
                <a:ext cx="627351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9A9CCFA4-7AD0-CCDD-7CE7-375B55F2F95B}"/>
              </a:ext>
            </a:extLst>
          </p:cNvPr>
          <p:cNvCxnSpPr/>
          <p:nvPr/>
        </p:nvCxnSpPr>
        <p:spPr>
          <a:xfrm flipH="1">
            <a:off x="4831673" y="4392850"/>
            <a:ext cx="0" cy="146106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8C6D97D5-E7B3-6910-E215-C46022ECF2C6}"/>
                  </a:ext>
                </a:extLst>
              </p:cNvPr>
              <p:cNvSpPr txBox="1"/>
              <p:nvPr/>
            </p:nvSpPr>
            <p:spPr>
              <a:xfrm>
                <a:off x="4323743" y="5892553"/>
                <a:ext cx="10391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8C6D97D5-E7B3-6910-E215-C46022ECF2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3743" y="5892553"/>
                <a:ext cx="1039195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1735B7-1CDF-2FE3-21E8-ADBFAAC2776A}"/>
                  </a:ext>
                </a:extLst>
              </p:cNvPr>
              <p:cNvSpPr txBox="1"/>
              <p:nvPr/>
            </p:nvSpPr>
            <p:spPr>
              <a:xfrm>
                <a:off x="5238956" y="5892553"/>
                <a:ext cx="5084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1735B7-1CDF-2FE3-21E8-ADBFAAC277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8956" y="5892553"/>
                <a:ext cx="508473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Arrow: Down 55">
            <a:extLst>
              <a:ext uri="{FF2B5EF4-FFF2-40B4-BE49-F238E27FC236}">
                <a16:creationId xmlns:a16="http://schemas.microsoft.com/office/drawing/2014/main" id="{6EBC5361-5DA2-BD1E-600D-48F98DA75DB1}"/>
              </a:ext>
            </a:extLst>
          </p:cNvPr>
          <p:cNvSpPr/>
          <p:nvPr/>
        </p:nvSpPr>
        <p:spPr>
          <a:xfrm rot="5400000">
            <a:off x="5036875" y="6055703"/>
            <a:ext cx="246888" cy="657290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7" name="Arrow: Down 56">
            <a:extLst>
              <a:ext uri="{FF2B5EF4-FFF2-40B4-BE49-F238E27FC236}">
                <a16:creationId xmlns:a16="http://schemas.microsoft.com/office/drawing/2014/main" id="{F554A496-6984-28C8-1082-F0FCFE4BB402}"/>
              </a:ext>
            </a:extLst>
          </p:cNvPr>
          <p:cNvSpPr/>
          <p:nvPr/>
        </p:nvSpPr>
        <p:spPr>
          <a:xfrm>
            <a:off x="684042" y="3881846"/>
            <a:ext cx="246888" cy="509200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988F1F-0384-7802-DFF2-7992AF26006F}"/>
              </a:ext>
            </a:extLst>
          </p:cNvPr>
          <p:cNvSpPr txBox="1"/>
          <p:nvPr/>
        </p:nvSpPr>
        <p:spPr>
          <a:xfrm>
            <a:off x="4029659" y="277383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6CA83F-8D1E-42B2-3750-FBC38E1EBF4B}"/>
              </a:ext>
            </a:extLst>
          </p:cNvPr>
          <p:cNvSpPr txBox="1"/>
          <p:nvPr/>
        </p:nvSpPr>
        <p:spPr>
          <a:xfrm>
            <a:off x="4893259" y="277383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781646"/>
      </p:ext>
    </p:extLst>
  </p:cSld>
  <p:clrMapOvr>
    <a:masterClrMapping/>
  </p:clrMapOvr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9CEC2F-172A-8847-B35F-8DF4FC6A9D6B}"/>
              </a:ext>
            </a:extLst>
          </p:cNvPr>
          <p:cNvCxnSpPr/>
          <p:nvPr/>
        </p:nvCxnSpPr>
        <p:spPr>
          <a:xfrm flipH="1">
            <a:off x="5226615" y="4146790"/>
            <a:ext cx="0" cy="17071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8626" y="644988"/>
            <a:ext cx="9956800" cy="778307"/>
          </a:xfrm>
        </p:spPr>
        <p:txBody>
          <a:bodyPr/>
          <a:lstStyle/>
          <a:p>
            <a:r>
              <a:rPr lang="en-US"/>
              <a:t>Contractionary Fiscal Policy</a:t>
            </a:r>
            <a:endParaRPr lang="fr-FR"/>
          </a:p>
        </p:txBody>
      </p:sp>
      <p:sp>
        <p:nvSpPr>
          <p:cNvPr id="18" name="TextBox 17"/>
          <p:cNvSpPr txBox="1"/>
          <p:nvPr/>
        </p:nvSpPr>
        <p:spPr>
          <a:xfrm>
            <a:off x="6511047" y="5531447"/>
            <a:ext cx="238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  <p:sp>
        <p:nvSpPr>
          <p:cNvPr id="20" name="TextBox 19"/>
          <p:cNvSpPr txBox="1"/>
          <p:nvPr/>
        </p:nvSpPr>
        <p:spPr>
          <a:xfrm>
            <a:off x="5574077" y="1937416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3860" y="2176565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568933" y="5859928"/>
            <a:ext cx="4942114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804086" y="2349304"/>
            <a:ext cx="0" cy="72553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596059" y="4756350"/>
            <a:ext cx="167272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 flipV="1">
            <a:off x="701427" y="1423295"/>
            <a:ext cx="5103175" cy="3333053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1568933" y="1886770"/>
            <a:ext cx="0" cy="39678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FDC1A4-E419-88E5-E90D-5D8659A17512}"/>
                  </a:ext>
                </a:extLst>
              </p:cNvPr>
              <p:cNvSpPr txBox="1"/>
              <p:nvPr/>
            </p:nvSpPr>
            <p:spPr>
              <a:xfrm>
                <a:off x="4962152" y="5892553"/>
                <a:ext cx="5289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FDC1A4-E419-88E5-E90D-5D8659A175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2152" y="5892553"/>
                <a:ext cx="528926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EF06F4-6762-6A27-5DD7-CD0DA0162E31}"/>
              </a:ext>
            </a:extLst>
          </p:cNvPr>
          <p:cNvCxnSpPr/>
          <p:nvPr/>
        </p:nvCxnSpPr>
        <p:spPr>
          <a:xfrm>
            <a:off x="1856497" y="3175793"/>
            <a:ext cx="912573" cy="2129338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992706D-6E9F-9E83-7492-647CCDA01B44}"/>
              </a:ext>
            </a:extLst>
          </p:cNvPr>
          <p:cNvCxnSpPr/>
          <p:nvPr/>
        </p:nvCxnSpPr>
        <p:spPr>
          <a:xfrm>
            <a:off x="2720097" y="3175793"/>
            <a:ext cx="912573" cy="212933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D11F562-3006-A221-A8BF-9C9A66A408EC}"/>
              </a:ext>
            </a:extLst>
          </p:cNvPr>
          <p:cNvSpPr txBox="1"/>
          <p:nvPr/>
        </p:nvSpPr>
        <p:spPr>
          <a:xfrm>
            <a:off x="2711962" y="529960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C1CF39-D03F-D94F-88D0-338B2D471A69}"/>
              </a:ext>
            </a:extLst>
          </p:cNvPr>
          <p:cNvSpPr txBox="1"/>
          <p:nvPr/>
        </p:nvSpPr>
        <p:spPr>
          <a:xfrm>
            <a:off x="3567427" y="529960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C308BD60-4779-2707-786E-1C94D2F60B7B}"/>
              </a:ext>
            </a:extLst>
          </p:cNvPr>
          <p:cNvSpPr/>
          <p:nvPr/>
        </p:nvSpPr>
        <p:spPr>
          <a:xfrm rot="10800000">
            <a:off x="2198451" y="3267526"/>
            <a:ext cx="376136" cy="246434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6A9CE28-29F6-330A-B304-9A261EE192E7}"/>
              </a:ext>
            </a:extLst>
          </p:cNvPr>
          <p:cNvCxnSpPr/>
          <p:nvPr/>
        </p:nvCxnSpPr>
        <p:spPr>
          <a:xfrm flipH="1">
            <a:off x="2531513" y="4770636"/>
            <a:ext cx="0" cy="108327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0204890-7843-1882-50AA-3D16208D6663}"/>
              </a:ext>
            </a:extLst>
          </p:cNvPr>
          <p:cNvCxnSpPr/>
          <p:nvPr/>
        </p:nvCxnSpPr>
        <p:spPr>
          <a:xfrm flipH="1">
            <a:off x="3396700" y="4757970"/>
            <a:ext cx="0" cy="109594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58E2D2D-124F-8A60-0D3F-2F5EDEFB5941}"/>
              </a:ext>
            </a:extLst>
          </p:cNvPr>
          <p:cNvCxnSpPr/>
          <p:nvPr/>
        </p:nvCxnSpPr>
        <p:spPr>
          <a:xfrm flipH="1">
            <a:off x="1568933" y="4755118"/>
            <a:ext cx="182776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2F61A08-5915-30CD-7783-C41B739956E8}"/>
                  </a:ext>
                </a:extLst>
              </p:cNvPr>
              <p:cNvSpPr txBox="1"/>
              <p:nvPr/>
            </p:nvSpPr>
            <p:spPr>
              <a:xfrm>
                <a:off x="2306484" y="5901791"/>
                <a:ext cx="4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2F61A08-5915-30CD-7783-C41B739956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6484" y="5901791"/>
                <a:ext cx="462498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/>
              <p:nvPr/>
            </p:nvSpPr>
            <p:spPr>
              <a:xfrm>
                <a:off x="222356" y="4573304"/>
                <a:ext cx="1307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356" y="4573304"/>
                <a:ext cx="130779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0BFC5A02-8D15-8FCB-FA1D-45C7976C7E24}"/>
              </a:ext>
            </a:extLst>
          </p:cNvPr>
          <p:cNvGrpSpPr/>
          <p:nvPr/>
        </p:nvGrpSpPr>
        <p:grpSpPr>
          <a:xfrm>
            <a:off x="3303888" y="4660515"/>
            <a:ext cx="182880" cy="184468"/>
            <a:chOff x="4715318" y="3055122"/>
            <a:chExt cx="269862" cy="263464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C71D7EB-ECD3-11AA-51D1-38175127B8F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33BEB8C-9B17-1173-02B2-60F47B4AF80C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Arrow: Down 40">
            <a:extLst>
              <a:ext uri="{FF2B5EF4-FFF2-40B4-BE49-F238E27FC236}">
                <a16:creationId xmlns:a16="http://schemas.microsoft.com/office/drawing/2014/main" id="{892215AE-44E2-7941-36D4-D6E799E20E47}"/>
              </a:ext>
            </a:extLst>
          </p:cNvPr>
          <p:cNvSpPr/>
          <p:nvPr/>
        </p:nvSpPr>
        <p:spPr>
          <a:xfrm rot="5400000">
            <a:off x="2842470" y="5984788"/>
            <a:ext cx="246888" cy="861573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78E2441-32F2-E558-D3CA-FC7DD8A170C3}"/>
              </a:ext>
            </a:extLst>
          </p:cNvPr>
          <p:cNvGrpSpPr/>
          <p:nvPr/>
        </p:nvGrpSpPr>
        <p:grpSpPr>
          <a:xfrm>
            <a:off x="2438946" y="4666035"/>
            <a:ext cx="182880" cy="184468"/>
            <a:chOff x="4715318" y="3055122"/>
            <a:chExt cx="269862" cy="26346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26D9128-11D6-D5B8-C971-6E1C76A27EE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8BB8212-E2B3-2BFD-8B29-0B0BEA22131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F490968-8618-0FC7-EAA2-63C5855C114D}"/>
                  </a:ext>
                </a:extLst>
              </p:cNvPr>
              <p:cNvSpPr txBox="1"/>
              <p:nvPr/>
            </p:nvSpPr>
            <p:spPr>
              <a:xfrm>
                <a:off x="3161701" y="5901791"/>
                <a:ext cx="4571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F490968-8618-0FC7-EAA2-63C5855C11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1701" y="5901791"/>
                <a:ext cx="45717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>
            <a:extLst>
              <a:ext uri="{FF2B5EF4-FFF2-40B4-BE49-F238E27FC236}">
                <a16:creationId xmlns:a16="http://schemas.microsoft.com/office/drawing/2014/main" id="{1C6434A8-1C47-DF20-4D0F-169D83464732}"/>
              </a:ext>
            </a:extLst>
          </p:cNvPr>
          <p:cNvSpPr/>
          <p:nvPr/>
        </p:nvSpPr>
        <p:spPr>
          <a:xfrm>
            <a:off x="6668202" y="3175793"/>
            <a:ext cx="1925184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NEGATIVE</a:t>
            </a:r>
            <a:r>
              <a:rPr lang="en-US" b="1">
                <a:solidFill>
                  <a:schemeClr val="tx1"/>
                </a:solidFill>
              </a:rPr>
              <a:t> DEMAND SHOCK </a:t>
            </a:r>
            <a:endParaRPr lang="en-GB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16902"/>
      </p:ext>
    </p:extLst>
  </p:cSld>
  <p:clrMapOvr>
    <a:masterClrMapping/>
  </p:clrMapOvr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8626" y="644988"/>
            <a:ext cx="9956800" cy="778307"/>
          </a:xfrm>
        </p:spPr>
        <p:txBody>
          <a:bodyPr/>
          <a:lstStyle/>
          <a:p>
            <a:r>
              <a:rPr lang="en-US"/>
              <a:t>Contractionary Fiscal Policy</a:t>
            </a:r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5167560" y="1977720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3917" y="1780096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153886" y="6360452"/>
            <a:ext cx="5357160" cy="531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406558" y="2392609"/>
            <a:ext cx="0" cy="118806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181012" y="5262189"/>
            <a:ext cx="167272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 flipV="1">
            <a:off x="302144" y="1929134"/>
            <a:ext cx="5103175" cy="3333053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1153886" y="1569396"/>
            <a:ext cx="0" cy="47910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EF06F4-6762-6A27-5DD7-CD0DA0162E31}"/>
              </a:ext>
            </a:extLst>
          </p:cNvPr>
          <p:cNvCxnSpPr/>
          <p:nvPr/>
        </p:nvCxnSpPr>
        <p:spPr>
          <a:xfrm>
            <a:off x="4397409" y="2588020"/>
            <a:ext cx="2065745" cy="2090490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C308BD60-4779-2707-786E-1C94D2F60B7B}"/>
              </a:ext>
            </a:extLst>
          </p:cNvPr>
          <p:cNvSpPr/>
          <p:nvPr/>
        </p:nvSpPr>
        <p:spPr>
          <a:xfrm rot="10800000">
            <a:off x="6416477" y="4298753"/>
            <a:ext cx="376136" cy="246434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58E2D2D-124F-8A60-0D3F-2F5EDEFB5941}"/>
              </a:ext>
            </a:extLst>
          </p:cNvPr>
          <p:cNvCxnSpPr/>
          <p:nvPr/>
        </p:nvCxnSpPr>
        <p:spPr>
          <a:xfrm flipH="1">
            <a:off x="1153886" y="3586137"/>
            <a:ext cx="423789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1C6434A8-1C47-DF20-4D0F-169D83464732}"/>
              </a:ext>
            </a:extLst>
          </p:cNvPr>
          <p:cNvSpPr/>
          <p:nvPr/>
        </p:nvSpPr>
        <p:spPr>
          <a:xfrm>
            <a:off x="6930422" y="2701896"/>
            <a:ext cx="1925184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NEGATIVE</a:t>
            </a:r>
            <a:r>
              <a:rPr lang="en-US" b="1">
                <a:solidFill>
                  <a:schemeClr val="tx1"/>
                </a:solidFill>
              </a:rPr>
              <a:t> DEMAND SHOCK </a:t>
            </a:r>
            <a:endParaRPr lang="en-GB" b="1">
              <a:solidFill>
                <a:schemeClr val="tx1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F85708C-408F-3C83-E056-7FE889D733E5}"/>
              </a:ext>
            </a:extLst>
          </p:cNvPr>
          <p:cNvCxnSpPr/>
          <p:nvPr/>
        </p:nvCxnSpPr>
        <p:spPr>
          <a:xfrm flipH="1">
            <a:off x="1153886" y="2775593"/>
            <a:ext cx="415451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4BDF785-DAD1-0BE7-9D57-66E67C1EC88A}"/>
              </a:ext>
            </a:extLst>
          </p:cNvPr>
          <p:cNvCxnSpPr/>
          <p:nvPr/>
        </p:nvCxnSpPr>
        <p:spPr>
          <a:xfrm flipH="1">
            <a:off x="4811568" y="4652629"/>
            <a:ext cx="0" cy="17071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1C3D691-2201-BD6E-EF54-14873C79DDAE}"/>
                  </a:ext>
                </a:extLst>
              </p:cNvPr>
              <p:cNvSpPr txBox="1"/>
              <p:nvPr/>
            </p:nvSpPr>
            <p:spPr>
              <a:xfrm>
                <a:off x="4547105" y="6398392"/>
                <a:ext cx="5289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1C3D691-2201-BD6E-EF54-14873C79DD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7105" y="6398392"/>
                <a:ext cx="528926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14CD4BAB-CD3A-3347-205D-A680CEE22F25}"/>
              </a:ext>
            </a:extLst>
          </p:cNvPr>
          <p:cNvGrpSpPr/>
          <p:nvPr/>
        </p:nvGrpSpPr>
        <p:grpSpPr>
          <a:xfrm>
            <a:off x="5299187" y="3494476"/>
            <a:ext cx="182880" cy="184468"/>
            <a:chOff x="4715318" y="3055122"/>
            <a:chExt cx="269862" cy="263464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4BB1E1C-2D7B-CC5B-12DF-60FC6E8E398C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8FBC8E-BF1E-7144-3A50-4C191298DDD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ABBC0A1-1F80-85CD-CC00-EBF4F5A49A6B}"/>
              </a:ext>
            </a:extLst>
          </p:cNvPr>
          <p:cNvCxnSpPr/>
          <p:nvPr/>
        </p:nvCxnSpPr>
        <p:spPr>
          <a:xfrm flipH="1">
            <a:off x="5390627" y="3592554"/>
            <a:ext cx="0" cy="277196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/>
              <p:nvPr/>
            </p:nvSpPr>
            <p:spPr>
              <a:xfrm>
                <a:off x="494088" y="3396007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AE9D4C2-E2B2-59B1-AA24-213F3139F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088" y="3396007"/>
                <a:ext cx="632673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7A2E6E1-3E92-739A-436C-86F31F305E1D}"/>
                  </a:ext>
                </a:extLst>
              </p:cNvPr>
              <p:cNvSpPr txBox="1"/>
              <p:nvPr/>
            </p:nvSpPr>
            <p:spPr>
              <a:xfrm>
                <a:off x="488766" y="2596131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7A2E6E1-3E92-739A-436C-86F31F305E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766" y="2596131"/>
                <a:ext cx="627351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1735B7-1CDF-2FE3-21E8-ADBFAAC2776A}"/>
                  </a:ext>
                </a:extLst>
              </p:cNvPr>
              <p:cNvSpPr txBox="1"/>
              <p:nvPr/>
            </p:nvSpPr>
            <p:spPr>
              <a:xfrm>
                <a:off x="4994052" y="6398392"/>
                <a:ext cx="7948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𝑀𝐴𝑋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1735B7-1CDF-2FE3-21E8-ADBFAAC277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4052" y="6398392"/>
                <a:ext cx="794833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Arrow: Down 56">
            <a:extLst>
              <a:ext uri="{FF2B5EF4-FFF2-40B4-BE49-F238E27FC236}">
                <a16:creationId xmlns:a16="http://schemas.microsoft.com/office/drawing/2014/main" id="{F554A496-6984-28C8-1082-F0FCFE4BB402}"/>
              </a:ext>
            </a:extLst>
          </p:cNvPr>
          <p:cNvSpPr/>
          <p:nvPr/>
        </p:nvSpPr>
        <p:spPr>
          <a:xfrm>
            <a:off x="319680" y="2775591"/>
            <a:ext cx="246888" cy="807539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E46359C-25CB-63FC-B7CA-008F12988F9F}"/>
              </a:ext>
            </a:extLst>
          </p:cNvPr>
          <p:cNvSpPr txBox="1"/>
          <p:nvPr/>
        </p:nvSpPr>
        <p:spPr>
          <a:xfrm>
            <a:off x="6463154" y="467851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64027DA-D5EF-5359-E6FE-8A40F4C4FE54}"/>
              </a:ext>
            </a:extLst>
          </p:cNvPr>
          <p:cNvSpPr txBox="1"/>
          <p:nvPr/>
        </p:nvSpPr>
        <p:spPr>
          <a:xfrm>
            <a:off x="7270940" y="467851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F9452F6-4C57-AB89-84B1-87FE74F30804}"/>
              </a:ext>
            </a:extLst>
          </p:cNvPr>
          <p:cNvCxnSpPr/>
          <p:nvPr/>
        </p:nvCxnSpPr>
        <p:spPr>
          <a:xfrm>
            <a:off x="5197675" y="2590634"/>
            <a:ext cx="2065745" cy="209049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78E2441-32F2-E558-D3CA-FC7DD8A170C3}"/>
              </a:ext>
            </a:extLst>
          </p:cNvPr>
          <p:cNvGrpSpPr/>
          <p:nvPr/>
        </p:nvGrpSpPr>
        <p:grpSpPr>
          <a:xfrm>
            <a:off x="5299032" y="2685961"/>
            <a:ext cx="182880" cy="184468"/>
            <a:chOff x="4715318" y="3055122"/>
            <a:chExt cx="269862" cy="26346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26D9128-11D6-D5B8-C971-6E1C76A27EE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8BB8212-E2B3-2BFD-8B29-0B0BEA22131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6511046" y="6037286"/>
            <a:ext cx="238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 (REAL GDP)</a:t>
            </a:r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521836507"/>
      </p:ext>
    </p:extLst>
  </p:cSld>
  <p:clrMapOvr>
    <a:masterClrMapping/>
  </p:clrMapOvr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96686"/>
          </a:xfrm>
        </p:spPr>
        <p:txBody>
          <a:bodyPr/>
          <a:lstStyle/>
          <a:p>
            <a:r>
              <a:rPr lang="en-US"/>
              <a:t>The Crowding Out Effect</a:t>
            </a:r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518573" y="5772152"/>
            <a:ext cx="5502728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 flipV="1">
            <a:off x="1518573" y="1681845"/>
            <a:ext cx="0" cy="409030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14128" y="1967593"/>
            <a:ext cx="12721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INTEREST </a:t>
            </a:r>
          </a:p>
          <a:p>
            <a:pPr algn="ctr"/>
            <a:r>
              <a:rPr lang="en-US" b="1"/>
              <a:t>RATE</a:t>
            </a:r>
            <a:endParaRPr lang="en-GB" b="1"/>
          </a:p>
        </p:txBody>
      </p:sp>
      <p:sp>
        <p:nvSpPr>
          <p:cNvPr id="10" name="TextBox 9"/>
          <p:cNvSpPr txBox="1"/>
          <p:nvPr/>
        </p:nvSpPr>
        <p:spPr>
          <a:xfrm>
            <a:off x="7021301" y="5448986"/>
            <a:ext cx="21002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QUANTITY OF </a:t>
            </a:r>
          </a:p>
          <a:p>
            <a:pPr algn="ctr"/>
            <a:r>
              <a:rPr lang="en-US" b="1"/>
              <a:t>LOANABLE FUNDS</a:t>
            </a:r>
            <a:endParaRPr lang="en-GB" b="1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2635624" y="2169119"/>
            <a:ext cx="2897336" cy="304753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535697" y="1822870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C00000"/>
                </a:solidFill>
              </a:rPr>
              <a:t>S</a:t>
            </a:r>
            <a:endParaRPr lang="en-GB" b="1">
              <a:solidFill>
                <a:srgbClr val="C00000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2242863" y="2178331"/>
            <a:ext cx="2038148" cy="3032447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869972" y="1740660"/>
            <a:ext cx="423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002060"/>
                </a:solidFill>
              </a:rPr>
              <a:t>D</a:t>
            </a:r>
            <a:r>
              <a:rPr lang="en-US" b="1" baseline="-25000">
                <a:solidFill>
                  <a:srgbClr val="002060"/>
                </a:solidFill>
              </a:rPr>
              <a:t>P</a:t>
            </a:r>
            <a:endParaRPr lang="en-GB" b="1" baseline="-2500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363147" y="5808025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3147" y="5808025"/>
                <a:ext cx="476156" cy="369332"/>
              </a:xfrm>
              <a:prstGeom prst="rect">
                <a:avLst/>
              </a:prstGeom>
              <a:blipFill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022677" y="3219390"/>
                <a:ext cx="44454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677" y="3219390"/>
                <a:ext cx="444545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/>
          <p:cNvGrpSpPr/>
          <p:nvPr/>
        </p:nvGrpSpPr>
        <p:grpSpPr>
          <a:xfrm>
            <a:off x="3510170" y="4105962"/>
            <a:ext cx="182880" cy="182880"/>
            <a:chOff x="7176407" y="2613924"/>
            <a:chExt cx="375557" cy="375557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7176407" y="2613924"/>
              <a:ext cx="375557" cy="37555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7176407" y="2613924"/>
              <a:ext cx="375557" cy="37555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" name="Straight Connector 3"/>
          <p:cNvCxnSpPr/>
          <p:nvPr/>
        </p:nvCxnSpPr>
        <p:spPr>
          <a:xfrm flipH="1">
            <a:off x="1518573" y="3404056"/>
            <a:ext cx="283963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4A9E411-281B-405B-82E7-4EE688CEAD34}"/>
              </a:ext>
            </a:extLst>
          </p:cNvPr>
          <p:cNvCxnSpPr/>
          <p:nvPr/>
        </p:nvCxnSpPr>
        <p:spPr>
          <a:xfrm>
            <a:off x="3530286" y="2171405"/>
            <a:ext cx="2041267" cy="3037087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CE87BB9-83D2-4C1F-A7F7-868141D2F3EF}"/>
              </a:ext>
            </a:extLst>
          </p:cNvPr>
          <p:cNvGrpSpPr/>
          <p:nvPr/>
        </p:nvGrpSpPr>
        <p:grpSpPr>
          <a:xfrm>
            <a:off x="4266762" y="3315209"/>
            <a:ext cx="182880" cy="182880"/>
            <a:chOff x="7176407" y="2613924"/>
            <a:chExt cx="375557" cy="37555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E947ECE-4CE8-4900-B555-1E5A31F9C478}"/>
                </a:ext>
              </a:extLst>
            </p:cNvPr>
            <p:cNvCxnSpPr/>
            <p:nvPr/>
          </p:nvCxnSpPr>
          <p:spPr>
            <a:xfrm>
              <a:off x="7176407" y="2613924"/>
              <a:ext cx="375557" cy="37555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6F626F1-1F9F-4C1E-805B-30B8DA6F92F4}"/>
                </a:ext>
              </a:extLst>
            </p:cNvPr>
            <p:cNvCxnSpPr/>
            <p:nvPr/>
          </p:nvCxnSpPr>
          <p:spPr>
            <a:xfrm flipV="1">
              <a:off x="7176407" y="2613924"/>
              <a:ext cx="375557" cy="37555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Connector 14"/>
          <p:cNvCxnSpPr/>
          <p:nvPr/>
        </p:nvCxnSpPr>
        <p:spPr>
          <a:xfrm flipH="1">
            <a:off x="4358202" y="3406649"/>
            <a:ext cx="0" cy="236550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0B23A0E-62D9-4F2A-A135-F4C2D2272903}"/>
              </a:ext>
            </a:extLst>
          </p:cNvPr>
          <p:cNvCxnSpPr/>
          <p:nvPr/>
        </p:nvCxnSpPr>
        <p:spPr>
          <a:xfrm flipH="1">
            <a:off x="3601610" y="4198469"/>
            <a:ext cx="0" cy="157368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BA82790-329A-4188-8534-281F54C2B997}"/>
              </a:ext>
            </a:extLst>
          </p:cNvPr>
          <p:cNvCxnSpPr/>
          <p:nvPr/>
        </p:nvCxnSpPr>
        <p:spPr>
          <a:xfrm flipH="1">
            <a:off x="1518573" y="4203752"/>
            <a:ext cx="208303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D600CD8-A23E-4228-BB33-9190D322717E}"/>
                  </a:ext>
                </a:extLst>
              </p:cNvPr>
              <p:cNvSpPr txBox="1"/>
              <p:nvPr/>
            </p:nvSpPr>
            <p:spPr>
              <a:xfrm>
                <a:off x="1022677" y="4022222"/>
                <a:ext cx="4392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D600CD8-A23E-4228-BB33-9190D32271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677" y="4022222"/>
                <a:ext cx="439223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>
            <a:extLst>
              <a:ext uri="{FF2B5EF4-FFF2-40B4-BE49-F238E27FC236}">
                <a16:creationId xmlns:a16="http://schemas.microsoft.com/office/drawing/2014/main" id="{39DD8CD1-8E2A-436B-BFA7-9330D57393F4}"/>
              </a:ext>
            </a:extLst>
          </p:cNvPr>
          <p:cNvSpPr txBox="1"/>
          <p:nvPr/>
        </p:nvSpPr>
        <p:spPr>
          <a:xfrm>
            <a:off x="3171884" y="1740660"/>
            <a:ext cx="1435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T </a:t>
            </a:r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= 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P</a:t>
            </a:r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 + 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G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94836CED-8A1B-4993-888B-E4126E21B279}"/>
              </a:ext>
            </a:extLst>
          </p:cNvPr>
          <p:cNvSpPr/>
          <p:nvPr/>
        </p:nvSpPr>
        <p:spPr>
          <a:xfrm>
            <a:off x="2948443" y="2544565"/>
            <a:ext cx="446881" cy="253602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A10A996-0B6F-4CC5-B45F-0C3E216A25F6}"/>
              </a:ext>
            </a:extLst>
          </p:cNvPr>
          <p:cNvCxnSpPr/>
          <p:nvPr/>
        </p:nvCxnSpPr>
        <p:spPr>
          <a:xfrm>
            <a:off x="2438400" y="2338316"/>
            <a:ext cx="1091886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8B079F7F-836A-4307-8F79-784AD9ECE05C}"/>
              </a:ext>
            </a:extLst>
          </p:cNvPr>
          <p:cNvSpPr txBox="1"/>
          <p:nvPr/>
        </p:nvSpPr>
        <p:spPr>
          <a:xfrm>
            <a:off x="2438399" y="1947037"/>
            <a:ext cx="1071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D</a:t>
            </a:r>
            <a:r>
              <a:rPr lang="en-US" b="1" baseline="-25000"/>
              <a:t>G</a:t>
            </a:r>
            <a:endParaRPr lang="en-GB" b="1" baseline="-25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090E0CE-DE64-4090-845D-F780F392C9BD}"/>
                  </a:ext>
                </a:extLst>
              </p:cNvPr>
              <p:cNvSpPr txBox="1"/>
              <p:nvPr/>
            </p:nvSpPr>
            <p:spPr>
              <a:xfrm>
                <a:off x="4117463" y="5808025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090E0CE-DE64-4090-845D-F780F392C9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7463" y="5808025"/>
                <a:ext cx="481478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DEAD30D-834F-4BE2-BD8B-F8D1A7E28AA6}"/>
              </a:ext>
            </a:extLst>
          </p:cNvPr>
          <p:cNvCxnSpPr/>
          <p:nvPr/>
        </p:nvCxnSpPr>
        <p:spPr>
          <a:xfrm flipH="1">
            <a:off x="3059653" y="3401399"/>
            <a:ext cx="0" cy="237075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DEFB6E2-BAFA-448F-90EA-3DFEFF0653E9}"/>
                  </a:ext>
                </a:extLst>
              </p:cNvPr>
              <p:cNvSpPr txBox="1"/>
              <p:nvPr/>
            </p:nvSpPr>
            <p:spPr>
              <a:xfrm>
                <a:off x="2821575" y="5825807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DEFB6E2-BAFA-448F-90EA-3DFEFF0653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1575" y="5825807"/>
                <a:ext cx="481478" cy="369332"/>
              </a:xfrm>
              <a:prstGeom prst="rect">
                <a:avLst/>
              </a:prstGeom>
              <a:blipFill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E6F6797-F340-484E-AE00-36E51F71043B}"/>
              </a:ext>
            </a:extLst>
          </p:cNvPr>
          <p:cNvCxnSpPr/>
          <p:nvPr/>
        </p:nvCxnSpPr>
        <p:spPr>
          <a:xfrm>
            <a:off x="1486272" y="6285570"/>
            <a:ext cx="1573381" cy="0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0DC5EA51-926A-4560-B52D-273029C6E0B8}"/>
              </a:ext>
            </a:extLst>
          </p:cNvPr>
          <p:cNvSpPr txBox="1"/>
          <p:nvPr/>
        </p:nvSpPr>
        <p:spPr>
          <a:xfrm>
            <a:off x="1623944" y="6337811"/>
            <a:ext cx="12378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rgbClr val="C00000"/>
                </a:solidFill>
              </a:rPr>
              <a:t>PRIVATE</a:t>
            </a:r>
          </a:p>
          <a:p>
            <a:pPr algn="ctr"/>
            <a:r>
              <a:rPr lang="en-US" sz="1400" b="1">
                <a:solidFill>
                  <a:srgbClr val="C00000"/>
                </a:solidFill>
              </a:rPr>
              <a:t>INVESTMENT</a:t>
            </a:r>
            <a:endParaRPr lang="en-GB" sz="1400" b="1">
              <a:solidFill>
                <a:srgbClr val="C00000"/>
              </a:solidFill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CB3D153-60CE-42F5-9E7E-145486EB59C7}"/>
              </a:ext>
            </a:extLst>
          </p:cNvPr>
          <p:cNvCxnSpPr/>
          <p:nvPr/>
        </p:nvCxnSpPr>
        <p:spPr>
          <a:xfrm>
            <a:off x="3059653" y="6285570"/>
            <a:ext cx="1298549" cy="0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CF7D90D0-9BCC-4EFC-8DA3-45F055A90E01}"/>
              </a:ext>
            </a:extLst>
          </p:cNvPr>
          <p:cNvSpPr txBox="1"/>
          <p:nvPr/>
        </p:nvSpPr>
        <p:spPr>
          <a:xfrm>
            <a:off x="3037909" y="6345370"/>
            <a:ext cx="13420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rgbClr val="002060"/>
                </a:solidFill>
              </a:rPr>
              <a:t>GOVERNMENT</a:t>
            </a:r>
          </a:p>
          <a:p>
            <a:pPr algn="ctr"/>
            <a:r>
              <a:rPr lang="en-US" sz="1400" b="1">
                <a:solidFill>
                  <a:srgbClr val="002060"/>
                </a:solidFill>
              </a:rPr>
              <a:t>BORROWING</a:t>
            </a:r>
            <a:endParaRPr lang="en-GB" sz="1400" b="1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6E82F8-0C50-8067-7C58-14C7DB9733C3}"/>
              </a:ext>
            </a:extLst>
          </p:cNvPr>
          <p:cNvSpPr txBox="1"/>
          <p:nvPr/>
        </p:nvSpPr>
        <p:spPr>
          <a:xfrm>
            <a:off x="10425492" y="554180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i="1"/>
              <a:t>R</a:t>
            </a:r>
            <a:r>
              <a:rPr lang="en-US" b="1" i="1"/>
              <a:t>EMINDERS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309222-7759-6E9D-6EDB-F851B8097383}"/>
              </a:ext>
            </a:extLst>
          </p:cNvPr>
          <p:cNvSpPr txBox="1"/>
          <p:nvPr/>
        </p:nvSpPr>
        <p:spPr>
          <a:xfrm>
            <a:off x="10731406" y="4546462"/>
            <a:ext cx="9781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7200" b="1">
                <a:latin typeface="Magneto" panose="04030805050802020D02" pitchFamily="82" charset="0"/>
              </a:rPr>
              <a:t>R</a:t>
            </a:r>
            <a:endParaRPr lang="en-US" sz="7200" b="1">
              <a:latin typeface="Magneto" panose="04030805050802020D02" pitchFamily="8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0DCC0F-A80A-B377-AABC-C23AC1FD62BC}"/>
              </a:ext>
            </a:extLst>
          </p:cNvPr>
          <p:cNvSpPr txBox="1"/>
          <p:nvPr/>
        </p:nvSpPr>
        <p:spPr>
          <a:xfrm>
            <a:off x="10593027" y="1710345"/>
            <a:ext cx="989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HL</a:t>
            </a:r>
          </a:p>
        </p:txBody>
      </p:sp>
    </p:spTree>
    <p:extLst>
      <p:ext uri="{BB962C8B-B14F-4D97-AF65-F5344CB8AC3E}">
        <p14:creationId xmlns:p14="http://schemas.microsoft.com/office/powerpoint/2010/main" val="2580886553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96686"/>
          </a:xfrm>
        </p:spPr>
        <p:txBody>
          <a:bodyPr/>
          <a:lstStyle/>
          <a:p>
            <a:r>
              <a:rPr lang="en-US"/>
              <a:t>The Crowding Out Effect</a:t>
            </a:r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518573" y="5772152"/>
            <a:ext cx="5502728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 flipV="1">
            <a:off x="1518573" y="1681845"/>
            <a:ext cx="0" cy="409030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14128" y="1967593"/>
            <a:ext cx="12721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INTEREST </a:t>
            </a:r>
          </a:p>
          <a:p>
            <a:pPr algn="ctr"/>
            <a:r>
              <a:rPr lang="en-US" b="1"/>
              <a:t>RATE</a:t>
            </a:r>
            <a:endParaRPr lang="en-GB" b="1"/>
          </a:p>
        </p:txBody>
      </p:sp>
      <p:sp>
        <p:nvSpPr>
          <p:cNvPr id="10" name="TextBox 9"/>
          <p:cNvSpPr txBox="1"/>
          <p:nvPr/>
        </p:nvSpPr>
        <p:spPr>
          <a:xfrm>
            <a:off x="7021301" y="5448986"/>
            <a:ext cx="21002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QUANTITY OF </a:t>
            </a:r>
          </a:p>
          <a:p>
            <a:pPr algn="ctr"/>
            <a:r>
              <a:rPr lang="en-US" b="1"/>
              <a:t>LOANABLE FUNDS</a:t>
            </a:r>
            <a:endParaRPr lang="en-GB" b="1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2635624" y="2169119"/>
            <a:ext cx="2897336" cy="304753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535697" y="1822870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C00000"/>
                </a:solidFill>
              </a:rPr>
              <a:t>S</a:t>
            </a:r>
            <a:endParaRPr lang="en-GB" b="1">
              <a:solidFill>
                <a:srgbClr val="C00000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2242863" y="2178331"/>
            <a:ext cx="2038148" cy="3032447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869972" y="1740660"/>
            <a:ext cx="423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002060"/>
                </a:solidFill>
              </a:rPr>
              <a:t>D</a:t>
            </a:r>
            <a:r>
              <a:rPr lang="en-US" b="1" baseline="-25000">
                <a:solidFill>
                  <a:srgbClr val="002060"/>
                </a:solidFill>
              </a:rPr>
              <a:t>P</a:t>
            </a:r>
            <a:endParaRPr lang="en-GB" b="1" baseline="-2500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363147" y="5808025"/>
                <a:ext cx="4761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3147" y="5808025"/>
                <a:ext cx="476156" cy="369332"/>
              </a:xfrm>
              <a:prstGeom prst="rect">
                <a:avLst/>
              </a:prstGeom>
              <a:blipFill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022677" y="3219390"/>
                <a:ext cx="44454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677" y="3219390"/>
                <a:ext cx="444545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/>
          <p:cNvGrpSpPr/>
          <p:nvPr/>
        </p:nvGrpSpPr>
        <p:grpSpPr>
          <a:xfrm>
            <a:off x="3510170" y="4105962"/>
            <a:ext cx="182880" cy="182880"/>
            <a:chOff x="7176407" y="2613924"/>
            <a:chExt cx="375557" cy="375557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7176407" y="2613924"/>
              <a:ext cx="375557" cy="37555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7176407" y="2613924"/>
              <a:ext cx="375557" cy="37555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" name="Straight Connector 3"/>
          <p:cNvCxnSpPr/>
          <p:nvPr/>
        </p:nvCxnSpPr>
        <p:spPr>
          <a:xfrm flipH="1">
            <a:off x="1518573" y="3404056"/>
            <a:ext cx="283963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4A9E411-281B-405B-82E7-4EE688CEAD34}"/>
              </a:ext>
            </a:extLst>
          </p:cNvPr>
          <p:cNvCxnSpPr/>
          <p:nvPr/>
        </p:nvCxnSpPr>
        <p:spPr>
          <a:xfrm>
            <a:off x="3530286" y="2171405"/>
            <a:ext cx="2041267" cy="3037087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CE87BB9-83D2-4C1F-A7F7-868141D2F3EF}"/>
              </a:ext>
            </a:extLst>
          </p:cNvPr>
          <p:cNvGrpSpPr/>
          <p:nvPr/>
        </p:nvGrpSpPr>
        <p:grpSpPr>
          <a:xfrm>
            <a:off x="4266762" y="3315209"/>
            <a:ext cx="182880" cy="182880"/>
            <a:chOff x="7176407" y="2613924"/>
            <a:chExt cx="375557" cy="37555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E947ECE-4CE8-4900-B555-1E5A31F9C478}"/>
                </a:ext>
              </a:extLst>
            </p:cNvPr>
            <p:cNvCxnSpPr/>
            <p:nvPr/>
          </p:nvCxnSpPr>
          <p:spPr>
            <a:xfrm>
              <a:off x="7176407" y="2613924"/>
              <a:ext cx="375557" cy="37555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6F626F1-1F9F-4C1E-805B-30B8DA6F92F4}"/>
                </a:ext>
              </a:extLst>
            </p:cNvPr>
            <p:cNvCxnSpPr/>
            <p:nvPr/>
          </p:nvCxnSpPr>
          <p:spPr>
            <a:xfrm flipV="1">
              <a:off x="7176407" y="2613924"/>
              <a:ext cx="375557" cy="37555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Connector 14"/>
          <p:cNvCxnSpPr/>
          <p:nvPr/>
        </p:nvCxnSpPr>
        <p:spPr>
          <a:xfrm flipH="1">
            <a:off x="4358202" y="3406649"/>
            <a:ext cx="0" cy="236550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0B23A0E-62D9-4F2A-A135-F4C2D2272903}"/>
              </a:ext>
            </a:extLst>
          </p:cNvPr>
          <p:cNvCxnSpPr/>
          <p:nvPr/>
        </p:nvCxnSpPr>
        <p:spPr>
          <a:xfrm flipH="1">
            <a:off x="3601610" y="4198469"/>
            <a:ext cx="0" cy="157368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BA82790-329A-4188-8534-281F54C2B997}"/>
              </a:ext>
            </a:extLst>
          </p:cNvPr>
          <p:cNvCxnSpPr/>
          <p:nvPr/>
        </p:nvCxnSpPr>
        <p:spPr>
          <a:xfrm flipH="1">
            <a:off x="1518573" y="4203752"/>
            <a:ext cx="208303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D600CD8-A23E-4228-BB33-9190D322717E}"/>
                  </a:ext>
                </a:extLst>
              </p:cNvPr>
              <p:cNvSpPr txBox="1"/>
              <p:nvPr/>
            </p:nvSpPr>
            <p:spPr>
              <a:xfrm>
                <a:off x="1022677" y="4022222"/>
                <a:ext cx="4392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D600CD8-A23E-4228-BB33-9190D32271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677" y="4022222"/>
                <a:ext cx="439223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>
            <a:extLst>
              <a:ext uri="{FF2B5EF4-FFF2-40B4-BE49-F238E27FC236}">
                <a16:creationId xmlns:a16="http://schemas.microsoft.com/office/drawing/2014/main" id="{39DD8CD1-8E2A-436B-BFA7-9330D57393F4}"/>
              </a:ext>
            </a:extLst>
          </p:cNvPr>
          <p:cNvSpPr txBox="1"/>
          <p:nvPr/>
        </p:nvSpPr>
        <p:spPr>
          <a:xfrm>
            <a:off x="3171884" y="1740660"/>
            <a:ext cx="1435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T </a:t>
            </a:r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= 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P</a:t>
            </a:r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 + 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G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94836CED-8A1B-4993-888B-E4126E21B279}"/>
              </a:ext>
            </a:extLst>
          </p:cNvPr>
          <p:cNvSpPr/>
          <p:nvPr/>
        </p:nvSpPr>
        <p:spPr>
          <a:xfrm>
            <a:off x="2948443" y="2544565"/>
            <a:ext cx="446881" cy="253602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A10A996-0B6F-4CC5-B45F-0C3E216A25F6}"/>
              </a:ext>
            </a:extLst>
          </p:cNvPr>
          <p:cNvCxnSpPr/>
          <p:nvPr/>
        </p:nvCxnSpPr>
        <p:spPr>
          <a:xfrm>
            <a:off x="2438400" y="2338316"/>
            <a:ext cx="1091886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8B079F7F-836A-4307-8F79-784AD9ECE05C}"/>
              </a:ext>
            </a:extLst>
          </p:cNvPr>
          <p:cNvSpPr txBox="1"/>
          <p:nvPr/>
        </p:nvSpPr>
        <p:spPr>
          <a:xfrm>
            <a:off x="2438399" y="1947037"/>
            <a:ext cx="1071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D</a:t>
            </a:r>
            <a:r>
              <a:rPr lang="en-US" b="1" baseline="-25000"/>
              <a:t>G</a:t>
            </a:r>
            <a:endParaRPr lang="en-GB" b="1" baseline="-25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090E0CE-DE64-4090-845D-F780F392C9BD}"/>
                  </a:ext>
                </a:extLst>
              </p:cNvPr>
              <p:cNvSpPr txBox="1"/>
              <p:nvPr/>
            </p:nvSpPr>
            <p:spPr>
              <a:xfrm>
                <a:off x="4117463" y="5808025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090E0CE-DE64-4090-845D-F780F392C9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7463" y="5808025"/>
                <a:ext cx="481478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DEAD30D-834F-4BE2-BD8B-F8D1A7E28AA6}"/>
              </a:ext>
            </a:extLst>
          </p:cNvPr>
          <p:cNvCxnSpPr/>
          <p:nvPr/>
        </p:nvCxnSpPr>
        <p:spPr>
          <a:xfrm flipH="1">
            <a:off x="3059653" y="3401399"/>
            <a:ext cx="0" cy="237075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DEFB6E2-BAFA-448F-90EA-3DFEFF0653E9}"/>
                  </a:ext>
                </a:extLst>
              </p:cNvPr>
              <p:cNvSpPr txBox="1"/>
              <p:nvPr/>
            </p:nvSpPr>
            <p:spPr>
              <a:xfrm>
                <a:off x="2821575" y="5825807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DEFB6E2-BAFA-448F-90EA-3DFEFF0653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1575" y="5825807"/>
                <a:ext cx="481478" cy="369332"/>
              </a:xfrm>
              <a:prstGeom prst="rect">
                <a:avLst/>
              </a:prstGeom>
              <a:blipFill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0DC5EA51-926A-4560-B52D-273029C6E0B8}"/>
              </a:ext>
            </a:extLst>
          </p:cNvPr>
          <p:cNvSpPr txBox="1"/>
          <p:nvPr/>
        </p:nvSpPr>
        <p:spPr>
          <a:xfrm>
            <a:off x="2852172" y="6464272"/>
            <a:ext cx="9569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rgbClr val="C00000"/>
                </a:solidFill>
              </a:rPr>
              <a:t>∆</a:t>
            </a:r>
            <a:r>
              <a:rPr lang="en-US" sz="500" b="1">
                <a:solidFill>
                  <a:srgbClr val="C00000"/>
                </a:solidFill>
              </a:rPr>
              <a:t> </a:t>
            </a:r>
            <a:r>
              <a:rPr lang="en-US" sz="1400" b="1">
                <a:solidFill>
                  <a:srgbClr val="C00000"/>
                </a:solidFill>
              </a:rPr>
              <a:t>I &lt; 0</a:t>
            </a:r>
            <a:endParaRPr lang="en-GB" sz="1400" b="1">
              <a:solidFill>
                <a:srgbClr val="C00000"/>
              </a:solidFill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C9663733-DB7A-419D-86D8-6C29726C45BE}"/>
              </a:ext>
            </a:extLst>
          </p:cNvPr>
          <p:cNvSpPr/>
          <p:nvPr/>
        </p:nvSpPr>
        <p:spPr>
          <a:xfrm rot="10800000">
            <a:off x="3059653" y="6259503"/>
            <a:ext cx="541953" cy="18288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AC0E051D-5C0C-4542-AFD4-A062E491C78A}"/>
              </a:ext>
            </a:extLst>
          </p:cNvPr>
          <p:cNvSpPr/>
          <p:nvPr/>
        </p:nvSpPr>
        <p:spPr>
          <a:xfrm>
            <a:off x="3631872" y="6259503"/>
            <a:ext cx="726330" cy="182880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1D2112-86B1-4396-BC45-7843BAE31BD7}"/>
              </a:ext>
            </a:extLst>
          </p:cNvPr>
          <p:cNvSpPr txBox="1"/>
          <p:nvPr/>
        </p:nvSpPr>
        <p:spPr>
          <a:xfrm>
            <a:off x="3516580" y="6464271"/>
            <a:ext cx="9569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accent2">
                    <a:lumMod val="50000"/>
                  </a:schemeClr>
                </a:solidFill>
              </a:rPr>
              <a:t>∆</a:t>
            </a:r>
            <a:r>
              <a:rPr lang="en-US" sz="5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400" b="1">
                <a:solidFill>
                  <a:schemeClr val="accent2">
                    <a:lumMod val="50000"/>
                  </a:schemeClr>
                </a:solidFill>
              </a:rPr>
              <a:t>C &lt; 0</a:t>
            </a:r>
            <a:endParaRPr lang="en-GB" sz="1400" b="1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9FEB54-F4EC-2668-AAF7-06E7A2848DA7}"/>
              </a:ext>
            </a:extLst>
          </p:cNvPr>
          <p:cNvSpPr txBox="1"/>
          <p:nvPr/>
        </p:nvSpPr>
        <p:spPr>
          <a:xfrm>
            <a:off x="10425492" y="554180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i="1"/>
              <a:t>R</a:t>
            </a:r>
            <a:r>
              <a:rPr lang="en-US" b="1" i="1"/>
              <a:t>EMINDERS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14D8BA-322F-EE17-96A7-5E14242253EA}"/>
              </a:ext>
            </a:extLst>
          </p:cNvPr>
          <p:cNvSpPr txBox="1"/>
          <p:nvPr/>
        </p:nvSpPr>
        <p:spPr>
          <a:xfrm>
            <a:off x="10731406" y="4546462"/>
            <a:ext cx="9781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7200" b="1">
                <a:latin typeface="Magneto" panose="04030805050802020D02" pitchFamily="82" charset="0"/>
              </a:rPr>
              <a:t>R</a:t>
            </a:r>
            <a:endParaRPr lang="en-US" sz="7200" b="1">
              <a:latin typeface="Magneto" panose="04030805050802020D02" pitchFamily="8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09BA78-798B-A280-C278-7B288CA63D69}"/>
              </a:ext>
            </a:extLst>
          </p:cNvPr>
          <p:cNvSpPr txBox="1"/>
          <p:nvPr/>
        </p:nvSpPr>
        <p:spPr>
          <a:xfrm>
            <a:off x="10593027" y="1710345"/>
            <a:ext cx="989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HL</a:t>
            </a:r>
          </a:p>
        </p:txBody>
      </p:sp>
    </p:spTree>
    <p:extLst>
      <p:ext uri="{BB962C8B-B14F-4D97-AF65-F5344CB8AC3E}">
        <p14:creationId xmlns:p14="http://schemas.microsoft.com/office/powerpoint/2010/main" val="2452446501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557E483-A899-5F34-2ADF-41AEF45F379A}"/>
              </a:ext>
            </a:extLst>
          </p:cNvPr>
          <p:cNvCxnSpPr/>
          <p:nvPr/>
        </p:nvCxnSpPr>
        <p:spPr>
          <a:xfrm>
            <a:off x="3189400" y="2186418"/>
            <a:ext cx="1411003" cy="209935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57226B7-1A06-E7F1-92AB-8C3796125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16142"/>
          </a:xfrm>
        </p:spPr>
        <p:txBody>
          <a:bodyPr/>
          <a:lstStyle/>
          <a:p>
            <a:r>
              <a:rPr lang="en-US"/>
              <a:t>The Crowding Out Effect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9495AB4-BD47-6E13-29D3-0D952A5602CA}"/>
              </a:ext>
            </a:extLst>
          </p:cNvPr>
          <p:cNvCxnSpPr/>
          <p:nvPr/>
        </p:nvCxnSpPr>
        <p:spPr>
          <a:xfrm>
            <a:off x="1518573" y="5772152"/>
            <a:ext cx="504465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8FABD60-5E9B-2F0E-05F2-4AB0ECC6C5D8}"/>
              </a:ext>
            </a:extLst>
          </p:cNvPr>
          <p:cNvCxnSpPr/>
          <p:nvPr/>
        </p:nvCxnSpPr>
        <p:spPr>
          <a:xfrm flipH="1" flipV="1">
            <a:off x="1518573" y="1681845"/>
            <a:ext cx="0" cy="409030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B404F96-B408-CB33-7CBF-7A8EBDC7E8F7}"/>
              </a:ext>
            </a:extLst>
          </p:cNvPr>
          <p:cNvSpPr txBox="1"/>
          <p:nvPr/>
        </p:nvSpPr>
        <p:spPr>
          <a:xfrm>
            <a:off x="426047" y="1967593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  <a:br>
              <a:rPr lang="en-US" b="1"/>
            </a:br>
            <a:r>
              <a:rPr lang="en-US" b="1"/>
              <a:t>LEVEL</a:t>
            </a:r>
            <a:endParaRPr lang="en-GB" b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AE7202-B523-56CC-F0D6-E7E69AB86142}"/>
              </a:ext>
            </a:extLst>
          </p:cNvPr>
          <p:cNvSpPr txBox="1"/>
          <p:nvPr/>
        </p:nvSpPr>
        <p:spPr>
          <a:xfrm>
            <a:off x="6563226" y="5448985"/>
            <a:ext cx="2429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D4862A1-A6AF-F493-CB60-5449A95073E2}"/>
              </a:ext>
            </a:extLst>
          </p:cNvPr>
          <p:cNvCxnSpPr/>
          <p:nvPr/>
        </p:nvCxnSpPr>
        <p:spPr>
          <a:xfrm flipV="1">
            <a:off x="2635624" y="2169119"/>
            <a:ext cx="2897336" cy="304753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3CE592F-21AC-DBC2-3B30-D6DCE68126FE}"/>
              </a:ext>
            </a:extLst>
          </p:cNvPr>
          <p:cNvCxnSpPr/>
          <p:nvPr/>
        </p:nvCxnSpPr>
        <p:spPr>
          <a:xfrm>
            <a:off x="2242863" y="2178331"/>
            <a:ext cx="1835241" cy="273055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829180C-271F-A4E1-1331-C45D2F20672A}"/>
              </a:ext>
            </a:extLst>
          </p:cNvPr>
          <p:cNvSpPr txBox="1"/>
          <p:nvPr/>
        </p:nvSpPr>
        <p:spPr>
          <a:xfrm>
            <a:off x="1826851" y="174890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D99F258-958F-1993-26B7-CDBD675623E9}"/>
                  </a:ext>
                </a:extLst>
              </p:cNvPr>
              <p:cNvSpPr txBox="1"/>
              <p:nvPr/>
            </p:nvSpPr>
            <p:spPr>
              <a:xfrm>
                <a:off x="3363147" y="5808025"/>
                <a:ext cx="457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D99F258-958F-1993-26B7-CDBD675623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3147" y="5808025"/>
                <a:ext cx="457176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F4896DD-D4BC-B549-A866-2CF7432829D9}"/>
                  </a:ext>
                </a:extLst>
              </p:cNvPr>
              <p:cNvSpPr txBox="1"/>
              <p:nvPr/>
            </p:nvSpPr>
            <p:spPr>
              <a:xfrm>
                <a:off x="847610" y="3429000"/>
                <a:ext cx="6326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F4896DD-D4BC-B549-A866-2CF7432829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610" y="3429000"/>
                <a:ext cx="63267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3E1AB14-6ABA-96E4-928C-98767FC93987}"/>
              </a:ext>
            </a:extLst>
          </p:cNvPr>
          <p:cNvCxnSpPr/>
          <p:nvPr/>
        </p:nvCxnSpPr>
        <p:spPr>
          <a:xfrm>
            <a:off x="4143566" y="2178494"/>
            <a:ext cx="1835132" cy="2730390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5E8EF5F-4DAC-37CA-967E-FE1E2B8C38D6}"/>
              </a:ext>
            </a:extLst>
          </p:cNvPr>
          <p:cNvGrpSpPr/>
          <p:nvPr/>
        </p:nvGrpSpPr>
        <p:grpSpPr>
          <a:xfrm>
            <a:off x="4056277" y="3522670"/>
            <a:ext cx="182880" cy="182880"/>
            <a:chOff x="7176407" y="2613924"/>
            <a:chExt cx="375557" cy="375557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28683CE-2E85-2F4A-954B-0897A4B404B9}"/>
                </a:ext>
              </a:extLst>
            </p:cNvPr>
            <p:cNvCxnSpPr/>
            <p:nvPr/>
          </p:nvCxnSpPr>
          <p:spPr>
            <a:xfrm>
              <a:off x="7176407" y="2613924"/>
              <a:ext cx="375557" cy="37555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DF65970-C392-1390-252F-D76A0467EF77}"/>
                </a:ext>
              </a:extLst>
            </p:cNvPr>
            <p:cNvCxnSpPr/>
            <p:nvPr/>
          </p:nvCxnSpPr>
          <p:spPr>
            <a:xfrm flipV="1">
              <a:off x="7176407" y="2613924"/>
              <a:ext cx="375557" cy="37555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8CF7255-3301-3B19-E2D4-20F2DBD117A8}"/>
              </a:ext>
            </a:extLst>
          </p:cNvPr>
          <p:cNvCxnSpPr/>
          <p:nvPr/>
        </p:nvCxnSpPr>
        <p:spPr>
          <a:xfrm flipH="1">
            <a:off x="4706741" y="3020998"/>
            <a:ext cx="0" cy="135785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56504B3-ACCC-878C-1553-55CC11B5AF5B}"/>
              </a:ext>
            </a:extLst>
          </p:cNvPr>
          <p:cNvCxnSpPr/>
          <p:nvPr/>
        </p:nvCxnSpPr>
        <p:spPr>
          <a:xfrm flipH="1">
            <a:off x="3601610" y="4198469"/>
            <a:ext cx="0" cy="157368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D51604A-80BB-9F5B-652A-AF5D63E977A8}"/>
              </a:ext>
            </a:extLst>
          </p:cNvPr>
          <p:cNvCxnSpPr/>
          <p:nvPr/>
        </p:nvCxnSpPr>
        <p:spPr>
          <a:xfrm flipH="1">
            <a:off x="1515397" y="4195812"/>
            <a:ext cx="208303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2665544-4FD7-5A68-EEAC-82B5759907F2}"/>
                  </a:ext>
                </a:extLst>
              </p:cNvPr>
              <p:cNvSpPr txBox="1"/>
              <p:nvPr/>
            </p:nvSpPr>
            <p:spPr>
              <a:xfrm>
                <a:off x="856753" y="4009522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2665544-4FD7-5A68-EEAC-82B5759907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753" y="4009522"/>
                <a:ext cx="627351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row: Right 26">
            <a:extLst>
              <a:ext uri="{FF2B5EF4-FFF2-40B4-BE49-F238E27FC236}">
                <a16:creationId xmlns:a16="http://schemas.microsoft.com/office/drawing/2014/main" id="{25322450-6381-B074-BA52-6F3E25E425B8}"/>
              </a:ext>
            </a:extLst>
          </p:cNvPr>
          <p:cNvSpPr/>
          <p:nvPr/>
        </p:nvSpPr>
        <p:spPr>
          <a:xfrm>
            <a:off x="4013821" y="4412197"/>
            <a:ext cx="1476681" cy="253602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9D9FAFD-CC80-98B9-93CB-A8A43D134829}"/>
                  </a:ext>
                </a:extLst>
              </p:cNvPr>
              <p:cNvSpPr txBox="1"/>
              <p:nvPr/>
            </p:nvSpPr>
            <p:spPr>
              <a:xfrm>
                <a:off x="3911616" y="5808025"/>
                <a:ext cx="4624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9D9FAFD-CC80-98B9-93CB-A8A43D1348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1616" y="5808025"/>
                <a:ext cx="462499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>
            <a:extLst>
              <a:ext uri="{FF2B5EF4-FFF2-40B4-BE49-F238E27FC236}">
                <a16:creationId xmlns:a16="http://schemas.microsoft.com/office/drawing/2014/main" id="{EB3A2213-942B-5B82-AC51-8AE938E9B0E9}"/>
              </a:ext>
            </a:extLst>
          </p:cNvPr>
          <p:cNvSpPr txBox="1"/>
          <p:nvPr/>
        </p:nvSpPr>
        <p:spPr>
          <a:xfrm>
            <a:off x="3756205" y="1743599"/>
            <a:ext cx="569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36A9E23-FE13-20D0-E5E7-1F1305519BC6}"/>
              </a:ext>
            </a:extLst>
          </p:cNvPr>
          <p:cNvSpPr txBox="1"/>
          <p:nvPr/>
        </p:nvSpPr>
        <p:spPr>
          <a:xfrm>
            <a:off x="2793759" y="1743599"/>
            <a:ext cx="569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AD</a:t>
            </a:r>
            <a:r>
              <a:rPr lang="en-US" b="1" baseline="-25000"/>
              <a:t>3</a:t>
            </a:r>
            <a:endParaRPr lang="en-GB" b="1" baseline="-2500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41C7E9A-4404-0A71-195E-6053B986F2A5}"/>
              </a:ext>
            </a:extLst>
          </p:cNvPr>
          <p:cNvCxnSpPr/>
          <p:nvPr/>
        </p:nvCxnSpPr>
        <p:spPr>
          <a:xfrm flipH="1">
            <a:off x="1515397" y="3017822"/>
            <a:ext cx="319134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8368E21-0A05-E46E-EA59-DAFA5EA00415}"/>
              </a:ext>
            </a:extLst>
          </p:cNvPr>
          <p:cNvCxnSpPr/>
          <p:nvPr/>
        </p:nvCxnSpPr>
        <p:spPr>
          <a:xfrm flipH="1">
            <a:off x="4148330" y="3614111"/>
            <a:ext cx="0" cy="72928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B9A4375-6840-67A5-44E1-21ADFA0E2851}"/>
              </a:ext>
            </a:extLst>
          </p:cNvPr>
          <p:cNvCxnSpPr/>
          <p:nvPr/>
        </p:nvCxnSpPr>
        <p:spPr>
          <a:xfrm flipH="1">
            <a:off x="1515397" y="3614111"/>
            <a:ext cx="262746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E454920-C9AD-72B0-C003-906572286F4A}"/>
              </a:ext>
            </a:extLst>
          </p:cNvPr>
          <p:cNvGrpSpPr/>
          <p:nvPr/>
        </p:nvGrpSpPr>
        <p:grpSpPr>
          <a:xfrm>
            <a:off x="4618477" y="2927971"/>
            <a:ext cx="182880" cy="182880"/>
            <a:chOff x="7176407" y="2613924"/>
            <a:chExt cx="375557" cy="375557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548736D-DCBB-9D6E-CEB4-2258207B1FD6}"/>
                </a:ext>
              </a:extLst>
            </p:cNvPr>
            <p:cNvCxnSpPr/>
            <p:nvPr/>
          </p:nvCxnSpPr>
          <p:spPr>
            <a:xfrm>
              <a:off x="7176407" y="2613924"/>
              <a:ext cx="375557" cy="37555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A71F20C-02D5-F805-C72A-C9625F1131A8}"/>
                </a:ext>
              </a:extLst>
            </p:cNvPr>
            <p:cNvCxnSpPr/>
            <p:nvPr/>
          </p:nvCxnSpPr>
          <p:spPr>
            <a:xfrm flipV="1">
              <a:off x="7176407" y="2613924"/>
              <a:ext cx="375557" cy="37555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9A0ACA1-2EAB-B02D-1C5C-C949D6CD63A2}"/>
              </a:ext>
            </a:extLst>
          </p:cNvPr>
          <p:cNvGrpSpPr/>
          <p:nvPr/>
        </p:nvGrpSpPr>
        <p:grpSpPr>
          <a:xfrm>
            <a:off x="3509730" y="4105854"/>
            <a:ext cx="182880" cy="182880"/>
            <a:chOff x="7176407" y="2613924"/>
            <a:chExt cx="375557" cy="375557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23F8191-51D6-8393-D13A-D8EBE0495416}"/>
                </a:ext>
              </a:extLst>
            </p:cNvPr>
            <p:cNvCxnSpPr/>
            <p:nvPr/>
          </p:nvCxnSpPr>
          <p:spPr>
            <a:xfrm>
              <a:off x="7176407" y="2613924"/>
              <a:ext cx="375557" cy="37555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666A5E17-6262-B49C-354C-7F4BDCF791F1}"/>
                </a:ext>
              </a:extLst>
            </p:cNvPr>
            <p:cNvCxnSpPr/>
            <p:nvPr/>
          </p:nvCxnSpPr>
          <p:spPr>
            <a:xfrm flipV="1">
              <a:off x="7176407" y="2613924"/>
              <a:ext cx="375557" cy="37555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AAD1D01D-7500-2784-67E6-EA0175622863}"/>
                  </a:ext>
                </a:extLst>
              </p:cNvPr>
              <p:cNvSpPr txBox="1"/>
              <p:nvPr/>
            </p:nvSpPr>
            <p:spPr>
              <a:xfrm>
                <a:off x="845453" y="2833156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AAD1D01D-7500-2784-67E6-EA01756228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453" y="2833156"/>
                <a:ext cx="632673" cy="369332"/>
              </a:xfrm>
              <a:prstGeom prst="rect">
                <a:avLst/>
              </a:prstGeom>
              <a:blipFill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Arrow: Right 59">
            <a:extLst>
              <a:ext uri="{FF2B5EF4-FFF2-40B4-BE49-F238E27FC236}">
                <a16:creationId xmlns:a16="http://schemas.microsoft.com/office/drawing/2014/main" id="{8C89DEC4-B774-6F23-5953-2A449FE8FE16}"/>
              </a:ext>
            </a:extLst>
          </p:cNvPr>
          <p:cNvSpPr/>
          <p:nvPr/>
        </p:nvSpPr>
        <p:spPr>
          <a:xfrm rot="10800000">
            <a:off x="3578197" y="2284274"/>
            <a:ext cx="528823" cy="25360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8F3E69BA-3AEF-6563-3EAE-60B998DE3A8C}"/>
              </a:ext>
            </a:extLst>
          </p:cNvPr>
          <p:cNvCxnSpPr/>
          <p:nvPr/>
        </p:nvCxnSpPr>
        <p:spPr>
          <a:xfrm flipH="1">
            <a:off x="4706741" y="5057775"/>
            <a:ext cx="0" cy="71437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431E857D-FC53-1ADD-A140-E5E60CCABF06}"/>
                  </a:ext>
                </a:extLst>
              </p:cNvPr>
              <p:cNvSpPr txBox="1"/>
              <p:nvPr/>
            </p:nvSpPr>
            <p:spPr>
              <a:xfrm>
                <a:off x="4475492" y="5808025"/>
                <a:ext cx="4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431E857D-FC53-1ADD-A140-E5E60CCABF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5492" y="5808025"/>
                <a:ext cx="462498" cy="369332"/>
              </a:xfrm>
              <a:prstGeom prst="rect">
                <a:avLst/>
              </a:prstGeom>
              <a:blipFill>
                <a:blip r:embed="rId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TextBox 69">
            <a:extLst>
              <a:ext uri="{FF2B5EF4-FFF2-40B4-BE49-F238E27FC236}">
                <a16:creationId xmlns:a16="http://schemas.microsoft.com/office/drawing/2014/main" id="{FFAA1CE5-C353-26BB-A70C-185C3FB14348}"/>
              </a:ext>
            </a:extLst>
          </p:cNvPr>
          <p:cNvSpPr txBox="1"/>
          <p:nvPr/>
        </p:nvSpPr>
        <p:spPr>
          <a:xfrm>
            <a:off x="4013821" y="4665799"/>
            <a:ext cx="1476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EFP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BEB72F4A-6DDE-A68B-77FB-AA30DAF72D52}"/>
              </a:ext>
            </a:extLst>
          </p:cNvPr>
          <p:cNvCxnSpPr/>
          <p:nvPr/>
        </p:nvCxnSpPr>
        <p:spPr>
          <a:xfrm flipH="1">
            <a:off x="4147630" y="4743450"/>
            <a:ext cx="0" cy="102870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B1D88856-424C-C0E1-94F6-5B732B1D99F9}"/>
              </a:ext>
            </a:extLst>
          </p:cNvPr>
          <p:cNvSpPr txBox="1"/>
          <p:nvPr/>
        </p:nvSpPr>
        <p:spPr>
          <a:xfrm>
            <a:off x="3591735" y="2521689"/>
            <a:ext cx="831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l-GR" b="1"/>
              <a:t>Δ</a:t>
            </a:r>
            <a:r>
              <a:rPr lang="en-US" b="1"/>
              <a:t>I &lt; 0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A57D7A5-1E26-9986-2CD8-2D12E4CA5866}"/>
              </a:ext>
            </a:extLst>
          </p:cNvPr>
          <p:cNvSpPr/>
          <p:nvPr/>
        </p:nvSpPr>
        <p:spPr>
          <a:xfrm>
            <a:off x="6213304" y="3154456"/>
            <a:ext cx="1925184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PARTIAL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b="1">
                <a:solidFill>
                  <a:schemeClr val="tx1"/>
                </a:solidFill>
              </a:rPr>
              <a:t>CROWDING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b="1">
                <a:solidFill>
                  <a:schemeClr val="tx1"/>
                </a:solidFill>
              </a:rPr>
              <a:t>OUT</a:t>
            </a:r>
            <a:r>
              <a:rPr lang="en-US">
                <a:solidFill>
                  <a:schemeClr val="tx1"/>
                </a:solidFill>
              </a:rPr>
              <a:t> </a:t>
            </a:r>
            <a:endParaRPr lang="en-GB">
              <a:solidFill>
                <a:schemeClr val="tx1"/>
              </a:solidFill>
            </a:endParaRPr>
          </a:p>
        </p:txBody>
      </p:sp>
      <p:sp>
        <p:nvSpPr>
          <p:cNvPr id="78" name="Arrow: Right 77">
            <a:extLst>
              <a:ext uri="{FF2B5EF4-FFF2-40B4-BE49-F238E27FC236}">
                <a16:creationId xmlns:a16="http://schemas.microsoft.com/office/drawing/2014/main" id="{C3D6C421-5395-FEBB-DDBE-0350BFD34026}"/>
              </a:ext>
            </a:extLst>
          </p:cNvPr>
          <p:cNvSpPr/>
          <p:nvPr/>
        </p:nvSpPr>
        <p:spPr>
          <a:xfrm>
            <a:off x="3598433" y="6188604"/>
            <a:ext cx="1108307" cy="191562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9" name="Arrow: Right 78">
            <a:extLst>
              <a:ext uri="{FF2B5EF4-FFF2-40B4-BE49-F238E27FC236}">
                <a16:creationId xmlns:a16="http://schemas.microsoft.com/office/drawing/2014/main" id="{A4DBFC37-7647-7601-7D29-2E26D649DB88}"/>
              </a:ext>
            </a:extLst>
          </p:cNvPr>
          <p:cNvSpPr/>
          <p:nvPr/>
        </p:nvSpPr>
        <p:spPr>
          <a:xfrm rot="10800000">
            <a:off x="4142863" y="6454110"/>
            <a:ext cx="563876" cy="191562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0" name="Arrow: Right 79">
            <a:extLst>
              <a:ext uri="{FF2B5EF4-FFF2-40B4-BE49-F238E27FC236}">
                <a16:creationId xmlns:a16="http://schemas.microsoft.com/office/drawing/2014/main" id="{B6013657-6662-B2DA-B686-C28E0DCB891C}"/>
              </a:ext>
            </a:extLst>
          </p:cNvPr>
          <p:cNvSpPr/>
          <p:nvPr/>
        </p:nvSpPr>
        <p:spPr>
          <a:xfrm rot="16200000">
            <a:off x="216594" y="3511037"/>
            <a:ext cx="1177988" cy="191562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1" name="Arrow: Right 80">
            <a:extLst>
              <a:ext uri="{FF2B5EF4-FFF2-40B4-BE49-F238E27FC236}">
                <a16:creationId xmlns:a16="http://schemas.microsoft.com/office/drawing/2014/main" id="{E16A7A03-C81A-0FFA-1A65-C81B8A54D005}"/>
              </a:ext>
            </a:extLst>
          </p:cNvPr>
          <p:cNvSpPr/>
          <p:nvPr/>
        </p:nvSpPr>
        <p:spPr>
          <a:xfrm rot="5400000">
            <a:off x="254868" y="3220187"/>
            <a:ext cx="596287" cy="191562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8A360-34C1-692A-5C5C-21D703684F7D}"/>
              </a:ext>
            </a:extLst>
          </p:cNvPr>
          <p:cNvSpPr txBox="1"/>
          <p:nvPr/>
        </p:nvSpPr>
        <p:spPr>
          <a:xfrm>
            <a:off x="5501193" y="1796570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C00000"/>
                </a:solidFill>
              </a:rPr>
              <a:t>SRAS</a:t>
            </a:r>
            <a:endParaRPr lang="en-GB" b="1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944326"/>
      </p:ext>
    </p:extLst>
  </p:cSld>
  <p:clrMapOvr>
    <a:masterClrMapping/>
  </p:clrMapOvr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226B7-1A06-E7F1-92AB-8C3796125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16142"/>
          </a:xfrm>
        </p:spPr>
        <p:txBody>
          <a:bodyPr/>
          <a:lstStyle/>
          <a:p>
            <a:r>
              <a:rPr lang="en-US"/>
              <a:t>The Crowding Out Effect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9495AB4-BD47-6E13-29D3-0D952A5602CA}"/>
              </a:ext>
            </a:extLst>
          </p:cNvPr>
          <p:cNvCxnSpPr/>
          <p:nvPr/>
        </p:nvCxnSpPr>
        <p:spPr>
          <a:xfrm>
            <a:off x="1518573" y="5772152"/>
            <a:ext cx="504465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8FABD60-5E9B-2F0E-05F2-4AB0ECC6C5D8}"/>
              </a:ext>
            </a:extLst>
          </p:cNvPr>
          <p:cNvCxnSpPr/>
          <p:nvPr/>
        </p:nvCxnSpPr>
        <p:spPr>
          <a:xfrm flipH="1" flipV="1">
            <a:off x="1518573" y="1681845"/>
            <a:ext cx="0" cy="409030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B404F96-B408-CB33-7CBF-7A8EBDC7E8F7}"/>
              </a:ext>
            </a:extLst>
          </p:cNvPr>
          <p:cNvSpPr txBox="1"/>
          <p:nvPr/>
        </p:nvSpPr>
        <p:spPr>
          <a:xfrm>
            <a:off x="426047" y="1967593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  <a:br>
              <a:rPr lang="en-US" b="1"/>
            </a:br>
            <a:r>
              <a:rPr lang="en-US" b="1"/>
              <a:t>LEVEL</a:t>
            </a:r>
            <a:endParaRPr lang="en-GB" b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AE7202-B523-56CC-F0D6-E7E69AB86142}"/>
              </a:ext>
            </a:extLst>
          </p:cNvPr>
          <p:cNvSpPr txBox="1"/>
          <p:nvPr/>
        </p:nvSpPr>
        <p:spPr>
          <a:xfrm>
            <a:off x="6563226" y="5448985"/>
            <a:ext cx="2429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D4862A1-A6AF-F493-CB60-5449A95073E2}"/>
              </a:ext>
            </a:extLst>
          </p:cNvPr>
          <p:cNvCxnSpPr/>
          <p:nvPr/>
        </p:nvCxnSpPr>
        <p:spPr>
          <a:xfrm flipV="1">
            <a:off x="2635624" y="2169119"/>
            <a:ext cx="2897336" cy="304753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3CE592F-21AC-DBC2-3B30-D6DCE68126FE}"/>
              </a:ext>
            </a:extLst>
          </p:cNvPr>
          <p:cNvCxnSpPr/>
          <p:nvPr/>
        </p:nvCxnSpPr>
        <p:spPr>
          <a:xfrm>
            <a:off x="2242863" y="2178331"/>
            <a:ext cx="1835241" cy="273055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829180C-271F-A4E1-1331-C45D2F20672A}"/>
              </a:ext>
            </a:extLst>
          </p:cNvPr>
          <p:cNvSpPr txBox="1"/>
          <p:nvPr/>
        </p:nvSpPr>
        <p:spPr>
          <a:xfrm>
            <a:off x="1826851" y="174890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002060"/>
                </a:solidFill>
              </a:rPr>
              <a:t>AD</a:t>
            </a:r>
            <a:r>
              <a:rPr lang="en-US" b="1" baseline="-25000">
                <a:solidFill>
                  <a:srgbClr val="002060"/>
                </a:solidFill>
              </a:rPr>
              <a:t>1</a:t>
            </a:r>
            <a:endParaRPr lang="en-GB" b="1" baseline="-2500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D99F258-958F-1993-26B7-CDBD675623E9}"/>
                  </a:ext>
                </a:extLst>
              </p:cNvPr>
              <p:cNvSpPr txBox="1"/>
              <p:nvPr/>
            </p:nvSpPr>
            <p:spPr>
              <a:xfrm>
                <a:off x="3363147" y="5808025"/>
                <a:ext cx="457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D99F258-958F-1993-26B7-CDBD675623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3147" y="5808025"/>
                <a:ext cx="457176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3E1AB14-6ABA-96E4-928C-98767FC93987}"/>
              </a:ext>
            </a:extLst>
          </p:cNvPr>
          <p:cNvCxnSpPr/>
          <p:nvPr/>
        </p:nvCxnSpPr>
        <p:spPr>
          <a:xfrm>
            <a:off x="4143566" y="2178494"/>
            <a:ext cx="1835132" cy="2730390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8CF7255-3301-3B19-E2D4-20F2DBD117A8}"/>
              </a:ext>
            </a:extLst>
          </p:cNvPr>
          <p:cNvCxnSpPr/>
          <p:nvPr/>
        </p:nvCxnSpPr>
        <p:spPr>
          <a:xfrm flipH="1">
            <a:off x="4706741" y="3020998"/>
            <a:ext cx="0" cy="135785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56504B3-ACCC-878C-1553-55CC11B5AF5B}"/>
              </a:ext>
            </a:extLst>
          </p:cNvPr>
          <p:cNvCxnSpPr/>
          <p:nvPr/>
        </p:nvCxnSpPr>
        <p:spPr>
          <a:xfrm flipH="1">
            <a:off x="3601610" y="4198469"/>
            <a:ext cx="0" cy="157368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D51604A-80BB-9F5B-652A-AF5D63E977A8}"/>
              </a:ext>
            </a:extLst>
          </p:cNvPr>
          <p:cNvCxnSpPr/>
          <p:nvPr/>
        </p:nvCxnSpPr>
        <p:spPr>
          <a:xfrm flipH="1">
            <a:off x="1515397" y="4195812"/>
            <a:ext cx="208303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2665544-4FD7-5A68-EEAC-82B5759907F2}"/>
                  </a:ext>
                </a:extLst>
              </p:cNvPr>
              <p:cNvSpPr txBox="1"/>
              <p:nvPr/>
            </p:nvSpPr>
            <p:spPr>
              <a:xfrm>
                <a:off x="856753" y="4009522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2665544-4FD7-5A68-EEAC-82B5759907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753" y="4009522"/>
                <a:ext cx="627351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row: Right 26">
            <a:extLst>
              <a:ext uri="{FF2B5EF4-FFF2-40B4-BE49-F238E27FC236}">
                <a16:creationId xmlns:a16="http://schemas.microsoft.com/office/drawing/2014/main" id="{25322450-6381-B074-BA52-6F3E25E425B8}"/>
              </a:ext>
            </a:extLst>
          </p:cNvPr>
          <p:cNvSpPr/>
          <p:nvPr/>
        </p:nvSpPr>
        <p:spPr>
          <a:xfrm>
            <a:off x="4013821" y="4412197"/>
            <a:ext cx="1476681" cy="253602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B3A2213-942B-5B82-AC51-8AE938E9B0E9}"/>
              </a:ext>
            </a:extLst>
          </p:cNvPr>
          <p:cNvSpPr txBox="1"/>
          <p:nvPr/>
        </p:nvSpPr>
        <p:spPr>
          <a:xfrm>
            <a:off x="3756205" y="1743599"/>
            <a:ext cx="569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AD</a:t>
            </a:r>
            <a:r>
              <a:rPr lang="en-US" b="1" baseline="-25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b="1" baseline="-2500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41C7E9A-4404-0A71-195E-6053B986F2A5}"/>
              </a:ext>
            </a:extLst>
          </p:cNvPr>
          <p:cNvCxnSpPr/>
          <p:nvPr/>
        </p:nvCxnSpPr>
        <p:spPr>
          <a:xfrm flipH="1">
            <a:off x="1515397" y="3017822"/>
            <a:ext cx="319134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E454920-C9AD-72B0-C003-906572286F4A}"/>
              </a:ext>
            </a:extLst>
          </p:cNvPr>
          <p:cNvGrpSpPr/>
          <p:nvPr/>
        </p:nvGrpSpPr>
        <p:grpSpPr>
          <a:xfrm>
            <a:off x="4618477" y="2927971"/>
            <a:ext cx="182880" cy="182880"/>
            <a:chOff x="7176407" y="2613924"/>
            <a:chExt cx="375557" cy="375557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548736D-DCBB-9D6E-CEB4-2258207B1FD6}"/>
                </a:ext>
              </a:extLst>
            </p:cNvPr>
            <p:cNvCxnSpPr/>
            <p:nvPr/>
          </p:nvCxnSpPr>
          <p:spPr>
            <a:xfrm>
              <a:off x="7176407" y="2613924"/>
              <a:ext cx="375557" cy="37555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A71F20C-02D5-F805-C72A-C9625F1131A8}"/>
                </a:ext>
              </a:extLst>
            </p:cNvPr>
            <p:cNvCxnSpPr/>
            <p:nvPr/>
          </p:nvCxnSpPr>
          <p:spPr>
            <a:xfrm flipV="1">
              <a:off x="7176407" y="2613924"/>
              <a:ext cx="375557" cy="37555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9A0ACA1-2EAB-B02D-1C5C-C949D6CD63A2}"/>
              </a:ext>
            </a:extLst>
          </p:cNvPr>
          <p:cNvGrpSpPr/>
          <p:nvPr/>
        </p:nvGrpSpPr>
        <p:grpSpPr>
          <a:xfrm>
            <a:off x="3509730" y="4105854"/>
            <a:ext cx="182880" cy="182880"/>
            <a:chOff x="7176407" y="2613924"/>
            <a:chExt cx="375557" cy="375557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23F8191-51D6-8393-D13A-D8EBE0495416}"/>
                </a:ext>
              </a:extLst>
            </p:cNvPr>
            <p:cNvCxnSpPr/>
            <p:nvPr/>
          </p:nvCxnSpPr>
          <p:spPr>
            <a:xfrm>
              <a:off x="7176407" y="2613924"/>
              <a:ext cx="375557" cy="37555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666A5E17-6262-B49C-354C-7F4BDCF791F1}"/>
                </a:ext>
              </a:extLst>
            </p:cNvPr>
            <p:cNvCxnSpPr/>
            <p:nvPr/>
          </p:nvCxnSpPr>
          <p:spPr>
            <a:xfrm flipV="1">
              <a:off x="7176407" y="2613924"/>
              <a:ext cx="375557" cy="37555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AAD1D01D-7500-2784-67E6-EA0175622863}"/>
                  </a:ext>
                </a:extLst>
              </p:cNvPr>
              <p:cNvSpPr txBox="1"/>
              <p:nvPr/>
            </p:nvSpPr>
            <p:spPr>
              <a:xfrm>
                <a:off x="845453" y="2833156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AAD1D01D-7500-2784-67E6-EA01756228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453" y="2833156"/>
                <a:ext cx="632673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Arrow: Right 59">
            <a:extLst>
              <a:ext uri="{FF2B5EF4-FFF2-40B4-BE49-F238E27FC236}">
                <a16:creationId xmlns:a16="http://schemas.microsoft.com/office/drawing/2014/main" id="{8C89DEC4-B774-6F23-5953-2A449FE8FE16}"/>
              </a:ext>
            </a:extLst>
          </p:cNvPr>
          <p:cNvSpPr/>
          <p:nvPr/>
        </p:nvSpPr>
        <p:spPr>
          <a:xfrm rot="10800000">
            <a:off x="2635624" y="2284274"/>
            <a:ext cx="1378197" cy="25360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8F3E69BA-3AEF-6563-3EAE-60B998DE3A8C}"/>
              </a:ext>
            </a:extLst>
          </p:cNvPr>
          <p:cNvCxnSpPr/>
          <p:nvPr/>
        </p:nvCxnSpPr>
        <p:spPr>
          <a:xfrm flipH="1">
            <a:off x="4706741" y="5057775"/>
            <a:ext cx="0" cy="71437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431E857D-FC53-1ADD-A140-E5E60CCABF06}"/>
                  </a:ext>
                </a:extLst>
              </p:cNvPr>
              <p:cNvSpPr txBox="1"/>
              <p:nvPr/>
            </p:nvSpPr>
            <p:spPr>
              <a:xfrm>
                <a:off x="4475492" y="5808025"/>
                <a:ext cx="4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431E857D-FC53-1ADD-A140-E5E60CCABF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5492" y="5808025"/>
                <a:ext cx="462498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TextBox 69">
            <a:extLst>
              <a:ext uri="{FF2B5EF4-FFF2-40B4-BE49-F238E27FC236}">
                <a16:creationId xmlns:a16="http://schemas.microsoft.com/office/drawing/2014/main" id="{FFAA1CE5-C353-26BB-A70C-185C3FB14348}"/>
              </a:ext>
            </a:extLst>
          </p:cNvPr>
          <p:cNvSpPr txBox="1"/>
          <p:nvPr/>
        </p:nvSpPr>
        <p:spPr>
          <a:xfrm>
            <a:off x="4013821" y="4665799"/>
            <a:ext cx="1476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EFP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1D88856-424C-C0E1-94F6-5B732B1D99F9}"/>
              </a:ext>
            </a:extLst>
          </p:cNvPr>
          <p:cNvSpPr txBox="1"/>
          <p:nvPr/>
        </p:nvSpPr>
        <p:spPr>
          <a:xfrm>
            <a:off x="2983831" y="2521689"/>
            <a:ext cx="925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l-GR" b="1"/>
              <a:t>Δ</a:t>
            </a:r>
            <a:r>
              <a:rPr lang="en-US" b="1"/>
              <a:t>I &lt; 0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A57D7A5-1E26-9986-2CD8-2D12E4CA5866}"/>
              </a:ext>
            </a:extLst>
          </p:cNvPr>
          <p:cNvSpPr/>
          <p:nvPr/>
        </p:nvSpPr>
        <p:spPr>
          <a:xfrm>
            <a:off x="6213304" y="3154456"/>
            <a:ext cx="1925184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COMPLETE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b="1">
                <a:solidFill>
                  <a:schemeClr val="tx1"/>
                </a:solidFill>
              </a:rPr>
              <a:t>CROWDING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b="1">
                <a:solidFill>
                  <a:schemeClr val="tx1"/>
                </a:solidFill>
              </a:rPr>
              <a:t>OUT</a:t>
            </a:r>
            <a:r>
              <a:rPr lang="en-US">
                <a:solidFill>
                  <a:schemeClr val="tx1"/>
                </a:solidFill>
              </a:rPr>
              <a:t> </a:t>
            </a:r>
            <a:endParaRPr lang="en-GB">
              <a:solidFill>
                <a:schemeClr val="tx1"/>
              </a:solidFill>
            </a:endParaRPr>
          </a:p>
        </p:txBody>
      </p:sp>
      <p:sp>
        <p:nvSpPr>
          <p:cNvPr id="78" name="Arrow: Right 77">
            <a:extLst>
              <a:ext uri="{FF2B5EF4-FFF2-40B4-BE49-F238E27FC236}">
                <a16:creationId xmlns:a16="http://schemas.microsoft.com/office/drawing/2014/main" id="{C3D6C421-5395-FEBB-DDBE-0350BFD34026}"/>
              </a:ext>
            </a:extLst>
          </p:cNvPr>
          <p:cNvSpPr/>
          <p:nvPr/>
        </p:nvSpPr>
        <p:spPr>
          <a:xfrm>
            <a:off x="3598433" y="6188604"/>
            <a:ext cx="1108307" cy="191562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9" name="Arrow: Right 78">
            <a:extLst>
              <a:ext uri="{FF2B5EF4-FFF2-40B4-BE49-F238E27FC236}">
                <a16:creationId xmlns:a16="http://schemas.microsoft.com/office/drawing/2014/main" id="{A4DBFC37-7647-7601-7D29-2E26D649DB88}"/>
              </a:ext>
            </a:extLst>
          </p:cNvPr>
          <p:cNvSpPr/>
          <p:nvPr/>
        </p:nvSpPr>
        <p:spPr>
          <a:xfrm rot="10800000">
            <a:off x="3598433" y="6454110"/>
            <a:ext cx="1108306" cy="191562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0" name="Arrow: Right 79">
            <a:extLst>
              <a:ext uri="{FF2B5EF4-FFF2-40B4-BE49-F238E27FC236}">
                <a16:creationId xmlns:a16="http://schemas.microsoft.com/office/drawing/2014/main" id="{B6013657-6662-B2DA-B686-C28E0DCB891C}"/>
              </a:ext>
            </a:extLst>
          </p:cNvPr>
          <p:cNvSpPr/>
          <p:nvPr/>
        </p:nvSpPr>
        <p:spPr>
          <a:xfrm rot="16200000">
            <a:off x="216594" y="3511037"/>
            <a:ext cx="1177988" cy="191562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1" name="Arrow: Right 80">
            <a:extLst>
              <a:ext uri="{FF2B5EF4-FFF2-40B4-BE49-F238E27FC236}">
                <a16:creationId xmlns:a16="http://schemas.microsoft.com/office/drawing/2014/main" id="{E16A7A03-C81A-0FFA-1A65-C81B8A54D005}"/>
              </a:ext>
            </a:extLst>
          </p:cNvPr>
          <p:cNvSpPr/>
          <p:nvPr/>
        </p:nvSpPr>
        <p:spPr>
          <a:xfrm rot="5400000">
            <a:off x="-35983" y="3511039"/>
            <a:ext cx="1177989" cy="191562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9B339F-7E75-0FDB-CB92-2AD1AFFC15CB}"/>
              </a:ext>
            </a:extLst>
          </p:cNvPr>
          <p:cNvSpPr txBox="1"/>
          <p:nvPr/>
        </p:nvSpPr>
        <p:spPr>
          <a:xfrm>
            <a:off x="5501193" y="1796570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C00000"/>
                </a:solidFill>
              </a:rPr>
              <a:t>SRAS</a:t>
            </a:r>
            <a:endParaRPr lang="en-GB" b="1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551209"/>
      </p:ext>
    </p:extLst>
  </p:cSld>
  <p:clrMapOvr>
    <a:masterClrMapping/>
  </p:clrMapOvr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92E4A59-7E1C-4525-B1BA-11E8E8238BDA}"/>
              </a:ext>
            </a:extLst>
          </p:cNvPr>
          <p:cNvCxnSpPr/>
          <p:nvPr/>
        </p:nvCxnSpPr>
        <p:spPr>
          <a:xfrm flipH="1" flipV="1">
            <a:off x="4514647" y="2281297"/>
            <a:ext cx="0" cy="3487734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7299B63-77CD-4B5A-8813-84AAFDEFFDB5}"/>
              </a:ext>
            </a:extLst>
          </p:cNvPr>
          <p:cNvSpPr txBox="1"/>
          <p:nvPr/>
        </p:nvSpPr>
        <p:spPr>
          <a:xfrm>
            <a:off x="4111779" y="1845285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accent4"/>
                </a:solidFill>
              </a:rPr>
              <a:t>LRAS</a:t>
            </a:r>
            <a:r>
              <a:rPr lang="en-US" b="1" baseline="-25000">
                <a:solidFill>
                  <a:schemeClr val="accent4"/>
                </a:solidFill>
              </a:rPr>
              <a:t>2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046AE8C-8F4C-4D42-914A-24EBA8BB6804}"/>
              </a:ext>
            </a:extLst>
          </p:cNvPr>
          <p:cNvCxnSpPr/>
          <p:nvPr/>
        </p:nvCxnSpPr>
        <p:spPr>
          <a:xfrm flipH="1" flipV="1">
            <a:off x="3480987" y="2281663"/>
            <a:ext cx="0" cy="348773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3304E6C-A235-4762-B1FB-85F46CF63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594" y="624865"/>
            <a:ext cx="8596668" cy="795131"/>
          </a:xfrm>
        </p:spPr>
        <p:txBody>
          <a:bodyPr/>
          <a:lstStyle/>
          <a:p>
            <a:r>
              <a:rPr lang="en-US"/>
              <a:t>Supply-Side Policy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F90921B-9AA1-4492-94FD-C2603577288C}"/>
              </a:ext>
            </a:extLst>
          </p:cNvPr>
          <p:cNvCxnSpPr/>
          <p:nvPr/>
        </p:nvCxnSpPr>
        <p:spPr>
          <a:xfrm flipH="1" flipV="1">
            <a:off x="1522995" y="1727486"/>
            <a:ext cx="0" cy="40419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E79DA14-309F-4FEB-A842-90F873A5ED95}"/>
              </a:ext>
            </a:extLst>
          </p:cNvPr>
          <p:cNvCxnSpPr/>
          <p:nvPr/>
        </p:nvCxnSpPr>
        <p:spPr>
          <a:xfrm>
            <a:off x="1522995" y="5775008"/>
            <a:ext cx="520768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F1BA0AB-1BA8-45F8-BABB-DF07AA5CFA19}"/>
              </a:ext>
            </a:extLst>
          </p:cNvPr>
          <p:cNvSpPr txBox="1"/>
          <p:nvPr/>
        </p:nvSpPr>
        <p:spPr>
          <a:xfrm>
            <a:off x="6730679" y="5445865"/>
            <a:ext cx="2429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</a:p>
          <a:p>
            <a:pPr algn="ctr"/>
            <a:r>
              <a:rPr lang="en-US" b="1"/>
              <a:t>(REAL GDP)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4DEFF7-59CB-4761-8795-E8F142E86594}"/>
              </a:ext>
            </a:extLst>
          </p:cNvPr>
          <p:cNvSpPr txBox="1"/>
          <p:nvPr/>
        </p:nvSpPr>
        <p:spPr>
          <a:xfrm>
            <a:off x="618418" y="2020545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3DD896D-2840-445C-9203-2607B7CAADFF}"/>
              </a:ext>
            </a:extLst>
          </p:cNvPr>
          <p:cNvCxnSpPr/>
          <p:nvPr/>
        </p:nvCxnSpPr>
        <p:spPr>
          <a:xfrm>
            <a:off x="2022224" y="2343710"/>
            <a:ext cx="4081670" cy="274320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99571F5-4C9E-4876-A12C-195271D8180B}"/>
              </a:ext>
            </a:extLst>
          </p:cNvPr>
          <p:cNvSpPr txBox="1"/>
          <p:nvPr/>
        </p:nvSpPr>
        <p:spPr>
          <a:xfrm>
            <a:off x="6123503" y="5073215"/>
            <a:ext cx="479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002060"/>
                </a:solidFill>
              </a:rPr>
              <a:t>AD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7DE074-C44B-412E-BFE3-62201633061A}"/>
              </a:ext>
            </a:extLst>
          </p:cNvPr>
          <p:cNvSpPr txBox="1"/>
          <p:nvPr/>
        </p:nvSpPr>
        <p:spPr>
          <a:xfrm>
            <a:off x="3078119" y="1845651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C00000"/>
                </a:solidFill>
              </a:rPr>
              <a:t>LRAS</a:t>
            </a:r>
            <a:r>
              <a:rPr lang="en-US" b="1" baseline="-2500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8CBE2123-EC0D-411F-9435-8B043E79B5FB}"/>
              </a:ext>
            </a:extLst>
          </p:cNvPr>
          <p:cNvSpPr/>
          <p:nvPr/>
        </p:nvSpPr>
        <p:spPr>
          <a:xfrm>
            <a:off x="3754253" y="2446374"/>
            <a:ext cx="487129" cy="320205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004D7AA-4845-4538-80B7-EA1FF7E80D0B}"/>
              </a:ext>
            </a:extLst>
          </p:cNvPr>
          <p:cNvGrpSpPr/>
          <p:nvPr/>
        </p:nvGrpSpPr>
        <p:grpSpPr>
          <a:xfrm>
            <a:off x="4423539" y="3925485"/>
            <a:ext cx="182880" cy="182880"/>
            <a:chOff x="7203881" y="3093056"/>
            <a:chExt cx="882596" cy="882595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C6C6F29-148F-44C5-A2B2-639014D2D3FA}"/>
                </a:ext>
              </a:extLst>
            </p:cNvPr>
            <p:cNvCxnSpPr/>
            <p:nvPr/>
          </p:nvCxnSpPr>
          <p:spPr>
            <a:xfrm flipH="1" flipV="1">
              <a:off x="7203883" y="3093057"/>
              <a:ext cx="882594" cy="8825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2D20787-4B35-4A60-9129-6BB31A1ACF2B}"/>
                </a:ext>
              </a:extLst>
            </p:cNvPr>
            <p:cNvCxnSpPr/>
            <p:nvPr/>
          </p:nvCxnSpPr>
          <p:spPr>
            <a:xfrm flipV="1">
              <a:off x="7203881" y="3093056"/>
              <a:ext cx="882595" cy="88259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21F70BE-F203-4A78-863B-71599C837E72}"/>
              </a:ext>
            </a:extLst>
          </p:cNvPr>
          <p:cNvGrpSpPr/>
          <p:nvPr/>
        </p:nvGrpSpPr>
        <p:grpSpPr>
          <a:xfrm>
            <a:off x="3393522" y="3235047"/>
            <a:ext cx="182880" cy="182880"/>
            <a:chOff x="7203883" y="3073867"/>
            <a:chExt cx="901783" cy="901784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30EE677-C686-4520-9293-89E7FBF0A169}"/>
                </a:ext>
              </a:extLst>
            </p:cNvPr>
            <p:cNvCxnSpPr/>
            <p:nvPr/>
          </p:nvCxnSpPr>
          <p:spPr>
            <a:xfrm flipH="1" flipV="1">
              <a:off x="7203883" y="3093057"/>
              <a:ext cx="882594" cy="8825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14DB3FE-81BE-40E8-90B7-8EF206D527FF}"/>
                </a:ext>
              </a:extLst>
            </p:cNvPr>
            <p:cNvCxnSpPr/>
            <p:nvPr/>
          </p:nvCxnSpPr>
          <p:spPr>
            <a:xfrm flipV="1">
              <a:off x="7223072" y="3073867"/>
              <a:ext cx="882594" cy="88259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0563259-9167-4A5C-BD95-E9B8BEE8915C}"/>
              </a:ext>
            </a:extLst>
          </p:cNvPr>
          <p:cNvCxnSpPr/>
          <p:nvPr/>
        </p:nvCxnSpPr>
        <p:spPr>
          <a:xfrm flipH="1">
            <a:off x="1503386" y="3328632"/>
            <a:ext cx="1977601" cy="580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911C628-488A-4AE9-99C3-CEFDEF5F55E9}"/>
              </a:ext>
            </a:extLst>
          </p:cNvPr>
          <p:cNvCxnSpPr/>
          <p:nvPr/>
        </p:nvCxnSpPr>
        <p:spPr>
          <a:xfrm flipH="1">
            <a:off x="1522995" y="4014522"/>
            <a:ext cx="298567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704702B-DB76-4165-B400-4ACB8F40CDA1}"/>
                  </a:ext>
                </a:extLst>
              </p:cNvPr>
              <p:cNvSpPr txBox="1"/>
              <p:nvPr/>
            </p:nvSpPr>
            <p:spPr>
              <a:xfrm>
                <a:off x="4253666" y="5823442"/>
                <a:ext cx="510011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704702B-DB76-4165-B400-4ACB8F40CD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3666" y="5823442"/>
                <a:ext cx="510011" cy="373179"/>
              </a:xfrm>
              <a:prstGeom prst="rect">
                <a:avLst/>
              </a:prstGeom>
              <a:blipFill>
                <a:blip r:embed="rId2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31955CE-BD9D-45F5-89F6-72B434877974}"/>
                  </a:ext>
                </a:extLst>
              </p:cNvPr>
              <p:cNvSpPr txBox="1"/>
              <p:nvPr/>
            </p:nvSpPr>
            <p:spPr>
              <a:xfrm>
                <a:off x="3228450" y="5824314"/>
                <a:ext cx="505075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31955CE-BD9D-45F5-89F6-72B4348779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8450" y="5824314"/>
                <a:ext cx="505075" cy="372603"/>
              </a:xfrm>
              <a:prstGeom prst="rect">
                <a:avLst/>
              </a:prstGeom>
              <a:blipFill>
                <a:blip r:embed="rId3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3D35397-F653-4DC3-A923-2353E2842510}"/>
                  </a:ext>
                </a:extLst>
              </p:cNvPr>
              <p:cNvSpPr txBox="1"/>
              <p:nvPr/>
            </p:nvSpPr>
            <p:spPr>
              <a:xfrm>
                <a:off x="922516" y="3828728"/>
                <a:ext cx="62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3D35397-F653-4DC3-A923-2353E28425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516" y="3828728"/>
                <a:ext cx="627031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3E6EB13-086E-41C0-8BA4-1BE77B643CE2}"/>
                  </a:ext>
                </a:extLst>
              </p:cNvPr>
              <p:cNvSpPr txBox="1"/>
              <p:nvPr/>
            </p:nvSpPr>
            <p:spPr>
              <a:xfrm>
                <a:off x="924257" y="3155469"/>
                <a:ext cx="6217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3E6EB13-086E-41C0-8BA4-1BE77B643C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257" y="3155469"/>
                <a:ext cx="621709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rrow: Right 3">
            <a:extLst>
              <a:ext uri="{FF2B5EF4-FFF2-40B4-BE49-F238E27FC236}">
                <a16:creationId xmlns:a16="http://schemas.microsoft.com/office/drawing/2014/main" id="{99ED93A0-0E1B-0887-613A-F1DA0CDADF11}"/>
              </a:ext>
            </a:extLst>
          </p:cNvPr>
          <p:cNvSpPr/>
          <p:nvPr/>
        </p:nvSpPr>
        <p:spPr>
          <a:xfrm>
            <a:off x="3480987" y="6257878"/>
            <a:ext cx="1039636" cy="257524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EB66B48C-AC26-2539-7C85-D5DC33D6902B}"/>
              </a:ext>
            </a:extLst>
          </p:cNvPr>
          <p:cNvSpPr/>
          <p:nvPr/>
        </p:nvSpPr>
        <p:spPr>
          <a:xfrm rot="5400000">
            <a:off x="429744" y="3548523"/>
            <a:ext cx="674474" cy="257524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5D794B-24F9-D892-8B18-A21DE91055A6}"/>
              </a:ext>
            </a:extLst>
          </p:cNvPr>
          <p:cNvSpPr/>
          <p:nvPr/>
        </p:nvSpPr>
        <p:spPr>
          <a:xfrm>
            <a:off x="5767074" y="2774034"/>
            <a:ext cx="1795583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POSITIVE</a:t>
            </a:r>
            <a:r>
              <a:rPr lang="en-US" b="1">
                <a:solidFill>
                  <a:schemeClr val="tx1"/>
                </a:solidFill>
              </a:rPr>
              <a:t> SUPPLY SHOCK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EEAC0C-21B2-81DE-21A7-5ADD77C9BF4B}"/>
              </a:ext>
            </a:extLst>
          </p:cNvPr>
          <p:cNvSpPr txBox="1"/>
          <p:nvPr/>
        </p:nvSpPr>
        <p:spPr>
          <a:xfrm>
            <a:off x="10425492" y="554180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i="1"/>
              <a:t>R</a:t>
            </a:r>
            <a:r>
              <a:rPr lang="en-US" b="1" i="1"/>
              <a:t>EMINDERS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36DDC5-9446-C902-80FF-B06B8CECC745}"/>
              </a:ext>
            </a:extLst>
          </p:cNvPr>
          <p:cNvSpPr txBox="1"/>
          <p:nvPr/>
        </p:nvSpPr>
        <p:spPr>
          <a:xfrm>
            <a:off x="10731406" y="4546462"/>
            <a:ext cx="9781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7200" b="1">
                <a:latin typeface="Magneto" panose="04030805050802020D02" pitchFamily="82" charset="0"/>
              </a:rPr>
              <a:t>R</a:t>
            </a:r>
            <a:endParaRPr lang="en-US" sz="7200" b="1">
              <a:latin typeface="Magneto" panose="040308050508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938242"/>
      </p:ext>
    </p:extLst>
  </p:cSld>
  <p:clrMapOvr>
    <a:masterClrMapping/>
  </p:clrMapOvr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3252" y="522516"/>
            <a:ext cx="9956800" cy="778307"/>
          </a:xfrm>
        </p:spPr>
        <p:txBody>
          <a:bodyPr/>
          <a:lstStyle/>
          <a:p>
            <a:r>
              <a:rPr lang="en-US"/>
              <a:t>Supply-Side Policy</a:t>
            </a:r>
            <a:endParaRPr lang="fr-FR"/>
          </a:p>
        </p:txBody>
      </p:sp>
      <p:sp>
        <p:nvSpPr>
          <p:cNvPr id="18" name="TextBox 17"/>
          <p:cNvSpPr txBox="1"/>
          <p:nvPr/>
        </p:nvSpPr>
        <p:spPr>
          <a:xfrm>
            <a:off x="6721894" y="5469523"/>
            <a:ext cx="2429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AGGREGATE OUTPUT</a:t>
            </a:r>
            <a:br>
              <a:rPr lang="en-US" b="1"/>
            </a:br>
            <a:r>
              <a:rPr lang="en-US" b="1"/>
              <a:t>(REAL GDP)</a:t>
            </a:r>
            <a:endParaRPr lang="en-GB" b="1"/>
          </a:p>
        </p:txBody>
      </p:sp>
      <p:sp>
        <p:nvSpPr>
          <p:cNvPr id="20" name="TextBox 19"/>
          <p:cNvSpPr txBox="1"/>
          <p:nvPr/>
        </p:nvSpPr>
        <p:spPr>
          <a:xfrm>
            <a:off x="4699237" y="189232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AS</a:t>
            </a:r>
            <a:r>
              <a:rPr lang="en-US" b="1" baseline="-25000">
                <a:solidFill>
                  <a:srgbClr val="C00000"/>
                </a:solidFill>
              </a:rPr>
              <a:t>1</a:t>
            </a:r>
            <a:endParaRPr lang="en-GB" b="1" baseline="-2500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8610" y="1971655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PRICE</a:t>
            </a:r>
          </a:p>
          <a:p>
            <a:pPr algn="ctr"/>
            <a:r>
              <a:rPr lang="en-US" b="1"/>
              <a:t>LEVEL</a:t>
            </a:r>
            <a:endParaRPr lang="en-GB" b="1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223431" y="5794493"/>
            <a:ext cx="550204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5729364" y="1905515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4"/>
                </a:solidFill>
              </a:rPr>
              <a:t>AS</a:t>
            </a:r>
            <a:r>
              <a:rPr lang="en-US" b="1" baseline="-25000">
                <a:solidFill>
                  <a:schemeClr val="accent4"/>
                </a:solidFill>
              </a:rPr>
              <a:t>2</a:t>
            </a:r>
            <a:endParaRPr lang="en-GB" b="1" baseline="-25000">
              <a:solidFill>
                <a:schemeClr val="accent4"/>
              </a:solidFill>
            </a:endParaRPr>
          </a:p>
        </p:txBody>
      </p:sp>
      <p:sp>
        <p:nvSpPr>
          <p:cNvPr id="53" name="Right Arrow 52"/>
          <p:cNvSpPr/>
          <p:nvPr/>
        </p:nvSpPr>
        <p:spPr>
          <a:xfrm>
            <a:off x="5270806" y="2380825"/>
            <a:ext cx="470881" cy="267200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50" name="Straight Connector 49"/>
          <p:cNvCxnSpPr/>
          <p:nvPr/>
        </p:nvCxnSpPr>
        <p:spPr>
          <a:xfrm flipH="1">
            <a:off x="1211847" y="4695784"/>
            <a:ext cx="2170183" cy="0"/>
          </a:xfrm>
          <a:prstGeom prst="line">
            <a:avLst/>
          </a:prstGeom>
          <a:ln w="57150">
            <a:solidFill>
              <a:schemeClr val="accent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1231988" y="4692436"/>
            <a:ext cx="2351168" cy="0"/>
          </a:xfrm>
          <a:prstGeom prst="line">
            <a:avLst/>
          </a:prstGeom>
          <a:ln w="5715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1202793" y="1661810"/>
            <a:ext cx="0" cy="412350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18DAEC2-8832-497D-8F47-BDC694F63CF1}"/>
              </a:ext>
            </a:extLst>
          </p:cNvPr>
          <p:cNvCxnSpPr/>
          <p:nvPr/>
        </p:nvCxnSpPr>
        <p:spPr>
          <a:xfrm flipH="1">
            <a:off x="5610139" y="4141890"/>
            <a:ext cx="0" cy="165079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006C7E1-0D37-457B-BE41-ED4421E2BEC9}"/>
                  </a:ext>
                </a:extLst>
              </p:cNvPr>
              <p:cNvSpPr txBox="1"/>
              <p:nvPr/>
            </p:nvSpPr>
            <p:spPr>
              <a:xfrm>
                <a:off x="5350752" y="5829099"/>
                <a:ext cx="510011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006C7E1-0D37-457B-BE41-ED4421E2BE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0752" y="5829099"/>
                <a:ext cx="510011" cy="373179"/>
              </a:xfrm>
              <a:prstGeom prst="rect">
                <a:avLst/>
              </a:prstGeom>
              <a:blipFill>
                <a:blip r:embed="rId2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44"/>
          <p:cNvCxnSpPr/>
          <p:nvPr/>
        </p:nvCxnSpPr>
        <p:spPr>
          <a:xfrm flipH="1">
            <a:off x="4593173" y="4291047"/>
            <a:ext cx="0" cy="149426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317727" y="5834482"/>
                <a:ext cx="505075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7727" y="5834482"/>
                <a:ext cx="505075" cy="372603"/>
              </a:xfrm>
              <a:prstGeom prst="rect">
                <a:avLst/>
              </a:prstGeom>
              <a:blipFill>
                <a:blip r:embed="rId3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2199068" y="2165767"/>
            <a:ext cx="2764037" cy="2530417"/>
            <a:chOff x="2986300" y="1940882"/>
            <a:chExt cx="2764037" cy="2530417"/>
          </a:xfrm>
        </p:grpSpPr>
        <p:sp>
          <p:nvSpPr>
            <p:cNvPr id="23" name="Arc 22"/>
            <p:cNvSpPr/>
            <p:nvPr/>
          </p:nvSpPr>
          <p:spPr>
            <a:xfrm flipV="1">
              <a:off x="2986300" y="1940882"/>
              <a:ext cx="2764037" cy="2530417"/>
            </a:xfrm>
            <a:prstGeom prst="arc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cxnSp>
          <p:nvCxnSpPr>
            <p:cNvPr id="49" name="Straight Connector 48"/>
            <p:cNvCxnSpPr/>
            <p:nvPr/>
          </p:nvCxnSpPr>
          <p:spPr>
            <a:xfrm flipH="1" flipV="1">
              <a:off x="5750337" y="2118876"/>
              <a:ext cx="0" cy="1141837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8FDF7F3C-FF32-0F4D-654B-F183D0C6AC30}"/>
              </a:ext>
            </a:extLst>
          </p:cNvPr>
          <p:cNvSpPr/>
          <p:nvPr/>
        </p:nvSpPr>
        <p:spPr>
          <a:xfrm>
            <a:off x="6619652" y="3131481"/>
            <a:ext cx="1795583" cy="778301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r>
              <a:rPr lang="en-US" b="1" u="sng">
                <a:solidFill>
                  <a:schemeClr val="tx1"/>
                </a:solidFill>
              </a:rPr>
              <a:t>POSITIVE</a:t>
            </a:r>
            <a:r>
              <a:rPr lang="en-US" b="1">
                <a:solidFill>
                  <a:schemeClr val="tx1"/>
                </a:solidFill>
              </a:rPr>
              <a:t> SUPPLY SHOCK</a:t>
            </a:r>
            <a:endParaRPr lang="en-GB" b="1">
              <a:solidFill>
                <a:schemeClr val="tx1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1411693" y="2165436"/>
            <a:ext cx="4576550" cy="2530417"/>
            <a:chOff x="2986300" y="1940882"/>
            <a:chExt cx="2764037" cy="2530417"/>
          </a:xfrm>
        </p:grpSpPr>
        <p:sp>
          <p:nvSpPr>
            <p:cNvPr id="40" name="Arc 39"/>
            <p:cNvSpPr/>
            <p:nvPr/>
          </p:nvSpPr>
          <p:spPr>
            <a:xfrm flipV="1">
              <a:off x="2986300" y="1940882"/>
              <a:ext cx="2764037" cy="2530417"/>
            </a:xfrm>
            <a:prstGeom prst="arc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Trebuchet MS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cxnSp>
          <p:nvCxnSpPr>
            <p:cNvPr id="42" name="Straight Connector 41"/>
            <p:cNvCxnSpPr/>
            <p:nvPr/>
          </p:nvCxnSpPr>
          <p:spPr>
            <a:xfrm flipH="1" flipV="1">
              <a:off x="5750337" y="2118876"/>
              <a:ext cx="0" cy="1141837"/>
            </a:xfrm>
            <a:prstGeom prst="line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30BECB4-0580-33E5-33AA-6A424A02AA65}"/>
              </a:ext>
            </a:extLst>
          </p:cNvPr>
          <p:cNvCxnSpPr/>
          <p:nvPr/>
        </p:nvCxnSpPr>
        <p:spPr>
          <a:xfrm>
            <a:off x="3292861" y="2698464"/>
            <a:ext cx="2731183" cy="225291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3FBC64F-7A55-F531-1962-824222A22ED2}"/>
              </a:ext>
            </a:extLst>
          </p:cNvPr>
          <p:cNvCxnSpPr/>
          <p:nvPr/>
        </p:nvCxnSpPr>
        <p:spPr>
          <a:xfrm flipH="1">
            <a:off x="4841953" y="3963609"/>
            <a:ext cx="0" cy="182170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D8D8703-8711-7844-A5D2-741B21164603}"/>
              </a:ext>
            </a:extLst>
          </p:cNvPr>
          <p:cNvCxnSpPr/>
          <p:nvPr/>
        </p:nvCxnSpPr>
        <p:spPr>
          <a:xfrm flipH="1">
            <a:off x="1202793" y="3957702"/>
            <a:ext cx="362192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7E2C4B0-24CD-5C6E-1C43-680B5EE96553}"/>
                  </a:ext>
                </a:extLst>
              </p:cNvPr>
              <p:cNvSpPr txBox="1"/>
              <p:nvPr/>
            </p:nvSpPr>
            <p:spPr>
              <a:xfrm>
                <a:off x="546851" y="4149370"/>
                <a:ext cx="6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i="1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7E2C4B0-24CD-5C6E-1C43-680B5EE965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851" y="4149370"/>
                <a:ext cx="632673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FAD01C4E-C0D9-6A28-16DB-8083752950A7}"/>
              </a:ext>
            </a:extLst>
          </p:cNvPr>
          <p:cNvGrpSpPr/>
          <p:nvPr/>
        </p:nvGrpSpPr>
        <p:grpSpPr>
          <a:xfrm>
            <a:off x="4747608" y="3866780"/>
            <a:ext cx="182880" cy="184468"/>
            <a:chOff x="4715318" y="3055122"/>
            <a:chExt cx="269862" cy="263464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44F2DC3-EDB6-8091-5AB8-80827027990F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8C29E43-E2B9-B24A-6707-75F469717DBE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3C64450-2235-4D20-B0BA-3346EEFA1849}"/>
              </a:ext>
            </a:extLst>
          </p:cNvPr>
          <p:cNvGrpSpPr/>
          <p:nvPr/>
        </p:nvGrpSpPr>
        <p:grpSpPr>
          <a:xfrm>
            <a:off x="5202909" y="4244404"/>
            <a:ext cx="182880" cy="184468"/>
            <a:chOff x="4715318" y="3055122"/>
            <a:chExt cx="269862" cy="263464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CC39CA5-948D-4B9D-A957-0E4CF607A454}"/>
                </a:ext>
              </a:extLst>
            </p:cNvPr>
            <p:cNvCxnSpPr/>
            <p:nvPr/>
          </p:nvCxnSpPr>
          <p:spPr>
            <a:xfrm flipV="1">
              <a:off x="4729148" y="3055122"/>
              <a:ext cx="256032" cy="2560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BDAA82F-1DB0-0F7C-F927-EAE962A729F0}"/>
                </a:ext>
              </a:extLst>
            </p:cNvPr>
            <p:cNvCxnSpPr/>
            <p:nvPr/>
          </p:nvCxnSpPr>
          <p:spPr>
            <a:xfrm>
              <a:off x="4715318" y="3062555"/>
              <a:ext cx="254992" cy="256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25260BF-0010-0B44-F3F2-861B4C993A74}"/>
              </a:ext>
            </a:extLst>
          </p:cNvPr>
          <p:cNvCxnSpPr/>
          <p:nvPr/>
        </p:nvCxnSpPr>
        <p:spPr>
          <a:xfrm flipH="1">
            <a:off x="1211847" y="4337336"/>
            <a:ext cx="407511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D5296F5-E0D2-4982-189D-6D68F7301311}"/>
              </a:ext>
            </a:extLst>
          </p:cNvPr>
          <p:cNvCxnSpPr/>
          <p:nvPr/>
        </p:nvCxnSpPr>
        <p:spPr>
          <a:xfrm flipH="1">
            <a:off x="5292726" y="4344155"/>
            <a:ext cx="0" cy="142209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69D4DDC-A78D-FA82-386E-AD12B432E6B6}"/>
                  </a:ext>
                </a:extLst>
              </p:cNvPr>
              <p:cNvSpPr txBox="1"/>
              <p:nvPr/>
            </p:nvSpPr>
            <p:spPr>
              <a:xfrm>
                <a:off x="544292" y="3771746"/>
                <a:ext cx="627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i="1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69D4DDC-A78D-FA82-386E-AD12B432E6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292" y="3771746"/>
                <a:ext cx="627351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Arrow: Down 4">
            <a:extLst>
              <a:ext uri="{FF2B5EF4-FFF2-40B4-BE49-F238E27FC236}">
                <a16:creationId xmlns:a16="http://schemas.microsoft.com/office/drawing/2014/main" id="{6CDE8225-ADA2-DD89-6005-10E9684AECCB}"/>
              </a:ext>
            </a:extLst>
          </p:cNvPr>
          <p:cNvSpPr/>
          <p:nvPr/>
        </p:nvSpPr>
        <p:spPr>
          <a:xfrm>
            <a:off x="356344" y="3963609"/>
            <a:ext cx="246888" cy="373147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211B1E8-D03A-0377-C55B-308310AEE58B}"/>
                  </a:ext>
                </a:extLst>
              </p:cNvPr>
              <p:cNvSpPr txBox="1"/>
              <p:nvPr/>
            </p:nvSpPr>
            <p:spPr>
              <a:xfrm>
                <a:off x="4634535" y="5837582"/>
                <a:ext cx="457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211B1E8-D03A-0377-C55B-308310AEE5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4535" y="5837582"/>
                <a:ext cx="457176" cy="369332"/>
              </a:xfrm>
              <a:prstGeom prst="rect">
                <a:avLst/>
              </a:prstGeom>
              <a:blipFill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8D95A49-8C3E-8578-5E8E-21BF2B0C473C}"/>
                  </a:ext>
                </a:extLst>
              </p:cNvPr>
              <p:cNvSpPr txBox="1"/>
              <p:nvPr/>
            </p:nvSpPr>
            <p:spPr>
              <a:xfrm>
                <a:off x="5058369" y="5839946"/>
                <a:ext cx="4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8D95A49-8C3E-8578-5E8E-21BF2B0C47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8369" y="5839946"/>
                <a:ext cx="462498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row: Down 12">
            <a:extLst>
              <a:ext uri="{FF2B5EF4-FFF2-40B4-BE49-F238E27FC236}">
                <a16:creationId xmlns:a16="http://schemas.microsoft.com/office/drawing/2014/main" id="{9891C491-249A-01D4-7BE1-B82DDDBE840B}"/>
              </a:ext>
            </a:extLst>
          </p:cNvPr>
          <p:cNvSpPr/>
          <p:nvPr/>
        </p:nvSpPr>
        <p:spPr>
          <a:xfrm rot="16200000">
            <a:off x="4940823" y="6128563"/>
            <a:ext cx="246888" cy="445384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Trebuchet MS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01D04B-7C3D-5443-D474-445304FED3C4}"/>
              </a:ext>
            </a:extLst>
          </p:cNvPr>
          <p:cNvSpPr txBox="1"/>
          <p:nvPr/>
        </p:nvSpPr>
        <p:spPr>
          <a:xfrm>
            <a:off x="6041279" y="4951379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2060"/>
                </a:solidFill>
              </a:rPr>
              <a:t>AD</a:t>
            </a:r>
            <a:endParaRPr lang="en-GB" b="1" baseline="-25000">
              <a:solidFill>
                <a:srgbClr val="00206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66806A-77D6-A4B1-DC7B-92C87954DA93}"/>
              </a:ext>
            </a:extLst>
          </p:cNvPr>
          <p:cNvSpPr txBox="1"/>
          <p:nvPr/>
        </p:nvSpPr>
        <p:spPr>
          <a:xfrm>
            <a:off x="10425492" y="554180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i="1"/>
              <a:t>R</a:t>
            </a:r>
            <a:r>
              <a:rPr lang="en-US" b="1" i="1"/>
              <a:t>EMINDERS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12D36B-E140-3306-F1AD-7D575C771610}"/>
              </a:ext>
            </a:extLst>
          </p:cNvPr>
          <p:cNvSpPr txBox="1"/>
          <p:nvPr/>
        </p:nvSpPr>
        <p:spPr>
          <a:xfrm>
            <a:off x="10731406" y="4546462"/>
            <a:ext cx="9781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7200" b="1">
                <a:latin typeface="Magneto" panose="04030805050802020D02" pitchFamily="82" charset="0"/>
              </a:rPr>
              <a:t>R</a:t>
            </a:r>
            <a:endParaRPr lang="en-US" sz="7200" b="1">
              <a:latin typeface="Magneto" panose="040308050508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456084"/>
      </p:ext>
    </p:extLst>
  </p:cSld>
  <p:clrMapOvr>
    <a:masterClrMapping/>
  </p:clrMapOvr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43A7D-3A6D-EC36-5717-E0FB62B70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991" y="642257"/>
            <a:ext cx="8596668" cy="735874"/>
          </a:xfrm>
        </p:spPr>
        <p:txBody>
          <a:bodyPr/>
          <a:lstStyle/>
          <a:p>
            <a:r>
              <a:rPr lang="en-US" dirty="0"/>
              <a:t>Closed Economy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C0187D8-E631-E5E8-2230-5A0737B3A17E}"/>
              </a:ext>
            </a:extLst>
          </p:cNvPr>
          <p:cNvCxnSpPr/>
          <p:nvPr/>
        </p:nvCxnSpPr>
        <p:spPr>
          <a:xfrm flipV="1">
            <a:off x="2453959" y="1593414"/>
            <a:ext cx="0" cy="397548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2CE89B6-2B60-EA39-7FEA-AA23839E1C23}"/>
              </a:ext>
            </a:extLst>
          </p:cNvPr>
          <p:cNvCxnSpPr>
            <a:cxnSpLocks/>
          </p:cNvCxnSpPr>
          <p:nvPr/>
        </p:nvCxnSpPr>
        <p:spPr>
          <a:xfrm>
            <a:off x="2453959" y="5568901"/>
            <a:ext cx="421265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DEFEAD3-ACF6-4721-E8A8-ECB40AD3A070}"/>
              </a:ext>
            </a:extLst>
          </p:cNvPr>
          <p:cNvCxnSpPr>
            <a:cxnSpLocks/>
          </p:cNvCxnSpPr>
          <p:nvPr/>
        </p:nvCxnSpPr>
        <p:spPr>
          <a:xfrm flipV="1">
            <a:off x="3150304" y="2386522"/>
            <a:ext cx="2015712" cy="256348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C5B35A0-4296-F892-B43C-D9FEA6F38861}"/>
              </a:ext>
            </a:extLst>
          </p:cNvPr>
          <p:cNvCxnSpPr/>
          <p:nvPr/>
        </p:nvCxnSpPr>
        <p:spPr>
          <a:xfrm>
            <a:off x="3255132" y="2281894"/>
            <a:ext cx="2610301" cy="261030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F31F53A-4756-C560-169A-DFBC39D22885}"/>
              </a:ext>
            </a:extLst>
          </p:cNvPr>
          <p:cNvSpPr txBox="1"/>
          <p:nvPr/>
        </p:nvSpPr>
        <p:spPr>
          <a:xfrm>
            <a:off x="5165273" y="1914636"/>
            <a:ext cx="759184" cy="502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49E0AF7-FEC1-B72E-1189-5F9AD2EC3998}"/>
              </a:ext>
            </a:extLst>
          </p:cNvPr>
          <p:cNvSpPr txBox="1"/>
          <p:nvPr/>
        </p:nvSpPr>
        <p:spPr>
          <a:xfrm>
            <a:off x="5924461" y="4756540"/>
            <a:ext cx="742147" cy="502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56E68FE-8766-AB9F-DD8C-5F07C0AA3669}"/>
              </a:ext>
            </a:extLst>
          </p:cNvPr>
          <p:cNvSpPr txBox="1"/>
          <p:nvPr/>
        </p:nvSpPr>
        <p:spPr>
          <a:xfrm>
            <a:off x="6725636" y="5245734"/>
            <a:ext cx="1973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 (THOUSANDS)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59A42F6-1A9D-8AB6-FD59-49CB2084B375}"/>
              </a:ext>
            </a:extLst>
          </p:cNvPr>
          <p:cNvSpPr txBox="1"/>
          <p:nvPr/>
        </p:nvSpPr>
        <p:spPr>
          <a:xfrm>
            <a:off x="1254453" y="1767594"/>
            <a:ext cx="1133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PRICE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58B6FE8-1280-5026-41CE-F5DD4B389108}"/>
              </a:ext>
            </a:extLst>
          </p:cNvPr>
          <p:cNvSpPr txBox="1"/>
          <p:nvPr/>
        </p:nvSpPr>
        <p:spPr>
          <a:xfrm>
            <a:off x="2453958" y="6105474"/>
            <a:ext cx="4212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SWISS MARKET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FOR WINE 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B168116-6090-F094-393B-7FEE744D50FD}"/>
              </a:ext>
            </a:extLst>
          </p:cNvPr>
          <p:cNvCxnSpPr>
            <a:cxnSpLocks/>
          </p:cNvCxnSpPr>
          <p:nvPr/>
        </p:nvCxnSpPr>
        <p:spPr>
          <a:xfrm>
            <a:off x="4377059" y="3397569"/>
            <a:ext cx="0" cy="217133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07DAC87-D057-D09D-C28B-C45822874856}"/>
              </a:ext>
            </a:extLst>
          </p:cNvPr>
          <p:cNvCxnSpPr>
            <a:cxnSpLocks/>
          </p:cNvCxnSpPr>
          <p:nvPr/>
        </p:nvCxnSpPr>
        <p:spPr>
          <a:xfrm flipH="1">
            <a:off x="2453959" y="3399943"/>
            <a:ext cx="191598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A45D5E2-511F-C26F-2D7E-61BE3A79FECE}"/>
              </a:ext>
            </a:extLst>
          </p:cNvPr>
          <p:cNvGrpSpPr/>
          <p:nvPr/>
        </p:nvGrpSpPr>
        <p:grpSpPr>
          <a:xfrm flipV="1">
            <a:off x="4245427" y="3273057"/>
            <a:ext cx="249023" cy="249023"/>
            <a:chOff x="2568028" y="1885990"/>
            <a:chExt cx="297792" cy="297792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FD2B67-CF8F-A915-94BE-A5482F072AA9}"/>
                </a:ext>
              </a:extLst>
            </p:cNvPr>
            <p:cNvCxnSpPr/>
            <p:nvPr/>
          </p:nvCxnSpPr>
          <p:spPr>
            <a:xfrm>
              <a:off x="2568028" y="1885990"/>
              <a:ext cx="297792" cy="29779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384226A-FFCF-0448-69B2-6C633E5BCB0C}"/>
                </a:ext>
              </a:extLst>
            </p:cNvPr>
            <p:cNvCxnSpPr/>
            <p:nvPr/>
          </p:nvCxnSpPr>
          <p:spPr>
            <a:xfrm flipV="1">
              <a:off x="2585037" y="1903000"/>
              <a:ext cx="280782" cy="28078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1DA2057-62CD-436E-DBAD-9E0C89EC7C39}"/>
                  </a:ext>
                </a:extLst>
              </p:cNvPr>
              <p:cNvSpPr txBox="1"/>
              <p:nvPr/>
            </p:nvSpPr>
            <p:spPr>
              <a:xfrm>
                <a:off x="4096786" y="5620329"/>
                <a:ext cx="546305" cy="432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1DA2057-62CD-436E-DBAD-9E0C89EC7C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6786" y="5620329"/>
                <a:ext cx="546305" cy="43241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6BD8D7D-49E1-B6BA-C89D-B8784FC288D1}"/>
                  </a:ext>
                </a:extLst>
              </p:cNvPr>
              <p:cNvSpPr txBox="1"/>
              <p:nvPr/>
            </p:nvSpPr>
            <p:spPr>
              <a:xfrm>
                <a:off x="1841838" y="3183734"/>
                <a:ext cx="546305" cy="432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6BD8D7D-49E1-B6BA-C89D-B8784FC288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1838" y="3183734"/>
                <a:ext cx="546305" cy="43241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5107948"/>
      </p:ext>
    </p:extLst>
  </p:cSld>
  <p:clrMapOvr>
    <a:masterClrMapping/>
  </p:clrMapOvr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43A7D-3A6D-EC36-5717-E0FB62B70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991" y="642257"/>
            <a:ext cx="8596668" cy="735874"/>
          </a:xfrm>
        </p:spPr>
        <p:txBody>
          <a:bodyPr/>
          <a:lstStyle/>
          <a:p>
            <a:r>
              <a:rPr lang="en-US" dirty="0"/>
              <a:t>Free Trade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F785611-29E4-9055-858E-3BBD6E1A93D1}"/>
              </a:ext>
            </a:extLst>
          </p:cNvPr>
          <p:cNvCxnSpPr/>
          <p:nvPr/>
        </p:nvCxnSpPr>
        <p:spPr>
          <a:xfrm flipV="1">
            <a:off x="669047" y="2041554"/>
            <a:ext cx="0" cy="33955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820CC47-1683-1203-7DEE-42141FBD1CB1}"/>
              </a:ext>
            </a:extLst>
          </p:cNvPr>
          <p:cNvCxnSpPr>
            <a:cxnSpLocks/>
          </p:cNvCxnSpPr>
          <p:nvPr/>
        </p:nvCxnSpPr>
        <p:spPr>
          <a:xfrm>
            <a:off x="669047" y="5437055"/>
            <a:ext cx="359806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C0187D8-E631-E5E8-2230-5A0737B3A17E}"/>
              </a:ext>
            </a:extLst>
          </p:cNvPr>
          <p:cNvCxnSpPr/>
          <p:nvPr/>
        </p:nvCxnSpPr>
        <p:spPr>
          <a:xfrm flipV="1">
            <a:off x="4964209" y="2041554"/>
            <a:ext cx="0" cy="33955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2CE89B6-2B60-EA39-7FEA-AA23839E1C23}"/>
              </a:ext>
            </a:extLst>
          </p:cNvPr>
          <p:cNvCxnSpPr>
            <a:cxnSpLocks/>
          </p:cNvCxnSpPr>
          <p:nvPr/>
        </p:nvCxnSpPr>
        <p:spPr>
          <a:xfrm>
            <a:off x="4964209" y="5437055"/>
            <a:ext cx="359806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8AFC395-9FA1-E70B-1D1B-70F26AA71A33}"/>
              </a:ext>
            </a:extLst>
          </p:cNvPr>
          <p:cNvCxnSpPr/>
          <p:nvPr/>
        </p:nvCxnSpPr>
        <p:spPr>
          <a:xfrm flipV="1">
            <a:off x="1721790" y="2769002"/>
            <a:ext cx="2120680" cy="212068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DEFEAD3-ACF6-4721-E8A8-ECB40AD3A070}"/>
              </a:ext>
            </a:extLst>
          </p:cNvPr>
          <p:cNvCxnSpPr>
            <a:cxnSpLocks/>
          </p:cNvCxnSpPr>
          <p:nvPr/>
        </p:nvCxnSpPr>
        <p:spPr>
          <a:xfrm flipV="1">
            <a:off x="5558964" y="2718955"/>
            <a:ext cx="1721639" cy="218949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5CE6B5B-ACBA-F3E0-800A-926435D208CE}"/>
              </a:ext>
            </a:extLst>
          </p:cNvPr>
          <p:cNvCxnSpPr/>
          <p:nvPr/>
        </p:nvCxnSpPr>
        <p:spPr>
          <a:xfrm>
            <a:off x="1114989" y="2678964"/>
            <a:ext cx="2229483" cy="222948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C5B35A0-4296-F892-B43C-D9FEA6F38861}"/>
              </a:ext>
            </a:extLst>
          </p:cNvPr>
          <p:cNvCxnSpPr/>
          <p:nvPr/>
        </p:nvCxnSpPr>
        <p:spPr>
          <a:xfrm>
            <a:off x="5648499" y="2629591"/>
            <a:ext cx="2229483" cy="222948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8DA3B8A-C30E-AF10-2D9F-4278243DC401}"/>
              </a:ext>
            </a:extLst>
          </p:cNvPr>
          <p:cNvSpPr txBox="1"/>
          <p:nvPr/>
        </p:nvSpPr>
        <p:spPr>
          <a:xfrm>
            <a:off x="3853266" y="2343929"/>
            <a:ext cx="673491" cy="429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W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320733-D040-C4A5-44FF-5DED4E7B8A22}"/>
              </a:ext>
            </a:extLst>
          </p:cNvPr>
          <p:cNvSpPr txBox="1"/>
          <p:nvPr/>
        </p:nvSpPr>
        <p:spPr>
          <a:xfrm>
            <a:off x="3424378" y="4743210"/>
            <a:ext cx="624081" cy="429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W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F31F53A-4756-C560-169A-DFBC39D22885}"/>
              </a:ext>
            </a:extLst>
          </p:cNvPr>
          <p:cNvSpPr txBox="1"/>
          <p:nvPr/>
        </p:nvSpPr>
        <p:spPr>
          <a:xfrm>
            <a:off x="7279968" y="2315913"/>
            <a:ext cx="648426" cy="429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49E0AF7-FEC1-B72E-1189-5F9AD2EC3998}"/>
              </a:ext>
            </a:extLst>
          </p:cNvPr>
          <p:cNvSpPr txBox="1"/>
          <p:nvPr/>
        </p:nvSpPr>
        <p:spPr>
          <a:xfrm>
            <a:off x="7928398" y="4743210"/>
            <a:ext cx="633875" cy="429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CF0F7BA-0641-224B-151F-D20C2BA218AA}"/>
              </a:ext>
            </a:extLst>
          </p:cNvPr>
          <p:cNvCxnSpPr>
            <a:cxnSpLocks/>
          </p:cNvCxnSpPr>
          <p:nvPr/>
        </p:nvCxnSpPr>
        <p:spPr>
          <a:xfrm>
            <a:off x="669047" y="4082697"/>
            <a:ext cx="429516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FF73E81-0FAE-25F3-BC50-30E72D323827}"/>
              </a:ext>
            </a:extLst>
          </p:cNvPr>
          <p:cNvCxnSpPr>
            <a:cxnSpLocks/>
          </p:cNvCxnSpPr>
          <p:nvPr/>
        </p:nvCxnSpPr>
        <p:spPr>
          <a:xfrm>
            <a:off x="4964209" y="4085453"/>
            <a:ext cx="339758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56E68FE-8766-AB9F-DD8C-5F07C0AA3669}"/>
              </a:ext>
            </a:extLst>
          </p:cNvPr>
          <p:cNvSpPr txBox="1"/>
          <p:nvPr/>
        </p:nvSpPr>
        <p:spPr>
          <a:xfrm>
            <a:off x="7538093" y="5555353"/>
            <a:ext cx="2048359" cy="751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 (THOUSANDS)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BE6E008-AD81-3B6E-C909-2ECAC8B51D60}"/>
              </a:ext>
            </a:extLst>
          </p:cNvPr>
          <p:cNvSpPr txBox="1"/>
          <p:nvPr/>
        </p:nvSpPr>
        <p:spPr>
          <a:xfrm>
            <a:off x="3355491" y="5560481"/>
            <a:ext cx="1669040" cy="751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 (MILLIONS)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C2001A0-06E9-59D9-E954-958AE018E6E5}"/>
              </a:ext>
            </a:extLst>
          </p:cNvPr>
          <p:cNvSpPr txBox="1"/>
          <p:nvPr/>
        </p:nvSpPr>
        <p:spPr>
          <a:xfrm>
            <a:off x="189779" y="1552281"/>
            <a:ext cx="968295" cy="429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PRICE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59A42F6-1A9D-8AB6-FD59-49CB2084B375}"/>
              </a:ext>
            </a:extLst>
          </p:cNvPr>
          <p:cNvSpPr txBox="1"/>
          <p:nvPr/>
        </p:nvSpPr>
        <p:spPr>
          <a:xfrm>
            <a:off x="4480060" y="1562480"/>
            <a:ext cx="968295" cy="429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PRICE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62D2E50A-2CE7-09EF-139C-092890530747}"/>
              </a:ext>
            </a:extLst>
          </p:cNvPr>
          <p:cNvCxnSpPr>
            <a:cxnSpLocks/>
          </p:cNvCxnSpPr>
          <p:nvPr/>
        </p:nvCxnSpPr>
        <p:spPr>
          <a:xfrm>
            <a:off x="6196445" y="4086886"/>
            <a:ext cx="0" cy="135016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EED8A7C-2A5D-B3FA-906B-77BD7410AA84}"/>
              </a:ext>
            </a:extLst>
          </p:cNvPr>
          <p:cNvCxnSpPr>
            <a:cxnSpLocks/>
          </p:cNvCxnSpPr>
          <p:nvPr/>
        </p:nvCxnSpPr>
        <p:spPr>
          <a:xfrm>
            <a:off x="7105786" y="4082697"/>
            <a:ext cx="0" cy="135016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F957D28A-CE00-6342-DDA1-4D0EBF9AE7A4}"/>
                  </a:ext>
                </a:extLst>
              </p:cNvPr>
              <p:cNvSpPr txBox="1"/>
              <p:nvPr/>
            </p:nvSpPr>
            <p:spPr>
              <a:xfrm>
                <a:off x="166342" y="3868951"/>
                <a:ext cx="4666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F957D28A-CE00-6342-DDA1-4D0EBF9AE7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342" y="3868951"/>
                <a:ext cx="466604" cy="369332"/>
              </a:xfrm>
              <a:prstGeom prst="rect">
                <a:avLst/>
              </a:prstGeom>
              <a:blipFill>
                <a:blip r:embed="rId2"/>
                <a:stretch>
                  <a:fillRect l="-6494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B1A1FBE-EE7A-258B-C4E8-E936B7210135}"/>
                  </a:ext>
                </a:extLst>
              </p:cNvPr>
              <p:cNvSpPr txBox="1"/>
              <p:nvPr/>
            </p:nvSpPr>
            <p:spPr>
              <a:xfrm>
                <a:off x="5934890" y="5491519"/>
                <a:ext cx="523108" cy="4295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B1A1FBE-EE7A-258B-C4E8-E936B72101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4890" y="5491519"/>
                <a:ext cx="523108" cy="4295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F06D89D-9B67-DA99-599E-4D8914DE2A6E}"/>
                  </a:ext>
                </a:extLst>
              </p:cNvPr>
              <p:cNvSpPr txBox="1"/>
              <p:nvPr/>
            </p:nvSpPr>
            <p:spPr>
              <a:xfrm>
                <a:off x="6849907" y="5490406"/>
                <a:ext cx="523108" cy="4295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F06D89D-9B67-DA99-599E-4D8914DE2A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9907" y="5490406"/>
                <a:ext cx="523108" cy="4295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1" name="Group 60">
            <a:extLst>
              <a:ext uri="{FF2B5EF4-FFF2-40B4-BE49-F238E27FC236}">
                <a16:creationId xmlns:a16="http://schemas.microsoft.com/office/drawing/2014/main" id="{A9B1EB04-CCD7-4456-00BD-6EA91E32D3A9}"/>
              </a:ext>
            </a:extLst>
          </p:cNvPr>
          <p:cNvGrpSpPr/>
          <p:nvPr/>
        </p:nvGrpSpPr>
        <p:grpSpPr>
          <a:xfrm flipV="1">
            <a:off x="2416469" y="3977729"/>
            <a:ext cx="212693" cy="212693"/>
            <a:chOff x="2568028" y="1885990"/>
            <a:chExt cx="297792" cy="29779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6871DE9-A3C8-DA33-D60A-A876BD519C26}"/>
                </a:ext>
              </a:extLst>
            </p:cNvPr>
            <p:cNvCxnSpPr/>
            <p:nvPr/>
          </p:nvCxnSpPr>
          <p:spPr>
            <a:xfrm>
              <a:off x="2568028" y="1885990"/>
              <a:ext cx="297792" cy="29779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CBDA59A3-E8D6-3CAC-A9C7-E34F7E5C6DEE}"/>
                </a:ext>
              </a:extLst>
            </p:cNvPr>
            <p:cNvCxnSpPr/>
            <p:nvPr/>
          </p:nvCxnSpPr>
          <p:spPr>
            <a:xfrm flipV="1">
              <a:off x="2585037" y="1903000"/>
              <a:ext cx="280782" cy="28078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EC43F97-BF1C-0535-D2BF-1F3D43FDBB37}"/>
              </a:ext>
            </a:extLst>
          </p:cNvPr>
          <p:cNvGrpSpPr/>
          <p:nvPr/>
        </p:nvGrpSpPr>
        <p:grpSpPr>
          <a:xfrm flipV="1">
            <a:off x="6997724" y="3979455"/>
            <a:ext cx="212693" cy="212693"/>
            <a:chOff x="2568028" y="1885990"/>
            <a:chExt cx="297792" cy="297792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15A37AE7-8BF2-D2A1-6567-4699D646D9AF}"/>
                </a:ext>
              </a:extLst>
            </p:cNvPr>
            <p:cNvCxnSpPr/>
            <p:nvPr/>
          </p:nvCxnSpPr>
          <p:spPr>
            <a:xfrm>
              <a:off x="2568028" y="1885990"/>
              <a:ext cx="297792" cy="29779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7ACA501-EE5E-B678-2390-A7AA702F08A9}"/>
                </a:ext>
              </a:extLst>
            </p:cNvPr>
            <p:cNvCxnSpPr/>
            <p:nvPr/>
          </p:nvCxnSpPr>
          <p:spPr>
            <a:xfrm flipV="1">
              <a:off x="2585037" y="1903000"/>
              <a:ext cx="280782" cy="28078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D4D82782-C3D2-AA4E-6447-8263D01EEF0A}"/>
              </a:ext>
            </a:extLst>
          </p:cNvPr>
          <p:cNvSpPr txBox="1"/>
          <p:nvPr/>
        </p:nvSpPr>
        <p:spPr>
          <a:xfrm>
            <a:off x="669047" y="1469606"/>
            <a:ext cx="3598065" cy="751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WORLD MARKET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FOR JEANS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58B6FE8-1280-5026-41CE-F5DD4B389108}"/>
              </a:ext>
            </a:extLst>
          </p:cNvPr>
          <p:cNvSpPr txBox="1"/>
          <p:nvPr/>
        </p:nvSpPr>
        <p:spPr>
          <a:xfrm>
            <a:off x="4964209" y="1469605"/>
            <a:ext cx="3598065" cy="751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SWISS MARKET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FOR JEANS 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08A3E649-DFAB-5379-E1D3-1E03C8DD1341}"/>
              </a:ext>
            </a:extLst>
          </p:cNvPr>
          <p:cNvCxnSpPr/>
          <p:nvPr/>
        </p:nvCxnSpPr>
        <p:spPr>
          <a:xfrm>
            <a:off x="4964209" y="6096724"/>
            <a:ext cx="1272701" cy="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D4C8FE0D-AF61-7508-BE4F-E62807857950}"/>
              </a:ext>
            </a:extLst>
          </p:cNvPr>
          <p:cNvCxnSpPr>
            <a:cxnSpLocks/>
          </p:cNvCxnSpPr>
          <p:nvPr/>
        </p:nvCxnSpPr>
        <p:spPr>
          <a:xfrm>
            <a:off x="6236909" y="6096724"/>
            <a:ext cx="867161" cy="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A87161E9-EE57-5ECC-99AC-E38CF5378CCA}"/>
              </a:ext>
            </a:extLst>
          </p:cNvPr>
          <p:cNvSpPr txBox="1"/>
          <p:nvPr/>
        </p:nvSpPr>
        <p:spPr>
          <a:xfrm>
            <a:off x="4766037" y="6147877"/>
            <a:ext cx="1669040" cy="608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DOMESTIC</a:t>
            </a:r>
          </a:p>
          <a:p>
            <a:pPr algn="ctr"/>
            <a:r>
              <a:rPr lang="en-US" sz="1400" b="1" dirty="0">
                <a:solidFill>
                  <a:srgbClr val="C00000"/>
                </a:solidFill>
              </a:rPr>
              <a:t>PRODUCTION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27CA655-3C82-A361-222B-46CACE51D5B0}"/>
              </a:ext>
            </a:extLst>
          </p:cNvPr>
          <p:cNvSpPr txBox="1"/>
          <p:nvPr/>
        </p:nvSpPr>
        <p:spPr>
          <a:xfrm>
            <a:off x="6131733" y="6168948"/>
            <a:ext cx="1062537" cy="357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IMPORTS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5FA8103-FE55-8F3C-74AA-A5772C784122}"/>
              </a:ext>
            </a:extLst>
          </p:cNvPr>
          <p:cNvCxnSpPr>
            <a:cxnSpLocks/>
          </p:cNvCxnSpPr>
          <p:nvPr/>
        </p:nvCxnSpPr>
        <p:spPr>
          <a:xfrm>
            <a:off x="669047" y="3581829"/>
            <a:ext cx="592108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84A37FE-226C-AE80-0FE0-BFC75FE84D63}"/>
                  </a:ext>
                </a:extLst>
              </p:cNvPr>
              <p:cNvSpPr txBox="1"/>
              <p:nvPr/>
            </p:nvSpPr>
            <p:spPr>
              <a:xfrm>
                <a:off x="166342" y="3392467"/>
                <a:ext cx="4666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84A37FE-226C-AE80-0FE0-BFC75FE84D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342" y="3392467"/>
                <a:ext cx="466604" cy="369332"/>
              </a:xfrm>
              <a:prstGeom prst="rect">
                <a:avLst/>
              </a:prstGeom>
              <a:blipFill>
                <a:blip r:embed="rId5"/>
                <a:stretch>
                  <a:fillRect l="-1299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167E65B3-7AC4-2790-C261-B75E35E00EA4}"/>
              </a:ext>
            </a:extLst>
          </p:cNvPr>
          <p:cNvGrpSpPr/>
          <p:nvPr/>
        </p:nvGrpSpPr>
        <p:grpSpPr>
          <a:xfrm flipV="1">
            <a:off x="6483787" y="3476861"/>
            <a:ext cx="212693" cy="212693"/>
            <a:chOff x="2568028" y="1885990"/>
            <a:chExt cx="297792" cy="297792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C875C8E-462D-F59C-F553-BFCB8BDA3F16}"/>
                </a:ext>
              </a:extLst>
            </p:cNvPr>
            <p:cNvCxnSpPr/>
            <p:nvPr/>
          </p:nvCxnSpPr>
          <p:spPr>
            <a:xfrm>
              <a:off x="2568028" y="1885990"/>
              <a:ext cx="297792" cy="29779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EDECEED-7B1C-7735-7831-7145EB55BAB8}"/>
                </a:ext>
              </a:extLst>
            </p:cNvPr>
            <p:cNvCxnSpPr/>
            <p:nvPr/>
          </p:nvCxnSpPr>
          <p:spPr>
            <a:xfrm flipV="1">
              <a:off x="2585037" y="1903000"/>
              <a:ext cx="280782" cy="28078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4338A10-9EA8-9917-D1B5-D99FCD550C50}"/>
              </a:ext>
            </a:extLst>
          </p:cNvPr>
          <p:cNvCxnSpPr>
            <a:cxnSpLocks/>
          </p:cNvCxnSpPr>
          <p:nvPr/>
        </p:nvCxnSpPr>
        <p:spPr>
          <a:xfrm>
            <a:off x="905117" y="3605039"/>
            <a:ext cx="0" cy="447101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5E330B0-13FC-B502-814D-069148A91DA1}"/>
                  </a:ext>
                </a:extLst>
              </p:cNvPr>
              <p:cNvSpPr txBox="1"/>
              <p:nvPr/>
            </p:nvSpPr>
            <p:spPr>
              <a:xfrm>
                <a:off x="951422" y="3654519"/>
                <a:ext cx="10474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5E330B0-13FC-B502-814D-069148A91D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422" y="3654519"/>
                <a:ext cx="1047403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B924FA7F-07DD-6084-0B92-97D996466833}"/>
              </a:ext>
            </a:extLst>
          </p:cNvPr>
          <p:cNvSpPr txBox="1"/>
          <p:nvPr/>
        </p:nvSpPr>
        <p:spPr>
          <a:xfrm>
            <a:off x="8327222" y="3852640"/>
            <a:ext cx="510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</a:t>
            </a:r>
            <a:r>
              <a:rPr lang="en-US" b="1" baseline="-2500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858060079"/>
      </p:ext>
    </p:extLst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43A7D-3A6D-EC36-5717-E0FB62B70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991" y="642257"/>
            <a:ext cx="8596668" cy="735874"/>
          </a:xfrm>
        </p:spPr>
        <p:txBody>
          <a:bodyPr/>
          <a:lstStyle/>
          <a:p>
            <a:r>
              <a:rPr lang="en-US" dirty="0"/>
              <a:t>Free Trade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F785611-29E4-9055-858E-3BBD6E1A93D1}"/>
              </a:ext>
            </a:extLst>
          </p:cNvPr>
          <p:cNvCxnSpPr/>
          <p:nvPr/>
        </p:nvCxnSpPr>
        <p:spPr>
          <a:xfrm flipV="1">
            <a:off x="669047" y="2041554"/>
            <a:ext cx="0" cy="33955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820CC47-1683-1203-7DEE-42141FBD1CB1}"/>
              </a:ext>
            </a:extLst>
          </p:cNvPr>
          <p:cNvCxnSpPr>
            <a:cxnSpLocks/>
          </p:cNvCxnSpPr>
          <p:nvPr/>
        </p:nvCxnSpPr>
        <p:spPr>
          <a:xfrm>
            <a:off x="669047" y="5437055"/>
            <a:ext cx="359806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C0187D8-E631-E5E8-2230-5A0737B3A17E}"/>
              </a:ext>
            </a:extLst>
          </p:cNvPr>
          <p:cNvCxnSpPr/>
          <p:nvPr/>
        </p:nvCxnSpPr>
        <p:spPr>
          <a:xfrm flipV="1">
            <a:off x="4964209" y="2041554"/>
            <a:ext cx="0" cy="33955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2CE89B6-2B60-EA39-7FEA-AA23839E1C23}"/>
              </a:ext>
            </a:extLst>
          </p:cNvPr>
          <p:cNvCxnSpPr>
            <a:cxnSpLocks/>
          </p:cNvCxnSpPr>
          <p:nvPr/>
        </p:nvCxnSpPr>
        <p:spPr>
          <a:xfrm>
            <a:off x="4964209" y="5437055"/>
            <a:ext cx="359806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8AFC395-9FA1-E70B-1D1B-70F26AA71A33}"/>
              </a:ext>
            </a:extLst>
          </p:cNvPr>
          <p:cNvCxnSpPr/>
          <p:nvPr/>
        </p:nvCxnSpPr>
        <p:spPr>
          <a:xfrm flipV="1">
            <a:off x="1083024" y="2769002"/>
            <a:ext cx="2120680" cy="212068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DEFEAD3-ACF6-4721-E8A8-ECB40AD3A070}"/>
              </a:ext>
            </a:extLst>
          </p:cNvPr>
          <p:cNvCxnSpPr>
            <a:cxnSpLocks/>
          </p:cNvCxnSpPr>
          <p:nvPr/>
        </p:nvCxnSpPr>
        <p:spPr>
          <a:xfrm flipV="1">
            <a:off x="6455861" y="2718955"/>
            <a:ext cx="1721639" cy="218949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5CE6B5B-ACBA-F3E0-800A-926435D208CE}"/>
              </a:ext>
            </a:extLst>
          </p:cNvPr>
          <p:cNvCxnSpPr/>
          <p:nvPr/>
        </p:nvCxnSpPr>
        <p:spPr>
          <a:xfrm>
            <a:off x="1329369" y="2678964"/>
            <a:ext cx="2229483" cy="222948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C5B35A0-4296-F892-B43C-D9FEA6F38861}"/>
              </a:ext>
            </a:extLst>
          </p:cNvPr>
          <p:cNvCxnSpPr/>
          <p:nvPr/>
        </p:nvCxnSpPr>
        <p:spPr>
          <a:xfrm>
            <a:off x="5280986" y="2699591"/>
            <a:ext cx="2229483" cy="222948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8DA3B8A-C30E-AF10-2D9F-4278243DC401}"/>
              </a:ext>
            </a:extLst>
          </p:cNvPr>
          <p:cNvSpPr txBox="1"/>
          <p:nvPr/>
        </p:nvSpPr>
        <p:spPr>
          <a:xfrm>
            <a:off x="3099913" y="2436704"/>
            <a:ext cx="673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W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320733-D040-C4A5-44FF-5DED4E7B8A22}"/>
              </a:ext>
            </a:extLst>
          </p:cNvPr>
          <p:cNvSpPr txBox="1"/>
          <p:nvPr/>
        </p:nvSpPr>
        <p:spPr>
          <a:xfrm>
            <a:off x="3506075" y="4851892"/>
            <a:ext cx="624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W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F31F53A-4756-C560-169A-DFBC39D22885}"/>
              </a:ext>
            </a:extLst>
          </p:cNvPr>
          <p:cNvSpPr txBox="1"/>
          <p:nvPr/>
        </p:nvSpPr>
        <p:spPr>
          <a:xfrm>
            <a:off x="8063325" y="2356676"/>
            <a:ext cx="648426" cy="429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49E0AF7-FEC1-B72E-1189-5F9AD2EC3998}"/>
              </a:ext>
            </a:extLst>
          </p:cNvPr>
          <p:cNvSpPr txBox="1"/>
          <p:nvPr/>
        </p:nvSpPr>
        <p:spPr>
          <a:xfrm>
            <a:off x="7433404" y="4879204"/>
            <a:ext cx="633875" cy="429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CF0F7BA-0641-224B-151F-D20C2BA218AA}"/>
              </a:ext>
            </a:extLst>
          </p:cNvPr>
          <p:cNvCxnSpPr>
            <a:cxnSpLocks/>
          </p:cNvCxnSpPr>
          <p:nvPr/>
        </p:nvCxnSpPr>
        <p:spPr>
          <a:xfrm>
            <a:off x="669047" y="3662686"/>
            <a:ext cx="429516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FF73E81-0FAE-25F3-BC50-30E72D323827}"/>
              </a:ext>
            </a:extLst>
          </p:cNvPr>
          <p:cNvCxnSpPr>
            <a:cxnSpLocks/>
          </p:cNvCxnSpPr>
          <p:nvPr/>
        </p:nvCxnSpPr>
        <p:spPr>
          <a:xfrm>
            <a:off x="4964209" y="3661067"/>
            <a:ext cx="339758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56E68FE-8766-AB9F-DD8C-5F07C0AA3669}"/>
              </a:ext>
            </a:extLst>
          </p:cNvPr>
          <p:cNvSpPr txBox="1"/>
          <p:nvPr/>
        </p:nvSpPr>
        <p:spPr>
          <a:xfrm>
            <a:off x="7538093" y="5555353"/>
            <a:ext cx="2048359" cy="751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 (THOUSANDS)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BE6E008-AD81-3B6E-C909-2ECAC8B51D60}"/>
              </a:ext>
            </a:extLst>
          </p:cNvPr>
          <p:cNvSpPr txBox="1"/>
          <p:nvPr/>
        </p:nvSpPr>
        <p:spPr>
          <a:xfrm>
            <a:off x="3355491" y="5560481"/>
            <a:ext cx="1669040" cy="751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 (MILLIONS)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C2001A0-06E9-59D9-E954-958AE018E6E5}"/>
              </a:ext>
            </a:extLst>
          </p:cNvPr>
          <p:cNvSpPr txBox="1"/>
          <p:nvPr/>
        </p:nvSpPr>
        <p:spPr>
          <a:xfrm>
            <a:off x="189779" y="1552281"/>
            <a:ext cx="968295" cy="429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PRICE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59A42F6-1A9D-8AB6-FD59-49CB2084B375}"/>
              </a:ext>
            </a:extLst>
          </p:cNvPr>
          <p:cNvSpPr txBox="1"/>
          <p:nvPr/>
        </p:nvSpPr>
        <p:spPr>
          <a:xfrm>
            <a:off x="4480060" y="1562480"/>
            <a:ext cx="968295" cy="429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PRICE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62D2E50A-2CE7-09EF-139C-092890530747}"/>
              </a:ext>
            </a:extLst>
          </p:cNvPr>
          <p:cNvCxnSpPr>
            <a:cxnSpLocks/>
          </p:cNvCxnSpPr>
          <p:nvPr/>
        </p:nvCxnSpPr>
        <p:spPr>
          <a:xfrm>
            <a:off x="6227492" y="3654451"/>
            <a:ext cx="0" cy="177841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B1A1FBE-EE7A-258B-C4E8-E936B7210135}"/>
                  </a:ext>
                </a:extLst>
              </p:cNvPr>
              <p:cNvSpPr txBox="1"/>
              <p:nvPr/>
            </p:nvSpPr>
            <p:spPr>
              <a:xfrm>
                <a:off x="7167471" y="5471269"/>
                <a:ext cx="523108" cy="4295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B1A1FBE-EE7A-258B-C4E8-E936B72101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7471" y="5471269"/>
                <a:ext cx="523108" cy="42954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F06D89D-9B67-DA99-599E-4D8914DE2A6E}"/>
                  </a:ext>
                </a:extLst>
              </p:cNvPr>
              <p:cNvSpPr txBox="1"/>
              <p:nvPr/>
            </p:nvSpPr>
            <p:spPr>
              <a:xfrm>
                <a:off x="5965938" y="5470947"/>
                <a:ext cx="523108" cy="4295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F06D89D-9B67-DA99-599E-4D8914DE2A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5938" y="5470947"/>
                <a:ext cx="523108" cy="4295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1" name="Group 60">
            <a:extLst>
              <a:ext uri="{FF2B5EF4-FFF2-40B4-BE49-F238E27FC236}">
                <a16:creationId xmlns:a16="http://schemas.microsoft.com/office/drawing/2014/main" id="{A9B1EB04-CCD7-4456-00BD-6EA91E32D3A9}"/>
              </a:ext>
            </a:extLst>
          </p:cNvPr>
          <p:cNvGrpSpPr/>
          <p:nvPr/>
        </p:nvGrpSpPr>
        <p:grpSpPr>
          <a:xfrm flipV="1">
            <a:off x="2203750" y="3556229"/>
            <a:ext cx="212693" cy="212693"/>
            <a:chOff x="2568028" y="1885990"/>
            <a:chExt cx="297792" cy="29779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6871DE9-A3C8-DA33-D60A-A876BD519C26}"/>
                </a:ext>
              </a:extLst>
            </p:cNvPr>
            <p:cNvCxnSpPr/>
            <p:nvPr/>
          </p:nvCxnSpPr>
          <p:spPr>
            <a:xfrm>
              <a:off x="2568028" y="1885990"/>
              <a:ext cx="297792" cy="29779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CBDA59A3-E8D6-3CAC-A9C7-E34F7E5C6DEE}"/>
                </a:ext>
              </a:extLst>
            </p:cNvPr>
            <p:cNvCxnSpPr/>
            <p:nvPr/>
          </p:nvCxnSpPr>
          <p:spPr>
            <a:xfrm flipV="1">
              <a:off x="2585037" y="1903000"/>
              <a:ext cx="280782" cy="28078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EC43F97-BF1C-0535-D2BF-1F3D43FDBB37}"/>
              </a:ext>
            </a:extLst>
          </p:cNvPr>
          <p:cNvGrpSpPr/>
          <p:nvPr/>
        </p:nvGrpSpPr>
        <p:grpSpPr>
          <a:xfrm flipV="1">
            <a:off x="7319756" y="3556229"/>
            <a:ext cx="212693" cy="212693"/>
            <a:chOff x="2568028" y="1885990"/>
            <a:chExt cx="297792" cy="297792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15A37AE7-8BF2-D2A1-6567-4699D646D9AF}"/>
                </a:ext>
              </a:extLst>
            </p:cNvPr>
            <p:cNvCxnSpPr/>
            <p:nvPr/>
          </p:nvCxnSpPr>
          <p:spPr>
            <a:xfrm>
              <a:off x="2568028" y="1885990"/>
              <a:ext cx="297792" cy="29779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7ACA501-EE5E-B678-2390-A7AA702F08A9}"/>
                </a:ext>
              </a:extLst>
            </p:cNvPr>
            <p:cNvCxnSpPr/>
            <p:nvPr/>
          </p:nvCxnSpPr>
          <p:spPr>
            <a:xfrm flipV="1">
              <a:off x="2585037" y="1903000"/>
              <a:ext cx="280782" cy="28078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D4D82782-C3D2-AA4E-6447-8263D01EEF0A}"/>
              </a:ext>
            </a:extLst>
          </p:cNvPr>
          <p:cNvSpPr txBox="1"/>
          <p:nvPr/>
        </p:nvSpPr>
        <p:spPr>
          <a:xfrm>
            <a:off x="669047" y="1469606"/>
            <a:ext cx="3598065" cy="751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WORLD MARKET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FOR JEANS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58B6FE8-1280-5026-41CE-F5DD4B389108}"/>
              </a:ext>
            </a:extLst>
          </p:cNvPr>
          <p:cNvSpPr txBox="1"/>
          <p:nvPr/>
        </p:nvSpPr>
        <p:spPr>
          <a:xfrm>
            <a:off x="4964209" y="1469605"/>
            <a:ext cx="3598065" cy="751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SWISS MARKET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FOR JEANS 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08A3E649-DFAB-5379-E1D3-1E03C8DD1341}"/>
              </a:ext>
            </a:extLst>
          </p:cNvPr>
          <p:cNvCxnSpPr/>
          <p:nvPr/>
        </p:nvCxnSpPr>
        <p:spPr>
          <a:xfrm>
            <a:off x="4962442" y="5962205"/>
            <a:ext cx="1272701" cy="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D4C8FE0D-AF61-7508-BE4F-E62807857950}"/>
              </a:ext>
            </a:extLst>
          </p:cNvPr>
          <p:cNvCxnSpPr>
            <a:cxnSpLocks/>
          </p:cNvCxnSpPr>
          <p:nvPr/>
        </p:nvCxnSpPr>
        <p:spPr>
          <a:xfrm>
            <a:off x="6227492" y="5961617"/>
            <a:ext cx="1204115" cy="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A87161E9-EE57-5ECC-99AC-E38CF5378CCA}"/>
              </a:ext>
            </a:extLst>
          </p:cNvPr>
          <p:cNvSpPr txBox="1"/>
          <p:nvPr/>
        </p:nvSpPr>
        <p:spPr>
          <a:xfrm>
            <a:off x="4962443" y="6094925"/>
            <a:ext cx="1265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DOMESTIC</a:t>
            </a:r>
          </a:p>
          <a:p>
            <a:pPr algn="ctr"/>
            <a:r>
              <a:rPr lang="en-US" sz="1400" b="1" dirty="0">
                <a:solidFill>
                  <a:srgbClr val="C00000"/>
                </a:solidFill>
              </a:rPr>
              <a:t>DEMAND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27CA655-3C82-A361-222B-46CACE51D5B0}"/>
              </a:ext>
            </a:extLst>
          </p:cNvPr>
          <p:cNvSpPr txBox="1"/>
          <p:nvPr/>
        </p:nvSpPr>
        <p:spPr>
          <a:xfrm>
            <a:off x="6232582" y="6202646"/>
            <a:ext cx="11939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EXPORTS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EED8A7C-2A5D-B3FA-906B-77BD7410AA84}"/>
              </a:ext>
            </a:extLst>
          </p:cNvPr>
          <p:cNvCxnSpPr>
            <a:cxnSpLocks/>
          </p:cNvCxnSpPr>
          <p:nvPr/>
        </p:nvCxnSpPr>
        <p:spPr>
          <a:xfrm>
            <a:off x="7431607" y="3666637"/>
            <a:ext cx="0" cy="176622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D7A5D1C-0BE4-6436-030A-902D07E386EE}"/>
                  </a:ext>
                </a:extLst>
              </p:cNvPr>
              <p:cNvSpPr txBox="1"/>
              <p:nvPr/>
            </p:nvSpPr>
            <p:spPr>
              <a:xfrm>
                <a:off x="166342" y="3439680"/>
                <a:ext cx="4666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D7A5D1C-0BE4-6436-030A-902D07E386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342" y="3439680"/>
                <a:ext cx="466604" cy="369332"/>
              </a:xfrm>
              <a:prstGeom prst="rect">
                <a:avLst/>
              </a:prstGeom>
              <a:blipFill>
                <a:blip r:embed="rId4"/>
                <a:stretch>
                  <a:fillRect l="-6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D1612D7-4744-22E6-8573-7A6506A0BB32}"/>
              </a:ext>
            </a:extLst>
          </p:cNvPr>
          <p:cNvCxnSpPr>
            <a:cxnSpLocks/>
          </p:cNvCxnSpPr>
          <p:nvPr/>
        </p:nvCxnSpPr>
        <p:spPr>
          <a:xfrm>
            <a:off x="669047" y="4333758"/>
            <a:ext cx="623410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B1000D4-A65C-19A8-98CA-FE6EB381949F}"/>
                  </a:ext>
                </a:extLst>
              </p:cNvPr>
              <p:cNvSpPr txBox="1"/>
              <p:nvPr/>
            </p:nvSpPr>
            <p:spPr>
              <a:xfrm>
                <a:off x="182496" y="4149092"/>
                <a:ext cx="4666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B1000D4-A65C-19A8-98CA-FE6EB38194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496" y="4149092"/>
                <a:ext cx="466604" cy="369332"/>
              </a:xfrm>
              <a:prstGeom prst="rect">
                <a:avLst/>
              </a:prstGeom>
              <a:blipFill>
                <a:blip r:embed="rId5"/>
                <a:stretch>
                  <a:fillRect l="-1316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F90A3B89-5E8E-CF08-90D9-19E280E03616}"/>
              </a:ext>
            </a:extLst>
          </p:cNvPr>
          <p:cNvGrpSpPr/>
          <p:nvPr/>
        </p:nvGrpSpPr>
        <p:grpSpPr>
          <a:xfrm flipV="1">
            <a:off x="6797729" y="4226591"/>
            <a:ext cx="212693" cy="212693"/>
            <a:chOff x="2568028" y="1885990"/>
            <a:chExt cx="297792" cy="297792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57744F3-6DE7-970B-4048-0EEBF255B7C2}"/>
                </a:ext>
              </a:extLst>
            </p:cNvPr>
            <p:cNvCxnSpPr/>
            <p:nvPr/>
          </p:nvCxnSpPr>
          <p:spPr>
            <a:xfrm>
              <a:off x="2568028" y="1885990"/>
              <a:ext cx="297792" cy="29779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C717C68-5A9F-66BE-D0D8-0A2D9B236D43}"/>
                </a:ext>
              </a:extLst>
            </p:cNvPr>
            <p:cNvCxnSpPr/>
            <p:nvPr/>
          </p:nvCxnSpPr>
          <p:spPr>
            <a:xfrm flipV="1">
              <a:off x="2585037" y="1903000"/>
              <a:ext cx="280782" cy="28078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7BE87C1-6DD1-3D02-352C-8F7C60B8A7FF}"/>
              </a:ext>
            </a:extLst>
          </p:cNvPr>
          <p:cNvCxnSpPr>
            <a:cxnSpLocks/>
          </p:cNvCxnSpPr>
          <p:nvPr/>
        </p:nvCxnSpPr>
        <p:spPr>
          <a:xfrm>
            <a:off x="803789" y="3721100"/>
            <a:ext cx="0" cy="55245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69019ED-0EFA-6393-CBF5-3D29DFD028F6}"/>
                  </a:ext>
                </a:extLst>
              </p:cNvPr>
              <p:cNvSpPr txBox="1"/>
              <p:nvPr/>
            </p:nvSpPr>
            <p:spPr>
              <a:xfrm>
                <a:off x="850094" y="3811402"/>
                <a:ext cx="10474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69019ED-0EFA-6393-CBF5-3D29DFD028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094" y="3811402"/>
                <a:ext cx="1047403" cy="369332"/>
              </a:xfrm>
              <a:prstGeom prst="rect">
                <a:avLst/>
              </a:prstGeom>
              <a:blipFill>
                <a:blip r:embed="rId6"/>
                <a:stretch>
                  <a:fillRect l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E68F871B-4D61-ACEB-F2DD-87721ACF5EDE}"/>
              </a:ext>
            </a:extLst>
          </p:cNvPr>
          <p:cNvSpPr txBox="1"/>
          <p:nvPr/>
        </p:nvSpPr>
        <p:spPr>
          <a:xfrm>
            <a:off x="8327222" y="3476382"/>
            <a:ext cx="510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</a:t>
            </a:r>
            <a:r>
              <a:rPr lang="en-US" b="1" baseline="-2500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550717580"/>
      </p:ext>
    </p:extLst>
  </p:cSld>
  <p:clrMapOvr>
    <a:masterClrMapping/>
  </p:clrMapOvr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FEA0E82-79B3-5040-D87B-AF7786B84A29}"/>
              </a:ext>
            </a:extLst>
          </p:cNvPr>
          <p:cNvSpPr/>
          <p:nvPr/>
        </p:nvSpPr>
        <p:spPr>
          <a:xfrm>
            <a:off x="3637637" y="4413281"/>
            <a:ext cx="1685388" cy="121950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A43A7D-3A6D-EC36-5717-E0FB62B70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134" y="526276"/>
            <a:ext cx="8596668" cy="735874"/>
          </a:xfrm>
        </p:spPr>
        <p:txBody>
          <a:bodyPr/>
          <a:lstStyle/>
          <a:p>
            <a:r>
              <a:rPr lang="en-US" dirty="0"/>
              <a:t>Closed </a:t>
            </a:r>
            <a:r>
              <a:rPr lang="en-US" i="1" dirty="0"/>
              <a:t>vs</a:t>
            </a:r>
            <a:r>
              <a:rPr lang="en-US" dirty="0"/>
              <a:t> Open Economy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C0187D8-E631-E5E8-2230-5A0737B3A17E}"/>
              </a:ext>
            </a:extLst>
          </p:cNvPr>
          <p:cNvCxnSpPr/>
          <p:nvPr/>
        </p:nvCxnSpPr>
        <p:spPr>
          <a:xfrm flipV="1">
            <a:off x="2453959" y="1665984"/>
            <a:ext cx="0" cy="397548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2CE89B6-2B60-EA39-7FEA-AA23839E1C23}"/>
              </a:ext>
            </a:extLst>
          </p:cNvPr>
          <p:cNvCxnSpPr>
            <a:cxnSpLocks/>
          </p:cNvCxnSpPr>
          <p:nvPr/>
        </p:nvCxnSpPr>
        <p:spPr>
          <a:xfrm>
            <a:off x="2453959" y="5641471"/>
            <a:ext cx="421265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DEFEAD3-ACF6-4721-E8A8-ECB40AD3A070}"/>
              </a:ext>
            </a:extLst>
          </p:cNvPr>
          <p:cNvCxnSpPr>
            <a:cxnSpLocks/>
          </p:cNvCxnSpPr>
          <p:nvPr/>
        </p:nvCxnSpPr>
        <p:spPr>
          <a:xfrm flipV="1">
            <a:off x="3150304" y="2459092"/>
            <a:ext cx="2015712" cy="256348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C5B35A0-4296-F892-B43C-D9FEA6F38861}"/>
              </a:ext>
            </a:extLst>
          </p:cNvPr>
          <p:cNvCxnSpPr/>
          <p:nvPr/>
        </p:nvCxnSpPr>
        <p:spPr>
          <a:xfrm>
            <a:off x="3255132" y="2354464"/>
            <a:ext cx="2610301" cy="261030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F31F53A-4756-C560-169A-DFBC39D22885}"/>
              </a:ext>
            </a:extLst>
          </p:cNvPr>
          <p:cNvSpPr txBox="1"/>
          <p:nvPr/>
        </p:nvSpPr>
        <p:spPr>
          <a:xfrm>
            <a:off x="5166016" y="2084666"/>
            <a:ext cx="486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49E0AF7-FEC1-B72E-1189-5F9AD2EC3998}"/>
              </a:ext>
            </a:extLst>
          </p:cNvPr>
          <p:cNvSpPr txBox="1"/>
          <p:nvPr/>
        </p:nvSpPr>
        <p:spPr>
          <a:xfrm>
            <a:off x="5826121" y="4948972"/>
            <a:ext cx="566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56E68FE-8766-AB9F-DD8C-5F07C0AA3669}"/>
              </a:ext>
            </a:extLst>
          </p:cNvPr>
          <p:cNvSpPr txBox="1"/>
          <p:nvPr/>
        </p:nvSpPr>
        <p:spPr>
          <a:xfrm>
            <a:off x="6725636" y="5318304"/>
            <a:ext cx="1685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 (THOUSANDS)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59A42F6-1A9D-8AB6-FD59-49CB2084B375}"/>
              </a:ext>
            </a:extLst>
          </p:cNvPr>
          <p:cNvSpPr txBox="1"/>
          <p:nvPr/>
        </p:nvSpPr>
        <p:spPr>
          <a:xfrm>
            <a:off x="1487713" y="1840164"/>
            <a:ext cx="900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PRICE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58B6FE8-1280-5026-41CE-F5DD4B389108}"/>
              </a:ext>
            </a:extLst>
          </p:cNvPr>
          <p:cNvSpPr txBox="1"/>
          <p:nvPr/>
        </p:nvSpPr>
        <p:spPr>
          <a:xfrm>
            <a:off x="2153325" y="1440288"/>
            <a:ext cx="4212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SWISS MARKET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FOR JEANS 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B168116-6090-F094-393B-7FEE744D50FD}"/>
              </a:ext>
            </a:extLst>
          </p:cNvPr>
          <p:cNvCxnSpPr>
            <a:cxnSpLocks/>
          </p:cNvCxnSpPr>
          <p:nvPr/>
        </p:nvCxnSpPr>
        <p:spPr>
          <a:xfrm>
            <a:off x="4377059" y="3470139"/>
            <a:ext cx="0" cy="127525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07DAC87-D057-D09D-C28B-C45822874856}"/>
              </a:ext>
            </a:extLst>
          </p:cNvPr>
          <p:cNvCxnSpPr>
            <a:cxnSpLocks/>
          </p:cNvCxnSpPr>
          <p:nvPr/>
        </p:nvCxnSpPr>
        <p:spPr>
          <a:xfrm flipH="1">
            <a:off x="2453959" y="3472513"/>
            <a:ext cx="191598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A45D5E2-511F-C26F-2D7E-61BE3A79FECE}"/>
              </a:ext>
            </a:extLst>
          </p:cNvPr>
          <p:cNvGrpSpPr/>
          <p:nvPr/>
        </p:nvGrpSpPr>
        <p:grpSpPr>
          <a:xfrm flipV="1">
            <a:off x="4245427" y="3345627"/>
            <a:ext cx="249023" cy="249023"/>
            <a:chOff x="2568028" y="1885990"/>
            <a:chExt cx="297792" cy="297792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FD2B67-CF8F-A915-94BE-A5482F072AA9}"/>
                </a:ext>
              </a:extLst>
            </p:cNvPr>
            <p:cNvCxnSpPr/>
            <p:nvPr/>
          </p:nvCxnSpPr>
          <p:spPr>
            <a:xfrm>
              <a:off x="2568028" y="1885990"/>
              <a:ext cx="297792" cy="29779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384226A-FFCF-0448-69B2-6C633E5BCB0C}"/>
                </a:ext>
              </a:extLst>
            </p:cNvPr>
            <p:cNvCxnSpPr/>
            <p:nvPr/>
          </p:nvCxnSpPr>
          <p:spPr>
            <a:xfrm flipV="1">
              <a:off x="2585037" y="1903000"/>
              <a:ext cx="280782" cy="28078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1DA2057-62CD-436E-DBAD-9E0C89EC7C39}"/>
                  </a:ext>
                </a:extLst>
              </p:cNvPr>
              <p:cNvSpPr txBox="1"/>
              <p:nvPr/>
            </p:nvSpPr>
            <p:spPr>
              <a:xfrm>
                <a:off x="4096786" y="5692899"/>
                <a:ext cx="546305" cy="432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1DA2057-62CD-436E-DBAD-9E0C89EC7C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6786" y="5692899"/>
                <a:ext cx="546305" cy="43241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6BD8D7D-49E1-B6BA-C89D-B8784FC288D1}"/>
                  </a:ext>
                </a:extLst>
              </p:cNvPr>
              <p:cNvSpPr txBox="1"/>
              <p:nvPr/>
            </p:nvSpPr>
            <p:spPr>
              <a:xfrm>
                <a:off x="1841838" y="3256304"/>
                <a:ext cx="546305" cy="432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6BD8D7D-49E1-B6BA-C89D-B8784FC288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1838" y="3256304"/>
                <a:ext cx="546305" cy="43241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147FBB48-D9A9-ABD7-8AEA-ABBB4216825E}"/>
              </a:ext>
            </a:extLst>
          </p:cNvPr>
          <p:cNvSpPr txBox="1"/>
          <p:nvPr/>
        </p:nvSpPr>
        <p:spPr>
          <a:xfrm>
            <a:off x="10593027" y="1710345"/>
            <a:ext cx="989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B84DF4F-4A5E-F335-AE08-DA70AED80464}"/>
              </a:ext>
            </a:extLst>
          </p:cNvPr>
          <p:cNvCxnSpPr/>
          <p:nvPr/>
        </p:nvCxnSpPr>
        <p:spPr>
          <a:xfrm>
            <a:off x="2464716" y="4413281"/>
            <a:ext cx="3470499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B58E51A-4790-7E1C-F396-1F010B3E3F20}"/>
              </a:ext>
            </a:extLst>
          </p:cNvPr>
          <p:cNvSpPr txBox="1"/>
          <p:nvPr/>
        </p:nvSpPr>
        <p:spPr>
          <a:xfrm>
            <a:off x="5956843" y="4233391"/>
            <a:ext cx="49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</a:t>
            </a:r>
            <a:r>
              <a:rPr lang="en-US" b="1" baseline="-25000" dirty="0"/>
              <a:t>F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F637024-33C2-9FB3-5AE0-466217B0B858}"/>
              </a:ext>
            </a:extLst>
          </p:cNvPr>
          <p:cNvCxnSpPr>
            <a:cxnSpLocks/>
          </p:cNvCxnSpPr>
          <p:nvPr/>
        </p:nvCxnSpPr>
        <p:spPr>
          <a:xfrm>
            <a:off x="3637637" y="4421389"/>
            <a:ext cx="0" cy="122008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25EA4DC-35C6-09CB-0FEB-32C4CF986B82}"/>
              </a:ext>
            </a:extLst>
          </p:cNvPr>
          <p:cNvCxnSpPr>
            <a:cxnSpLocks/>
          </p:cNvCxnSpPr>
          <p:nvPr/>
        </p:nvCxnSpPr>
        <p:spPr>
          <a:xfrm>
            <a:off x="5314037" y="4413863"/>
            <a:ext cx="0" cy="122008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D1FCD6B-2CCF-B338-8ADF-401B6A82C64B}"/>
                  </a:ext>
                </a:extLst>
              </p:cNvPr>
              <p:cNvSpPr txBox="1"/>
              <p:nvPr/>
            </p:nvSpPr>
            <p:spPr>
              <a:xfrm>
                <a:off x="3364484" y="5692899"/>
                <a:ext cx="5463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D1FCD6B-2CCF-B338-8ADF-401B6A82C6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4484" y="5692899"/>
                <a:ext cx="546305" cy="369332"/>
              </a:xfrm>
              <a:prstGeom prst="rect">
                <a:avLst/>
              </a:prstGeom>
              <a:blipFill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14B1472-F088-5884-E3AA-2EC24B146029}"/>
                  </a:ext>
                </a:extLst>
              </p:cNvPr>
              <p:cNvSpPr txBox="1"/>
              <p:nvPr/>
            </p:nvSpPr>
            <p:spPr>
              <a:xfrm>
                <a:off x="5040884" y="5691989"/>
                <a:ext cx="5463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14B1472-F088-5884-E3AA-2EC24B1460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0884" y="5691989"/>
                <a:ext cx="546305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ight Brace 25">
            <a:extLst>
              <a:ext uri="{FF2B5EF4-FFF2-40B4-BE49-F238E27FC236}">
                <a16:creationId xmlns:a16="http://schemas.microsoft.com/office/drawing/2014/main" id="{A6F9EDA0-4898-255C-05C3-C94438F720A4}"/>
              </a:ext>
            </a:extLst>
          </p:cNvPr>
          <p:cNvSpPr/>
          <p:nvPr/>
        </p:nvSpPr>
        <p:spPr>
          <a:xfrm rot="5400000">
            <a:off x="2940166" y="5601565"/>
            <a:ext cx="202846" cy="1153746"/>
          </a:xfrm>
          <a:prstGeom prst="rightBrace">
            <a:avLst>
              <a:gd name="adj1" fmla="val 147059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Brace 26">
            <a:extLst>
              <a:ext uri="{FF2B5EF4-FFF2-40B4-BE49-F238E27FC236}">
                <a16:creationId xmlns:a16="http://schemas.microsoft.com/office/drawing/2014/main" id="{DFA98701-8B8C-B760-A8C3-4492EC568877}"/>
              </a:ext>
            </a:extLst>
          </p:cNvPr>
          <p:cNvSpPr/>
          <p:nvPr/>
        </p:nvSpPr>
        <p:spPr>
          <a:xfrm rot="5400000">
            <a:off x="4405743" y="5372787"/>
            <a:ext cx="202846" cy="1613741"/>
          </a:xfrm>
          <a:prstGeom prst="rightBrace">
            <a:avLst>
              <a:gd name="adj1" fmla="val 147059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15496BB-D926-829F-61C1-C6C83BD4BCA8}"/>
              </a:ext>
            </a:extLst>
          </p:cNvPr>
          <p:cNvSpPr txBox="1"/>
          <p:nvPr/>
        </p:nvSpPr>
        <p:spPr>
          <a:xfrm>
            <a:off x="2395941" y="6309497"/>
            <a:ext cx="1282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DOMESTIC PRODUCTION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7CDAA5B-B917-4DB3-02ED-B5048EA48C5F}"/>
              </a:ext>
            </a:extLst>
          </p:cNvPr>
          <p:cNvSpPr txBox="1"/>
          <p:nvPr/>
        </p:nvSpPr>
        <p:spPr>
          <a:xfrm>
            <a:off x="3853034" y="6331724"/>
            <a:ext cx="12828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IMPORTS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B74E171-4978-593C-7A59-C385F94FCEB5}"/>
              </a:ext>
            </a:extLst>
          </p:cNvPr>
          <p:cNvSpPr txBox="1"/>
          <p:nvPr/>
        </p:nvSpPr>
        <p:spPr>
          <a:xfrm>
            <a:off x="3678771" y="4765855"/>
            <a:ext cx="159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2060"/>
                </a:solidFill>
              </a:rPr>
              <a:t>IMPORT EXPENDITURE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83FF10A-D707-B7D7-ED79-A13C3B50015C}"/>
              </a:ext>
            </a:extLst>
          </p:cNvPr>
          <p:cNvCxnSpPr>
            <a:cxnSpLocks/>
          </p:cNvCxnSpPr>
          <p:nvPr/>
        </p:nvCxnSpPr>
        <p:spPr>
          <a:xfrm>
            <a:off x="4385622" y="5289075"/>
            <a:ext cx="0" cy="34371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661448B-98E2-8291-92E8-66A369219FF2}"/>
                  </a:ext>
                </a:extLst>
              </p:cNvPr>
              <p:cNvSpPr txBox="1"/>
              <p:nvPr/>
            </p:nvSpPr>
            <p:spPr>
              <a:xfrm>
                <a:off x="1874711" y="4228615"/>
                <a:ext cx="5463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661448B-98E2-8291-92E8-66A369219F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4711" y="4228615"/>
                <a:ext cx="546305" cy="369332"/>
              </a:xfrm>
              <a:prstGeom prst="rect">
                <a:avLst/>
              </a:prstGeom>
              <a:blipFill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9888780"/>
      </p:ext>
    </p:extLst>
  </p:cSld>
  <p:clrMapOvr>
    <a:masterClrMapping/>
  </p:clrMapOvr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43A7D-3A6D-EC36-5717-E0FB62B70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134" y="526276"/>
            <a:ext cx="8596668" cy="735874"/>
          </a:xfrm>
        </p:spPr>
        <p:txBody>
          <a:bodyPr/>
          <a:lstStyle/>
          <a:p>
            <a:r>
              <a:rPr lang="en-US" dirty="0"/>
              <a:t>Closed </a:t>
            </a:r>
            <a:r>
              <a:rPr lang="en-US" i="1" dirty="0"/>
              <a:t>vs</a:t>
            </a:r>
            <a:r>
              <a:rPr lang="en-US" dirty="0"/>
              <a:t> Open Economy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C0187D8-E631-E5E8-2230-5A0737B3A17E}"/>
              </a:ext>
            </a:extLst>
          </p:cNvPr>
          <p:cNvCxnSpPr/>
          <p:nvPr/>
        </p:nvCxnSpPr>
        <p:spPr>
          <a:xfrm flipV="1">
            <a:off x="2453959" y="1665984"/>
            <a:ext cx="0" cy="397548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2CE89B6-2B60-EA39-7FEA-AA23839E1C23}"/>
              </a:ext>
            </a:extLst>
          </p:cNvPr>
          <p:cNvCxnSpPr>
            <a:cxnSpLocks/>
          </p:cNvCxnSpPr>
          <p:nvPr/>
        </p:nvCxnSpPr>
        <p:spPr>
          <a:xfrm>
            <a:off x="2453959" y="5641471"/>
            <a:ext cx="421265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DEFEAD3-ACF6-4721-E8A8-ECB40AD3A070}"/>
              </a:ext>
            </a:extLst>
          </p:cNvPr>
          <p:cNvCxnSpPr>
            <a:cxnSpLocks/>
          </p:cNvCxnSpPr>
          <p:nvPr/>
        </p:nvCxnSpPr>
        <p:spPr>
          <a:xfrm flipV="1">
            <a:off x="3150304" y="2459092"/>
            <a:ext cx="2015712" cy="256348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C5B35A0-4296-F892-B43C-D9FEA6F38861}"/>
              </a:ext>
            </a:extLst>
          </p:cNvPr>
          <p:cNvCxnSpPr/>
          <p:nvPr/>
        </p:nvCxnSpPr>
        <p:spPr>
          <a:xfrm>
            <a:off x="3255132" y="2354464"/>
            <a:ext cx="2610301" cy="261030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F31F53A-4756-C560-169A-DFBC39D22885}"/>
              </a:ext>
            </a:extLst>
          </p:cNvPr>
          <p:cNvSpPr txBox="1"/>
          <p:nvPr/>
        </p:nvSpPr>
        <p:spPr>
          <a:xfrm>
            <a:off x="5166016" y="2084666"/>
            <a:ext cx="486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49E0AF7-FEC1-B72E-1189-5F9AD2EC3998}"/>
              </a:ext>
            </a:extLst>
          </p:cNvPr>
          <p:cNvSpPr txBox="1"/>
          <p:nvPr/>
        </p:nvSpPr>
        <p:spPr>
          <a:xfrm>
            <a:off x="5826121" y="4948972"/>
            <a:ext cx="566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56E68FE-8766-AB9F-DD8C-5F07C0AA3669}"/>
              </a:ext>
            </a:extLst>
          </p:cNvPr>
          <p:cNvSpPr txBox="1"/>
          <p:nvPr/>
        </p:nvSpPr>
        <p:spPr>
          <a:xfrm>
            <a:off x="6725636" y="5318304"/>
            <a:ext cx="1685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 (THOUSANDS)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59A42F6-1A9D-8AB6-FD59-49CB2084B375}"/>
              </a:ext>
            </a:extLst>
          </p:cNvPr>
          <p:cNvSpPr txBox="1"/>
          <p:nvPr/>
        </p:nvSpPr>
        <p:spPr>
          <a:xfrm>
            <a:off x="1487713" y="1840164"/>
            <a:ext cx="900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PRICE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58B6FE8-1280-5026-41CE-F5DD4B389108}"/>
              </a:ext>
            </a:extLst>
          </p:cNvPr>
          <p:cNvSpPr txBox="1"/>
          <p:nvPr/>
        </p:nvSpPr>
        <p:spPr>
          <a:xfrm>
            <a:off x="2153325" y="1440288"/>
            <a:ext cx="4212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SWISS MARKET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FOR JEANS 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B168116-6090-F094-393B-7FEE744D50FD}"/>
              </a:ext>
            </a:extLst>
          </p:cNvPr>
          <p:cNvCxnSpPr>
            <a:cxnSpLocks/>
          </p:cNvCxnSpPr>
          <p:nvPr/>
        </p:nvCxnSpPr>
        <p:spPr>
          <a:xfrm>
            <a:off x="4377059" y="3470139"/>
            <a:ext cx="0" cy="217133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07DAC87-D057-D09D-C28B-C45822874856}"/>
              </a:ext>
            </a:extLst>
          </p:cNvPr>
          <p:cNvCxnSpPr>
            <a:cxnSpLocks/>
          </p:cNvCxnSpPr>
          <p:nvPr/>
        </p:nvCxnSpPr>
        <p:spPr>
          <a:xfrm flipH="1">
            <a:off x="2453959" y="3472513"/>
            <a:ext cx="191598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A45D5E2-511F-C26F-2D7E-61BE3A79FECE}"/>
              </a:ext>
            </a:extLst>
          </p:cNvPr>
          <p:cNvGrpSpPr/>
          <p:nvPr/>
        </p:nvGrpSpPr>
        <p:grpSpPr>
          <a:xfrm flipV="1">
            <a:off x="4245427" y="3345627"/>
            <a:ext cx="249023" cy="249023"/>
            <a:chOff x="2568028" y="1885990"/>
            <a:chExt cx="297792" cy="297792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FD2B67-CF8F-A915-94BE-A5482F072AA9}"/>
                </a:ext>
              </a:extLst>
            </p:cNvPr>
            <p:cNvCxnSpPr/>
            <p:nvPr/>
          </p:nvCxnSpPr>
          <p:spPr>
            <a:xfrm>
              <a:off x="2568028" y="1885990"/>
              <a:ext cx="297792" cy="29779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384226A-FFCF-0448-69B2-6C633E5BCB0C}"/>
                </a:ext>
              </a:extLst>
            </p:cNvPr>
            <p:cNvCxnSpPr/>
            <p:nvPr/>
          </p:nvCxnSpPr>
          <p:spPr>
            <a:xfrm flipV="1">
              <a:off x="2585037" y="1903000"/>
              <a:ext cx="280782" cy="28078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1DA2057-62CD-436E-DBAD-9E0C89EC7C39}"/>
                  </a:ext>
                </a:extLst>
              </p:cNvPr>
              <p:cNvSpPr txBox="1"/>
              <p:nvPr/>
            </p:nvSpPr>
            <p:spPr>
              <a:xfrm>
                <a:off x="4096786" y="5692899"/>
                <a:ext cx="546305" cy="432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1DA2057-62CD-436E-DBAD-9E0C89EC7C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6786" y="5692899"/>
                <a:ext cx="546305" cy="43241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6BD8D7D-49E1-B6BA-C89D-B8784FC288D1}"/>
                  </a:ext>
                </a:extLst>
              </p:cNvPr>
              <p:cNvSpPr txBox="1"/>
              <p:nvPr/>
            </p:nvSpPr>
            <p:spPr>
              <a:xfrm>
                <a:off x="1841838" y="3256304"/>
                <a:ext cx="546305" cy="432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6BD8D7D-49E1-B6BA-C89D-B8784FC288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1838" y="3256304"/>
                <a:ext cx="546305" cy="43241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147FBB48-D9A9-ABD7-8AEA-ABBB4216825E}"/>
              </a:ext>
            </a:extLst>
          </p:cNvPr>
          <p:cNvSpPr txBox="1"/>
          <p:nvPr/>
        </p:nvSpPr>
        <p:spPr>
          <a:xfrm>
            <a:off x="10593027" y="1710345"/>
            <a:ext cx="989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B84DF4F-4A5E-F335-AE08-DA70AED80464}"/>
              </a:ext>
            </a:extLst>
          </p:cNvPr>
          <p:cNvCxnSpPr/>
          <p:nvPr/>
        </p:nvCxnSpPr>
        <p:spPr>
          <a:xfrm>
            <a:off x="2464716" y="4413281"/>
            <a:ext cx="3470499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B58E51A-4790-7E1C-F396-1F010B3E3F20}"/>
              </a:ext>
            </a:extLst>
          </p:cNvPr>
          <p:cNvSpPr txBox="1"/>
          <p:nvPr/>
        </p:nvSpPr>
        <p:spPr>
          <a:xfrm>
            <a:off x="5956843" y="4233391"/>
            <a:ext cx="49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</a:t>
            </a:r>
            <a:r>
              <a:rPr lang="en-US" b="1" baseline="-25000" dirty="0"/>
              <a:t>F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F637024-33C2-9FB3-5AE0-466217B0B858}"/>
              </a:ext>
            </a:extLst>
          </p:cNvPr>
          <p:cNvCxnSpPr>
            <a:cxnSpLocks/>
          </p:cNvCxnSpPr>
          <p:nvPr/>
        </p:nvCxnSpPr>
        <p:spPr>
          <a:xfrm>
            <a:off x="3637637" y="4421389"/>
            <a:ext cx="0" cy="122008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25EA4DC-35C6-09CB-0FEB-32C4CF986B82}"/>
              </a:ext>
            </a:extLst>
          </p:cNvPr>
          <p:cNvCxnSpPr>
            <a:cxnSpLocks/>
          </p:cNvCxnSpPr>
          <p:nvPr/>
        </p:nvCxnSpPr>
        <p:spPr>
          <a:xfrm>
            <a:off x="5314037" y="4413863"/>
            <a:ext cx="0" cy="122008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D1FCD6B-2CCF-B338-8ADF-401B6A82C64B}"/>
                  </a:ext>
                </a:extLst>
              </p:cNvPr>
              <p:cNvSpPr txBox="1"/>
              <p:nvPr/>
            </p:nvSpPr>
            <p:spPr>
              <a:xfrm>
                <a:off x="3364484" y="5692899"/>
                <a:ext cx="5463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D1FCD6B-2CCF-B338-8ADF-401B6A82C6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4484" y="5692899"/>
                <a:ext cx="546305" cy="369332"/>
              </a:xfrm>
              <a:prstGeom prst="rect">
                <a:avLst/>
              </a:prstGeom>
              <a:blipFill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14B1472-F088-5884-E3AA-2EC24B146029}"/>
                  </a:ext>
                </a:extLst>
              </p:cNvPr>
              <p:cNvSpPr txBox="1"/>
              <p:nvPr/>
            </p:nvSpPr>
            <p:spPr>
              <a:xfrm>
                <a:off x="5040884" y="5691989"/>
                <a:ext cx="5463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14B1472-F088-5884-E3AA-2EC24B1460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0884" y="5691989"/>
                <a:ext cx="546305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Arrow: Right 9">
            <a:extLst>
              <a:ext uri="{FF2B5EF4-FFF2-40B4-BE49-F238E27FC236}">
                <a16:creationId xmlns:a16="http://schemas.microsoft.com/office/drawing/2014/main" id="{786CDC7E-C80C-4A36-A690-61F23338E576}"/>
              </a:ext>
            </a:extLst>
          </p:cNvPr>
          <p:cNvSpPr/>
          <p:nvPr/>
        </p:nvSpPr>
        <p:spPr>
          <a:xfrm>
            <a:off x="4404520" y="6091760"/>
            <a:ext cx="944097" cy="191527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DBDE0BF-B972-28F9-819F-B63E2589962D}"/>
              </a:ext>
            </a:extLst>
          </p:cNvPr>
          <p:cNvSpPr txBox="1"/>
          <p:nvPr/>
        </p:nvSpPr>
        <p:spPr>
          <a:xfrm>
            <a:off x="3714124" y="6313995"/>
            <a:ext cx="2324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INCREASE IN</a:t>
            </a: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DOMESTIC CONSUMPTION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4E4C5FB-1F96-EA75-CFC2-B29377775E0F}"/>
                  </a:ext>
                </a:extLst>
              </p:cNvPr>
              <p:cNvSpPr txBox="1"/>
              <p:nvPr/>
            </p:nvSpPr>
            <p:spPr>
              <a:xfrm>
                <a:off x="1874711" y="4228615"/>
                <a:ext cx="5463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4E4C5FB-1F96-EA75-CFC2-B29377775E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4711" y="4228615"/>
                <a:ext cx="546305" cy="369332"/>
              </a:xfrm>
              <a:prstGeom prst="rect">
                <a:avLst/>
              </a:prstGeom>
              <a:blipFill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>
            <a:extLst>
              <a:ext uri="{FF2B5EF4-FFF2-40B4-BE49-F238E27FC236}">
                <a16:creationId xmlns:a16="http://schemas.microsoft.com/office/drawing/2014/main" id="{0D9D04F9-C1DD-0897-946C-6B657F76B26B}"/>
              </a:ext>
            </a:extLst>
          </p:cNvPr>
          <p:cNvSpPr/>
          <p:nvPr/>
        </p:nvSpPr>
        <p:spPr>
          <a:xfrm>
            <a:off x="6365974" y="2642807"/>
            <a:ext cx="2180977" cy="1140295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DOMESTIC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CONSUMERS</a:t>
            </a:r>
            <a:r>
              <a:rPr lang="en-US" dirty="0">
                <a:solidFill>
                  <a:schemeClr val="tx1"/>
                </a:solidFill>
              </a:rPr>
              <a:t> ARE MADE </a:t>
            </a:r>
            <a:r>
              <a:rPr lang="en-US" b="1" u="sng" dirty="0">
                <a:solidFill>
                  <a:schemeClr val="tx1"/>
                </a:solidFill>
              </a:rPr>
              <a:t>BETTER</a:t>
            </a:r>
            <a:r>
              <a:rPr lang="en-US" u="sng" dirty="0">
                <a:solidFill>
                  <a:schemeClr val="tx1"/>
                </a:solidFill>
              </a:rPr>
              <a:t> </a:t>
            </a:r>
            <a:r>
              <a:rPr lang="en-US" b="1" u="sng" dirty="0">
                <a:solidFill>
                  <a:schemeClr val="tx1"/>
                </a:solidFill>
              </a:rPr>
              <a:t>OFF</a:t>
            </a:r>
          </a:p>
        </p:txBody>
      </p:sp>
    </p:spTree>
    <p:extLst>
      <p:ext uri="{BB962C8B-B14F-4D97-AF65-F5344CB8AC3E}">
        <p14:creationId xmlns:p14="http://schemas.microsoft.com/office/powerpoint/2010/main" val="3963153118"/>
      </p:ext>
    </p:extLst>
  </p:cSld>
  <p:clrMapOvr>
    <a:masterClrMapping/>
  </p:clrMapOvr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43A7D-3A6D-EC36-5717-E0FB62B70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134" y="526276"/>
            <a:ext cx="8596668" cy="735874"/>
          </a:xfrm>
        </p:spPr>
        <p:txBody>
          <a:bodyPr/>
          <a:lstStyle/>
          <a:p>
            <a:r>
              <a:rPr lang="en-US" dirty="0"/>
              <a:t>Closed </a:t>
            </a:r>
            <a:r>
              <a:rPr lang="en-US" i="1" dirty="0"/>
              <a:t>vs</a:t>
            </a:r>
            <a:r>
              <a:rPr lang="en-US" dirty="0"/>
              <a:t> Open Economy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C0187D8-E631-E5E8-2230-5A0737B3A17E}"/>
              </a:ext>
            </a:extLst>
          </p:cNvPr>
          <p:cNvCxnSpPr/>
          <p:nvPr/>
        </p:nvCxnSpPr>
        <p:spPr>
          <a:xfrm flipV="1">
            <a:off x="2453959" y="1665984"/>
            <a:ext cx="0" cy="397548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2CE89B6-2B60-EA39-7FEA-AA23839E1C23}"/>
              </a:ext>
            </a:extLst>
          </p:cNvPr>
          <p:cNvCxnSpPr>
            <a:cxnSpLocks/>
          </p:cNvCxnSpPr>
          <p:nvPr/>
        </p:nvCxnSpPr>
        <p:spPr>
          <a:xfrm>
            <a:off x="2453959" y="5641471"/>
            <a:ext cx="421265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DEFEAD3-ACF6-4721-E8A8-ECB40AD3A070}"/>
              </a:ext>
            </a:extLst>
          </p:cNvPr>
          <p:cNvCxnSpPr>
            <a:cxnSpLocks/>
          </p:cNvCxnSpPr>
          <p:nvPr/>
        </p:nvCxnSpPr>
        <p:spPr>
          <a:xfrm flipV="1">
            <a:off x="3150304" y="2459092"/>
            <a:ext cx="2015712" cy="256348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C5B35A0-4296-F892-B43C-D9FEA6F38861}"/>
              </a:ext>
            </a:extLst>
          </p:cNvPr>
          <p:cNvCxnSpPr/>
          <p:nvPr/>
        </p:nvCxnSpPr>
        <p:spPr>
          <a:xfrm>
            <a:off x="3255132" y="2354464"/>
            <a:ext cx="2610301" cy="261030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F31F53A-4756-C560-169A-DFBC39D22885}"/>
              </a:ext>
            </a:extLst>
          </p:cNvPr>
          <p:cNvSpPr txBox="1"/>
          <p:nvPr/>
        </p:nvSpPr>
        <p:spPr>
          <a:xfrm>
            <a:off x="5166016" y="2084666"/>
            <a:ext cx="486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49E0AF7-FEC1-B72E-1189-5F9AD2EC3998}"/>
              </a:ext>
            </a:extLst>
          </p:cNvPr>
          <p:cNvSpPr txBox="1"/>
          <p:nvPr/>
        </p:nvSpPr>
        <p:spPr>
          <a:xfrm>
            <a:off x="5826121" y="4948972"/>
            <a:ext cx="566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56E68FE-8766-AB9F-DD8C-5F07C0AA3669}"/>
              </a:ext>
            </a:extLst>
          </p:cNvPr>
          <p:cNvSpPr txBox="1"/>
          <p:nvPr/>
        </p:nvSpPr>
        <p:spPr>
          <a:xfrm>
            <a:off x="6725636" y="5318304"/>
            <a:ext cx="1685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 (THOUSANDS)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59A42F6-1A9D-8AB6-FD59-49CB2084B375}"/>
              </a:ext>
            </a:extLst>
          </p:cNvPr>
          <p:cNvSpPr txBox="1"/>
          <p:nvPr/>
        </p:nvSpPr>
        <p:spPr>
          <a:xfrm>
            <a:off x="1487713" y="1840164"/>
            <a:ext cx="900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PRICE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58B6FE8-1280-5026-41CE-F5DD4B389108}"/>
              </a:ext>
            </a:extLst>
          </p:cNvPr>
          <p:cNvSpPr txBox="1"/>
          <p:nvPr/>
        </p:nvSpPr>
        <p:spPr>
          <a:xfrm>
            <a:off x="2153325" y="1440288"/>
            <a:ext cx="4212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SWISS MARKET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FOR JEANS 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B168116-6090-F094-393B-7FEE744D50FD}"/>
              </a:ext>
            </a:extLst>
          </p:cNvPr>
          <p:cNvCxnSpPr>
            <a:cxnSpLocks/>
          </p:cNvCxnSpPr>
          <p:nvPr/>
        </p:nvCxnSpPr>
        <p:spPr>
          <a:xfrm>
            <a:off x="4377059" y="3470139"/>
            <a:ext cx="0" cy="217133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07DAC87-D057-D09D-C28B-C45822874856}"/>
              </a:ext>
            </a:extLst>
          </p:cNvPr>
          <p:cNvCxnSpPr>
            <a:cxnSpLocks/>
          </p:cNvCxnSpPr>
          <p:nvPr/>
        </p:nvCxnSpPr>
        <p:spPr>
          <a:xfrm flipH="1">
            <a:off x="2453959" y="3472513"/>
            <a:ext cx="191598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A45D5E2-511F-C26F-2D7E-61BE3A79FECE}"/>
              </a:ext>
            </a:extLst>
          </p:cNvPr>
          <p:cNvGrpSpPr/>
          <p:nvPr/>
        </p:nvGrpSpPr>
        <p:grpSpPr>
          <a:xfrm flipV="1">
            <a:off x="4245427" y="3345627"/>
            <a:ext cx="249023" cy="249023"/>
            <a:chOff x="2568028" y="1885990"/>
            <a:chExt cx="297792" cy="297792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FD2B67-CF8F-A915-94BE-A5482F072AA9}"/>
                </a:ext>
              </a:extLst>
            </p:cNvPr>
            <p:cNvCxnSpPr/>
            <p:nvPr/>
          </p:nvCxnSpPr>
          <p:spPr>
            <a:xfrm>
              <a:off x="2568028" y="1885990"/>
              <a:ext cx="297792" cy="29779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384226A-FFCF-0448-69B2-6C633E5BCB0C}"/>
                </a:ext>
              </a:extLst>
            </p:cNvPr>
            <p:cNvCxnSpPr/>
            <p:nvPr/>
          </p:nvCxnSpPr>
          <p:spPr>
            <a:xfrm flipV="1">
              <a:off x="2585037" y="1903000"/>
              <a:ext cx="280782" cy="28078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1DA2057-62CD-436E-DBAD-9E0C89EC7C39}"/>
                  </a:ext>
                </a:extLst>
              </p:cNvPr>
              <p:cNvSpPr txBox="1"/>
              <p:nvPr/>
            </p:nvSpPr>
            <p:spPr>
              <a:xfrm>
                <a:off x="4096786" y="5692899"/>
                <a:ext cx="546305" cy="432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1DA2057-62CD-436E-DBAD-9E0C89EC7C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6786" y="5692899"/>
                <a:ext cx="546305" cy="43241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6BD8D7D-49E1-B6BA-C89D-B8784FC288D1}"/>
                  </a:ext>
                </a:extLst>
              </p:cNvPr>
              <p:cNvSpPr txBox="1"/>
              <p:nvPr/>
            </p:nvSpPr>
            <p:spPr>
              <a:xfrm>
                <a:off x="1841838" y="3256304"/>
                <a:ext cx="546305" cy="432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6BD8D7D-49E1-B6BA-C89D-B8784FC288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1838" y="3256304"/>
                <a:ext cx="546305" cy="43241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147FBB48-D9A9-ABD7-8AEA-ABBB4216825E}"/>
              </a:ext>
            </a:extLst>
          </p:cNvPr>
          <p:cNvSpPr txBox="1"/>
          <p:nvPr/>
        </p:nvSpPr>
        <p:spPr>
          <a:xfrm>
            <a:off x="10593027" y="1710345"/>
            <a:ext cx="989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B84DF4F-4A5E-F335-AE08-DA70AED80464}"/>
              </a:ext>
            </a:extLst>
          </p:cNvPr>
          <p:cNvCxnSpPr/>
          <p:nvPr/>
        </p:nvCxnSpPr>
        <p:spPr>
          <a:xfrm>
            <a:off x="2464716" y="4413281"/>
            <a:ext cx="3470499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B58E51A-4790-7E1C-F396-1F010B3E3F20}"/>
              </a:ext>
            </a:extLst>
          </p:cNvPr>
          <p:cNvSpPr txBox="1"/>
          <p:nvPr/>
        </p:nvSpPr>
        <p:spPr>
          <a:xfrm>
            <a:off x="5956843" y="4233391"/>
            <a:ext cx="49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</a:t>
            </a:r>
            <a:r>
              <a:rPr lang="en-US" b="1" baseline="-25000" dirty="0"/>
              <a:t>F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F637024-33C2-9FB3-5AE0-466217B0B858}"/>
              </a:ext>
            </a:extLst>
          </p:cNvPr>
          <p:cNvCxnSpPr>
            <a:cxnSpLocks/>
          </p:cNvCxnSpPr>
          <p:nvPr/>
        </p:nvCxnSpPr>
        <p:spPr>
          <a:xfrm>
            <a:off x="3637637" y="4421389"/>
            <a:ext cx="0" cy="122008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25EA4DC-35C6-09CB-0FEB-32C4CF986B82}"/>
              </a:ext>
            </a:extLst>
          </p:cNvPr>
          <p:cNvCxnSpPr>
            <a:cxnSpLocks/>
          </p:cNvCxnSpPr>
          <p:nvPr/>
        </p:nvCxnSpPr>
        <p:spPr>
          <a:xfrm>
            <a:off x="5314037" y="4413863"/>
            <a:ext cx="0" cy="122008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D1FCD6B-2CCF-B338-8ADF-401B6A82C64B}"/>
                  </a:ext>
                </a:extLst>
              </p:cNvPr>
              <p:cNvSpPr txBox="1"/>
              <p:nvPr/>
            </p:nvSpPr>
            <p:spPr>
              <a:xfrm>
                <a:off x="3364484" y="5692899"/>
                <a:ext cx="5463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D1FCD6B-2CCF-B338-8ADF-401B6A82C6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4484" y="5692899"/>
                <a:ext cx="546305" cy="369332"/>
              </a:xfrm>
              <a:prstGeom prst="rect">
                <a:avLst/>
              </a:prstGeom>
              <a:blipFill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14B1472-F088-5884-E3AA-2EC24B146029}"/>
                  </a:ext>
                </a:extLst>
              </p:cNvPr>
              <p:cNvSpPr txBox="1"/>
              <p:nvPr/>
            </p:nvSpPr>
            <p:spPr>
              <a:xfrm>
                <a:off x="5040884" y="5691989"/>
                <a:ext cx="5463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14B1472-F088-5884-E3AA-2EC24B1460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0884" y="5691989"/>
                <a:ext cx="546305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BDBDE0BF-B972-28F9-819F-B63E2589962D}"/>
              </a:ext>
            </a:extLst>
          </p:cNvPr>
          <p:cNvSpPr txBox="1"/>
          <p:nvPr/>
        </p:nvSpPr>
        <p:spPr>
          <a:xfrm>
            <a:off x="2872538" y="6313074"/>
            <a:ext cx="2257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DECREASE IN</a:t>
            </a:r>
            <a:br>
              <a:rPr lang="en-US" sz="1400" b="1" dirty="0">
                <a:solidFill>
                  <a:srgbClr val="C00000"/>
                </a:solidFill>
              </a:rPr>
            </a:br>
            <a:r>
              <a:rPr lang="en-US" sz="1400" b="1" dirty="0">
                <a:solidFill>
                  <a:srgbClr val="C00000"/>
                </a:solidFill>
              </a:rPr>
              <a:t>DOMESTIC PRODUCTION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4BCA23EB-723C-A1F4-2853-E1C7F7D34AE9}"/>
              </a:ext>
            </a:extLst>
          </p:cNvPr>
          <p:cNvSpPr/>
          <p:nvPr/>
        </p:nvSpPr>
        <p:spPr>
          <a:xfrm rot="10800000">
            <a:off x="3637636" y="6092128"/>
            <a:ext cx="727309" cy="191527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3CEAA94-ED85-B083-3300-EC18E82B3339}"/>
                  </a:ext>
                </a:extLst>
              </p:cNvPr>
              <p:cNvSpPr txBox="1"/>
              <p:nvPr/>
            </p:nvSpPr>
            <p:spPr>
              <a:xfrm>
                <a:off x="1874711" y="4228615"/>
                <a:ext cx="5463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3CEAA94-ED85-B083-3300-EC18E82B33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4711" y="4228615"/>
                <a:ext cx="546305" cy="369332"/>
              </a:xfrm>
              <a:prstGeom prst="rect">
                <a:avLst/>
              </a:prstGeom>
              <a:blipFill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>
            <a:extLst>
              <a:ext uri="{FF2B5EF4-FFF2-40B4-BE49-F238E27FC236}">
                <a16:creationId xmlns:a16="http://schemas.microsoft.com/office/drawing/2014/main" id="{E2A49767-8FC0-0728-364F-FD1300ADA9C9}"/>
              </a:ext>
            </a:extLst>
          </p:cNvPr>
          <p:cNvSpPr/>
          <p:nvPr/>
        </p:nvSpPr>
        <p:spPr>
          <a:xfrm>
            <a:off x="6365974" y="2642808"/>
            <a:ext cx="2117803" cy="1057880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DOMESTIC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PRODUCERS</a:t>
            </a:r>
            <a:r>
              <a:rPr lang="en-US" dirty="0">
                <a:solidFill>
                  <a:schemeClr val="tx1"/>
                </a:solidFill>
              </a:rPr>
              <a:t> ARE MADE </a:t>
            </a:r>
            <a:r>
              <a:rPr lang="en-US" b="1" u="sng" dirty="0">
                <a:solidFill>
                  <a:schemeClr val="tx1"/>
                </a:solidFill>
              </a:rPr>
              <a:t>WORSE</a:t>
            </a:r>
            <a:r>
              <a:rPr lang="en-US" u="sng" dirty="0">
                <a:solidFill>
                  <a:schemeClr val="tx1"/>
                </a:solidFill>
              </a:rPr>
              <a:t> </a:t>
            </a:r>
            <a:r>
              <a:rPr lang="en-US" b="1" u="sng" dirty="0">
                <a:solidFill>
                  <a:schemeClr val="tx1"/>
                </a:solidFill>
              </a:rPr>
              <a:t>OFF</a:t>
            </a:r>
          </a:p>
        </p:txBody>
      </p:sp>
    </p:spTree>
    <p:extLst>
      <p:ext uri="{BB962C8B-B14F-4D97-AF65-F5344CB8AC3E}">
        <p14:creationId xmlns:p14="http://schemas.microsoft.com/office/powerpoint/2010/main" val="1965998921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AA34767-C2C3-6CCB-AE29-3B47A8809FB7}"/>
              </a:ext>
            </a:extLst>
          </p:cNvPr>
          <p:cNvSpPr/>
          <p:nvPr/>
        </p:nvSpPr>
        <p:spPr>
          <a:xfrm>
            <a:off x="3524514" y="3487499"/>
            <a:ext cx="1610471" cy="215787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A43A7D-3A6D-EC36-5717-E0FB62B70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134" y="526276"/>
            <a:ext cx="8596668" cy="735874"/>
          </a:xfrm>
        </p:spPr>
        <p:txBody>
          <a:bodyPr/>
          <a:lstStyle/>
          <a:p>
            <a:r>
              <a:rPr lang="en-US" dirty="0"/>
              <a:t>Closed </a:t>
            </a:r>
            <a:r>
              <a:rPr lang="en-US" i="1" dirty="0"/>
              <a:t>vs</a:t>
            </a:r>
            <a:r>
              <a:rPr lang="en-US" dirty="0"/>
              <a:t> Open Economy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C0187D8-E631-E5E8-2230-5A0737B3A17E}"/>
              </a:ext>
            </a:extLst>
          </p:cNvPr>
          <p:cNvCxnSpPr/>
          <p:nvPr/>
        </p:nvCxnSpPr>
        <p:spPr>
          <a:xfrm flipV="1">
            <a:off x="2453959" y="1665984"/>
            <a:ext cx="0" cy="397548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2CE89B6-2B60-EA39-7FEA-AA23839E1C23}"/>
              </a:ext>
            </a:extLst>
          </p:cNvPr>
          <p:cNvCxnSpPr>
            <a:cxnSpLocks/>
          </p:cNvCxnSpPr>
          <p:nvPr/>
        </p:nvCxnSpPr>
        <p:spPr>
          <a:xfrm>
            <a:off x="2453959" y="5641471"/>
            <a:ext cx="421265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DEFEAD3-ACF6-4721-E8A8-ECB40AD3A070}"/>
              </a:ext>
            </a:extLst>
          </p:cNvPr>
          <p:cNvCxnSpPr>
            <a:cxnSpLocks/>
          </p:cNvCxnSpPr>
          <p:nvPr/>
        </p:nvCxnSpPr>
        <p:spPr>
          <a:xfrm flipV="1">
            <a:off x="3754076" y="2703025"/>
            <a:ext cx="2011986" cy="255874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C5B35A0-4296-F892-B43C-D9FEA6F38861}"/>
              </a:ext>
            </a:extLst>
          </p:cNvPr>
          <p:cNvCxnSpPr>
            <a:cxnSpLocks/>
          </p:cNvCxnSpPr>
          <p:nvPr/>
        </p:nvCxnSpPr>
        <p:spPr>
          <a:xfrm>
            <a:off x="2696066" y="2650097"/>
            <a:ext cx="2561154" cy="256115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F31F53A-4756-C560-169A-DFBC39D22885}"/>
              </a:ext>
            </a:extLst>
          </p:cNvPr>
          <p:cNvSpPr txBox="1"/>
          <p:nvPr/>
        </p:nvSpPr>
        <p:spPr>
          <a:xfrm>
            <a:off x="5710847" y="2345199"/>
            <a:ext cx="442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49E0AF7-FEC1-B72E-1189-5F9AD2EC3998}"/>
              </a:ext>
            </a:extLst>
          </p:cNvPr>
          <p:cNvSpPr txBox="1"/>
          <p:nvPr/>
        </p:nvSpPr>
        <p:spPr>
          <a:xfrm>
            <a:off x="5186905" y="5141443"/>
            <a:ext cx="566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56E68FE-8766-AB9F-DD8C-5F07C0AA3669}"/>
              </a:ext>
            </a:extLst>
          </p:cNvPr>
          <p:cNvSpPr txBox="1"/>
          <p:nvPr/>
        </p:nvSpPr>
        <p:spPr>
          <a:xfrm>
            <a:off x="6725636" y="5318304"/>
            <a:ext cx="1685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 (THOUSANDS)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59A42F6-1A9D-8AB6-FD59-49CB2084B375}"/>
              </a:ext>
            </a:extLst>
          </p:cNvPr>
          <p:cNvSpPr txBox="1"/>
          <p:nvPr/>
        </p:nvSpPr>
        <p:spPr>
          <a:xfrm>
            <a:off x="1487713" y="1840164"/>
            <a:ext cx="900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PRICE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58B6FE8-1280-5026-41CE-F5DD4B389108}"/>
              </a:ext>
            </a:extLst>
          </p:cNvPr>
          <p:cNvSpPr txBox="1"/>
          <p:nvPr/>
        </p:nvSpPr>
        <p:spPr>
          <a:xfrm>
            <a:off x="2153325" y="1440288"/>
            <a:ext cx="4212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GERMAN MARKET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FOR BRETZELS 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B168116-6090-F094-393B-7FEE744D50FD}"/>
              </a:ext>
            </a:extLst>
          </p:cNvPr>
          <p:cNvCxnSpPr>
            <a:cxnSpLocks/>
          </p:cNvCxnSpPr>
          <p:nvPr/>
        </p:nvCxnSpPr>
        <p:spPr>
          <a:xfrm>
            <a:off x="4433620" y="4405770"/>
            <a:ext cx="0" cy="123570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07DAC87-D057-D09D-C28B-C45822874856}"/>
              </a:ext>
            </a:extLst>
          </p:cNvPr>
          <p:cNvCxnSpPr>
            <a:cxnSpLocks/>
          </p:cNvCxnSpPr>
          <p:nvPr/>
        </p:nvCxnSpPr>
        <p:spPr>
          <a:xfrm flipH="1">
            <a:off x="2453959" y="4393202"/>
            <a:ext cx="197966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1DA2057-62CD-436E-DBAD-9E0C89EC7C39}"/>
                  </a:ext>
                </a:extLst>
              </p:cNvPr>
              <p:cNvSpPr txBox="1"/>
              <p:nvPr/>
            </p:nvSpPr>
            <p:spPr>
              <a:xfrm>
                <a:off x="4162776" y="5692899"/>
                <a:ext cx="546305" cy="432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1DA2057-62CD-436E-DBAD-9E0C89EC7C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2776" y="5692899"/>
                <a:ext cx="546305" cy="43241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6BD8D7D-49E1-B6BA-C89D-B8784FC288D1}"/>
                  </a:ext>
                </a:extLst>
              </p:cNvPr>
              <p:cNvSpPr txBox="1"/>
              <p:nvPr/>
            </p:nvSpPr>
            <p:spPr>
              <a:xfrm>
                <a:off x="1841838" y="4180135"/>
                <a:ext cx="546305" cy="432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6BD8D7D-49E1-B6BA-C89D-B8784FC288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1838" y="4180135"/>
                <a:ext cx="546305" cy="43241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147FBB48-D9A9-ABD7-8AEA-ABBB4216825E}"/>
              </a:ext>
            </a:extLst>
          </p:cNvPr>
          <p:cNvSpPr txBox="1"/>
          <p:nvPr/>
        </p:nvSpPr>
        <p:spPr>
          <a:xfrm>
            <a:off x="10593027" y="1710345"/>
            <a:ext cx="989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B84DF4F-4A5E-F335-AE08-DA70AED80464}"/>
              </a:ext>
            </a:extLst>
          </p:cNvPr>
          <p:cNvCxnSpPr/>
          <p:nvPr/>
        </p:nvCxnSpPr>
        <p:spPr>
          <a:xfrm>
            <a:off x="2464716" y="3483165"/>
            <a:ext cx="3470499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B58E51A-4790-7E1C-F396-1F010B3E3F20}"/>
              </a:ext>
            </a:extLst>
          </p:cNvPr>
          <p:cNvSpPr txBox="1"/>
          <p:nvPr/>
        </p:nvSpPr>
        <p:spPr>
          <a:xfrm>
            <a:off x="5956843" y="3303275"/>
            <a:ext cx="49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</a:t>
            </a:r>
            <a:r>
              <a:rPr lang="en-US" b="1" baseline="-25000" dirty="0"/>
              <a:t>F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F637024-33C2-9FB3-5AE0-466217B0B858}"/>
              </a:ext>
            </a:extLst>
          </p:cNvPr>
          <p:cNvCxnSpPr>
            <a:cxnSpLocks/>
          </p:cNvCxnSpPr>
          <p:nvPr/>
        </p:nvCxnSpPr>
        <p:spPr>
          <a:xfrm>
            <a:off x="3524514" y="3483165"/>
            <a:ext cx="0" cy="215830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25EA4DC-35C6-09CB-0FEB-32C4CF986B82}"/>
              </a:ext>
            </a:extLst>
          </p:cNvPr>
          <p:cNvCxnSpPr>
            <a:cxnSpLocks/>
          </p:cNvCxnSpPr>
          <p:nvPr/>
        </p:nvCxnSpPr>
        <p:spPr>
          <a:xfrm>
            <a:off x="5147499" y="3483165"/>
            <a:ext cx="0" cy="215077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D1FCD6B-2CCF-B338-8ADF-401B6A82C64B}"/>
                  </a:ext>
                </a:extLst>
              </p:cNvPr>
              <p:cNvSpPr txBox="1"/>
              <p:nvPr/>
            </p:nvSpPr>
            <p:spPr>
              <a:xfrm>
                <a:off x="3260788" y="5692899"/>
                <a:ext cx="5463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D1FCD6B-2CCF-B338-8ADF-401B6A82C6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0788" y="5692899"/>
                <a:ext cx="546305" cy="369332"/>
              </a:xfrm>
              <a:prstGeom prst="rect">
                <a:avLst/>
              </a:prstGeom>
              <a:blipFill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14B1472-F088-5884-E3AA-2EC24B146029}"/>
                  </a:ext>
                </a:extLst>
              </p:cNvPr>
              <p:cNvSpPr txBox="1"/>
              <p:nvPr/>
            </p:nvSpPr>
            <p:spPr>
              <a:xfrm>
                <a:off x="4883771" y="5691989"/>
                <a:ext cx="5463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14B1472-F088-5884-E3AA-2EC24B1460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771" y="5691989"/>
                <a:ext cx="546305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4E4C5FB-1F96-EA75-CFC2-B29377775E0F}"/>
                  </a:ext>
                </a:extLst>
              </p:cNvPr>
              <p:cNvSpPr txBox="1"/>
              <p:nvPr/>
            </p:nvSpPr>
            <p:spPr>
              <a:xfrm>
                <a:off x="1874711" y="3298499"/>
                <a:ext cx="5463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4E4C5FB-1F96-EA75-CFC2-B29377775E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4711" y="3298499"/>
                <a:ext cx="546305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" name="Group 38">
            <a:extLst>
              <a:ext uri="{FF2B5EF4-FFF2-40B4-BE49-F238E27FC236}">
                <a16:creationId xmlns:a16="http://schemas.microsoft.com/office/drawing/2014/main" id="{033B7DA7-EF6E-2687-06D6-BFEE2CD5DD8F}"/>
              </a:ext>
            </a:extLst>
          </p:cNvPr>
          <p:cNvGrpSpPr/>
          <p:nvPr/>
        </p:nvGrpSpPr>
        <p:grpSpPr>
          <a:xfrm flipV="1">
            <a:off x="4309108" y="4267909"/>
            <a:ext cx="249023" cy="249023"/>
            <a:chOff x="2568028" y="1885990"/>
            <a:chExt cx="297792" cy="297792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1BC5104-0997-8384-2285-6AD90E91F34E}"/>
                </a:ext>
              </a:extLst>
            </p:cNvPr>
            <p:cNvCxnSpPr/>
            <p:nvPr/>
          </p:nvCxnSpPr>
          <p:spPr>
            <a:xfrm>
              <a:off x="2568028" y="1885990"/>
              <a:ext cx="297792" cy="29779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DB74017-C6B8-C3E9-8A97-291B9A2369BD}"/>
                </a:ext>
              </a:extLst>
            </p:cNvPr>
            <p:cNvCxnSpPr/>
            <p:nvPr/>
          </p:nvCxnSpPr>
          <p:spPr>
            <a:xfrm flipV="1">
              <a:off x="2585037" y="1903000"/>
              <a:ext cx="280782" cy="28078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ight Brace 41">
            <a:extLst>
              <a:ext uri="{FF2B5EF4-FFF2-40B4-BE49-F238E27FC236}">
                <a16:creationId xmlns:a16="http://schemas.microsoft.com/office/drawing/2014/main" id="{44087CA2-F6CE-5945-CA9E-E58A893E3FF6}"/>
              </a:ext>
            </a:extLst>
          </p:cNvPr>
          <p:cNvSpPr/>
          <p:nvPr/>
        </p:nvSpPr>
        <p:spPr>
          <a:xfrm rot="5400000">
            <a:off x="3698867" y="4842864"/>
            <a:ext cx="202846" cy="2671148"/>
          </a:xfrm>
          <a:prstGeom prst="rightBrace">
            <a:avLst>
              <a:gd name="adj1" fmla="val 147059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Brace 42">
            <a:extLst>
              <a:ext uri="{FF2B5EF4-FFF2-40B4-BE49-F238E27FC236}">
                <a16:creationId xmlns:a16="http://schemas.microsoft.com/office/drawing/2014/main" id="{6455B420-FCDC-792D-30FD-659754175BBB}"/>
              </a:ext>
            </a:extLst>
          </p:cNvPr>
          <p:cNvSpPr/>
          <p:nvPr/>
        </p:nvSpPr>
        <p:spPr>
          <a:xfrm rot="16200000">
            <a:off x="4239206" y="2451142"/>
            <a:ext cx="202846" cy="1613741"/>
          </a:xfrm>
          <a:prstGeom prst="rightBrace">
            <a:avLst>
              <a:gd name="adj1" fmla="val 147059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4F1B078-DF34-A094-B983-F093B98F4676}"/>
              </a:ext>
            </a:extLst>
          </p:cNvPr>
          <p:cNvSpPr txBox="1"/>
          <p:nvPr/>
        </p:nvSpPr>
        <p:spPr>
          <a:xfrm>
            <a:off x="3165678" y="6331724"/>
            <a:ext cx="1282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DOMESTIC PRODUCTION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1A8D5C8-0585-E7A5-5985-E74BA534468E}"/>
              </a:ext>
            </a:extLst>
          </p:cNvPr>
          <p:cNvSpPr txBox="1"/>
          <p:nvPr/>
        </p:nvSpPr>
        <p:spPr>
          <a:xfrm>
            <a:off x="3699214" y="2827906"/>
            <a:ext cx="12828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EXPORTS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E61F7CE-754C-CD5D-3293-2167353438D7}"/>
              </a:ext>
            </a:extLst>
          </p:cNvPr>
          <p:cNvCxnSpPr/>
          <p:nvPr/>
        </p:nvCxnSpPr>
        <p:spPr>
          <a:xfrm flipH="1">
            <a:off x="4826442" y="4336111"/>
            <a:ext cx="723568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363B7BD-855F-89CD-1D7F-9E23856D0524}"/>
              </a:ext>
            </a:extLst>
          </p:cNvPr>
          <p:cNvSpPr txBox="1"/>
          <p:nvPr/>
        </p:nvSpPr>
        <p:spPr>
          <a:xfrm>
            <a:off x="5561511" y="4074501"/>
            <a:ext cx="1020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2060"/>
                </a:solidFill>
              </a:rPr>
              <a:t>EXPORT REVENUE</a:t>
            </a:r>
          </a:p>
        </p:txBody>
      </p:sp>
    </p:spTree>
    <p:extLst>
      <p:ext uri="{BB962C8B-B14F-4D97-AF65-F5344CB8AC3E}">
        <p14:creationId xmlns:p14="http://schemas.microsoft.com/office/powerpoint/2010/main" val="3084802356"/>
      </p:ext>
    </p:extLst>
  </p:cSld>
  <p:clrMapOvr>
    <a:masterClrMapping/>
  </p:clrMapOvr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43A7D-3A6D-EC36-5717-E0FB62B70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134" y="526276"/>
            <a:ext cx="8596668" cy="735874"/>
          </a:xfrm>
        </p:spPr>
        <p:txBody>
          <a:bodyPr/>
          <a:lstStyle/>
          <a:p>
            <a:r>
              <a:rPr lang="en-US" dirty="0"/>
              <a:t>Closed </a:t>
            </a:r>
            <a:r>
              <a:rPr lang="en-US" i="1" dirty="0"/>
              <a:t>vs</a:t>
            </a:r>
            <a:r>
              <a:rPr lang="en-US" dirty="0"/>
              <a:t> Open Economy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C0187D8-E631-E5E8-2230-5A0737B3A17E}"/>
              </a:ext>
            </a:extLst>
          </p:cNvPr>
          <p:cNvCxnSpPr/>
          <p:nvPr/>
        </p:nvCxnSpPr>
        <p:spPr>
          <a:xfrm flipV="1">
            <a:off x="2453959" y="1665984"/>
            <a:ext cx="0" cy="397548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2CE89B6-2B60-EA39-7FEA-AA23839E1C23}"/>
              </a:ext>
            </a:extLst>
          </p:cNvPr>
          <p:cNvCxnSpPr>
            <a:cxnSpLocks/>
          </p:cNvCxnSpPr>
          <p:nvPr/>
        </p:nvCxnSpPr>
        <p:spPr>
          <a:xfrm>
            <a:off x="2453959" y="5641471"/>
            <a:ext cx="421265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DEFEAD3-ACF6-4721-E8A8-ECB40AD3A070}"/>
              </a:ext>
            </a:extLst>
          </p:cNvPr>
          <p:cNvCxnSpPr>
            <a:cxnSpLocks/>
          </p:cNvCxnSpPr>
          <p:nvPr/>
        </p:nvCxnSpPr>
        <p:spPr>
          <a:xfrm flipV="1">
            <a:off x="3754076" y="2703025"/>
            <a:ext cx="2011986" cy="255874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C5B35A0-4296-F892-B43C-D9FEA6F38861}"/>
              </a:ext>
            </a:extLst>
          </p:cNvPr>
          <p:cNvCxnSpPr>
            <a:cxnSpLocks/>
          </p:cNvCxnSpPr>
          <p:nvPr/>
        </p:nvCxnSpPr>
        <p:spPr>
          <a:xfrm>
            <a:off x="2696066" y="2650097"/>
            <a:ext cx="2561154" cy="256115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F31F53A-4756-C560-169A-DFBC39D22885}"/>
              </a:ext>
            </a:extLst>
          </p:cNvPr>
          <p:cNvSpPr txBox="1"/>
          <p:nvPr/>
        </p:nvSpPr>
        <p:spPr>
          <a:xfrm>
            <a:off x="5710847" y="2345199"/>
            <a:ext cx="442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49E0AF7-FEC1-B72E-1189-5F9AD2EC3998}"/>
              </a:ext>
            </a:extLst>
          </p:cNvPr>
          <p:cNvSpPr txBox="1"/>
          <p:nvPr/>
        </p:nvSpPr>
        <p:spPr>
          <a:xfrm>
            <a:off x="5186905" y="5141443"/>
            <a:ext cx="566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56E68FE-8766-AB9F-DD8C-5F07C0AA3669}"/>
              </a:ext>
            </a:extLst>
          </p:cNvPr>
          <p:cNvSpPr txBox="1"/>
          <p:nvPr/>
        </p:nvSpPr>
        <p:spPr>
          <a:xfrm>
            <a:off x="6725636" y="5318304"/>
            <a:ext cx="1685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 (THOUSANDS)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59A42F6-1A9D-8AB6-FD59-49CB2084B375}"/>
              </a:ext>
            </a:extLst>
          </p:cNvPr>
          <p:cNvSpPr txBox="1"/>
          <p:nvPr/>
        </p:nvSpPr>
        <p:spPr>
          <a:xfrm>
            <a:off x="1487713" y="1840164"/>
            <a:ext cx="900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PRICE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58B6FE8-1280-5026-41CE-F5DD4B389108}"/>
              </a:ext>
            </a:extLst>
          </p:cNvPr>
          <p:cNvSpPr txBox="1"/>
          <p:nvPr/>
        </p:nvSpPr>
        <p:spPr>
          <a:xfrm>
            <a:off x="2153325" y="1440288"/>
            <a:ext cx="4212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GERMAN MARKET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FOR BRETZELS 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B168116-6090-F094-393B-7FEE744D50FD}"/>
              </a:ext>
            </a:extLst>
          </p:cNvPr>
          <p:cNvCxnSpPr>
            <a:cxnSpLocks/>
          </p:cNvCxnSpPr>
          <p:nvPr/>
        </p:nvCxnSpPr>
        <p:spPr>
          <a:xfrm>
            <a:off x="4433620" y="4405770"/>
            <a:ext cx="0" cy="123570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07DAC87-D057-D09D-C28B-C45822874856}"/>
              </a:ext>
            </a:extLst>
          </p:cNvPr>
          <p:cNvCxnSpPr>
            <a:cxnSpLocks/>
          </p:cNvCxnSpPr>
          <p:nvPr/>
        </p:nvCxnSpPr>
        <p:spPr>
          <a:xfrm flipH="1">
            <a:off x="2453959" y="4393202"/>
            <a:ext cx="197966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1DA2057-62CD-436E-DBAD-9E0C89EC7C39}"/>
                  </a:ext>
                </a:extLst>
              </p:cNvPr>
              <p:cNvSpPr txBox="1"/>
              <p:nvPr/>
            </p:nvSpPr>
            <p:spPr>
              <a:xfrm>
                <a:off x="4162776" y="5692899"/>
                <a:ext cx="546305" cy="432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1DA2057-62CD-436E-DBAD-9E0C89EC7C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2776" y="5692899"/>
                <a:ext cx="546305" cy="43241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6BD8D7D-49E1-B6BA-C89D-B8784FC288D1}"/>
                  </a:ext>
                </a:extLst>
              </p:cNvPr>
              <p:cNvSpPr txBox="1"/>
              <p:nvPr/>
            </p:nvSpPr>
            <p:spPr>
              <a:xfrm>
                <a:off x="1841838" y="4180135"/>
                <a:ext cx="546305" cy="432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6BD8D7D-49E1-B6BA-C89D-B8784FC288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1838" y="4180135"/>
                <a:ext cx="546305" cy="43241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147FBB48-D9A9-ABD7-8AEA-ABBB4216825E}"/>
              </a:ext>
            </a:extLst>
          </p:cNvPr>
          <p:cNvSpPr txBox="1"/>
          <p:nvPr/>
        </p:nvSpPr>
        <p:spPr>
          <a:xfrm>
            <a:off x="10593027" y="1710345"/>
            <a:ext cx="989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B84DF4F-4A5E-F335-AE08-DA70AED80464}"/>
              </a:ext>
            </a:extLst>
          </p:cNvPr>
          <p:cNvCxnSpPr/>
          <p:nvPr/>
        </p:nvCxnSpPr>
        <p:spPr>
          <a:xfrm>
            <a:off x="2464716" y="3483165"/>
            <a:ext cx="3470499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B58E51A-4790-7E1C-F396-1F010B3E3F20}"/>
              </a:ext>
            </a:extLst>
          </p:cNvPr>
          <p:cNvSpPr txBox="1"/>
          <p:nvPr/>
        </p:nvSpPr>
        <p:spPr>
          <a:xfrm>
            <a:off x="5956843" y="3303275"/>
            <a:ext cx="49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</a:t>
            </a:r>
            <a:r>
              <a:rPr lang="en-US" b="1" baseline="-25000" dirty="0"/>
              <a:t>F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F637024-33C2-9FB3-5AE0-466217B0B858}"/>
              </a:ext>
            </a:extLst>
          </p:cNvPr>
          <p:cNvCxnSpPr>
            <a:cxnSpLocks/>
          </p:cNvCxnSpPr>
          <p:nvPr/>
        </p:nvCxnSpPr>
        <p:spPr>
          <a:xfrm>
            <a:off x="3524514" y="3483165"/>
            <a:ext cx="0" cy="215830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25EA4DC-35C6-09CB-0FEB-32C4CF986B82}"/>
              </a:ext>
            </a:extLst>
          </p:cNvPr>
          <p:cNvCxnSpPr>
            <a:cxnSpLocks/>
          </p:cNvCxnSpPr>
          <p:nvPr/>
        </p:nvCxnSpPr>
        <p:spPr>
          <a:xfrm>
            <a:off x="5147499" y="3483165"/>
            <a:ext cx="0" cy="215077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D1FCD6B-2CCF-B338-8ADF-401B6A82C64B}"/>
                  </a:ext>
                </a:extLst>
              </p:cNvPr>
              <p:cNvSpPr txBox="1"/>
              <p:nvPr/>
            </p:nvSpPr>
            <p:spPr>
              <a:xfrm>
                <a:off x="3260788" y="5692899"/>
                <a:ext cx="5463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D1FCD6B-2CCF-B338-8ADF-401B6A82C6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0788" y="5692899"/>
                <a:ext cx="546305" cy="369332"/>
              </a:xfrm>
              <a:prstGeom prst="rect">
                <a:avLst/>
              </a:prstGeom>
              <a:blipFill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14B1472-F088-5884-E3AA-2EC24B146029}"/>
                  </a:ext>
                </a:extLst>
              </p:cNvPr>
              <p:cNvSpPr txBox="1"/>
              <p:nvPr/>
            </p:nvSpPr>
            <p:spPr>
              <a:xfrm>
                <a:off x="4883771" y="5691989"/>
                <a:ext cx="5463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14B1472-F088-5884-E3AA-2EC24B1460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771" y="5691989"/>
                <a:ext cx="546305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Arrow: Right 9">
            <a:extLst>
              <a:ext uri="{FF2B5EF4-FFF2-40B4-BE49-F238E27FC236}">
                <a16:creationId xmlns:a16="http://schemas.microsoft.com/office/drawing/2014/main" id="{786CDC7E-C80C-4A36-A690-61F23338E576}"/>
              </a:ext>
            </a:extLst>
          </p:cNvPr>
          <p:cNvSpPr/>
          <p:nvPr/>
        </p:nvSpPr>
        <p:spPr>
          <a:xfrm rot="10800000">
            <a:off x="3524514" y="6113657"/>
            <a:ext cx="909106" cy="191527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DBDE0BF-B972-28F9-819F-B63E2589962D}"/>
              </a:ext>
            </a:extLst>
          </p:cNvPr>
          <p:cNvSpPr txBox="1"/>
          <p:nvPr/>
        </p:nvSpPr>
        <p:spPr>
          <a:xfrm>
            <a:off x="2818280" y="6315196"/>
            <a:ext cx="231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DECREASE IN</a:t>
            </a:r>
            <a:br>
              <a:rPr lang="en-US" sz="1400" b="1" dirty="0">
                <a:solidFill>
                  <a:srgbClr val="C00000"/>
                </a:solidFill>
              </a:rPr>
            </a:br>
            <a:r>
              <a:rPr lang="en-US" sz="1400" b="1" dirty="0">
                <a:solidFill>
                  <a:srgbClr val="C00000"/>
                </a:solidFill>
              </a:rPr>
              <a:t>DOMESTIC CONSUMPTION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4E4C5FB-1F96-EA75-CFC2-B29377775E0F}"/>
                  </a:ext>
                </a:extLst>
              </p:cNvPr>
              <p:cNvSpPr txBox="1"/>
              <p:nvPr/>
            </p:nvSpPr>
            <p:spPr>
              <a:xfrm>
                <a:off x="1874711" y="3298499"/>
                <a:ext cx="5463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4E4C5FB-1F96-EA75-CFC2-B29377775E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4711" y="3298499"/>
                <a:ext cx="546305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>
            <a:extLst>
              <a:ext uri="{FF2B5EF4-FFF2-40B4-BE49-F238E27FC236}">
                <a16:creationId xmlns:a16="http://schemas.microsoft.com/office/drawing/2014/main" id="{0D9D04F9-C1DD-0897-946C-6B657F76B26B}"/>
              </a:ext>
            </a:extLst>
          </p:cNvPr>
          <p:cNvSpPr/>
          <p:nvPr/>
        </p:nvSpPr>
        <p:spPr>
          <a:xfrm>
            <a:off x="6779600" y="3097683"/>
            <a:ext cx="2231254" cy="1140295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DOMESTIC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CONSUMERS</a:t>
            </a:r>
            <a:r>
              <a:rPr lang="en-US" dirty="0">
                <a:solidFill>
                  <a:schemeClr val="tx1"/>
                </a:solidFill>
              </a:rPr>
              <a:t> ARE MADE </a:t>
            </a:r>
            <a:r>
              <a:rPr lang="en-US" b="1" u="sng" dirty="0">
                <a:solidFill>
                  <a:schemeClr val="tx1"/>
                </a:solidFill>
              </a:rPr>
              <a:t>WORSE</a:t>
            </a:r>
            <a:r>
              <a:rPr lang="en-US" u="sng" dirty="0">
                <a:solidFill>
                  <a:schemeClr val="tx1"/>
                </a:solidFill>
              </a:rPr>
              <a:t> </a:t>
            </a:r>
            <a:r>
              <a:rPr lang="en-US" b="1" u="sng" dirty="0">
                <a:solidFill>
                  <a:schemeClr val="tx1"/>
                </a:solidFill>
              </a:rPr>
              <a:t>OFF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33B7DA7-EF6E-2687-06D6-BFEE2CD5DD8F}"/>
              </a:ext>
            </a:extLst>
          </p:cNvPr>
          <p:cNvGrpSpPr/>
          <p:nvPr/>
        </p:nvGrpSpPr>
        <p:grpSpPr>
          <a:xfrm flipV="1">
            <a:off x="4309108" y="4267909"/>
            <a:ext cx="249023" cy="249023"/>
            <a:chOff x="2568028" y="1885990"/>
            <a:chExt cx="297792" cy="297792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1BC5104-0997-8384-2285-6AD90E91F34E}"/>
                </a:ext>
              </a:extLst>
            </p:cNvPr>
            <p:cNvCxnSpPr/>
            <p:nvPr/>
          </p:nvCxnSpPr>
          <p:spPr>
            <a:xfrm>
              <a:off x="2568028" y="1885990"/>
              <a:ext cx="297792" cy="29779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DB74017-C6B8-C3E9-8A97-291B9A2369BD}"/>
                </a:ext>
              </a:extLst>
            </p:cNvPr>
            <p:cNvCxnSpPr/>
            <p:nvPr/>
          </p:nvCxnSpPr>
          <p:spPr>
            <a:xfrm flipV="1">
              <a:off x="2585037" y="1903000"/>
              <a:ext cx="280782" cy="28078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88586352"/>
      </p:ext>
    </p:extLst>
  </p:cSld>
  <p:clrMapOvr>
    <a:masterClrMapping/>
  </p:clrMapOvr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43A7D-3A6D-EC36-5717-E0FB62B70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134" y="526276"/>
            <a:ext cx="8596668" cy="735874"/>
          </a:xfrm>
        </p:spPr>
        <p:txBody>
          <a:bodyPr/>
          <a:lstStyle/>
          <a:p>
            <a:r>
              <a:rPr lang="en-US" dirty="0"/>
              <a:t>Closed </a:t>
            </a:r>
            <a:r>
              <a:rPr lang="en-US" i="1" dirty="0"/>
              <a:t>vs</a:t>
            </a:r>
            <a:r>
              <a:rPr lang="en-US" dirty="0"/>
              <a:t> Open Economy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C0187D8-E631-E5E8-2230-5A0737B3A17E}"/>
              </a:ext>
            </a:extLst>
          </p:cNvPr>
          <p:cNvCxnSpPr/>
          <p:nvPr/>
        </p:nvCxnSpPr>
        <p:spPr>
          <a:xfrm flipV="1">
            <a:off x="2453959" y="1665984"/>
            <a:ext cx="0" cy="397548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2CE89B6-2B60-EA39-7FEA-AA23839E1C23}"/>
              </a:ext>
            </a:extLst>
          </p:cNvPr>
          <p:cNvCxnSpPr>
            <a:cxnSpLocks/>
          </p:cNvCxnSpPr>
          <p:nvPr/>
        </p:nvCxnSpPr>
        <p:spPr>
          <a:xfrm>
            <a:off x="2453959" y="5641471"/>
            <a:ext cx="421265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DEFEAD3-ACF6-4721-E8A8-ECB40AD3A070}"/>
              </a:ext>
            </a:extLst>
          </p:cNvPr>
          <p:cNvCxnSpPr>
            <a:cxnSpLocks/>
          </p:cNvCxnSpPr>
          <p:nvPr/>
        </p:nvCxnSpPr>
        <p:spPr>
          <a:xfrm flipV="1">
            <a:off x="3754076" y="2703025"/>
            <a:ext cx="2011986" cy="255874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C5B35A0-4296-F892-B43C-D9FEA6F38861}"/>
              </a:ext>
            </a:extLst>
          </p:cNvPr>
          <p:cNvCxnSpPr>
            <a:cxnSpLocks/>
          </p:cNvCxnSpPr>
          <p:nvPr/>
        </p:nvCxnSpPr>
        <p:spPr>
          <a:xfrm>
            <a:off x="2696066" y="2650097"/>
            <a:ext cx="2561154" cy="256115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F31F53A-4756-C560-169A-DFBC39D22885}"/>
              </a:ext>
            </a:extLst>
          </p:cNvPr>
          <p:cNvSpPr txBox="1"/>
          <p:nvPr/>
        </p:nvSpPr>
        <p:spPr>
          <a:xfrm>
            <a:off x="5710847" y="2345199"/>
            <a:ext cx="442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49E0AF7-FEC1-B72E-1189-5F9AD2EC3998}"/>
              </a:ext>
            </a:extLst>
          </p:cNvPr>
          <p:cNvSpPr txBox="1"/>
          <p:nvPr/>
        </p:nvSpPr>
        <p:spPr>
          <a:xfrm>
            <a:off x="5186905" y="5141443"/>
            <a:ext cx="566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56E68FE-8766-AB9F-DD8C-5F07C0AA3669}"/>
              </a:ext>
            </a:extLst>
          </p:cNvPr>
          <p:cNvSpPr txBox="1"/>
          <p:nvPr/>
        </p:nvSpPr>
        <p:spPr>
          <a:xfrm>
            <a:off x="6725636" y="5318304"/>
            <a:ext cx="1685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 (THOUSANDS)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59A42F6-1A9D-8AB6-FD59-49CB2084B375}"/>
              </a:ext>
            </a:extLst>
          </p:cNvPr>
          <p:cNvSpPr txBox="1"/>
          <p:nvPr/>
        </p:nvSpPr>
        <p:spPr>
          <a:xfrm>
            <a:off x="1487713" y="1840164"/>
            <a:ext cx="900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PRICE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58B6FE8-1280-5026-41CE-F5DD4B389108}"/>
              </a:ext>
            </a:extLst>
          </p:cNvPr>
          <p:cNvSpPr txBox="1"/>
          <p:nvPr/>
        </p:nvSpPr>
        <p:spPr>
          <a:xfrm>
            <a:off x="2153325" y="1440288"/>
            <a:ext cx="4212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GERMAN MARKET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FOR BRETZELS 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B168116-6090-F094-393B-7FEE744D50FD}"/>
              </a:ext>
            </a:extLst>
          </p:cNvPr>
          <p:cNvCxnSpPr>
            <a:cxnSpLocks/>
          </p:cNvCxnSpPr>
          <p:nvPr/>
        </p:nvCxnSpPr>
        <p:spPr>
          <a:xfrm>
            <a:off x="4433620" y="4405770"/>
            <a:ext cx="0" cy="123570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07DAC87-D057-D09D-C28B-C45822874856}"/>
              </a:ext>
            </a:extLst>
          </p:cNvPr>
          <p:cNvCxnSpPr>
            <a:cxnSpLocks/>
          </p:cNvCxnSpPr>
          <p:nvPr/>
        </p:nvCxnSpPr>
        <p:spPr>
          <a:xfrm flipH="1">
            <a:off x="2453959" y="4393202"/>
            <a:ext cx="197966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1DA2057-62CD-436E-DBAD-9E0C89EC7C39}"/>
                  </a:ext>
                </a:extLst>
              </p:cNvPr>
              <p:cNvSpPr txBox="1"/>
              <p:nvPr/>
            </p:nvSpPr>
            <p:spPr>
              <a:xfrm>
                <a:off x="4162776" y="5692899"/>
                <a:ext cx="546305" cy="432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1DA2057-62CD-436E-DBAD-9E0C89EC7C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2776" y="5692899"/>
                <a:ext cx="546305" cy="43241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6BD8D7D-49E1-B6BA-C89D-B8784FC288D1}"/>
                  </a:ext>
                </a:extLst>
              </p:cNvPr>
              <p:cNvSpPr txBox="1"/>
              <p:nvPr/>
            </p:nvSpPr>
            <p:spPr>
              <a:xfrm>
                <a:off x="1841838" y="4180135"/>
                <a:ext cx="546305" cy="432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6BD8D7D-49E1-B6BA-C89D-B8784FC288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1838" y="4180135"/>
                <a:ext cx="546305" cy="43241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147FBB48-D9A9-ABD7-8AEA-ABBB4216825E}"/>
              </a:ext>
            </a:extLst>
          </p:cNvPr>
          <p:cNvSpPr txBox="1"/>
          <p:nvPr/>
        </p:nvSpPr>
        <p:spPr>
          <a:xfrm>
            <a:off x="10593027" y="1710345"/>
            <a:ext cx="989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B84DF4F-4A5E-F335-AE08-DA70AED80464}"/>
              </a:ext>
            </a:extLst>
          </p:cNvPr>
          <p:cNvCxnSpPr/>
          <p:nvPr/>
        </p:nvCxnSpPr>
        <p:spPr>
          <a:xfrm>
            <a:off x="2464716" y="3483165"/>
            <a:ext cx="3470499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B58E51A-4790-7E1C-F396-1F010B3E3F20}"/>
              </a:ext>
            </a:extLst>
          </p:cNvPr>
          <p:cNvSpPr txBox="1"/>
          <p:nvPr/>
        </p:nvSpPr>
        <p:spPr>
          <a:xfrm>
            <a:off x="5956843" y="3303275"/>
            <a:ext cx="49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</a:t>
            </a:r>
            <a:r>
              <a:rPr lang="en-US" b="1" baseline="-25000" dirty="0"/>
              <a:t>F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F637024-33C2-9FB3-5AE0-466217B0B858}"/>
              </a:ext>
            </a:extLst>
          </p:cNvPr>
          <p:cNvCxnSpPr>
            <a:cxnSpLocks/>
          </p:cNvCxnSpPr>
          <p:nvPr/>
        </p:nvCxnSpPr>
        <p:spPr>
          <a:xfrm>
            <a:off x="3524514" y="3483165"/>
            <a:ext cx="0" cy="215830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25EA4DC-35C6-09CB-0FEB-32C4CF986B82}"/>
              </a:ext>
            </a:extLst>
          </p:cNvPr>
          <p:cNvCxnSpPr>
            <a:cxnSpLocks/>
          </p:cNvCxnSpPr>
          <p:nvPr/>
        </p:nvCxnSpPr>
        <p:spPr>
          <a:xfrm>
            <a:off x="5147499" y="3483165"/>
            <a:ext cx="0" cy="215077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D1FCD6B-2CCF-B338-8ADF-401B6A82C64B}"/>
                  </a:ext>
                </a:extLst>
              </p:cNvPr>
              <p:cNvSpPr txBox="1"/>
              <p:nvPr/>
            </p:nvSpPr>
            <p:spPr>
              <a:xfrm>
                <a:off x="3260788" y="5692899"/>
                <a:ext cx="5463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D1FCD6B-2CCF-B338-8ADF-401B6A82C6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0788" y="5692899"/>
                <a:ext cx="546305" cy="369332"/>
              </a:xfrm>
              <a:prstGeom prst="rect">
                <a:avLst/>
              </a:prstGeom>
              <a:blipFill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14B1472-F088-5884-E3AA-2EC24B146029}"/>
                  </a:ext>
                </a:extLst>
              </p:cNvPr>
              <p:cNvSpPr txBox="1"/>
              <p:nvPr/>
            </p:nvSpPr>
            <p:spPr>
              <a:xfrm>
                <a:off x="4883771" y="5691989"/>
                <a:ext cx="5463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14B1472-F088-5884-E3AA-2EC24B1460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771" y="5691989"/>
                <a:ext cx="546305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Arrow: Right 9">
            <a:extLst>
              <a:ext uri="{FF2B5EF4-FFF2-40B4-BE49-F238E27FC236}">
                <a16:creationId xmlns:a16="http://schemas.microsoft.com/office/drawing/2014/main" id="{786CDC7E-C80C-4A36-A690-61F23338E576}"/>
              </a:ext>
            </a:extLst>
          </p:cNvPr>
          <p:cNvSpPr/>
          <p:nvPr/>
        </p:nvSpPr>
        <p:spPr>
          <a:xfrm>
            <a:off x="4404520" y="6091760"/>
            <a:ext cx="742979" cy="191527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DBDE0BF-B972-28F9-819F-B63E2589962D}"/>
              </a:ext>
            </a:extLst>
          </p:cNvPr>
          <p:cNvSpPr txBox="1"/>
          <p:nvPr/>
        </p:nvSpPr>
        <p:spPr>
          <a:xfrm>
            <a:off x="3623673" y="6313726"/>
            <a:ext cx="2272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INCREASE IN</a:t>
            </a: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DOMESTIC PRODUCTION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4E4C5FB-1F96-EA75-CFC2-B29377775E0F}"/>
                  </a:ext>
                </a:extLst>
              </p:cNvPr>
              <p:cNvSpPr txBox="1"/>
              <p:nvPr/>
            </p:nvSpPr>
            <p:spPr>
              <a:xfrm>
                <a:off x="1874711" y="3298499"/>
                <a:ext cx="5463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4E4C5FB-1F96-EA75-CFC2-B29377775E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4711" y="3298499"/>
                <a:ext cx="546305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>
            <a:extLst>
              <a:ext uri="{FF2B5EF4-FFF2-40B4-BE49-F238E27FC236}">
                <a16:creationId xmlns:a16="http://schemas.microsoft.com/office/drawing/2014/main" id="{0D9D04F9-C1DD-0897-946C-6B657F76B26B}"/>
              </a:ext>
            </a:extLst>
          </p:cNvPr>
          <p:cNvSpPr/>
          <p:nvPr/>
        </p:nvSpPr>
        <p:spPr>
          <a:xfrm>
            <a:off x="6896610" y="3097683"/>
            <a:ext cx="1913699" cy="1140295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DOMESTIC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FIRMS</a:t>
            </a:r>
            <a:r>
              <a:rPr lang="en-US" dirty="0">
                <a:solidFill>
                  <a:schemeClr val="tx1"/>
                </a:solidFill>
              </a:rPr>
              <a:t> ARE MADE </a:t>
            </a:r>
            <a:r>
              <a:rPr lang="en-US" b="1" u="sng" dirty="0">
                <a:solidFill>
                  <a:schemeClr val="tx1"/>
                </a:solidFill>
              </a:rPr>
              <a:t>BETTER</a:t>
            </a:r>
            <a:r>
              <a:rPr lang="en-US" u="sng" dirty="0">
                <a:solidFill>
                  <a:schemeClr val="tx1"/>
                </a:solidFill>
              </a:rPr>
              <a:t> </a:t>
            </a:r>
            <a:r>
              <a:rPr lang="en-US" b="1" u="sng" dirty="0">
                <a:solidFill>
                  <a:schemeClr val="tx1"/>
                </a:solidFill>
              </a:rPr>
              <a:t>OFF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29BDB42-3B6F-C86A-F3F7-F9D0DF866304}"/>
              </a:ext>
            </a:extLst>
          </p:cNvPr>
          <p:cNvGrpSpPr/>
          <p:nvPr/>
        </p:nvGrpSpPr>
        <p:grpSpPr>
          <a:xfrm flipV="1">
            <a:off x="4309108" y="4267909"/>
            <a:ext cx="249023" cy="249023"/>
            <a:chOff x="2568028" y="1885990"/>
            <a:chExt cx="297792" cy="297792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37D063C-76FC-602D-F804-F328DFB3AA1F}"/>
                </a:ext>
              </a:extLst>
            </p:cNvPr>
            <p:cNvCxnSpPr/>
            <p:nvPr/>
          </p:nvCxnSpPr>
          <p:spPr>
            <a:xfrm>
              <a:off x="2568028" y="1885990"/>
              <a:ext cx="297792" cy="29779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3038D3-BB6B-76FD-F94E-A792154C9081}"/>
                </a:ext>
              </a:extLst>
            </p:cNvPr>
            <p:cNvCxnSpPr/>
            <p:nvPr/>
          </p:nvCxnSpPr>
          <p:spPr>
            <a:xfrm flipV="1">
              <a:off x="2585037" y="1903000"/>
              <a:ext cx="280782" cy="28078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58602416"/>
      </p:ext>
    </p:extLst>
  </p:cSld>
  <p:clrMapOvr>
    <a:masterClrMapping/>
  </p:clrMapOvr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necteur droit 5">
            <a:extLst>
              <a:ext uri="{FF2B5EF4-FFF2-40B4-BE49-F238E27FC236}">
                <a16:creationId xmlns:a16="http://schemas.microsoft.com/office/drawing/2014/main" id="{C011BBD8-5BD2-4CEB-A945-E3308E5AD2C9}"/>
              </a:ext>
            </a:extLst>
          </p:cNvPr>
          <p:cNvCxnSpPr>
            <a:cxnSpLocks/>
          </p:cNvCxnSpPr>
          <p:nvPr/>
        </p:nvCxnSpPr>
        <p:spPr>
          <a:xfrm>
            <a:off x="2329739" y="2260042"/>
            <a:ext cx="2018923" cy="3592414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>
            <a:cxnSpLocks/>
          </p:cNvCxnSpPr>
          <p:nvPr/>
        </p:nvCxnSpPr>
        <p:spPr>
          <a:xfrm>
            <a:off x="2329739" y="5007217"/>
            <a:ext cx="5485693" cy="84730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avec flèche 3"/>
          <p:cNvCxnSpPr>
            <a:cxnSpLocks/>
          </p:cNvCxnSpPr>
          <p:nvPr/>
        </p:nvCxnSpPr>
        <p:spPr>
          <a:xfrm flipV="1">
            <a:off x="2329739" y="1409252"/>
            <a:ext cx="0" cy="444988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/>
          <p:cNvCxnSpPr>
            <a:cxnSpLocks/>
          </p:cNvCxnSpPr>
          <p:nvPr/>
        </p:nvCxnSpPr>
        <p:spPr>
          <a:xfrm>
            <a:off x="2329739" y="5860408"/>
            <a:ext cx="593672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1576588" y="1636761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FISH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266467" y="5667790"/>
            <a:ext cx="83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BEEF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630094" y="5902080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50</a:t>
            </a:r>
          </a:p>
        </p:txBody>
      </p:sp>
      <p:sp>
        <p:nvSpPr>
          <p:cNvPr id="59" name="ZoneTexte 58"/>
          <p:cNvSpPr txBox="1"/>
          <p:nvPr/>
        </p:nvSpPr>
        <p:spPr>
          <a:xfrm>
            <a:off x="5537190" y="5130117"/>
            <a:ext cx="68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PPC</a:t>
            </a:r>
            <a:r>
              <a:rPr lang="fr-FR" b="1" baseline="-25000" dirty="0">
                <a:solidFill>
                  <a:srgbClr val="002060"/>
                </a:solidFill>
              </a:rPr>
              <a:t>B</a:t>
            </a:r>
          </a:p>
        </p:txBody>
      </p:sp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433843" y="462343"/>
            <a:ext cx="9956800" cy="763330"/>
          </a:xfrm>
        </p:spPr>
        <p:txBody>
          <a:bodyPr/>
          <a:lstStyle/>
          <a:p>
            <a:r>
              <a:rPr lang="en-US" dirty="0"/>
              <a:t>The Theory of Absolute Advantage</a:t>
            </a:r>
            <a:endParaRPr lang="fr-FR" dirty="0"/>
          </a:p>
        </p:txBody>
      </p:sp>
      <p:sp>
        <p:nvSpPr>
          <p:cNvPr id="31" name="ZoneTexte 9">
            <a:extLst>
              <a:ext uri="{FF2B5EF4-FFF2-40B4-BE49-F238E27FC236}">
                <a16:creationId xmlns:a16="http://schemas.microsoft.com/office/drawing/2014/main" id="{E6D437D8-86B9-4CE7-991A-E48F756F6F1F}"/>
              </a:ext>
            </a:extLst>
          </p:cNvPr>
          <p:cNvSpPr txBox="1"/>
          <p:nvPr/>
        </p:nvSpPr>
        <p:spPr>
          <a:xfrm>
            <a:off x="1852045" y="4823717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10</a:t>
            </a:r>
          </a:p>
        </p:txBody>
      </p:sp>
      <p:sp>
        <p:nvSpPr>
          <p:cNvPr id="40" name="ZoneTexte 9">
            <a:extLst>
              <a:ext uri="{FF2B5EF4-FFF2-40B4-BE49-F238E27FC236}">
                <a16:creationId xmlns:a16="http://schemas.microsoft.com/office/drawing/2014/main" id="{6852E5B0-E826-45DB-8084-FC6895D881B0}"/>
              </a:ext>
            </a:extLst>
          </p:cNvPr>
          <p:cNvSpPr txBox="1"/>
          <p:nvPr/>
        </p:nvSpPr>
        <p:spPr>
          <a:xfrm>
            <a:off x="4134501" y="5896427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20</a:t>
            </a:r>
          </a:p>
        </p:txBody>
      </p:sp>
      <p:sp>
        <p:nvSpPr>
          <p:cNvPr id="41" name="ZoneTexte 58">
            <a:extLst>
              <a:ext uri="{FF2B5EF4-FFF2-40B4-BE49-F238E27FC236}">
                <a16:creationId xmlns:a16="http://schemas.microsoft.com/office/drawing/2014/main" id="{E13AD067-7B24-47C8-A60E-F635B252861F}"/>
              </a:ext>
            </a:extLst>
          </p:cNvPr>
          <p:cNvSpPr txBox="1"/>
          <p:nvPr/>
        </p:nvSpPr>
        <p:spPr>
          <a:xfrm>
            <a:off x="3054220" y="3136155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990000"/>
                </a:solidFill>
              </a:rPr>
              <a:t>PPC</a:t>
            </a:r>
            <a:r>
              <a:rPr lang="fr-FR" b="1" baseline="-25000" dirty="0">
                <a:solidFill>
                  <a:srgbClr val="990000"/>
                </a:solidFill>
              </a:rPr>
              <a:t>I</a:t>
            </a:r>
          </a:p>
        </p:txBody>
      </p:sp>
      <p:sp>
        <p:nvSpPr>
          <p:cNvPr id="16" name="ZoneTexte 9">
            <a:extLst>
              <a:ext uri="{FF2B5EF4-FFF2-40B4-BE49-F238E27FC236}">
                <a16:creationId xmlns:a16="http://schemas.microsoft.com/office/drawing/2014/main" id="{037C43D4-B290-DBBF-AA5E-D221A6027030}"/>
              </a:ext>
            </a:extLst>
          </p:cNvPr>
          <p:cNvSpPr txBox="1"/>
          <p:nvPr/>
        </p:nvSpPr>
        <p:spPr>
          <a:xfrm>
            <a:off x="1852045" y="208028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40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6C2247F-1206-5DEF-3A7F-1A5989B33E44}"/>
              </a:ext>
            </a:extLst>
          </p:cNvPr>
          <p:cNvCxnSpPr>
            <a:cxnSpLocks/>
          </p:cNvCxnSpPr>
          <p:nvPr/>
        </p:nvCxnSpPr>
        <p:spPr>
          <a:xfrm>
            <a:off x="4635015" y="6077502"/>
            <a:ext cx="2857687" cy="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FD0F532-9D87-5DD1-8F6D-1A0C75FCFEB3}"/>
              </a:ext>
            </a:extLst>
          </p:cNvPr>
          <p:cNvCxnSpPr>
            <a:cxnSpLocks/>
          </p:cNvCxnSpPr>
          <p:nvPr/>
        </p:nvCxnSpPr>
        <p:spPr>
          <a:xfrm flipV="1">
            <a:off x="2079671" y="2477562"/>
            <a:ext cx="0" cy="2313268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7">
            <a:extLst>
              <a:ext uri="{FF2B5EF4-FFF2-40B4-BE49-F238E27FC236}">
                <a16:creationId xmlns:a16="http://schemas.microsoft.com/office/drawing/2014/main" id="{DA6621DD-A119-DAFC-CE89-B0DBA8DBF264}"/>
              </a:ext>
            </a:extLst>
          </p:cNvPr>
          <p:cNvSpPr txBox="1"/>
          <p:nvPr/>
        </p:nvSpPr>
        <p:spPr>
          <a:xfrm>
            <a:off x="4635016" y="6108262"/>
            <a:ext cx="2857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2">
                    <a:lumMod val="75000"/>
                  </a:schemeClr>
                </a:solidFill>
              </a:rPr>
              <a:t>BRAZIL HAS AN AA IN THE PROUCTION OF BEEF</a:t>
            </a:r>
          </a:p>
        </p:txBody>
      </p:sp>
      <p:sp>
        <p:nvSpPr>
          <p:cNvPr id="33" name="ZoneTexte 7">
            <a:extLst>
              <a:ext uri="{FF2B5EF4-FFF2-40B4-BE49-F238E27FC236}">
                <a16:creationId xmlns:a16="http://schemas.microsoft.com/office/drawing/2014/main" id="{4E82B57F-A840-7808-03CC-0BA96611B213}"/>
              </a:ext>
            </a:extLst>
          </p:cNvPr>
          <p:cNvSpPr txBox="1"/>
          <p:nvPr/>
        </p:nvSpPr>
        <p:spPr>
          <a:xfrm>
            <a:off x="195312" y="3230438"/>
            <a:ext cx="18373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2">
                    <a:lumMod val="75000"/>
                  </a:schemeClr>
                </a:solidFill>
              </a:rPr>
              <a:t>ICELAND HAS AN AA IN THE PROUCTION OF FISH</a:t>
            </a:r>
          </a:p>
        </p:txBody>
      </p:sp>
    </p:spTree>
    <p:extLst>
      <p:ext uri="{BB962C8B-B14F-4D97-AF65-F5344CB8AC3E}">
        <p14:creationId xmlns:p14="http://schemas.microsoft.com/office/powerpoint/2010/main" val="2779359408"/>
      </p:ext>
    </p:extLst>
  </p:cSld>
  <p:clrMapOvr>
    <a:masterClrMapping/>
  </p:clrMapOvr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necteur droit 5">
            <a:extLst>
              <a:ext uri="{FF2B5EF4-FFF2-40B4-BE49-F238E27FC236}">
                <a16:creationId xmlns:a16="http://schemas.microsoft.com/office/drawing/2014/main" id="{C011BBD8-5BD2-4CEB-A945-E3308E5AD2C9}"/>
              </a:ext>
            </a:extLst>
          </p:cNvPr>
          <p:cNvCxnSpPr>
            <a:cxnSpLocks/>
          </p:cNvCxnSpPr>
          <p:nvPr/>
        </p:nvCxnSpPr>
        <p:spPr>
          <a:xfrm>
            <a:off x="2329739" y="2260042"/>
            <a:ext cx="2018923" cy="3592414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>
            <a:cxnSpLocks/>
          </p:cNvCxnSpPr>
          <p:nvPr/>
        </p:nvCxnSpPr>
        <p:spPr>
          <a:xfrm>
            <a:off x="2329739" y="5007217"/>
            <a:ext cx="5485693" cy="84730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avec flèche 3"/>
          <p:cNvCxnSpPr>
            <a:cxnSpLocks/>
          </p:cNvCxnSpPr>
          <p:nvPr/>
        </p:nvCxnSpPr>
        <p:spPr>
          <a:xfrm flipV="1">
            <a:off x="2329739" y="1409252"/>
            <a:ext cx="0" cy="444988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/>
          <p:cNvCxnSpPr>
            <a:cxnSpLocks/>
          </p:cNvCxnSpPr>
          <p:nvPr/>
        </p:nvCxnSpPr>
        <p:spPr>
          <a:xfrm>
            <a:off x="2329739" y="5860408"/>
            <a:ext cx="593672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1576588" y="1636761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FISH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266467" y="5667790"/>
            <a:ext cx="83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BEEF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630094" y="5902080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50</a:t>
            </a:r>
          </a:p>
        </p:txBody>
      </p:sp>
      <p:sp>
        <p:nvSpPr>
          <p:cNvPr id="59" name="ZoneTexte 58"/>
          <p:cNvSpPr txBox="1"/>
          <p:nvPr/>
        </p:nvSpPr>
        <p:spPr>
          <a:xfrm>
            <a:off x="5537190" y="5130117"/>
            <a:ext cx="68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PPC</a:t>
            </a:r>
            <a:r>
              <a:rPr lang="fr-FR" b="1" baseline="-25000" dirty="0">
                <a:solidFill>
                  <a:srgbClr val="002060"/>
                </a:solidFill>
              </a:rPr>
              <a:t>B</a:t>
            </a:r>
          </a:p>
        </p:txBody>
      </p:sp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433843" y="462343"/>
            <a:ext cx="9956800" cy="763330"/>
          </a:xfrm>
        </p:spPr>
        <p:txBody>
          <a:bodyPr/>
          <a:lstStyle/>
          <a:p>
            <a:r>
              <a:rPr lang="en-US" dirty="0"/>
              <a:t>The Theory of Comparative Advantage</a:t>
            </a:r>
            <a:endParaRPr lang="fr-FR" dirty="0"/>
          </a:p>
        </p:txBody>
      </p:sp>
      <p:sp>
        <p:nvSpPr>
          <p:cNvPr id="31" name="ZoneTexte 9">
            <a:extLst>
              <a:ext uri="{FF2B5EF4-FFF2-40B4-BE49-F238E27FC236}">
                <a16:creationId xmlns:a16="http://schemas.microsoft.com/office/drawing/2014/main" id="{E6D437D8-86B9-4CE7-991A-E48F756F6F1F}"/>
              </a:ext>
            </a:extLst>
          </p:cNvPr>
          <p:cNvSpPr txBox="1"/>
          <p:nvPr/>
        </p:nvSpPr>
        <p:spPr>
          <a:xfrm>
            <a:off x="1852045" y="4823717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10</a:t>
            </a:r>
          </a:p>
        </p:txBody>
      </p:sp>
      <p:sp>
        <p:nvSpPr>
          <p:cNvPr id="40" name="ZoneTexte 9">
            <a:extLst>
              <a:ext uri="{FF2B5EF4-FFF2-40B4-BE49-F238E27FC236}">
                <a16:creationId xmlns:a16="http://schemas.microsoft.com/office/drawing/2014/main" id="{6852E5B0-E826-45DB-8084-FC6895D881B0}"/>
              </a:ext>
            </a:extLst>
          </p:cNvPr>
          <p:cNvSpPr txBox="1"/>
          <p:nvPr/>
        </p:nvSpPr>
        <p:spPr>
          <a:xfrm>
            <a:off x="4134501" y="5896427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20</a:t>
            </a:r>
          </a:p>
        </p:txBody>
      </p:sp>
      <p:sp>
        <p:nvSpPr>
          <p:cNvPr id="41" name="ZoneTexte 58">
            <a:extLst>
              <a:ext uri="{FF2B5EF4-FFF2-40B4-BE49-F238E27FC236}">
                <a16:creationId xmlns:a16="http://schemas.microsoft.com/office/drawing/2014/main" id="{E13AD067-7B24-47C8-A60E-F635B252861F}"/>
              </a:ext>
            </a:extLst>
          </p:cNvPr>
          <p:cNvSpPr txBox="1"/>
          <p:nvPr/>
        </p:nvSpPr>
        <p:spPr>
          <a:xfrm>
            <a:off x="3054220" y="3136155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990000"/>
                </a:solidFill>
              </a:rPr>
              <a:t>PPC</a:t>
            </a:r>
            <a:r>
              <a:rPr lang="fr-FR" b="1" baseline="-25000" dirty="0">
                <a:solidFill>
                  <a:srgbClr val="990000"/>
                </a:solidFill>
              </a:rPr>
              <a:t>I</a:t>
            </a:r>
          </a:p>
        </p:txBody>
      </p:sp>
      <p:sp>
        <p:nvSpPr>
          <p:cNvPr id="16" name="ZoneTexte 9">
            <a:extLst>
              <a:ext uri="{FF2B5EF4-FFF2-40B4-BE49-F238E27FC236}">
                <a16:creationId xmlns:a16="http://schemas.microsoft.com/office/drawing/2014/main" id="{037C43D4-B290-DBBF-AA5E-D221A6027030}"/>
              </a:ext>
            </a:extLst>
          </p:cNvPr>
          <p:cNvSpPr txBox="1"/>
          <p:nvPr/>
        </p:nvSpPr>
        <p:spPr>
          <a:xfrm>
            <a:off x="1852045" y="208028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40</a:t>
            </a:r>
          </a:p>
        </p:txBody>
      </p:sp>
      <p:sp>
        <p:nvSpPr>
          <p:cNvPr id="2" name="ZoneTexte 58">
            <a:extLst>
              <a:ext uri="{FF2B5EF4-FFF2-40B4-BE49-F238E27FC236}">
                <a16:creationId xmlns:a16="http://schemas.microsoft.com/office/drawing/2014/main" id="{8DD1D27E-D675-46E9-338B-054810379662}"/>
              </a:ext>
            </a:extLst>
          </p:cNvPr>
          <p:cNvSpPr txBox="1"/>
          <p:nvPr/>
        </p:nvSpPr>
        <p:spPr>
          <a:xfrm>
            <a:off x="3924841" y="3689603"/>
            <a:ext cx="51783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PPC</a:t>
            </a:r>
            <a:r>
              <a:rPr lang="fr-FR" b="1" baseline="-25000" dirty="0">
                <a:solidFill>
                  <a:schemeClr val="accent2">
                    <a:lumMod val="75000"/>
                  </a:schemeClr>
                </a:solidFill>
              </a:rPr>
              <a:t>B</a:t>
            </a: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 IS FLATTER THAN PPC</a:t>
            </a:r>
            <a:r>
              <a:rPr lang="fr-FR" b="1" baseline="-25000" dirty="0">
                <a:solidFill>
                  <a:schemeClr val="accent2">
                    <a:lumMod val="75000"/>
                  </a:schemeClr>
                </a:solidFill>
              </a:rPr>
              <a:t>I</a:t>
            </a: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 SO BRAZIL HAS A CA IN THE PRODUCTION OF BEEF AND ICELAND HAS A CA IN THE PRODUCTION OF FISH.</a:t>
            </a:r>
            <a:endParaRPr lang="fr-FR" b="1" baseline="-25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135583"/>
      </p:ext>
    </p:extLst>
  </p:cSld>
  <p:clrMapOvr>
    <a:masterClrMapping/>
  </p:clrMapOvr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necteur droit 5">
            <a:extLst>
              <a:ext uri="{FF2B5EF4-FFF2-40B4-BE49-F238E27FC236}">
                <a16:creationId xmlns:a16="http://schemas.microsoft.com/office/drawing/2014/main" id="{C011BBD8-5BD2-4CEB-A945-E3308E5AD2C9}"/>
              </a:ext>
            </a:extLst>
          </p:cNvPr>
          <p:cNvCxnSpPr>
            <a:cxnSpLocks/>
          </p:cNvCxnSpPr>
          <p:nvPr/>
        </p:nvCxnSpPr>
        <p:spPr>
          <a:xfrm>
            <a:off x="2063690" y="4955708"/>
            <a:ext cx="2828363" cy="836092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>
            <a:cxnSpLocks/>
          </p:cNvCxnSpPr>
          <p:nvPr/>
        </p:nvCxnSpPr>
        <p:spPr>
          <a:xfrm>
            <a:off x="2067234" y="2421348"/>
            <a:ext cx="5560515" cy="337045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avec flèche 3"/>
          <p:cNvCxnSpPr>
            <a:cxnSpLocks/>
          </p:cNvCxnSpPr>
          <p:nvPr/>
        </p:nvCxnSpPr>
        <p:spPr>
          <a:xfrm flipV="1">
            <a:off x="2051495" y="1348596"/>
            <a:ext cx="0" cy="444988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/>
          <p:cNvCxnSpPr>
            <a:cxnSpLocks/>
          </p:cNvCxnSpPr>
          <p:nvPr/>
        </p:nvCxnSpPr>
        <p:spPr>
          <a:xfrm>
            <a:off x="2051495" y="5799752"/>
            <a:ext cx="593672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1298344" y="1576105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FISH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988223" y="5607134"/>
            <a:ext cx="1383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COCONUTS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351850" y="5841424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0" i="0" dirty="0"/>
              <a:t>48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1482358" y="2222395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0" i="0" dirty="0"/>
              <a:t>24</a:t>
            </a:r>
            <a:endParaRPr lang="fr-FR" dirty="0"/>
          </a:p>
        </p:txBody>
      </p:sp>
      <p:sp>
        <p:nvSpPr>
          <p:cNvPr id="59" name="ZoneTexte 58"/>
          <p:cNvSpPr txBox="1"/>
          <p:nvPr/>
        </p:nvSpPr>
        <p:spPr>
          <a:xfrm>
            <a:off x="3309882" y="2808500"/>
            <a:ext cx="69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PPC</a:t>
            </a:r>
            <a:r>
              <a:rPr lang="fr-FR" b="1" baseline="-25000" dirty="0">
                <a:solidFill>
                  <a:srgbClr val="002060"/>
                </a:solidFill>
              </a:rPr>
              <a:t>R</a:t>
            </a:r>
          </a:p>
        </p:txBody>
      </p:sp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433843" y="462343"/>
            <a:ext cx="9956800" cy="763330"/>
          </a:xfrm>
        </p:spPr>
        <p:txBody>
          <a:bodyPr/>
          <a:lstStyle/>
          <a:p>
            <a:r>
              <a:rPr lang="en-US" dirty="0"/>
              <a:t>Robinson &amp; Friday: </a:t>
            </a:r>
            <a:r>
              <a:rPr lang="fr-FR" dirty="0" err="1"/>
              <a:t>Absolute</a:t>
            </a:r>
            <a:r>
              <a:rPr lang="fr-FR" dirty="0"/>
              <a:t> </a:t>
            </a:r>
            <a:r>
              <a:rPr lang="fr-FR" dirty="0" err="1"/>
              <a:t>Advantage</a:t>
            </a:r>
            <a:endParaRPr lang="fr-FR" dirty="0"/>
          </a:p>
        </p:txBody>
      </p:sp>
      <p:sp>
        <p:nvSpPr>
          <p:cNvPr id="31" name="ZoneTexte 9">
            <a:extLst>
              <a:ext uri="{FF2B5EF4-FFF2-40B4-BE49-F238E27FC236}">
                <a16:creationId xmlns:a16="http://schemas.microsoft.com/office/drawing/2014/main" id="{E6D437D8-86B9-4CE7-991A-E48F756F6F1F}"/>
              </a:ext>
            </a:extLst>
          </p:cNvPr>
          <p:cNvSpPr txBox="1"/>
          <p:nvPr/>
        </p:nvSpPr>
        <p:spPr>
          <a:xfrm>
            <a:off x="1573801" y="476306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6</a:t>
            </a:r>
          </a:p>
        </p:txBody>
      </p:sp>
      <p:sp>
        <p:nvSpPr>
          <p:cNvPr id="40" name="ZoneTexte 9">
            <a:extLst>
              <a:ext uri="{FF2B5EF4-FFF2-40B4-BE49-F238E27FC236}">
                <a16:creationId xmlns:a16="http://schemas.microsoft.com/office/drawing/2014/main" id="{6852E5B0-E826-45DB-8084-FC6895D881B0}"/>
              </a:ext>
            </a:extLst>
          </p:cNvPr>
          <p:cNvSpPr txBox="1"/>
          <p:nvPr/>
        </p:nvSpPr>
        <p:spPr>
          <a:xfrm>
            <a:off x="4639700" y="5835965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24</a:t>
            </a:r>
          </a:p>
        </p:txBody>
      </p:sp>
      <p:sp>
        <p:nvSpPr>
          <p:cNvPr id="41" name="ZoneTexte 58">
            <a:extLst>
              <a:ext uri="{FF2B5EF4-FFF2-40B4-BE49-F238E27FC236}">
                <a16:creationId xmlns:a16="http://schemas.microsoft.com/office/drawing/2014/main" id="{E13AD067-7B24-47C8-A60E-F635B252861F}"/>
              </a:ext>
            </a:extLst>
          </p:cNvPr>
          <p:cNvSpPr txBox="1"/>
          <p:nvPr/>
        </p:nvSpPr>
        <p:spPr>
          <a:xfrm>
            <a:off x="2644382" y="4729371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990000"/>
                </a:solidFill>
              </a:rPr>
              <a:t>PPC</a:t>
            </a:r>
            <a:r>
              <a:rPr lang="fr-FR" b="1" baseline="-25000" dirty="0">
                <a:solidFill>
                  <a:srgbClr val="990000"/>
                </a:solidFill>
              </a:rPr>
              <a:t>F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048AE8A9-7FBC-6A92-A280-899167E21309}"/>
              </a:ext>
            </a:extLst>
          </p:cNvPr>
          <p:cNvCxnSpPr>
            <a:cxnSpLocks/>
          </p:cNvCxnSpPr>
          <p:nvPr/>
        </p:nvCxnSpPr>
        <p:spPr>
          <a:xfrm>
            <a:off x="5068022" y="6033552"/>
            <a:ext cx="2184087" cy="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A669F99-200B-2A2C-8444-F0873D322231}"/>
              </a:ext>
            </a:extLst>
          </p:cNvPr>
          <p:cNvCxnSpPr>
            <a:cxnSpLocks/>
          </p:cNvCxnSpPr>
          <p:nvPr/>
        </p:nvCxnSpPr>
        <p:spPr>
          <a:xfrm flipV="1">
            <a:off x="1718808" y="2632078"/>
            <a:ext cx="0" cy="2097293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7">
            <a:extLst>
              <a:ext uri="{FF2B5EF4-FFF2-40B4-BE49-F238E27FC236}">
                <a16:creationId xmlns:a16="http://schemas.microsoft.com/office/drawing/2014/main" id="{F8F59808-D762-2E94-5AAF-A0124D6DE746}"/>
              </a:ext>
            </a:extLst>
          </p:cNvPr>
          <p:cNvSpPr txBox="1"/>
          <p:nvPr/>
        </p:nvSpPr>
        <p:spPr>
          <a:xfrm>
            <a:off x="4731223" y="6111043"/>
            <a:ext cx="2857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2">
                    <a:lumMod val="75000"/>
                  </a:schemeClr>
                </a:solidFill>
              </a:rPr>
              <a:t>ROBINSON HAS AN AA IN THE PROUCTION OF COCONUTS</a:t>
            </a:r>
          </a:p>
        </p:txBody>
      </p:sp>
      <p:sp>
        <p:nvSpPr>
          <p:cNvPr id="19" name="ZoneTexte 7">
            <a:extLst>
              <a:ext uri="{FF2B5EF4-FFF2-40B4-BE49-F238E27FC236}">
                <a16:creationId xmlns:a16="http://schemas.microsoft.com/office/drawing/2014/main" id="{378B3777-F17A-BCC0-4292-CC860B8E9C31}"/>
              </a:ext>
            </a:extLst>
          </p:cNvPr>
          <p:cNvSpPr txBox="1"/>
          <p:nvPr/>
        </p:nvSpPr>
        <p:spPr>
          <a:xfrm>
            <a:off x="51760" y="3221717"/>
            <a:ext cx="16670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2">
                    <a:lumMod val="75000"/>
                  </a:schemeClr>
                </a:solidFill>
              </a:rPr>
              <a:t>ROBINSON HAS AN AA IN THE PROUCTION OF FISH</a:t>
            </a:r>
          </a:p>
        </p:txBody>
      </p:sp>
    </p:spTree>
    <p:extLst>
      <p:ext uri="{BB962C8B-B14F-4D97-AF65-F5344CB8AC3E}">
        <p14:creationId xmlns:p14="http://schemas.microsoft.com/office/powerpoint/2010/main" val="707291685"/>
      </p:ext>
    </p:extLst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avec flèche 11"/>
          <p:cNvCxnSpPr/>
          <p:nvPr/>
        </p:nvCxnSpPr>
        <p:spPr>
          <a:xfrm flipH="1" flipV="1">
            <a:off x="2450803" y="5025850"/>
            <a:ext cx="2009067" cy="78706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4"/>
          <p:cNvCxnSpPr/>
          <p:nvPr/>
        </p:nvCxnSpPr>
        <p:spPr>
          <a:xfrm>
            <a:off x="1561083" y="2414655"/>
            <a:ext cx="1956573" cy="837089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5">
            <a:extLst>
              <a:ext uri="{FF2B5EF4-FFF2-40B4-BE49-F238E27FC236}">
                <a16:creationId xmlns:a16="http://schemas.microsoft.com/office/drawing/2014/main" id="{C011BBD8-5BD2-4CEB-A945-E3308E5AD2C9}"/>
              </a:ext>
            </a:extLst>
          </p:cNvPr>
          <p:cNvCxnSpPr>
            <a:cxnSpLocks/>
          </p:cNvCxnSpPr>
          <p:nvPr/>
        </p:nvCxnSpPr>
        <p:spPr>
          <a:xfrm>
            <a:off x="1570466" y="4968866"/>
            <a:ext cx="2828363" cy="83609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>
            <a:cxnSpLocks/>
          </p:cNvCxnSpPr>
          <p:nvPr/>
        </p:nvCxnSpPr>
        <p:spPr>
          <a:xfrm>
            <a:off x="1574010" y="2434506"/>
            <a:ext cx="5560515" cy="337045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avec flèche 3"/>
          <p:cNvCxnSpPr>
            <a:cxnSpLocks/>
          </p:cNvCxnSpPr>
          <p:nvPr/>
        </p:nvCxnSpPr>
        <p:spPr>
          <a:xfrm flipV="1">
            <a:off x="1558271" y="1361754"/>
            <a:ext cx="0" cy="444988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/>
          <p:cNvCxnSpPr>
            <a:cxnSpLocks/>
          </p:cNvCxnSpPr>
          <p:nvPr/>
        </p:nvCxnSpPr>
        <p:spPr>
          <a:xfrm>
            <a:off x="1558271" y="5812910"/>
            <a:ext cx="593672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805120" y="1589263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FISH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494999" y="5620292"/>
            <a:ext cx="1383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COCONUTS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858626" y="5854582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0" i="0" dirty="0"/>
              <a:t>48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999375" y="2238760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0" dirty="0"/>
              <a:t>24</a:t>
            </a:r>
            <a:endParaRPr lang="fr-FR" dirty="0"/>
          </a:p>
        </p:txBody>
      </p:sp>
      <p:sp>
        <p:nvSpPr>
          <p:cNvPr id="59" name="ZoneTexte 58"/>
          <p:cNvSpPr txBox="1"/>
          <p:nvPr/>
        </p:nvSpPr>
        <p:spPr>
          <a:xfrm>
            <a:off x="4052420" y="3586698"/>
            <a:ext cx="69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PPC</a:t>
            </a:r>
            <a:r>
              <a:rPr lang="fr-FR" b="1" baseline="-25000" dirty="0">
                <a:solidFill>
                  <a:srgbClr val="002060"/>
                </a:solidFill>
              </a:rPr>
              <a:t>R</a:t>
            </a:r>
          </a:p>
        </p:txBody>
      </p:sp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433843" y="347643"/>
            <a:ext cx="9956800" cy="763330"/>
          </a:xfrm>
        </p:spPr>
        <p:txBody>
          <a:bodyPr/>
          <a:lstStyle/>
          <a:p>
            <a:r>
              <a:rPr lang="fr-FR" dirty="0"/>
              <a:t>CA &amp; Specialisation</a:t>
            </a:r>
          </a:p>
        </p:txBody>
      </p:sp>
      <p:sp>
        <p:nvSpPr>
          <p:cNvPr id="31" name="ZoneTexte 9">
            <a:extLst>
              <a:ext uri="{FF2B5EF4-FFF2-40B4-BE49-F238E27FC236}">
                <a16:creationId xmlns:a16="http://schemas.microsoft.com/office/drawing/2014/main" id="{E6D437D8-86B9-4CE7-991A-E48F756F6F1F}"/>
              </a:ext>
            </a:extLst>
          </p:cNvPr>
          <p:cNvSpPr txBox="1"/>
          <p:nvPr/>
        </p:nvSpPr>
        <p:spPr>
          <a:xfrm>
            <a:off x="1080577" y="477621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6</a:t>
            </a:r>
          </a:p>
        </p:txBody>
      </p:sp>
      <p:sp>
        <p:nvSpPr>
          <p:cNvPr id="40" name="ZoneTexte 9">
            <a:extLst>
              <a:ext uri="{FF2B5EF4-FFF2-40B4-BE49-F238E27FC236}">
                <a16:creationId xmlns:a16="http://schemas.microsoft.com/office/drawing/2014/main" id="{6852E5B0-E826-45DB-8084-FC6895D881B0}"/>
              </a:ext>
            </a:extLst>
          </p:cNvPr>
          <p:cNvSpPr txBox="1"/>
          <p:nvPr/>
        </p:nvSpPr>
        <p:spPr>
          <a:xfrm>
            <a:off x="4184668" y="5904883"/>
            <a:ext cx="42832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dirty="0"/>
              <a:t>24</a:t>
            </a:r>
          </a:p>
        </p:txBody>
      </p:sp>
      <p:sp>
        <p:nvSpPr>
          <p:cNvPr id="41" name="ZoneTexte 58">
            <a:extLst>
              <a:ext uri="{FF2B5EF4-FFF2-40B4-BE49-F238E27FC236}">
                <a16:creationId xmlns:a16="http://schemas.microsoft.com/office/drawing/2014/main" id="{E13AD067-7B24-47C8-A60E-F635B252861F}"/>
              </a:ext>
            </a:extLst>
          </p:cNvPr>
          <p:cNvSpPr txBox="1"/>
          <p:nvPr/>
        </p:nvSpPr>
        <p:spPr>
          <a:xfrm>
            <a:off x="2375748" y="5410266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PPC</a:t>
            </a:r>
            <a:r>
              <a:rPr lang="fr-FR" b="1" baseline="-25000" dirty="0">
                <a:solidFill>
                  <a:srgbClr val="C00000"/>
                </a:solidFill>
              </a:rPr>
              <a:t>F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836A71D-75E4-4C57-8390-3584FB2DCA20}"/>
              </a:ext>
            </a:extLst>
          </p:cNvPr>
          <p:cNvCxnSpPr>
            <a:cxnSpLocks/>
          </p:cNvCxnSpPr>
          <p:nvPr/>
        </p:nvCxnSpPr>
        <p:spPr>
          <a:xfrm>
            <a:off x="1561083" y="4963842"/>
            <a:ext cx="75362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E0594E8-4F06-42F9-89BD-B525513F6C7E}"/>
              </a:ext>
            </a:extLst>
          </p:cNvPr>
          <p:cNvCxnSpPr>
            <a:cxnSpLocks/>
          </p:cNvCxnSpPr>
          <p:nvPr/>
        </p:nvCxnSpPr>
        <p:spPr>
          <a:xfrm>
            <a:off x="1570466" y="3310061"/>
            <a:ext cx="208053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64DF6E3-2830-4066-96A0-A1068BAEF60B}"/>
              </a:ext>
            </a:extLst>
          </p:cNvPr>
          <p:cNvCxnSpPr>
            <a:cxnSpLocks/>
          </p:cNvCxnSpPr>
          <p:nvPr/>
        </p:nvCxnSpPr>
        <p:spPr>
          <a:xfrm>
            <a:off x="2314706" y="4968866"/>
            <a:ext cx="0" cy="84755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B0687E7-1FEB-456B-B7B4-FBCEC08028BA}"/>
              </a:ext>
            </a:extLst>
          </p:cNvPr>
          <p:cNvCxnSpPr>
            <a:cxnSpLocks/>
          </p:cNvCxnSpPr>
          <p:nvPr/>
        </p:nvCxnSpPr>
        <p:spPr>
          <a:xfrm>
            <a:off x="3651003" y="3310061"/>
            <a:ext cx="0" cy="250158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1B7B6A9-71EF-4054-8DB1-EE17F0DC3775}"/>
              </a:ext>
            </a:extLst>
          </p:cNvPr>
          <p:cNvGrpSpPr/>
          <p:nvPr/>
        </p:nvGrpSpPr>
        <p:grpSpPr>
          <a:xfrm>
            <a:off x="3559220" y="3214645"/>
            <a:ext cx="183568" cy="182880"/>
            <a:chOff x="6096000" y="2573059"/>
            <a:chExt cx="1176432" cy="1218103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96B152E-79A1-4F3E-A19E-C3F7E9E65CC0}"/>
                </a:ext>
              </a:extLst>
            </p:cNvPr>
            <p:cNvCxnSpPr/>
            <p:nvPr/>
          </p:nvCxnSpPr>
          <p:spPr>
            <a:xfrm flipV="1">
              <a:off x="6096000" y="2614730"/>
              <a:ext cx="1176432" cy="11764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A64A859-3052-4718-88BF-CAB11582D2BB}"/>
                </a:ext>
              </a:extLst>
            </p:cNvPr>
            <p:cNvCxnSpPr/>
            <p:nvPr/>
          </p:nvCxnSpPr>
          <p:spPr>
            <a:xfrm>
              <a:off x="6096000" y="2573059"/>
              <a:ext cx="1176432" cy="11764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A3AF8E6-F86E-4E3D-B9A7-86653B8B274C}"/>
              </a:ext>
            </a:extLst>
          </p:cNvPr>
          <p:cNvGrpSpPr/>
          <p:nvPr/>
        </p:nvGrpSpPr>
        <p:grpSpPr>
          <a:xfrm>
            <a:off x="2221864" y="4871714"/>
            <a:ext cx="183568" cy="182880"/>
            <a:chOff x="6096000" y="2573059"/>
            <a:chExt cx="1176432" cy="1218103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5FBE19A-7B27-4C72-85E3-BB2DBE6BCD4A}"/>
                </a:ext>
              </a:extLst>
            </p:cNvPr>
            <p:cNvCxnSpPr/>
            <p:nvPr/>
          </p:nvCxnSpPr>
          <p:spPr>
            <a:xfrm flipV="1">
              <a:off x="6096000" y="2614730"/>
              <a:ext cx="1176432" cy="11764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4EDCDFC-265D-4AD4-958E-EF2FBB353288}"/>
                </a:ext>
              </a:extLst>
            </p:cNvPr>
            <p:cNvCxnSpPr/>
            <p:nvPr/>
          </p:nvCxnSpPr>
          <p:spPr>
            <a:xfrm>
              <a:off x="6096000" y="2573059"/>
              <a:ext cx="1176432" cy="11764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ZoneTexte 9">
            <a:extLst>
              <a:ext uri="{FF2B5EF4-FFF2-40B4-BE49-F238E27FC236}">
                <a16:creationId xmlns:a16="http://schemas.microsoft.com/office/drawing/2014/main" id="{14B20247-B202-42A7-A5DD-70785ADC9386}"/>
              </a:ext>
            </a:extLst>
          </p:cNvPr>
          <p:cNvSpPr txBox="1"/>
          <p:nvPr/>
        </p:nvSpPr>
        <p:spPr>
          <a:xfrm>
            <a:off x="2160401" y="5904883"/>
            <a:ext cx="30649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dirty="0"/>
              <a:t>6</a:t>
            </a:r>
          </a:p>
        </p:txBody>
      </p:sp>
      <p:sp>
        <p:nvSpPr>
          <p:cNvPr id="28" name="ZoneTexte 9">
            <a:extLst>
              <a:ext uri="{FF2B5EF4-FFF2-40B4-BE49-F238E27FC236}">
                <a16:creationId xmlns:a16="http://schemas.microsoft.com/office/drawing/2014/main" id="{8DB69718-EA2D-482B-BCE1-35539B6FA609}"/>
              </a:ext>
            </a:extLst>
          </p:cNvPr>
          <p:cNvSpPr txBox="1"/>
          <p:nvPr/>
        </p:nvSpPr>
        <p:spPr>
          <a:xfrm>
            <a:off x="3436842" y="5900803"/>
            <a:ext cx="42832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dirty="0"/>
              <a:t>18</a:t>
            </a:r>
          </a:p>
        </p:txBody>
      </p:sp>
      <p:sp>
        <p:nvSpPr>
          <p:cNvPr id="29" name="ZoneTexte 9">
            <a:extLst>
              <a:ext uri="{FF2B5EF4-FFF2-40B4-BE49-F238E27FC236}">
                <a16:creationId xmlns:a16="http://schemas.microsoft.com/office/drawing/2014/main" id="{3DA37398-9DB5-458E-AFCE-68E751E44C1A}"/>
              </a:ext>
            </a:extLst>
          </p:cNvPr>
          <p:cNvSpPr txBox="1"/>
          <p:nvPr/>
        </p:nvSpPr>
        <p:spPr>
          <a:xfrm>
            <a:off x="1417219" y="5904883"/>
            <a:ext cx="30649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dirty="0"/>
              <a:t>0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4198651" y="5284730"/>
            <a:ext cx="44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/>
              <a:t>A</a:t>
            </a:r>
            <a:endParaRPr lang="fr-FR" b="1" dirty="0"/>
          </a:p>
        </p:txBody>
      </p:sp>
      <p:sp>
        <p:nvSpPr>
          <p:cNvPr id="46" name="ZoneTexte 45"/>
          <p:cNvSpPr txBox="1"/>
          <p:nvPr/>
        </p:nvSpPr>
        <p:spPr>
          <a:xfrm>
            <a:off x="1554307" y="1934490"/>
            <a:ext cx="44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</a:t>
            </a:r>
          </a:p>
        </p:txBody>
      </p:sp>
      <p:grpSp>
        <p:nvGrpSpPr>
          <p:cNvPr id="47" name="Group 34">
            <a:extLst>
              <a:ext uri="{FF2B5EF4-FFF2-40B4-BE49-F238E27FC236}">
                <a16:creationId xmlns:a16="http://schemas.microsoft.com/office/drawing/2014/main" id="{E4A92B53-45F6-4E1F-A135-1124C137C50E}"/>
              </a:ext>
            </a:extLst>
          </p:cNvPr>
          <p:cNvGrpSpPr/>
          <p:nvPr/>
        </p:nvGrpSpPr>
        <p:grpSpPr>
          <a:xfrm>
            <a:off x="4311621" y="5702958"/>
            <a:ext cx="183568" cy="182880"/>
            <a:chOff x="6096000" y="2573059"/>
            <a:chExt cx="1176432" cy="1218103"/>
          </a:xfrm>
        </p:grpSpPr>
        <p:cxnSp>
          <p:nvCxnSpPr>
            <p:cNvPr id="48" name="Straight Connector 45">
              <a:extLst>
                <a:ext uri="{FF2B5EF4-FFF2-40B4-BE49-F238E27FC236}">
                  <a16:creationId xmlns:a16="http://schemas.microsoft.com/office/drawing/2014/main" id="{6293BEC4-B144-441C-9197-B073BA75E606}"/>
                </a:ext>
              </a:extLst>
            </p:cNvPr>
            <p:cNvCxnSpPr/>
            <p:nvPr/>
          </p:nvCxnSpPr>
          <p:spPr>
            <a:xfrm flipV="1">
              <a:off x="6096000" y="2614730"/>
              <a:ext cx="1176432" cy="11764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6">
              <a:extLst>
                <a:ext uri="{FF2B5EF4-FFF2-40B4-BE49-F238E27FC236}">
                  <a16:creationId xmlns:a16="http://schemas.microsoft.com/office/drawing/2014/main" id="{55318E9A-ED84-4ADB-A290-FB2C9A02D1ED}"/>
                </a:ext>
              </a:extLst>
            </p:cNvPr>
            <p:cNvCxnSpPr/>
            <p:nvPr/>
          </p:nvCxnSpPr>
          <p:spPr>
            <a:xfrm>
              <a:off x="6096000" y="2573059"/>
              <a:ext cx="1176432" cy="11764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7">
            <a:extLst>
              <a:ext uri="{FF2B5EF4-FFF2-40B4-BE49-F238E27FC236}">
                <a16:creationId xmlns:a16="http://schemas.microsoft.com/office/drawing/2014/main" id="{080055CB-8BA9-4B43-955E-B3598D4D82BA}"/>
              </a:ext>
            </a:extLst>
          </p:cNvPr>
          <p:cNvGrpSpPr/>
          <p:nvPr/>
        </p:nvGrpSpPr>
        <p:grpSpPr>
          <a:xfrm>
            <a:off x="1466412" y="2320087"/>
            <a:ext cx="183568" cy="182880"/>
            <a:chOff x="6096000" y="2573059"/>
            <a:chExt cx="1176432" cy="1218103"/>
          </a:xfrm>
        </p:grpSpPr>
        <p:cxnSp>
          <p:nvCxnSpPr>
            <p:cNvPr id="51" name="Straight Connector 48">
              <a:extLst>
                <a:ext uri="{FF2B5EF4-FFF2-40B4-BE49-F238E27FC236}">
                  <a16:creationId xmlns:a16="http://schemas.microsoft.com/office/drawing/2014/main" id="{EEB3A44B-B9BE-410D-9201-5AC09F107F50}"/>
                </a:ext>
              </a:extLst>
            </p:cNvPr>
            <p:cNvCxnSpPr/>
            <p:nvPr/>
          </p:nvCxnSpPr>
          <p:spPr>
            <a:xfrm flipV="1">
              <a:off x="6096000" y="2614730"/>
              <a:ext cx="1176432" cy="11764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49">
              <a:extLst>
                <a:ext uri="{FF2B5EF4-FFF2-40B4-BE49-F238E27FC236}">
                  <a16:creationId xmlns:a16="http://schemas.microsoft.com/office/drawing/2014/main" id="{4475291E-ABEB-4E35-90A9-CB1E434AC9B8}"/>
                </a:ext>
              </a:extLst>
            </p:cNvPr>
            <p:cNvCxnSpPr/>
            <p:nvPr/>
          </p:nvCxnSpPr>
          <p:spPr>
            <a:xfrm>
              <a:off x="6096000" y="2573059"/>
              <a:ext cx="1176432" cy="11764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ZoneTexte 52"/>
          <p:cNvSpPr txBox="1"/>
          <p:nvPr/>
        </p:nvSpPr>
        <p:spPr>
          <a:xfrm>
            <a:off x="3441686" y="2825428"/>
            <a:ext cx="44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D</a:t>
            </a:r>
          </a:p>
        </p:txBody>
      </p:sp>
      <p:sp>
        <p:nvSpPr>
          <p:cNvPr id="54" name="ZoneTexte 53"/>
          <p:cNvSpPr txBox="1"/>
          <p:nvPr/>
        </p:nvSpPr>
        <p:spPr>
          <a:xfrm>
            <a:off x="2104939" y="4457389"/>
            <a:ext cx="44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B</a:t>
            </a:r>
          </a:p>
        </p:txBody>
      </p:sp>
      <p:sp>
        <p:nvSpPr>
          <p:cNvPr id="65" name="ZoneTexte 9">
            <a:extLst>
              <a:ext uri="{FF2B5EF4-FFF2-40B4-BE49-F238E27FC236}">
                <a16:creationId xmlns:a16="http://schemas.microsoft.com/office/drawing/2014/main" id="{E6D437D8-86B9-4CE7-991A-E48F756F6F1F}"/>
              </a:ext>
            </a:extLst>
          </p:cNvPr>
          <p:cNvSpPr txBox="1"/>
          <p:nvPr/>
        </p:nvSpPr>
        <p:spPr>
          <a:xfrm>
            <a:off x="999375" y="3125395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314011628"/>
      </p:ext>
    </p:extLst>
  </p:cSld>
  <p:clrMapOvr>
    <a:masterClrMapping/>
  </p:clrMapOvr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3171619-75AF-493E-87A6-FF5970F791E7}"/>
              </a:ext>
            </a:extLst>
          </p:cNvPr>
          <p:cNvSpPr/>
          <p:nvPr/>
        </p:nvSpPr>
        <p:spPr>
          <a:xfrm>
            <a:off x="1450075" y="2569191"/>
            <a:ext cx="5503459" cy="3360761"/>
          </a:xfrm>
          <a:custGeom>
            <a:avLst/>
            <a:gdLst>
              <a:gd name="connsiteX0" fmla="*/ 5503459 w 5503459"/>
              <a:gd name="connsiteY0" fmla="*/ 3360761 h 3360761"/>
              <a:gd name="connsiteX1" fmla="*/ 0 w 5503459"/>
              <a:gd name="connsiteY1" fmla="*/ 1716206 h 3360761"/>
              <a:gd name="connsiteX2" fmla="*/ 6824 w 5503459"/>
              <a:gd name="connsiteY2" fmla="*/ 0 h 3360761"/>
              <a:gd name="connsiteX3" fmla="*/ 2671549 w 5503459"/>
              <a:gd name="connsiteY3" fmla="*/ 0 h 3360761"/>
              <a:gd name="connsiteX4" fmla="*/ 5503459 w 5503459"/>
              <a:gd name="connsiteY4" fmla="*/ 3360761 h 3360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03459" h="3360761">
                <a:moveTo>
                  <a:pt x="5503459" y="3360761"/>
                </a:moveTo>
                <a:lnTo>
                  <a:pt x="0" y="1716206"/>
                </a:lnTo>
                <a:cubicBezTo>
                  <a:pt x="2275" y="1144137"/>
                  <a:pt x="4549" y="572069"/>
                  <a:pt x="6824" y="0"/>
                </a:cubicBezTo>
                <a:lnTo>
                  <a:pt x="2671549" y="0"/>
                </a:lnTo>
                <a:lnTo>
                  <a:pt x="5503459" y="336076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50467E9-C0DC-4038-A743-41D894DF6FCB}"/>
              </a:ext>
            </a:extLst>
          </p:cNvPr>
          <p:cNvCxnSpPr/>
          <p:nvPr/>
        </p:nvCxnSpPr>
        <p:spPr>
          <a:xfrm>
            <a:off x="3873357" y="2568790"/>
            <a:ext cx="117639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5">
            <a:extLst>
              <a:ext uri="{FF2B5EF4-FFF2-40B4-BE49-F238E27FC236}">
                <a16:creationId xmlns:a16="http://schemas.microsoft.com/office/drawing/2014/main" id="{C011BBD8-5BD2-4CEB-A945-E3308E5AD2C9}"/>
              </a:ext>
            </a:extLst>
          </p:cNvPr>
          <p:cNvCxnSpPr>
            <a:cxnSpLocks/>
          </p:cNvCxnSpPr>
          <p:nvPr/>
        </p:nvCxnSpPr>
        <p:spPr>
          <a:xfrm>
            <a:off x="1460994" y="4292228"/>
            <a:ext cx="5498777" cy="1634488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388624" y="1713871"/>
            <a:ext cx="9316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LEMON</a:t>
            </a:r>
          </a:p>
          <a:p>
            <a:pPr algn="ctr"/>
            <a:r>
              <a:rPr lang="fr-FR" b="1" dirty="0"/>
              <a:t>PIES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381983" y="5609919"/>
            <a:ext cx="1577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CHOCOLATE BROWNIES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804743" y="606521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4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945599" y="236020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4</a:t>
            </a:r>
          </a:p>
        </p:txBody>
      </p:sp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433843" y="462343"/>
            <a:ext cx="9956800" cy="763330"/>
          </a:xfrm>
        </p:spPr>
        <p:txBody>
          <a:bodyPr/>
          <a:lstStyle/>
          <a:p>
            <a:r>
              <a:rPr lang="en-US" dirty="0"/>
              <a:t>Trading Possibility Curves (TPC)</a:t>
            </a:r>
            <a:endParaRPr lang="fr-FR" dirty="0"/>
          </a:p>
        </p:txBody>
      </p:sp>
      <p:sp>
        <p:nvSpPr>
          <p:cNvPr id="31" name="ZoneTexte 9">
            <a:extLst>
              <a:ext uri="{FF2B5EF4-FFF2-40B4-BE49-F238E27FC236}">
                <a16:creationId xmlns:a16="http://schemas.microsoft.com/office/drawing/2014/main" id="{E6D437D8-86B9-4CE7-991A-E48F756F6F1F}"/>
              </a:ext>
            </a:extLst>
          </p:cNvPr>
          <p:cNvSpPr txBox="1"/>
          <p:nvPr/>
        </p:nvSpPr>
        <p:spPr>
          <a:xfrm>
            <a:off x="1013795" y="411682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</a:t>
            </a:r>
          </a:p>
        </p:txBody>
      </p:sp>
      <p:sp>
        <p:nvSpPr>
          <p:cNvPr id="40" name="ZoneTexte 9">
            <a:extLst>
              <a:ext uri="{FF2B5EF4-FFF2-40B4-BE49-F238E27FC236}">
                <a16:creationId xmlns:a16="http://schemas.microsoft.com/office/drawing/2014/main" id="{6852E5B0-E826-45DB-8084-FC6895D881B0}"/>
              </a:ext>
            </a:extLst>
          </p:cNvPr>
          <p:cNvSpPr txBox="1"/>
          <p:nvPr/>
        </p:nvSpPr>
        <p:spPr>
          <a:xfrm>
            <a:off x="3976801" y="602289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</a:t>
            </a:r>
          </a:p>
        </p:txBody>
      </p:sp>
      <p:sp>
        <p:nvSpPr>
          <p:cNvPr id="24" name="ZoneTexte 58">
            <a:extLst>
              <a:ext uri="{FF2B5EF4-FFF2-40B4-BE49-F238E27FC236}">
                <a16:creationId xmlns:a16="http://schemas.microsoft.com/office/drawing/2014/main" id="{C1B716F1-6352-4B82-B0B3-E30CB9E0AF38}"/>
              </a:ext>
            </a:extLst>
          </p:cNvPr>
          <p:cNvSpPr txBox="1"/>
          <p:nvPr/>
        </p:nvSpPr>
        <p:spPr>
          <a:xfrm>
            <a:off x="2434045" y="3347698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PPC</a:t>
            </a:r>
            <a:r>
              <a:rPr lang="fr-FR" b="1" baseline="-25000" dirty="0">
                <a:solidFill>
                  <a:srgbClr val="002060"/>
                </a:solidFill>
              </a:rPr>
              <a:t>D</a:t>
            </a:r>
          </a:p>
        </p:txBody>
      </p:sp>
      <p:sp>
        <p:nvSpPr>
          <p:cNvPr id="25" name="ZoneTexte 58">
            <a:extLst>
              <a:ext uri="{FF2B5EF4-FFF2-40B4-BE49-F238E27FC236}">
                <a16:creationId xmlns:a16="http://schemas.microsoft.com/office/drawing/2014/main" id="{62A96706-818E-47FF-954B-A0261D894F46}"/>
              </a:ext>
            </a:extLst>
          </p:cNvPr>
          <p:cNvSpPr txBox="1"/>
          <p:nvPr/>
        </p:nvSpPr>
        <p:spPr>
          <a:xfrm>
            <a:off x="4841785" y="4929943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990000"/>
                </a:solidFill>
              </a:rPr>
              <a:t>PPC</a:t>
            </a:r>
            <a:r>
              <a:rPr lang="fr-FR" b="1" baseline="-25000" dirty="0">
                <a:solidFill>
                  <a:srgbClr val="990000"/>
                </a:solidFill>
              </a:rPr>
              <a:t>M</a:t>
            </a:r>
          </a:p>
        </p:txBody>
      </p:sp>
      <p:cxnSp>
        <p:nvCxnSpPr>
          <p:cNvPr id="28" name="Connecteur droit 5">
            <a:extLst>
              <a:ext uri="{FF2B5EF4-FFF2-40B4-BE49-F238E27FC236}">
                <a16:creationId xmlns:a16="http://schemas.microsoft.com/office/drawing/2014/main" id="{60366944-1233-4759-A417-40FC01AC829B}"/>
              </a:ext>
            </a:extLst>
          </p:cNvPr>
          <p:cNvCxnSpPr>
            <a:cxnSpLocks/>
            <a:endCxn id="20" idx="0"/>
          </p:cNvCxnSpPr>
          <p:nvPr/>
        </p:nvCxnSpPr>
        <p:spPr>
          <a:xfrm>
            <a:off x="4143032" y="2579477"/>
            <a:ext cx="2810502" cy="3350475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14B44B6-6FAA-4B2D-B275-AD23DF801F20}"/>
              </a:ext>
            </a:extLst>
          </p:cNvPr>
          <p:cNvGrpSpPr/>
          <p:nvPr/>
        </p:nvGrpSpPr>
        <p:grpSpPr>
          <a:xfrm>
            <a:off x="6869804" y="5835276"/>
            <a:ext cx="183568" cy="182880"/>
            <a:chOff x="6096000" y="2573059"/>
            <a:chExt cx="1176432" cy="1218103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C8EB2BD-EA9F-45AF-BAA0-910DA6A6E987}"/>
                </a:ext>
              </a:extLst>
            </p:cNvPr>
            <p:cNvCxnSpPr/>
            <p:nvPr/>
          </p:nvCxnSpPr>
          <p:spPr>
            <a:xfrm flipV="1">
              <a:off x="6096000" y="2614730"/>
              <a:ext cx="1176432" cy="11764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11E2F4A-B4E5-4772-9D05-1F3EFD8F9305}"/>
                </a:ext>
              </a:extLst>
            </p:cNvPr>
            <p:cNvCxnSpPr/>
            <p:nvPr/>
          </p:nvCxnSpPr>
          <p:spPr>
            <a:xfrm>
              <a:off x="6096000" y="2573059"/>
              <a:ext cx="1176432" cy="11764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Connecteur droit 5">
            <a:extLst>
              <a:ext uri="{FF2B5EF4-FFF2-40B4-BE49-F238E27FC236}">
                <a16:creationId xmlns:a16="http://schemas.microsoft.com/office/drawing/2014/main" id="{2D320166-90B3-4397-923E-365F73F23D75}"/>
              </a:ext>
            </a:extLst>
          </p:cNvPr>
          <p:cNvCxnSpPr>
            <a:cxnSpLocks/>
          </p:cNvCxnSpPr>
          <p:nvPr/>
        </p:nvCxnSpPr>
        <p:spPr>
          <a:xfrm flipV="1">
            <a:off x="1436824" y="2568790"/>
            <a:ext cx="2699989" cy="1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avec flèche 3"/>
          <p:cNvCxnSpPr>
            <a:cxnSpLocks/>
          </p:cNvCxnSpPr>
          <p:nvPr/>
        </p:nvCxnSpPr>
        <p:spPr>
          <a:xfrm flipV="1">
            <a:off x="1445255" y="1483196"/>
            <a:ext cx="0" cy="444988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95B0C95-0931-41FD-A107-50E991B484A5}"/>
              </a:ext>
            </a:extLst>
          </p:cNvPr>
          <p:cNvGrpSpPr/>
          <p:nvPr/>
        </p:nvGrpSpPr>
        <p:grpSpPr>
          <a:xfrm>
            <a:off x="1351259" y="2456556"/>
            <a:ext cx="183568" cy="182880"/>
            <a:chOff x="6096000" y="2573059"/>
            <a:chExt cx="1176432" cy="1218103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9BF0834-9240-4D2C-AAD6-780F5453CF54}"/>
                </a:ext>
              </a:extLst>
            </p:cNvPr>
            <p:cNvCxnSpPr/>
            <p:nvPr/>
          </p:nvCxnSpPr>
          <p:spPr>
            <a:xfrm flipV="1">
              <a:off x="6096000" y="2614730"/>
              <a:ext cx="1176432" cy="11764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53A2ECE-34A0-4F4C-8191-C864E62D78C4}"/>
                </a:ext>
              </a:extLst>
            </p:cNvPr>
            <p:cNvCxnSpPr/>
            <p:nvPr/>
          </p:nvCxnSpPr>
          <p:spPr>
            <a:xfrm>
              <a:off x="6096000" y="2573059"/>
              <a:ext cx="1176432" cy="11764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ZoneTexte 58">
            <a:extLst>
              <a:ext uri="{FF2B5EF4-FFF2-40B4-BE49-F238E27FC236}">
                <a16:creationId xmlns:a16="http://schemas.microsoft.com/office/drawing/2014/main" id="{AC1834B0-BDDC-4A52-8967-459560499402}"/>
              </a:ext>
            </a:extLst>
          </p:cNvPr>
          <p:cNvSpPr txBox="1"/>
          <p:nvPr/>
        </p:nvSpPr>
        <p:spPr>
          <a:xfrm>
            <a:off x="4356967" y="3721205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TPC</a:t>
            </a:r>
            <a:r>
              <a:rPr lang="fr-FR" b="1" baseline="-25000" dirty="0">
                <a:solidFill>
                  <a:schemeClr val="accent2">
                    <a:lumMod val="50000"/>
                  </a:schemeClr>
                </a:solidFill>
              </a:rPr>
              <a:t>M</a:t>
            </a:r>
          </a:p>
        </p:txBody>
      </p:sp>
      <p:sp>
        <p:nvSpPr>
          <p:cNvPr id="33" name="ZoneTexte 58">
            <a:extLst>
              <a:ext uri="{FF2B5EF4-FFF2-40B4-BE49-F238E27FC236}">
                <a16:creationId xmlns:a16="http://schemas.microsoft.com/office/drawing/2014/main" id="{3440AE1C-CB00-4637-A5EB-B23A3D2AE5D6}"/>
              </a:ext>
            </a:extLst>
          </p:cNvPr>
          <p:cNvSpPr txBox="1"/>
          <p:nvPr/>
        </p:nvSpPr>
        <p:spPr>
          <a:xfrm>
            <a:off x="5075433" y="2304162"/>
            <a:ext cx="14574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/>
              <a:t>MAX QUANTITY</a:t>
            </a:r>
            <a:br>
              <a:rPr lang="fr-FR" sz="1400" b="1" dirty="0"/>
            </a:br>
            <a:r>
              <a:rPr lang="fr-FR" sz="1400" b="1" dirty="0"/>
              <a:t>OF LEMON PIES</a:t>
            </a:r>
            <a:endParaRPr lang="fr-FR" sz="1400" b="1" baseline="-25000" dirty="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CE0E5A4-4933-4B6E-B2E9-31D71717A700}"/>
              </a:ext>
            </a:extLst>
          </p:cNvPr>
          <p:cNvCxnSpPr>
            <a:cxnSpLocks/>
            <a:stCxn id="20" idx="3"/>
          </p:cNvCxnSpPr>
          <p:nvPr/>
        </p:nvCxnSpPr>
        <p:spPr>
          <a:xfrm>
            <a:off x="4121624" y="2569191"/>
            <a:ext cx="16848" cy="335439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5">
            <a:extLst>
              <a:ext uri="{FF2B5EF4-FFF2-40B4-BE49-F238E27FC236}">
                <a16:creationId xmlns:a16="http://schemas.microsoft.com/office/drawing/2014/main" id="{E04673A7-39AB-4678-946D-3706C736395F}"/>
              </a:ext>
            </a:extLst>
          </p:cNvPr>
          <p:cNvCxnSpPr>
            <a:cxnSpLocks/>
          </p:cNvCxnSpPr>
          <p:nvPr/>
        </p:nvCxnSpPr>
        <p:spPr>
          <a:xfrm>
            <a:off x="1456899" y="2562384"/>
            <a:ext cx="2685943" cy="336389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/>
          <p:cNvCxnSpPr>
            <a:cxnSpLocks/>
          </p:cNvCxnSpPr>
          <p:nvPr/>
        </p:nvCxnSpPr>
        <p:spPr>
          <a:xfrm>
            <a:off x="1445255" y="5934352"/>
            <a:ext cx="593672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ZoneTexte 58">
            <a:extLst>
              <a:ext uri="{FF2B5EF4-FFF2-40B4-BE49-F238E27FC236}">
                <a16:creationId xmlns:a16="http://schemas.microsoft.com/office/drawing/2014/main" id="{3A635C2D-519D-4AE5-B4C1-5ECF71025208}"/>
              </a:ext>
            </a:extLst>
          </p:cNvPr>
          <p:cNvSpPr txBox="1"/>
          <p:nvPr/>
        </p:nvSpPr>
        <p:spPr>
          <a:xfrm>
            <a:off x="2121769" y="2711083"/>
            <a:ext cx="1891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  <a:t>MOLLY’S POTENTIAL</a:t>
            </a:r>
            <a:b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  <a:t>GAINS FROM TRADE</a:t>
            </a:r>
            <a:endParaRPr lang="fr-FR" sz="1400" b="1" baseline="-25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4" name="ZoneTexte 58">
            <a:extLst>
              <a:ext uri="{FF2B5EF4-FFF2-40B4-BE49-F238E27FC236}">
                <a16:creationId xmlns:a16="http://schemas.microsoft.com/office/drawing/2014/main" id="{8A85A8E3-6F3D-42C0-A616-93202A4AE8F1}"/>
              </a:ext>
            </a:extLst>
          </p:cNvPr>
          <p:cNvSpPr txBox="1"/>
          <p:nvPr/>
        </p:nvSpPr>
        <p:spPr>
          <a:xfrm rot="2996363">
            <a:off x="3985636" y="4040184"/>
            <a:ext cx="3541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/>
              <a:t>1 CHOCOLATE BROWNIE = 2 LEMON PIES</a:t>
            </a:r>
            <a:endParaRPr lang="fr-FR" sz="1400" b="1" baseline="-25000" dirty="0"/>
          </a:p>
        </p:txBody>
      </p:sp>
      <p:sp>
        <p:nvSpPr>
          <p:cNvPr id="2" name="5-Point Star 41">
            <a:extLst>
              <a:ext uri="{FF2B5EF4-FFF2-40B4-BE49-F238E27FC236}">
                <a16:creationId xmlns:a16="http://schemas.microsoft.com/office/drawing/2014/main" id="{D313E0F8-8BCD-666E-6726-C454282DFD1B}"/>
              </a:ext>
            </a:extLst>
          </p:cNvPr>
          <p:cNvSpPr/>
          <p:nvPr/>
        </p:nvSpPr>
        <p:spPr>
          <a:xfrm>
            <a:off x="10999205" y="4668464"/>
            <a:ext cx="559555" cy="559555"/>
          </a:xfrm>
          <a:prstGeom prst="star5">
            <a:avLst>
              <a:gd name="adj" fmla="val 19467"/>
              <a:gd name="hf" fmla="val 105146"/>
              <a:gd name="vf" fmla="val 110557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571C0E-DFBE-54A1-4AE6-818BE90FDF73}"/>
              </a:ext>
            </a:extLst>
          </p:cNvPr>
          <p:cNvSpPr txBox="1"/>
          <p:nvPr/>
        </p:nvSpPr>
        <p:spPr>
          <a:xfrm>
            <a:off x="10664871" y="5299275"/>
            <a:ext cx="12282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ONE STEP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FURTHER</a:t>
            </a:r>
            <a:endParaRPr lang="en-GB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670653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3CFEA8BD-460F-4C62-8B71-D4CE1BE19533}"/>
              </a:ext>
            </a:extLst>
          </p:cNvPr>
          <p:cNvSpPr/>
          <p:nvPr/>
        </p:nvSpPr>
        <p:spPr>
          <a:xfrm>
            <a:off x="1432193" y="2552241"/>
            <a:ext cx="5534140" cy="3374834"/>
          </a:xfrm>
          <a:custGeom>
            <a:avLst/>
            <a:gdLst>
              <a:gd name="connsiteX0" fmla="*/ 0 w 5534140"/>
              <a:gd name="connsiteY0" fmla="*/ 0 h 3374834"/>
              <a:gd name="connsiteX1" fmla="*/ 5519450 w 5534140"/>
              <a:gd name="connsiteY1" fmla="*/ 1718631 h 3374834"/>
              <a:gd name="connsiteX2" fmla="*/ 5534140 w 5534140"/>
              <a:gd name="connsiteY2" fmla="*/ 3371161 h 3374834"/>
              <a:gd name="connsiteX3" fmla="*/ 2713821 w 5534140"/>
              <a:gd name="connsiteY3" fmla="*/ 3374834 h 3374834"/>
              <a:gd name="connsiteX4" fmla="*/ 0 w 5534140"/>
              <a:gd name="connsiteY4" fmla="*/ 0 h 3374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4140" h="3374834">
                <a:moveTo>
                  <a:pt x="0" y="0"/>
                </a:moveTo>
                <a:lnTo>
                  <a:pt x="5519450" y="1718631"/>
                </a:lnTo>
                <a:lnTo>
                  <a:pt x="5534140" y="3371161"/>
                </a:lnTo>
                <a:lnTo>
                  <a:pt x="2713821" y="337483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0E2BFF2-1658-4C28-A7D5-66F9FEE8E320}"/>
              </a:ext>
            </a:extLst>
          </p:cNvPr>
          <p:cNvCxnSpPr>
            <a:cxnSpLocks/>
          </p:cNvCxnSpPr>
          <p:nvPr/>
        </p:nvCxnSpPr>
        <p:spPr>
          <a:xfrm>
            <a:off x="5412243" y="4290871"/>
            <a:ext cx="153496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4D5111E-6B7D-4672-832F-4C621CE132FA}"/>
              </a:ext>
            </a:extLst>
          </p:cNvPr>
          <p:cNvCxnSpPr>
            <a:cxnSpLocks/>
          </p:cNvCxnSpPr>
          <p:nvPr/>
        </p:nvCxnSpPr>
        <p:spPr>
          <a:xfrm>
            <a:off x="6955844" y="3465817"/>
            <a:ext cx="0" cy="83323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5">
            <a:extLst>
              <a:ext uri="{FF2B5EF4-FFF2-40B4-BE49-F238E27FC236}">
                <a16:creationId xmlns:a16="http://schemas.microsoft.com/office/drawing/2014/main" id="{DB79E1B2-024C-4DD3-8DD7-7AFEE6AD8A61}"/>
              </a:ext>
            </a:extLst>
          </p:cNvPr>
          <p:cNvCxnSpPr>
            <a:cxnSpLocks/>
          </p:cNvCxnSpPr>
          <p:nvPr/>
        </p:nvCxnSpPr>
        <p:spPr>
          <a:xfrm>
            <a:off x="1435758" y="2557726"/>
            <a:ext cx="5525830" cy="1725509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5">
            <a:extLst>
              <a:ext uri="{FF2B5EF4-FFF2-40B4-BE49-F238E27FC236}">
                <a16:creationId xmlns:a16="http://schemas.microsoft.com/office/drawing/2014/main" id="{C03A1582-ED03-49CC-A286-342BF7E56362}"/>
              </a:ext>
            </a:extLst>
          </p:cNvPr>
          <p:cNvCxnSpPr>
            <a:cxnSpLocks/>
          </p:cNvCxnSpPr>
          <p:nvPr/>
        </p:nvCxnSpPr>
        <p:spPr>
          <a:xfrm flipV="1">
            <a:off x="6957990" y="4306501"/>
            <a:ext cx="0" cy="1624533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5">
            <a:extLst>
              <a:ext uri="{FF2B5EF4-FFF2-40B4-BE49-F238E27FC236}">
                <a16:creationId xmlns:a16="http://schemas.microsoft.com/office/drawing/2014/main" id="{C011BBD8-5BD2-4CEB-A945-E3308E5AD2C9}"/>
              </a:ext>
            </a:extLst>
          </p:cNvPr>
          <p:cNvCxnSpPr>
            <a:cxnSpLocks/>
          </p:cNvCxnSpPr>
          <p:nvPr/>
        </p:nvCxnSpPr>
        <p:spPr>
          <a:xfrm>
            <a:off x="1460994" y="4292228"/>
            <a:ext cx="5498777" cy="1634488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388624" y="1713871"/>
            <a:ext cx="9316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LEMON</a:t>
            </a:r>
          </a:p>
          <a:p>
            <a:pPr algn="ctr"/>
            <a:r>
              <a:rPr lang="fr-FR" b="1" dirty="0"/>
              <a:t>PIES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381983" y="5609919"/>
            <a:ext cx="1577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CHOCOLATE BROWNIES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800725" y="601942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4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945599" y="236020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4</a:t>
            </a:r>
          </a:p>
        </p:txBody>
      </p:sp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433843" y="462343"/>
            <a:ext cx="9956800" cy="763330"/>
          </a:xfrm>
        </p:spPr>
        <p:txBody>
          <a:bodyPr/>
          <a:lstStyle/>
          <a:p>
            <a:r>
              <a:rPr lang="en-US" dirty="0"/>
              <a:t>Trading Possibility Curves (TPC)</a:t>
            </a:r>
            <a:endParaRPr lang="fr-FR" dirty="0"/>
          </a:p>
        </p:txBody>
      </p:sp>
      <p:sp>
        <p:nvSpPr>
          <p:cNvPr id="31" name="ZoneTexte 9">
            <a:extLst>
              <a:ext uri="{FF2B5EF4-FFF2-40B4-BE49-F238E27FC236}">
                <a16:creationId xmlns:a16="http://schemas.microsoft.com/office/drawing/2014/main" id="{E6D437D8-86B9-4CE7-991A-E48F756F6F1F}"/>
              </a:ext>
            </a:extLst>
          </p:cNvPr>
          <p:cNvSpPr txBox="1"/>
          <p:nvPr/>
        </p:nvSpPr>
        <p:spPr>
          <a:xfrm>
            <a:off x="1013795" y="411682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</a:t>
            </a:r>
          </a:p>
        </p:txBody>
      </p:sp>
      <p:sp>
        <p:nvSpPr>
          <p:cNvPr id="40" name="ZoneTexte 9">
            <a:extLst>
              <a:ext uri="{FF2B5EF4-FFF2-40B4-BE49-F238E27FC236}">
                <a16:creationId xmlns:a16="http://schemas.microsoft.com/office/drawing/2014/main" id="{6852E5B0-E826-45DB-8084-FC6895D881B0}"/>
              </a:ext>
            </a:extLst>
          </p:cNvPr>
          <p:cNvSpPr txBox="1"/>
          <p:nvPr/>
        </p:nvSpPr>
        <p:spPr>
          <a:xfrm>
            <a:off x="3976801" y="602289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</a:t>
            </a:r>
          </a:p>
        </p:txBody>
      </p:sp>
      <p:sp>
        <p:nvSpPr>
          <p:cNvPr id="24" name="ZoneTexte 58">
            <a:extLst>
              <a:ext uri="{FF2B5EF4-FFF2-40B4-BE49-F238E27FC236}">
                <a16:creationId xmlns:a16="http://schemas.microsoft.com/office/drawing/2014/main" id="{C1B716F1-6352-4B82-B0B3-E30CB9E0AF38}"/>
              </a:ext>
            </a:extLst>
          </p:cNvPr>
          <p:cNvSpPr txBox="1"/>
          <p:nvPr/>
        </p:nvSpPr>
        <p:spPr>
          <a:xfrm>
            <a:off x="2434045" y="3347698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PPC</a:t>
            </a:r>
            <a:r>
              <a:rPr lang="fr-FR" b="1" baseline="-25000" dirty="0">
                <a:solidFill>
                  <a:srgbClr val="002060"/>
                </a:solidFill>
              </a:rPr>
              <a:t>D</a:t>
            </a:r>
          </a:p>
        </p:txBody>
      </p:sp>
      <p:sp>
        <p:nvSpPr>
          <p:cNvPr id="25" name="ZoneTexte 58">
            <a:extLst>
              <a:ext uri="{FF2B5EF4-FFF2-40B4-BE49-F238E27FC236}">
                <a16:creationId xmlns:a16="http://schemas.microsoft.com/office/drawing/2014/main" id="{62A96706-818E-47FF-954B-A0261D894F46}"/>
              </a:ext>
            </a:extLst>
          </p:cNvPr>
          <p:cNvSpPr txBox="1"/>
          <p:nvPr/>
        </p:nvSpPr>
        <p:spPr>
          <a:xfrm>
            <a:off x="4841785" y="4929943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990000"/>
                </a:solidFill>
              </a:rPr>
              <a:t>PPC</a:t>
            </a:r>
            <a:r>
              <a:rPr lang="fr-FR" b="1" baseline="-25000" dirty="0">
                <a:solidFill>
                  <a:srgbClr val="990000"/>
                </a:solidFill>
              </a:rPr>
              <a:t>M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14B44B6-6FAA-4B2D-B275-AD23DF801F20}"/>
              </a:ext>
            </a:extLst>
          </p:cNvPr>
          <p:cNvGrpSpPr/>
          <p:nvPr/>
        </p:nvGrpSpPr>
        <p:grpSpPr>
          <a:xfrm>
            <a:off x="6869804" y="5835276"/>
            <a:ext cx="183568" cy="182880"/>
            <a:chOff x="6096000" y="2573059"/>
            <a:chExt cx="1176432" cy="1218103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C8EB2BD-EA9F-45AF-BAA0-910DA6A6E987}"/>
                </a:ext>
              </a:extLst>
            </p:cNvPr>
            <p:cNvCxnSpPr/>
            <p:nvPr/>
          </p:nvCxnSpPr>
          <p:spPr>
            <a:xfrm flipV="1">
              <a:off x="6096000" y="2614730"/>
              <a:ext cx="1176432" cy="11764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11E2F4A-B4E5-4772-9D05-1F3EFD8F9305}"/>
                </a:ext>
              </a:extLst>
            </p:cNvPr>
            <p:cNvCxnSpPr/>
            <p:nvPr/>
          </p:nvCxnSpPr>
          <p:spPr>
            <a:xfrm>
              <a:off x="6096000" y="2573059"/>
              <a:ext cx="1176432" cy="11764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" name="Connecteur droit avec flèche 3"/>
          <p:cNvCxnSpPr>
            <a:cxnSpLocks/>
          </p:cNvCxnSpPr>
          <p:nvPr/>
        </p:nvCxnSpPr>
        <p:spPr>
          <a:xfrm flipV="1">
            <a:off x="1445255" y="1483196"/>
            <a:ext cx="0" cy="444988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95B0C95-0931-41FD-A107-50E991B484A5}"/>
              </a:ext>
            </a:extLst>
          </p:cNvPr>
          <p:cNvGrpSpPr/>
          <p:nvPr/>
        </p:nvGrpSpPr>
        <p:grpSpPr>
          <a:xfrm>
            <a:off x="1351259" y="2456556"/>
            <a:ext cx="183568" cy="182880"/>
            <a:chOff x="6096000" y="2573059"/>
            <a:chExt cx="1176432" cy="1218103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9BF0834-9240-4D2C-AAD6-780F5453CF54}"/>
                </a:ext>
              </a:extLst>
            </p:cNvPr>
            <p:cNvCxnSpPr/>
            <p:nvPr/>
          </p:nvCxnSpPr>
          <p:spPr>
            <a:xfrm flipV="1">
              <a:off x="6096000" y="2614730"/>
              <a:ext cx="1176432" cy="11764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53A2ECE-34A0-4F4C-8191-C864E62D78C4}"/>
                </a:ext>
              </a:extLst>
            </p:cNvPr>
            <p:cNvCxnSpPr/>
            <p:nvPr/>
          </p:nvCxnSpPr>
          <p:spPr>
            <a:xfrm>
              <a:off x="6096000" y="2573059"/>
              <a:ext cx="1176432" cy="11764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ZoneTexte 58">
            <a:extLst>
              <a:ext uri="{FF2B5EF4-FFF2-40B4-BE49-F238E27FC236}">
                <a16:creationId xmlns:a16="http://schemas.microsoft.com/office/drawing/2014/main" id="{AC1834B0-BDDC-4A52-8967-459560499402}"/>
              </a:ext>
            </a:extLst>
          </p:cNvPr>
          <p:cNvSpPr txBox="1"/>
          <p:nvPr/>
        </p:nvSpPr>
        <p:spPr>
          <a:xfrm>
            <a:off x="6018944" y="3633479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TPC</a:t>
            </a:r>
            <a:r>
              <a:rPr lang="fr-FR" b="1" baseline="-25000" dirty="0">
                <a:solidFill>
                  <a:schemeClr val="accent2">
                    <a:lumMod val="50000"/>
                  </a:schemeClr>
                </a:solidFill>
              </a:rPr>
              <a:t>D</a:t>
            </a:r>
          </a:p>
        </p:txBody>
      </p:sp>
      <p:sp>
        <p:nvSpPr>
          <p:cNvPr id="33" name="ZoneTexte 58">
            <a:extLst>
              <a:ext uri="{FF2B5EF4-FFF2-40B4-BE49-F238E27FC236}">
                <a16:creationId xmlns:a16="http://schemas.microsoft.com/office/drawing/2014/main" id="{3440AE1C-CB00-4637-A5EB-B23A3D2AE5D6}"/>
              </a:ext>
            </a:extLst>
          </p:cNvPr>
          <p:cNvSpPr txBox="1"/>
          <p:nvPr/>
        </p:nvSpPr>
        <p:spPr>
          <a:xfrm>
            <a:off x="5897914" y="2888237"/>
            <a:ext cx="2112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/>
              <a:t>MAX QUANTITY OF</a:t>
            </a:r>
            <a:br>
              <a:rPr lang="fr-FR" sz="1400" b="1" dirty="0"/>
            </a:br>
            <a:r>
              <a:rPr lang="fr-FR" sz="1400" b="1" dirty="0"/>
              <a:t>CHOCOLATE BROWNIES</a:t>
            </a:r>
            <a:endParaRPr lang="fr-FR" sz="1400" b="1" baseline="-25000" dirty="0"/>
          </a:p>
        </p:txBody>
      </p:sp>
      <p:cxnSp>
        <p:nvCxnSpPr>
          <p:cNvPr id="41" name="Connecteur droit 5">
            <a:extLst>
              <a:ext uri="{FF2B5EF4-FFF2-40B4-BE49-F238E27FC236}">
                <a16:creationId xmlns:a16="http://schemas.microsoft.com/office/drawing/2014/main" id="{E04673A7-39AB-4678-946D-3706C736395F}"/>
              </a:ext>
            </a:extLst>
          </p:cNvPr>
          <p:cNvCxnSpPr>
            <a:cxnSpLocks/>
          </p:cNvCxnSpPr>
          <p:nvPr/>
        </p:nvCxnSpPr>
        <p:spPr>
          <a:xfrm>
            <a:off x="1456899" y="2562384"/>
            <a:ext cx="2685943" cy="336389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/>
          <p:cNvCxnSpPr>
            <a:cxnSpLocks/>
          </p:cNvCxnSpPr>
          <p:nvPr/>
        </p:nvCxnSpPr>
        <p:spPr>
          <a:xfrm>
            <a:off x="1445255" y="5934352"/>
            <a:ext cx="593672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8">
            <a:extLst>
              <a:ext uri="{FF2B5EF4-FFF2-40B4-BE49-F238E27FC236}">
                <a16:creationId xmlns:a16="http://schemas.microsoft.com/office/drawing/2014/main" id="{E0CC8932-B9EE-4063-8453-A3C84490FAD3}"/>
              </a:ext>
            </a:extLst>
          </p:cNvPr>
          <p:cNvSpPr txBox="1"/>
          <p:nvPr/>
        </p:nvSpPr>
        <p:spPr>
          <a:xfrm>
            <a:off x="3450182" y="4005049"/>
            <a:ext cx="19268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  <a:t>DANIEL’S POTENTIAL</a:t>
            </a:r>
            <a:b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  <a:t>GAINS FROM TRADE</a:t>
            </a:r>
            <a:endParaRPr lang="fr-FR" sz="1400" b="1" baseline="-250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3C13ADB4-69C3-47B3-8D22-E7F42D4F4DCE}"/>
              </a:ext>
            </a:extLst>
          </p:cNvPr>
          <p:cNvCxnSpPr>
            <a:cxnSpLocks/>
          </p:cNvCxnSpPr>
          <p:nvPr/>
        </p:nvCxnSpPr>
        <p:spPr>
          <a:xfrm>
            <a:off x="1534827" y="4299056"/>
            <a:ext cx="183509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ZoneTexte 58">
            <a:extLst>
              <a:ext uri="{FF2B5EF4-FFF2-40B4-BE49-F238E27FC236}">
                <a16:creationId xmlns:a16="http://schemas.microsoft.com/office/drawing/2014/main" id="{ED27EEA3-16B3-4E80-A055-8888DDC9E5BB}"/>
              </a:ext>
            </a:extLst>
          </p:cNvPr>
          <p:cNvSpPr txBox="1"/>
          <p:nvPr/>
        </p:nvSpPr>
        <p:spPr>
          <a:xfrm rot="1042029">
            <a:off x="2067671" y="2946923"/>
            <a:ext cx="3541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/>
              <a:t>1 LEMON PIE = 2 CHOCOLATE BROWNIES</a:t>
            </a:r>
            <a:endParaRPr lang="fr-FR" sz="1400" b="1" baseline="-25000" dirty="0"/>
          </a:p>
        </p:txBody>
      </p:sp>
      <p:sp>
        <p:nvSpPr>
          <p:cNvPr id="2" name="5-Point Star 41">
            <a:extLst>
              <a:ext uri="{FF2B5EF4-FFF2-40B4-BE49-F238E27FC236}">
                <a16:creationId xmlns:a16="http://schemas.microsoft.com/office/drawing/2014/main" id="{59AE77E5-1C45-F906-A8CC-920038DDBAFE}"/>
              </a:ext>
            </a:extLst>
          </p:cNvPr>
          <p:cNvSpPr/>
          <p:nvPr/>
        </p:nvSpPr>
        <p:spPr>
          <a:xfrm>
            <a:off x="10999205" y="4668464"/>
            <a:ext cx="559555" cy="559555"/>
          </a:xfrm>
          <a:prstGeom prst="star5">
            <a:avLst>
              <a:gd name="adj" fmla="val 19467"/>
              <a:gd name="hf" fmla="val 105146"/>
              <a:gd name="vf" fmla="val 110557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402351-9A7F-B0A8-2C94-2FE728D63C5D}"/>
              </a:ext>
            </a:extLst>
          </p:cNvPr>
          <p:cNvSpPr txBox="1"/>
          <p:nvPr/>
        </p:nvSpPr>
        <p:spPr>
          <a:xfrm>
            <a:off x="10664871" y="5299275"/>
            <a:ext cx="12282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ONE STEP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FURTHER</a:t>
            </a:r>
            <a:endParaRPr lang="en-GB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035393"/>
      </p:ext>
    </p:extLst>
  </p:cSld>
  <p:clrMapOvr>
    <a:masterClrMapping/>
  </p:clrMapOvr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7042EE-FBE6-62BD-9AEA-A11E1D9D236F}"/>
              </a:ext>
            </a:extLst>
          </p:cNvPr>
          <p:cNvSpPr/>
          <p:nvPr/>
        </p:nvSpPr>
        <p:spPr>
          <a:xfrm>
            <a:off x="2155369" y="4638737"/>
            <a:ext cx="3299415" cy="108279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2343150" y="2354543"/>
            <a:ext cx="2963636" cy="334957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2163534" y="4629150"/>
            <a:ext cx="385354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5362488" y="4531586"/>
            <a:ext cx="182880" cy="182880"/>
            <a:chOff x="5867354" y="2967593"/>
            <a:chExt cx="353418" cy="353418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Straight Connector 23"/>
          <p:cNvCxnSpPr/>
          <p:nvPr/>
        </p:nvCxnSpPr>
        <p:spPr>
          <a:xfrm>
            <a:off x="5454785" y="463317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blipFill>
                <a:blip r:embed="R982d2465f0ce4afa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blipFill>
                <a:blip r:embed="R4b02e7b41b004c6b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Tariffs</a:t>
            </a:r>
            <a:endParaRPr lang="en-GB" dirty="0"/>
          </a:p>
        </p:txBody>
      </p:sp>
      <p:grpSp>
        <p:nvGrpSpPr>
          <p:cNvPr id="33" name="Group 32"/>
          <p:cNvGrpSpPr/>
          <p:nvPr/>
        </p:nvGrpSpPr>
        <p:grpSpPr>
          <a:xfrm>
            <a:off x="3197366" y="4535396"/>
            <a:ext cx="182880" cy="182880"/>
            <a:chOff x="5867354" y="2967593"/>
            <a:chExt cx="353418" cy="353418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6" name="Straight Connector 35"/>
          <p:cNvCxnSpPr/>
          <p:nvPr/>
        </p:nvCxnSpPr>
        <p:spPr>
          <a:xfrm>
            <a:off x="3289663" y="463698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blipFill>
                <a:blip r:embed="Rbc2901da427843ef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ight Brace 41"/>
          <p:cNvSpPr/>
          <p:nvPr/>
        </p:nvSpPr>
        <p:spPr>
          <a:xfrm rot="5400000">
            <a:off x="2638088" y="5650058"/>
            <a:ext cx="168855" cy="1134292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ight Brace 42"/>
          <p:cNvSpPr/>
          <p:nvPr/>
        </p:nvSpPr>
        <p:spPr>
          <a:xfrm rot="5400000">
            <a:off x="4316989" y="5157941"/>
            <a:ext cx="173736" cy="2116098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3861102" y="6324866"/>
            <a:ext cx="1085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IMPORTED</a:t>
            </a:r>
            <a:endParaRPr lang="en-GB" sz="14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1980413" y="6324866"/>
            <a:ext cx="1469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SUPPLIED DOMESTICALLY</a:t>
            </a:r>
            <a:endParaRPr lang="en-GB" sz="14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4BD49D-5042-8627-9D73-FAC98B136E8B}"/>
              </a:ext>
            </a:extLst>
          </p:cNvPr>
          <p:cNvSpPr/>
          <p:nvPr/>
        </p:nvSpPr>
        <p:spPr>
          <a:xfrm>
            <a:off x="6582900" y="2946138"/>
            <a:ext cx="1676297" cy="810792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FRE-TRADE EQUILIBRIUM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6802CF-9004-63F3-FEBE-D4D5BDC55429}"/>
              </a:ext>
            </a:extLst>
          </p:cNvPr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D12F34-2583-E6DA-D3DB-5B200C43E37E}"/>
              </a:ext>
            </a:extLst>
          </p:cNvPr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A7D550-DA57-6A0F-92A3-ABF2CD6B6B3E}"/>
              </a:ext>
            </a:extLst>
          </p:cNvPr>
          <p:cNvSpPr txBox="1"/>
          <p:nvPr/>
        </p:nvSpPr>
        <p:spPr>
          <a:xfrm>
            <a:off x="471505" y="4375928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WORLD</a:t>
            </a:r>
          </a:p>
          <a:p>
            <a:pPr algn="ctr"/>
            <a:r>
              <a:rPr lang="en-US" sz="1400" b="1" dirty="0"/>
              <a:t>PRICE</a:t>
            </a:r>
            <a:endParaRPr lang="en-GB" sz="1400" b="1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5848286-2C4D-9C0D-D3D1-C90AD336B742}"/>
              </a:ext>
            </a:extLst>
          </p:cNvPr>
          <p:cNvCxnSpPr>
            <a:cxnSpLocks/>
          </p:cNvCxnSpPr>
          <p:nvPr/>
        </p:nvCxnSpPr>
        <p:spPr>
          <a:xfrm>
            <a:off x="1315689" y="4637538"/>
            <a:ext cx="3135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D418196E-7AFF-2309-442D-0B8E356C45E3}"/>
              </a:ext>
            </a:extLst>
          </p:cNvPr>
          <p:cNvSpPr txBox="1"/>
          <p:nvPr/>
        </p:nvSpPr>
        <p:spPr>
          <a:xfrm>
            <a:off x="3486104" y="4927184"/>
            <a:ext cx="1414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CONSUMER EXPENDITURE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1927452373"/>
      </p:ext>
    </p:extLst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5F6A7D5C-4E96-23A8-7A63-072FAE8A2521}"/>
              </a:ext>
            </a:extLst>
          </p:cNvPr>
          <p:cNvSpPr/>
          <p:nvPr/>
        </p:nvSpPr>
        <p:spPr>
          <a:xfrm>
            <a:off x="3273336" y="4646421"/>
            <a:ext cx="2177035" cy="108279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E7042EE-FBE6-62BD-9AEA-A11E1D9D236F}"/>
              </a:ext>
            </a:extLst>
          </p:cNvPr>
          <p:cNvSpPr/>
          <p:nvPr/>
        </p:nvSpPr>
        <p:spPr>
          <a:xfrm>
            <a:off x="2155369" y="4629150"/>
            <a:ext cx="1134291" cy="10827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2343150" y="2354543"/>
            <a:ext cx="2963636" cy="334957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2163534" y="4629150"/>
            <a:ext cx="385354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5362488" y="4531586"/>
            <a:ext cx="182880" cy="182880"/>
            <a:chOff x="5867354" y="2967593"/>
            <a:chExt cx="353418" cy="353418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Straight Connector 23"/>
          <p:cNvCxnSpPr/>
          <p:nvPr/>
        </p:nvCxnSpPr>
        <p:spPr>
          <a:xfrm>
            <a:off x="5454785" y="463317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blipFill>
                <a:blip r:embed="R6f9ab2526bb24e4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blipFill>
                <a:blip r:embed="R4e8d2e1550804668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Tariffs</a:t>
            </a:r>
            <a:endParaRPr lang="en-GB" dirty="0"/>
          </a:p>
        </p:txBody>
      </p:sp>
      <p:grpSp>
        <p:nvGrpSpPr>
          <p:cNvPr id="33" name="Group 32"/>
          <p:cNvGrpSpPr/>
          <p:nvPr/>
        </p:nvGrpSpPr>
        <p:grpSpPr>
          <a:xfrm>
            <a:off x="3197366" y="4535396"/>
            <a:ext cx="182880" cy="182880"/>
            <a:chOff x="5867354" y="2967593"/>
            <a:chExt cx="353418" cy="353418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6" name="Straight Connector 35"/>
          <p:cNvCxnSpPr/>
          <p:nvPr/>
        </p:nvCxnSpPr>
        <p:spPr>
          <a:xfrm>
            <a:off x="3289663" y="463698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blipFill>
                <a:blip r:embed="R07c6ba4cbf3a4610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ight Brace 41"/>
          <p:cNvSpPr/>
          <p:nvPr/>
        </p:nvSpPr>
        <p:spPr>
          <a:xfrm rot="5400000">
            <a:off x="2638088" y="5650058"/>
            <a:ext cx="168855" cy="1134292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ight Brace 42"/>
          <p:cNvSpPr/>
          <p:nvPr/>
        </p:nvSpPr>
        <p:spPr>
          <a:xfrm rot="5400000">
            <a:off x="4316989" y="5157941"/>
            <a:ext cx="173736" cy="2116098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3861102" y="6324866"/>
            <a:ext cx="1085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IMPORTED</a:t>
            </a:r>
            <a:endParaRPr lang="en-GB" sz="14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1980413" y="6324866"/>
            <a:ext cx="1469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SUPPLIED DOMESTICALLY</a:t>
            </a:r>
            <a:endParaRPr lang="en-GB" sz="14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4BD49D-5042-8627-9D73-FAC98B136E8B}"/>
              </a:ext>
            </a:extLst>
          </p:cNvPr>
          <p:cNvSpPr/>
          <p:nvPr/>
        </p:nvSpPr>
        <p:spPr>
          <a:xfrm>
            <a:off x="6582900" y="2946138"/>
            <a:ext cx="1676297" cy="810792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FRE-TRADE EQUILIBRIUM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6802CF-9004-63F3-FEBE-D4D5BDC55429}"/>
              </a:ext>
            </a:extLst>
          </p:cNvPr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D12F34-2583-E6DA-D3DB-5B200C43E37E}"/>
              </a:ext>
            </a:extLst>
          </p:cNvPr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A7D550-DA57-6A0F-92A3-ABF2CD6B6B3E}"/>
              </a:ext>
            </a:extLst>
          </p:cNvPr>
          <p:cNvSpPr txBox="1"/>
          <p:nvPr/>
        </p:nvSpPr>
        <p:spPr>
          <a:xfrm>
            <a:off x="471505" y="4375928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WORLD</a:t>
            </a:r>
          </a:p>
          <a:p>
            <a:pPr algn="ctr"/>
            <a:r>
              <a:rPr lang="en-US" sz="1400" b="1" dirty="0"/>
              <a:t>PRICE</a:t>
            </a:r>
            <a:endParaRPr lang="en-GB" sz="1400" b="1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5848286-2C4D-9C0D-D3D1-C90AD336B742}"/>
              </a:ext>
            </a:extLst>
          </p:cNvPr>
          <p:cNvCxnSpPr>
            <a:cxnSpLocks/>
          </p:cNvCxnSpPr>
          <p:nvPr/>
        </p:nvCxnSpPr>
        <p:spPr>
          <a:xfrm>
            <a:off x="1315689" y="4637538"/>
            <a:ext cx="3135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D8D85B3-3ACB-FD6D-6438-140BF8D87CFD}"/>
              </a:ext>
            </a:extLst>
          </p:cNvPr>
          <p:cNvCxnSpPr>
            <a:cxnSpLocks/>
          </p:cNvCxnSpPr>
          <p:nvPr/>
        </p:nvCxnSpPr>
        <p:spPr>
          <a:xfrm>
            <a:off x="2778657" y="4397192"/>
            <a:ext cx="0" cy="511469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D418196E-7AFF-2309-442D-0B8E356C45E3}"/>
              </a:ext>
            </a:extLst>
          </p:cNvPr>
          <p:cNvSpPr txBox="1"/>
          <p:nvPr/>
        </p:nvSpPr>
        <p:spPr>
          <a:xfrm>
            <a:off x="2237246" y="3875160"/>
            <a:ext cx="1085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50000"/>
                  </a:schemeClr>
                </a:solidFill>
              </a:rPr>
              <a:t>PRODUCER REVENUE</a:t>
            </a:r>
            <a:endParaRPr lang="en-GB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6F3140E-38F8-5419-AC39-E22E4B8E483A}"/>
              </a:ext>
            </a:extLst>
          </p:cNvPr>
          <p:cNvSpPr txBox="1"/>
          <p:nvPr/>
        </p:nvSpPr>
        <p:spPr>
          <a:xfrm>
            <a:off x="3284863" y="4931976"/>
            <a:ext cx="2177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IMPORT</a:t>
            </a:r>
            <a:br>
              <a:rPr lang="en-US" sz="1400" b="1" dirty="0"/>
            </a:br>
            <a:r>
              <a:rPr lang="en-US" sz="1400" b="1" dirty="0"/>
              <a:t>EXPENDITURE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2517940669"/>
      </p:ext>
    </p:extLst>
  </p:cSld>
  <p:clrMapOvr>
    <a:masterClrMapping/>
  </p:clrMapOvr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2163536" y="4629150"/>
            <a:ext cx="1118507" cy="1085850"/>
          </a:xfrm>
          <a:custGeom>
            <a:avLst/>
            <a:gdLst>
              <a:gd name="connsiteX0" fmla="*/ 0 w 1118507"/>
              <a:gd name="connsiteY0" fmla="*/ 1077686 h 1085850"/>
              <a:gd name="connsiteX1" fmla="*/ 171450 w 1118507"/>
              <a:gd name="connsiteY1" fmla="*/ 1085850 h 1085850"/>
              <a:gd name="connsiteX2" fmla="*/ 1118507 w 1118507"/>
              <a:gd name="connsiteY2" fmla="*/ 0 h 1085850"/>
              <a:gd name="connsiteX3" fmla="*/ 0 w 1118507"/>
              <a:gd name="connsiteY3" fmla="*/ 0 h 1085850"/>
              <a:gd name="connsiteX4" fmla="*/ 0 w 1118507"/>
              <a:gd name="connsiteY4" fmla="*/ 1077686 h 108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8507" h="1085850">
                <a:moveTo>
                  <a:pt x="0" y="1077686"/>
                </a:moveTo>
                <a:lnTo>
                  <a:pt x="171450" y="1085850"/>
                </a:lnTo>
                <a:lnTo>
                  <a:pt x="1118507" y="0"/>
                </a:lnTo>
                <a:lnTo>
                  <a:pt x="0" y="0"/>
                </a:lnTo>
                <a:lnTo>
                  <a:pt x="0" y="107768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Freeform 2"/>
          <p:cNvSpPr/>
          <p:nvPr/>
        </p:nvSpPr>
        <p:spPr>
          <a:xfrm>
            <a:off x="2163536" y="2237014"/>
            <a:ext cx="3298371" cy="2392136"/>
          </a:xfrm>
          <a:custGeom>
            <a:avLst/>
            <a:gdLst>
              <a:gd name="connsiteX0" fmla="*/ 0 w 3298371"/>
              <a:gd name="connsiteY0" fmla="*/ 0 h 2392136"/>
              <a:gd name="connsiteX1" fmla="*/ 3298371 w 3298371"/>
              <a:gd name="connsiteY1" fmla="*/ 2392136 h 2392136"/>
              <a:gd name="connsiteX2" fmla="*/ 8164 w 3298371"/>
              <a:gd name="connsiteY2" fmla="*/ 2392136 h 2392136"/>
              <a:gd name="connsiteX3" fmla="*/ 0 w 3298371"/>
              <a:gd name="connsiteY3" fmla="*/ 0 h 2392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98371" h="2392136">
                <a:moveTo>
                  <a:pt x="0" y="0"/>
                </a:moveTo>
                <a:lnTo>
                  <a:pt x="3298371" y="2392136"/>
                </a:lnTo>
                <a:lnTo>
                  <a:pt x="8164" y="2392136"/>
                </a:lnTo>
                <a:cubicBezTo>
                  <a:pt x="5443" y="1594757"/>
                  <a:pt x="2721" y="797379"/>
                  <a:pt x="0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2343150" y="2354543"/>
            <a:ext cx="2963636" cy="334957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2163534" y="4629150"/>
            <a:ext cx="385354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5362488" y="4531586"/>
            <a:ext cx="182880" cy="182880"/>
            <a:chOff x="5867354" y="2967593"/>
            <a:chExt cx="353418" cy="353418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Straight Connector 23"/>
          <p:cNvCxnSpPr/>
          <p:nvPr/>
        </p:nvCxnSpPr>
        <p:spPr>
          <a:xfrm>
            <a:off x="5454785" y="463317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blipFill>
                <a:blip r:embed="Ra2a533d13f83423c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blipFill>
                <a:blip r:embed="R696ee3ff9f144a1d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2533310" y="3450964"/>
            <a:ext cx="673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CS</a:t>
            </a:r>
            <a:r>
              <a:rPr lang="en-US" b="1" baseline="-25000" dirty="0">
                <a:solidFill>
                  <a:srgbClr val="002060"/>
                </a:solidFill>
              </a:rPr>
              <a:t>1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259769" y="4830605"/>
            <a:ext cx="673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PS</a:t>
            </a:r>
            <a:r>
              <a:rPr lang="en-US" b="1" baseline="-25000" dirty="0">
                <a:solidFill>
                  <a:srgbClr val="C00000"/>
                </a:solidFill>
              </a:rPr>
              <a:t>1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32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Tariffs</a:t>
            </a:r>
            <a:endParaRPr lang="en-GB" dirty="0"/>
          </a:p>
        </p:txBody>
      </p:sp>
      <p:grpSp>
        <p:nvGrpSpPr>
          <p:cNvPr id="33" name="Group 32"/>
          <p:cNvGrpSpPr/>
          <p:nvPr/>
        </p:nvGrpSpPr>
        <p:grpSpPr>
          <a:xfrm>
            <a:off x="3197366" y="4535396"/>
            <a:ext cx="182880" cy="182880"/>
            <a:chOff x="5867354" y="2967593"/>
            <a:chExt cx="353418" cy="353418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6" name="Straight Connector 35"/>
          <p:cNvCxnSpPr/>
          <p:nvPr/>
        </p:nvCxnSpPr>
        <p:spPr>
          <a:xfrm>
            <a:off x="3289663" y="463698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blipFill>
                <a:blip r:embed="Rdb6cedf69f724b8b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ight Brace 41"/>
          <p:cNvSpPr/>
          <p:nvPr/>
        </p:nvSpPr>
        <p:spPr>
          <a:xfrm rot="5400000">
            <a:off x="2638088" y="5650058"/>
            <a:ext cx="168855" cy="1134292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ight Brace 42"/>
          <p:cNvSpPr/>
          <p:nvPr/>
        </p:nvSpPr>
        <p:spPr>
          <a:xfrm rot="5400000">
            <a:off x="4316989" y="5157941"/>
            <a:ext cx="173736" cy="2116098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3861102" y="6324866"/>
            <a:ext cx="1085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IMPORTED</a:t>
            </a:r>
            <a:endParaRPr lang="en-GB" sz="14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1980413" y="6324866"/>
            <a:ext cx="1469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SUPPLIED DOMESTICALLY</a:t>
            </a:r>
            <a:endParaRPr lang="en-GB" sz="14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4BD49D-5042-8627-9D73-FAC98B136E8B}"/>
              </a:ext>
            </a:extLst>
          </p:cNvPr>
          <p:cNvSpPr/>
          <p:nvPr/>
        </p:nvSpPr>
        <p:spPr>
          <a:xfrm>
            <a:off x="6582900" y="2946138"/>
            <a:ext cx="1676297" cy="810792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FRE-TRADE EQUILIBRIUM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6802CF-9004-63F3-FEBE-D4D5BDC55429}"/>
              </a:ext>
            </a:extLst>
          </p:cNvPr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D12F34-2583-E6DA-D3DB-5B200C43E37E}"/>
              </a:ext>
            </a:extLst>
          </p:cNvPr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26719E-4D4F-A773-4E8F-B1638CA38DF8}"/>
              </a:ext>
            </a:extLst>
          </p:cNvPr>
          <p:cNvSpPr txBox="1"/>
          <p:nvPr/>
        </p:nvSpPr>
        <p:spPr>
          <a:xfrm>
            <a:off x="471505" y="4375928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WORLD</a:t>
            </a:r>
          </a:p>
          <a:p>
            <a:pPr algn="ctr"/>
            <a:r>
              <a:rPr lang="en-US" sz="1400" b="1" dirty="0"/>
              <a:t>PRICE</a:t>
            </a:r>
            <a:endParaRPr lang="en-GB" sz="1400" b="1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B2EF3C6-1F6C-2FE0-2BE2-6CAB3366239F}"/>
              </a:ext>
            </a:extLst>
          </p:cNvPr>
          <p:cNvCxnSpPr>
            <a:cxnSpLocks/>
          </p:cNvCxnSpPr>
          <p:nvPr/>
        </p:nvCxnSpPr>
        <p:spPr>
          <a:xfrm>
            <a:off x="1315689" y="4637538"/>
            <a:ext cx="3135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3060132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E3E169E-B9F7-A5B2-C42F-8E5CB2B768F9}"/>
              </a:ext>
            </a:extLst>
          </p:cNvPr>
          <p:cNvSpPr/>
          <p:nvPr/>
        </p:nvSpPr>
        <p:spPr>
          <a:xfrm>
            <a:off x="2167929" y="4132177"/>
            <a:ext cx="2632268" cy="158009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2343150" y="2354543"/>
            <a:ext cx="2963636" cy="334957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Tariffs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580548" y="5735957"/>
                <a:ext cx="508024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0548" y="5735957"/>
                <a:ext cx="508024" cy="373179"/>
              </a:xfrm>
              <a:prstGeom prst="rect">
                <a:avLst/>
              </a:prstGeom>
              <a:blipFill>
                <a:blip r:embed="R7c50002f275e4f8f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493437" y="5735957"/>
                <a:ext cx="492955" cy="3765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3437" y="5735957"/>
                <a:ext cx="492955" cy="376578"/>
              </a:xfrm>
              <a:prstGeom prst="rect">
                <a:avLst/>
              </a:prstGeom>
              <a:blipFill>
                <a:blip r:embed="R59d44bff34554c08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4713876" y="4046566"/>
            <a:ext cx="182880" cy="182880"/>
            <a:chOff x="5867354" y="2967593"/>
            <a:chExt cx="353418" cy="353418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629227" y="3959693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9227" y="3959693"/>
                <a:ext cx="494238" cy="369332"/>
              </a:xfrm>
              <a:prstGeom prst="rect">
                <a:avLst/>
              </a:prstGeom>
              <a:blipFill>
                <a:blip r:embed="R611c91d56c1c4848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>
          <a:xfrm>
            <a:off x="2296809" y="4186914"/>
            <a:ext cx="0" cy="404994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333571" y="4206718"/>
            <a:ext cx="29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</a:t>
            </a:r>
            <a:endParaRPr lang="en-GB" b="1" baseline="-25000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ight Brace 38"/>
          <p:cNvSpPr/>
          <p:nvPr/>
        </p:nvSpPr>
        <p:spPr>
          <a:xfrm rot="5400000">
            <a:off x="2825852" y="5428695"/>
            <a:ext cx="168855" cy="1559011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ight Brace 39"/>
          <p:cNvSpPr/>
          <p:nvPr/>
        </p:nvSpPr>
        <p:spPr>
          <a:xfrm rot="5400000">
            <a:off x="4173362" y="5675323"/>
            <a:ext cx="168855" cy="1065760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/>
          <p:cNvSpPr txBox="1"/>
          <p:nvPr/>
        </p:nvSpPr>
        <p:spPr>
          <a:xfrm>
            <a:off x="3714687" y="6330495"/>
            <a:ext cx="1085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IMPORTED</a:t>
            </a:r>
            <a:endParaRPr lang="en-GB" sz="14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2177855" y="6309914"/>
            <a:ext cx="1469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SUPPLIED DOMESTICALLY</a:t>
            </a:r>
            <a:endParaRPr lang="en-GB" sz="1400" b="1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4801242" y="4151789"/>
            <a:ext cx="0" cy="154780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715733" y="4147026"/>
            <a:ext cx="0" cy="155690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3627284" y="4050008"/>
            <a:ext cx="182880" cy="182880"/>
            <a:chOff x="5867354" y="2967593"/>
            <a:chExt cx="353418" cy="353418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94F8C71-9B5A-9A3D-C4AF-A1DA92914CF8}"/>
              </a:ext>
            </a:extLst>
          </p:cNvPr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4127CE-B7E9-C0E6-C42E-816C5B709EEA}"/>
              </a:ext>
            </a:extLst>
          </p:cNvPr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EDC35CF-B6E3-8E16-28BC-2682A4B00F7D}"/>
                  </a:ext>
                </a:extLst>
              </p:cNvPr>
              <p:cNvSpPr txBox="1"/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EDC35CF-B6E3-8E16-28BC-2682A4B00F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blipFill>
                <a:blip r:embed="R456628af5c184c1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EBFC8CA-4200-CC33-1512-55AFB4359735}"/>
              </a:ext>
            </a:extLst>
          </p:cNvPr>
          <p:cNvCxnSpPr>
            <a:cxnSpLocks/>
          </p:cNvCxnSpPr>
          <p:nvPr/>
        </p:nvCxnSpPr>
        <p:spPr>
          <a:xfrm>
            <a:off x="2178971" y="4637538"/>
            <a:ext cx="450890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0BB6933-E35A-6E14-9526-C4AFB9BFF721}"/>
              </a:ext>
            </a:extLst>
          </p:cNvPr>
          <p:cNvCxnSpPr>
            <a:cxnSpLocks/>
          </p:cNvCxnSpPr>
          <p:nvPr/>
        </p:nvCxnSpPr>
        <p:spPr>
          <a:xfrm>
            <a:off x="2167930" y="4143417"/>
            <a:ext cx="448600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F2FEDB2-5732-097C-AD4E-FB4AB4F1A900}"/>
              </a:ext>
            </a:extLst>
          </p:cNvPr>
          <p:cNvSpPr txBox="1"/>
          <p:nvPr/>
        </p:nvSpPr>
        <p:spPr>
          <a:xfrm>
            <a:off x="471505" y="4375928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WORLD</a:t>
            </a:r>
          </a:p>
          <a:p>
            <a:pPr algn="ctr"/>
            <a:r>
              <a:rPr lang="en-US" sz="1400" b="1" dirty="0"/>
              <a:t>PRICE</a:t>
            </a:r>
            <a:endParaRPr lang="en-GB" sz="1400" b="1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9E48E9C-27A5-A53A-CA7C-4049C7E04AEC}"/>
              </a:ext>
            </a:extLst>
          </p:cNvPr>
          <p:cNvCxnSpPr>
            <a:cxnSpLocks/>
          </p:cNvCxnSpPr>
          <p:nvPr/>
        </p:nvCxnSpPr>
        <p:spPr>
          <a:xfrm>
            <a:off x="1315689" y="4637538"/>
            <a:ext cx="3135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C2959C32-87DA-6AA7-3FBE-8CA51AF4DED4}"/>
              </a:ext>
            </a:extLst>
          </p:cNvPr>
          <p:cNvSpPr/>
          <p:nvPr/>
        </p:nvSpPr>
        <p:spPr>
          <a:xfrm>
            <a:off x="6872313" y="2682764"/>
            <a:ext cx="1676297" cy="80474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TARIFF EQUILIBRIUM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6A23D5-9836-05A0-BE1F-B21B7BDDFAA7}"/>
              </a:ext>
            </a:extLst>
          </p:cNvPr>
          <p:cNvSpPr txBox="1"/>
          <p:nvPr/>
        </p:nvSpPr>
        <p:spPr>
          <a:xfrm>
            <a:off x="3677344" y="4916019"/>
            <a:ext cx="1091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CONSUMER</a:t>
            </a:r>
            <a:br>
              <a:rPr lang="en-US" sz="1400" b="1" dirty="0"/>
            </a:br>
            <a:r>
              <a:rPr lang="en-US" sz="1400" b="1" dirty="0"/>
              <a:t>EXP.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1532030424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80BEE14D-F01E-784B-B081-669A4D4803EF}"/>
              </a:ext>
            </a:extLst>
          </p:cNvPr>
          <p:cNvSpPr/>
          <p:nvPr/>
        </p:nvSpPr>
        <p:spPr>
          <a:xfrm>
            <a:off x="2164265" y="4130701"/>
            <a:ext cx="1557537" cy="1575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83F942-BF86-1505-C512-A4AA9C488F0A}"/>
              </a:ext>
            </a:extLst>
          </p:cNvPr>
          <p:cNvSpPr/>
          <p:nvPr/>
        </p:nvSpPr>
        <p:spPr>
          <a:xfrm>
            <a:off x="3724255" y="4138863"/>
            <a:ext cx="1077190" cy="49867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E3E169E-B9F7-A5B2-C42F-8E5CB2B768F9}"/>
              </a:ext>
            </a:extLst>
          </p:cNvPr>
          <p:cNvSpPr/>
          <p:nvPr/>
        </p:nvSpPr>
        <p:spPr>
          <a:xfrm>
            <a:off x="3723007" y="4634096"/>
            <a:ext cx="1077190" cy="10781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2343150" y="2354543"/>
            <a:ext cx="2963636" cy="334957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Tariffs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580548" y="5735957"/>
                <a:ext cx="508024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0548" y="5735957"/>
                <a:ext cx="508024" cy="373179"/>
              </a:xfrm>
              <a:prstGeom prst="rect">
                <a:avLst/>
              </a:prstGeom>
              <a:blipFill>
                <a:blip r:embed="R3d2d1721230b4b98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493437" y="5735957"/>
                <a:ext cx="492955" cy="3765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3437" y="5735957"/>
                <a:ext cx="492955" cy="376578"/>
              </a:xfrm>
              <a:prstGeom prst="rect">
                <a:avLst/>
              </a:prstGeom>
              <a:blipFill>
                <a:blip r:embed="R71d2bfa4c48d48fe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4713876" y="4046566"/>
            <a:ext cx="182880" cy="182880"/>
            <a:chOff x="5867354" y="2967593"/>
            <a:chExt cx="353418" cy="353418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629227" y="3959693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9227" y="3959693"/>
                <a:ext cx="494238" cy="369332"/>
              </a:xfrm>
              <a:prstGeom prst="rect">
                <a:avLst/>
              </a:prstGeom>
              <a:blipFill>
                <a:blip r:embed="R692acff6b08d4127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>
          <a:xfrm>
            <a:off x="2296809" y="4186914"/>
            <a:ext cx="0" cy="404994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333571" y="4206718"/>
            <a:ext cx="29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</a:t>
            </a:r>
            <a:endParaRPr lang="en-GB" b="1" baseline="-25000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ight Brace 38"/>
          <p:cNvSpPr/>
          <p:nvPr/>
        </p:nvSpPr>
        <p:spPr>
          <a:xfrm rot="5400000">
            <a:off x="2825852" y="5428695"/>
            <a:ext cx="168855" cy="1559011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ight Brace 39"/>
          <p:cNvSpPr/>
          <p:nvPr/>
        </p:nvSpPr>
        <p:spPr>
          <a:xfrm rot="5400000">
            <a:off x="4173362" y="5675323"/>
            <a:ext cx="168855" cy="1065760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/>
          <p:cNvSpPr txBox="1"/>
          <p:nvPr/>
        </p:nvSpPr>
        <p:spPr>
          <a:xfrm>
            <a:off x="3714687" y="6330495"/>
            <a:ext cx="1085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IMPORTED</a:t>
            </a:r>
            <a:endParaRPr lang="en-GB" sz="14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2177855" y="6309914"/>
            <a:ext cx="1469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SUPPLIED DOMESTICALLY</a:t>
            </a:r>
            <a:endParaRPr lang="en-GB" sz="1400" b="1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4801242" y="4151789"/>
            <a:ext cx="0" cy="154780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715733" y="4147026"/>
            <a:ext cx="0" cy="155690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3627284" y="4050008"/>
            <a:ext cx="182880" cy="182880"/>
            <a:chOff x="5867354" y="2967593"/>
            <a:chExt cx="353418" cy="353418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94F8C71-9B5A-9A3D-C4AF-A1DA92914CF8}"/>
              </a:ext>
            </a:extLst>
          </p:cNvPr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4127CE-B7E9-C0E6-C42E-816C5B709EEA}"/>
              </a:ext>
            </a:extLst>
          </p:cNvPr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EDC35CF-B6E3-8E16-28BC-2682A4B00F7D}"/>
                  </a:ext>
                </a:extLst>
              </p:cNvPr>
              <p:cNvSpPr txBox="1"/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EDC35CF-B6E3-8E16-28BC-2682A4B00F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blipFill>
                <a:blip r:embed="R75d8d77478734c4a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EBFC8CA-4200-CC33-1512-55AFB4359735}"/>
              </a:ext>
            </a:extLst>
          </p:cNvPr>
          <p:cNvCxnSpPr>
            <a:cxnSpLocks/>
          </p:cNvCxnSpPr>
          <p:nvPr/>
        </p:nvCxnSpPr>
        <p:spPr>
          <a:xfrm>
            <a:off x="2178971" y="4637538"/>
            <a:ext cx="450890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0BB6933-E35A-6E14-9526-C4AFB9BFF721}"/>
              </a:ext>
            </a:extLst>
          </p:cNvPr>
          <p:cNvCxnSpPr>
            <a:cxnSpLocks/>
          </p:cNvCxnSpPr>
          <p:nvPr/>
        </p:nvCxnSpPr>
        <p:spPr>
          <a:xfrm>
            <a:off x="2167930" y="4143417"/>
            <a:ext cx="448600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F2FEDB2-5732-097C-AD4E-FB4AB4F1A900}"/>
              </a:ext>
            </a:extLst>
          </p:cNvPr>
          <p:cNvSpPr txBox="1"/>
          <p:nvPr/>
        </p:nvSpPr>
        <p:spPr>
          <a:xfrm>
            <a:off x="471505" y="4375928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WORLD</a:t>
            </a:r>
          </a:p>
          <a:p>
            <a:pPr algn="ctr"/>
            <a:r>
              <a:rPr lang="en-US" sz="1400" b="1" dirty="0"/>
              <a:t>PRICE</a:t>
            </a:r>
            <a:endParaRPr lang="en-GB" sz="1400" b="1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9E48E9C-27A5-A53A-CA7C-4049C7E04AEC}"/>
              </a:ext>
            </a:extLst>
          </p:cNvPr>
          <p:cNvCxnSpPr>
            <a:cxnSpLocks/>
          </p:cNvCxnSpPr>
          <p:nvPr/>
        </p:nvCxnSpPr>
        <p:spPr>
          <a:xfrm>
            <a:off x="1315689" y="4637538"/>
            <a:ext cx="3135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C2959C32-87DA-6AA7-3FBE-8CA51AF4DED4}"/>
              </a:ext>
            </a:extLst>
          </p:cNvPr>
          <p:cNvSpPr/>
          <p:nvPr/>
        </p:nvSpPr>
        <p:spPr>
          <a:xfrm>
            <a:off x="6872313" y="2682764"/>
            <a:ext cx="1676297" cy="80474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TARIFF EQUILIBRIUM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6A23D5-9836-05A0-BE1F-B21B7BDDFAA7}"/>
              </a:ext>
            </a:extLst>
          </p:cNvPr>
          <p:cNvSpPr txBox="1"/>
          <p:nvPr/>
        </p:nvSpPr>
        <p:spPr>
          <a:xfrm>
            <a:off x="3708460" y="4907397"/>
            <a:ext cx="1091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IMPORT</a:t>
            </a:r>
            <a:br>
              <a:rPr lang="en-US" sz="1400" b="1" dirty="0"/>
            </a:br>
            <a:r>
              <a:rPr lang="en-US" sz="1400" b="1" dirty="0"/>
              <a:t>EXP.</a:t>
            </a:r>
            <a:endParaRPr lang="en-GB" sz="14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E575038-B1D2-1774-7044-643452966067}"/>
              </a:ext>
            </a:extLst>
          </p:cNvPr>
          <p:cNvSpPr txBox="1"/>
          <p:nvPr/>
        </p:nvSpPr>
        <p:spPr>
          <a:xfrm>
            <a:off x="3709663" y="4130702"/>
            <a:ext cx="1091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TARIFF</a:t>
            </a:r>
            <a:br>
              <a:rPr lang="en-US" sz="1400" b="1" dirty="0">
                <a:solidFill>
                  <a:srgbClr val="C00000"/>
                </a:solidFill>
              </a:rPr>
            </a:br>
            <a:r>
              <a:rPr lang="en-US" sz="1400" b="1" dirty="0">
                <a:solidFill>
                  <a:srgbClr val="C00000"/>
                </a:solidFill>
              </a:rPr>
              <a:t>REVENUE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AF75FF2-7E83-CD20-8442-A560F6181C99}"/>
              </a:ext>
            </a:extLst>
          </p:cNvPr>
          <p:cNvSpPr txBox="1"/>
          <p:nvPr/>
        </p:nvSpPr>
        <p:spPr>
          <a:xfrm>
            <a:off x="2676405" y="5165342"/>
            <a:ext cx="1091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50000"/>
                  </a:schemeClr>
                </a:solidFill>
              </a:rPr>
              <a:t>PROD.</a:t>
            </a:r>
            <a:br>
              <a:rPr lang="en-US" sz="14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</a:rPr>
              <a:t>REVENUE</a:t>
            </a:r>
            <a:endParaRPr lang="en-GB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848944"/>
      </p:ext>
    </p:extLst>
  </p:cSld>
  <p:clrMapOvr>
    <a:masterClrMapping/>
  </p:clrMapOvr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833FDBD-D199-4442-9DAE-428D33F4ACA9}"/>
              </a:ext>
            </a:extLst>
          </p:cNvPr>
          <p:cNvSpPr/>
          <p:nvPr/>
        </p:nvSpPr>
        <p:spPr>
          <a:xfrm>
            <a:off x="2146300" y="4133850"/>
            <a:ext cx="1555750" cy="1574800"/>
          </a:xfrm>
          <a:custGeom>
            <a:avLst/>
            <a:gdLst>
              <a:gd name="connsiteX0" fmla="*/ 0 w 1555750"/>
              <a:gd name="connsiteY0" fmla="*/ 1574800 h 1574800"/>
              <a:gd name="connsiteX1" fmla="*/ 184150 w 1555750"/>
              <a:gd name="connsiteY1" fmla="*/ 1568450 h 1574800"/>
              <a:gd name="connsiteX2" fmla="*/ 1555750 w 1555750"/>
              <a:gd name="connsiteY2" fmla="*/ 0 h 1574800"/>
              <a:gd name="connsiteX3" fmla="*/ 12700 w 1555750"/>
              <a:gd name="connsiteY3" fmla="*/ 6350 h 1574800"/>
              <a:gd name="connsiteX4" fmla="*/ 0 w 1555750"/>
              <a:gd name="connsiteY4" fmla="*/ 1574800 h 15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5750" h="1574800">
                <a:moveTo>
                  <a:pt x="0" y="1574800"/>
                </a:moveTo>
                <a:lnTo>
                  <a:pt x="184150" y="1568450"/>
                </a:lnTo>
                <a:lnTo>
                  <a:pt x="1555750" y="0"/>
                </a:lnTo>
                <a:lnTo>
                  <a:pt x="12700" y="6350"/>
                </a:lnTo>
                <a:cubicBezTo>
                  <a:pt x="10583" y="527050"/>
                  <a:pt x="8467" y="1047750"/>
                  <a:pt x="0" y="157480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E71BB84-B62D-48D9-B194-22816CF07460}"/>
              </a:ext>
            </a:extLst>
          </p:cNvPr>
          <p:cNvSpPr/>
          <p:nvPr/>
        </p:nvSpPr>
        <p:spPr>
          <a:xfrm>
            <a:off x="2146300" y="2247900"/>
            <a:ext cx="2660650" cy="1892300"/>
          </a:xfrm>
          <a:custGeom>
            <a:avLst/>
            <a:gdLst>
              <a:gd name="connsiteX0" fmla="*/ 0 w 2660650"/>
              <a:gd name="connsiteY0" fmla="*/ 0 h 1892300"/>
              <a:gd name="connsiteX1" fmla="*/ 6350 w 2660650"/>
              <a:gd name="connsiteY1" fmla="*/ 1892300 h 1892300"/>
              <a:gd name="connsiteX2" fmla="*/ 2660650 w 2660650"/>
              <a:gd name="connsiteY2" fmla="*/ 1885950 h 1892300"/>
              <a:gd name="connsiteX3" fmla="*/ 0 w 2660650"/>
              <a:gd name="connsiteY3" fmla="*/ 0 h 189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0650" h="1892300">
                <a:moveTo>
                  <a:pt x="0" y="0"/>
                </a:moveTo>
                <a:cubicBezTo>
                  <a:pt x="2117" y="630767"/>
                  <a:pt x="4233" y="1261533"/>
                  <a:pt x="6350" y="1892300"/>
                </a:cubicBezTo>
                <a:lnTo>
                  <a:pt x="2660650" y="188595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2343150" y="2354543"/>
            <a:ext cx="2963636" cy="334957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Tariffs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580548" y="5735957"/>
                <a:ext cx="508024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0548" y="5735957"/>
                <a:ext cx="508024" cy="373179"/>
              </a:xfrm>
              <a:prstGeom prst="rect">
                <a:avLst/>
              </a:prstGeom>
              <a:blipFill>
                <a:blip r:embed="R4105c2c829be4ad9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493437" y="5735957"/>
                <a:ext cx="492955" cy="3765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3437" y="5735957"/>
                <a:ext cx="492955" cy="376578"/>
              </a:xfrm>
              <a:prstGeom prst="rect">
                <a:avLst/>
              </a:prstGeom>
              <a:blipFill>
                <a:blip r:embed="R1260502d6b1d46c7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4713876" y="4046566"/>
            <a:ext cx="182880" cy="182880"/>
            <a:chOff x="5867354" y="2967593"/>
            <a:chExt cx="353418" cy="353418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629227" y="3959693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9227" y="3959693"/>
                <a:ext cx="494238" cy="369332"/>
              </a:xfrm>
              <a:prstGeom prst="rect">
                <a:avLst/>
              </a:prstGeom>
              <a:blipFill>
                <a:blip r:embed="R2e4c73244ab4421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>
          <a:xfrm>
            <a:off x="2296809" y="4186914"/>
            <a:ext cx="0" cy="404994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333571" y="4206718"/>
            <a:ext cx="29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</a:t>
            </a:r>
            <a:endParaRPr lang="en-GB" b="1" baseline="-25000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ight Brace 38"/>
          <p:cNvSpPr/>
          <p:nvPr/>
        </p:nvSpPr>
        <p:spPr>
          <a:xfrm rot="5400000">
            <a:off x="2825852" y="5428695"/>
            <a:ext cx="168855" cy="1559011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ight Brace 39"/>
          <p:cNvSpPr/>
          <p:nvPr/>
        </p:nvSpPr>
        <p:spPr>
          <a:xfrm rot="5400000">
            <a:off x="4173362" y="5675323"/>
            <a:ext cx="168855" cy="1065760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/>
          <p:cNvSpPr txBox="1"/>
          <p:nvPr/>
        </p:nvSpPr>
        <p:spPr>
          <a:xfrm>
            <a:off x="3714687" y="6330495"/>
            <a:ext cx="1085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IMPORTED</a:t>
            </a:r>
            <a:endParaRPr lang="en-GB" sz="14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2177855" y="6309914"/>
            <a:ext cx="1469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SUPPLIED DOMESTICALLY</a:t>
            </a:r>
            <a:endParaRPr lang="en-GB" sz="1400" b="1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4801242" y="4151789"/>
            <a:ext cx="0" cy="154780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47D429A7-B325-4028-B323-858142AD8BA0}"/>
              </a:ext>
            </a:extLst>
          </p:cNvPr>
          <p:cNvSpPr txBox="1"/>
          <p:nvPr/>
        </p:nvSpPr>
        <p:spPr>
          <a:xfrm>
            <a:off x="2476137" y="3390204"/>
            <a:ext cx="1085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CS</a:t>
            </a:r>
            <a:r>
              <a:rPr lang="en-US" b="1" baseline="-25000" dirty="0">
                <a:solidFill>
                  <a:srgbClr val="002060"/>
                </a:solidFill>
              </a:rPr>
              <a:t>2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172DD2D-1B87-4B1B-9A6C-B61F1F3FBFC9}"/>
              </a:ext>
            </a:extLst>
          </p:cNvPr>
          <p:cNvSpPr txBox="1"/>
          <p:nvPr/>
        </p:nvSpPr>
        <p:spPr>
          <a:xfrm>
            <a:off x="2001744" y="4755534"/>
            <a:ext cx="1085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PS</a:t>
            </a:r>
            <a:r>
              <a:rPr lang="en-US" b="1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GB" b="1" baseline="-250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715733" y="4147026"/>
            <a:ext cx="0" cy="155690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3627284" y="4050008"/>
            <a:ext cx="182880" cy="182880"/>
            <a:chOff x="5867354" y="2967593"/>
            <a:chExt cx="353418" cy="353418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94F8C71-9B5A-9A3D-C4AF-A1DA92914CF8}"/>
              </a:ext>
            </a:extLst>
          </p:cNvPr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4127CE-B7E9-C0E6-C42E-816C5B709EEA}"/>
              </a:ext>
            </a:extLst>
          </p:cNvPr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EDC35CF-B6E3-8E16-28BC-2682A4B00F7D}"/>
                  </a:ext>
                </a:extLst>
              </p:cNvPr>
              <p:cNvSpPr txBox="1"/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EDC35CF-B6E3-8E16-28BC-2682A4B00F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blipFill>
                <a:blip r:embed="Recd31035ddb74f7b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7CA4DC31-E4AF-A42B-7BF4-487C037F9AE6}"/>
              </a:ext>
            </a:extLst>
          </p:cNvPr>
          <p:cNvSpPr txBox="1"/>
          <p:nvPr/>
        </p:nvSpPr>
        <p:spPr>
          <a:xfrm>
            <a:off x="471505" y="4375928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WORLD</a:t>
            </a:r>
          </a:p>
          <a:p>
            <a:pPr algn="ctr"/>
            <a:r>
              <a:rPr lang="en-US" sz="1400" b="1" dirty="0"/>
              <a:t>PRICE</a:t>
            </a:r>
            <a:endParaRPr lang="en-GB" sz="1400" b="1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19950FA-0DFB-C419-1FB4-BD265F9B2EBA}"/>
              </a:ext>
            </a:extLst>
          </p:cNvPr>
          <p:cNvCxnSpPr>
            <a:cxnSpLocks/>
          </p:cNvCxnSpPr>
          <p:nvPr/>
        </p:nvCxnSpPr>
        <p:spPr>
          <a:xfrm>
            <a:off x="2167930" y="4143417"/>
            <a:ext cx="448600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742A0CC-B494-BE16-D135-542DC59EC4C1}"/>
              </a:ext>
            </a:extLst>
          </p:cNvPr>
          <p:cNvCxnSpPr>
            <a:cxnSpLocks/>
          </p:cNvCxnSpPr>
          <p:nvPr/>
        </p:nvCxnSpPr>
        <p:spPr>
          <a:xfrm>
            <a:off x="2178971" y="4637538"/>
            <a:ext cx="450890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E613FA2-1993-2E20-86A9-C94E58072343}"/>
              </a:ext>
            </a:extLst>
          </p:cNvPr>
          <p:cNvCxnSpPr>
            <a:cxnSpLocks/>
          </p:cNvCxnSpPr>
          <p:nvPr/>
        </p:nvCxnSpPr>
        <p:spPr>
          <a:xfrm>
            <a:off x="1315689" y="4637538"/>
            <a:ext cx="3135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B2A9EFEA-3647-E91E-7C8A-A7DCEAC3D41A}"/>
              </a:ext>
            </a:extLst>
          </p:cNvPr>
          <p:cNvSpPr/>
          <p:nvPr/>
        </p:nvSpPr>
        <p:spPr>
          <a:xfrm>
            <a:off x="6872313" y="2682764"/>
            <a:ext cx="1676297" cy="80474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TARIFF EQUILIBRIUM</a:t>
            </a:r>
            <a:endParaRPr lang="en-GB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794854"/>
      </p:ext>
    </p:extLst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 flipV="1">
            <a:off x="2343150" y="2354543"/>
            <a:ext cx="2963636" cy="334957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Tariffs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580548" y="5735957"/>
                <a:ext cx="508024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0548" y="5735957"/>
                <a:ext cx="508024" cy="373179"/>
              </a:xfrm>
              <a:prstGeom prst="rect">
                <a:avLst/>
              </a:prstGeom>
              <a:blipFill>
                <a:blip r:embed="R1a5b3f8d1848492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493437" y="5735957"/>
                <a:ext cx="492955" cy="3765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3437" y="5735957"/>
                <a:ext cx="492955" cy="376578"/>
              </a:xfrm>
              <a:prstGeom prst="rect">
                <a:avLst/>
              </a:prstGeom>
              <a:blipFill>
                <a:blip r:embed="R5ae9bfc11cbb4e00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>
          <a:xfrm>
            <a:off x="2296809" y="4186914"/>
            <a:ext cx="0" cy="404994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333571" y="4206718"/>
            <a:ext cx="29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</a:t>
            </a:r>
            <a:endParaRPr lang="en-GB" b="1" baseline="-25000" dirty="0"/>
          </a:p>
        </p:txBody>
      </p:sp>
      <p:sp>
        <p:nvSpPr>
          <p:cNvPr id="38" name="Down Arrow 37"/>
          <p:cNvSpPr/>
          <p:nvPr/>
        </p:nvSpPr>
        <p:spPr>
          <a:xfrm rot="10800000">
            <a:off x="5808817" y="4251295"/>
            <a:ext cx="142711" cy="28018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801242" y="4151789"/>
            <a:ext cx="0" cy="154780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715733" y="4147026"/>
            <a:ext cx="0" cy="155690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F6D737E-7D55-46C1-B940-11CDAD0EF647}"/>
              </a:ext>
            </a:extLst>
          </p:cNvPr>
          <p:cNvCxnSpPr/>
          <p:nvPr/>
        </p:nvCxnSpPr>
        <p:spPr>
          <a:xfrm>
            <a:off x="5454785" y="463317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0281873E-DE2E-400C-A602-EDA1F3928FE3}"/>
                  </a:ext>
                </a:extLst>
              </p:cNvPr>
              <p:cNvSpPr txBox="1"/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1 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0281873E-DE2E-400C-A602-EDA1F3928F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blipFill>
                <a:blip r:embed="R85be9f51be1b42a4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152D4C97-B957-4C39-B34C-CBFF01BCCB09}"/>
              </a:ext>
            </a:extLst>
          </p:cNvPr>
          <p:cNvCxnSpPr/>
          <p:nvPr/>
        </p:nvCxnSpPr>
        <p:spPr>
          <a:xfrm>
            <a:off x="3289663" y="463698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DD1962A-7C03-4B4B-9594-CE16309D94BD}"/>
                  </a:ext>
                </a:extLst>
              </p:cNvPr>
              <p:cNvSpPr txBox="1"/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1 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DD1962A-7C03-4B4B-9594-CE16309D94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blipFill>
                <a:blip r:embed="R9829fee26b1c4631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Down Arrow 2">
            <a:extLst>
              <a:ext uri="{FF2B5EF4-FFF2-40B4-BE49-F238E27FC236}">
                <a16:creationId xmlns:a16="http://schemas.microsoft.com/office/drawing/2014/main" id="{701F6858-5ECC-43B6-B54F-8ECC78FD20A8}"/>
              </a:ext>
            </a:extLst>
          </p:cNvPr>
          <p:cNvSpPr/>
          <p:nvPr/>
        </p:nvSpPr>
        <p:spPr>
          <a:xfrm rot="10800000">
            <a:off x="1444771" y="4142500"/>
            <a:ext cx="182880" cy="498242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Down Arrow 49">
            <a:extLst>
              <a:ext uri="{FF2B5EF4-FFF2-40B4-BE49-F238E27FC236}">
                <a16:creationId xmlns:a16="http://schemas.microsoft.com/office/drawing/2014/main" id="{A412CFAF-B0D0-4BA3-B728-B22C308A7A8B}"/>
              </a:ext>
            </a:extLst>
          </p:cNvPr>
          <p:cNvSpPr/>
          <p:nvPr/>
        </p:nvSpPr>
        <p:spPr>
          <a:xfrm rot="5400000">
            <a:off x="5045866" y="5825872"/>
            <a:ext cx="182880" cy="748950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Down Arrow 50">
            <a:extLst>
              <a:ext uri="{FF2B5EF4-FFF2-40B4-BE49-F238E27FC236}">
                <a16:creationId xmlns:a16="http://schemas.microsoft.com/office/drawing/2014/main" id="{2E071368-CF6C-4BC6-8B2F-D3EF90E0FB82}"/>
              </a:ext>
            </a:extLst>
          </p:cNvPr>
          <p:cNvSpPr/>
          <p:nvPr/>
        </p:nvSpPr>
        <p:spPr>
          <a:xfrm rot="16200000">
            <a:off x="3426930" y="6004065"/>
            <a:ext cx="182880" cy="392564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14BE63D-B49D-4AF3-9659-4BCA87C8D18C}"/>
              </a:ext>
            </a:extLst>
          </p:cNvPr>
          <p:cNvSpPr txBox="1"/>
          <p:nvPr/>
        </p:nvSpPr>
        <p:spPr>
          <a:xfrm>
            <a:off x="4537544" y="6289291"/>
            <a:ext cx="13115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DECREASE IN </a:t>
            </a:r>
          </a:p>
          <a:p>
            <a:pPr algn="ctr"/>
            <a:r>
              <a:rPr lang="en-US" sz="1400" b="1" dirty="0">
                <a:solidFill>
                  <a:srgbClr val="C00000"/>
                </a:solidFill>
              </a:rPr>
              <a:t>QUANTITY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C67B9ED-F877-47C2-9A10-B1A48DD63B68}"/>
              </a:ext>
            </a:extLst>
          </p:cNvPr>
          <p:cNvSpPr txBox="1"/>
          <p:nvPr/>
        </p:nvSpPr>
        <p:spPr>
          <a:xfrm>
            <a:off x="2816738" y="6289291"/>
            <a:ext cx="13533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INCREASE IN </a:t>
            </a:r>
          </a:p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DOM. PROD.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FA8AC65-837A-453A-A595-AEFFC2AF3614}"/>
              </a:ext>
            </a:extLst>
          </p:cNvPr>
          <p:cNvSpPr txBox="1"/>
          <p:nvPr/>
        </p:nvSpPr>
        <p:spPr>
          <a:xfrm>
            <a:off x="448774" y="4145889"/>
            <a:ext cx="1016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INCREASE </a:t>
            </a:r>
          </a:p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IN PRICE</a:t>
            </a:r>
            <a:endParaRPr lang="en-GB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0B25E60-0451-D3F5-43B3-FB506B265E3A}"/>
                  </a:ext>
                </a:extLst>
              </p:cNvPr>
              <p:cNvSpPr txBox="1"/>
              <p:nvPr/>
            </p:nvSpPr>
            <p:spPr>
              <a:xfrm>
                <a:off x="1629227" y="3959693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0B25E60-0451-D3F5-43B3-FB506B265E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9227" y="3959693"/>
                <a:ext cx="494238" cy="369332"/>
              </a:xfrm>
              <a:prstGeom prst="rect">
                <a:avLst/>
              </a:prstGeom>
              <a:blipFill>
                <a:blip r:embed="R16dce507a36642a0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B278A87-190D-235E-651D-6D03DAEAF324}"/>
                  </a:ext>
                </a:extLst>
              </p:cNvPr>
              <p:cNvSpPr txBox="1"/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B278A87-190D-235E-651D-6D03DAEAF3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blipFill>
                <a:blip r:embed="R2f35f1efa21f4a5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634B0B9E-0699-4198-0DB8-A373B098FE90}"/>
              </a:ext>
            </a:extLst>
          </p:cNvPr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A03493-D218-1026-4903-324D420640E4}"/>
              </a:ext>
            </a:extLst>
          </p:cNvPr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07C24-34ED-9BD9-5325-C74E69B0C484}"/>
              </a:ext>
            </a:extLst>
          </p:cNvPr>
          <p:cNvGrpSpPr/>
          <p:nvPr/>
        </p:nvGrpSpPr>
        <p:grpSpPr>
          <a:xfrm>
            <a:off x="4714831" y="4058695"/>
            <a:ext cx="182880" cy="182880"/>
            <a:chOff x="5867354" y="2967593"/>
            <a:chExt cx="353418" cy="353418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B761CB-DA15-9DA0-8A7D-D69D282B15FA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5734CDE-8711-110C-01E6-1E7F5DE8ECBD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6BDCADE-55BF-73A1-0F82-96B05E0B7A6A}"/>
              </a:ext>
            </a:extLst>
          </p:cNvPr>
          <p:cNvGrpSpPr/>
          <p:nvPr/>
        </p:nvGrpSpPr>
        <p:grpSpPr>
          <a:xfrm>
            <a:off x="3628239" y="4062137"/>
            <a:ext cx="182880" cy="182880"/>
            <a:chOff x="5867354" y="2967593"/>
            <a:chExt cx="353418" cy="353418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E278A29-7BC9-78FB-373A-702B60DA2F36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EC969F1-B1DD-1864-7F2F-A9EBF19D747B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4363351-7707-C570-D124-F3330A36CF0C}"/>
              </a:ext>
            </a:extLst>
          </p:cNvPr>
          <p:cNvGrpSpPr/>
          <p:nvPr/>
        </p:nvGrpSpPr>
        <p:grpSpPr>
          <a:xfrm>
            <a:off x="5368374" y="4540077"/>
            <a:ext cx="182880" cy="182880"/>
            <a:chOff x="5867354" y="2967593"/>
            <a:chExt cx="353418" cy="353418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28E302A5-F89A-E495-A8AF-4845973D1C3C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5C4D1B6-E5B1-146D-7870-770543E1108D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C524FD2-97A9-8C3D-8351-DDD50C64C7CC}"/>
              </a:ext>
            </a:extLst>
          </p:cNvPr>
          <p:cNvGrpSpPr/>
          <p:nvPr/>
        </p:nvGrpSpPr>
        <p:grpSpPr>
          <a:xfrm>
            <a:off x="3203252" y="4543887"/>
            <a:ext cx="182880" cy="182880"/>
            <a:chOff x="5867354" y="2967593"/>
            <a:chExt cx="353418" cy="353418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F9B8AF8-CBA0-DB87-AC44-A4B582FCB0B4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EFB0264-B93B-445C-0CB2-746A44CEB357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8BB39EDC-03AA-433C-33D7-A4F0EEE79C9A}"/>
              </a:ext>
            </a:extLst>
          </p:cNvPr>
          <p:cNvCxnSpPr>
            <a:cxnSpLocks/>
          </p:cNvCxnSpPr>
          <p:nvPr/>
        </p:nvCxnSpPr>
        <p:spPr>
          <a:xfrm>
            <a:off x="2167930" y="4143417"/>
            <a:ext cx="448600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492289E8-3520-C4CC-3C7A-DEBCBFBE949B}"/>
              </a:ext>
            </a:extLst>
          </p:cNvPr>
          <p:cNvCxnSpPr>
            <a:cxnSpLocks/>
          </p:cNvCxnSpPr>
          <p:nvPr/>
        </p:nvCxnSpPr>
        <p:spPr>
          <a:xfrm>
            <a:off x="2178971" y="4637538"/>
            <a:ext cx="4508908" cy="0"/>
          </a:xfrm>
          <a:prstGeom prst="line">
            <a:avLst/>
          </a:prstGeom>
          <a:ln w="571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656318"/>
      </p:ext>
    </p:extLst>
  </p:cSld>
  <p:clrMapOvr>
    <a:masterClrMapping/>
  </p:clrMapOvr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 flipV="1">
            <a:off x="2343150" y="2354543"/>
            <a:ext cx="2963636" cy="334957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Tariffs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580548" y="5735957"/>
                <a:ext cx="508024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0548" y="5735957"/>
                <a:ext cx="508024" cy="373179"/>
              </a:xfrm>
              <a:prstGeom prst="rect">
                <a:avLst/>
              </a:prstGeom>
              <a:blipFill>
                <a:blip r:embed="R3149e4fb17894c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493437" y="5735957"/>
                <a:ext cx="492955" cy="3765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3437" y="5735957"/>
                <a:ext cx="492955" cy="376578"/>
              </a:xfrm>
              <a:prstGeom prst="rect">
                <a:avLst/>
              </a:prstGeom>
              <a:blipFill>
                <a:blip r:embed="R9adf6e71724f471a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>
          <a:xfrm>
            <a:off x="2296809" y="4186914"/>
            <a:ext cx="0" cy="404994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333571" y="4206718"/>
            <a:ext cx="29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</a:t>
            </a:r>
            <a:endParaRPr lang="en-GB" b="1" baseline="-25000" dirty="0"/>
          </a:p>
        </p:txBody>
      </p:sp>
      <p:sp>
        <p:nvSpPr>
          <p:cNvPr id="38" name="Down Arrow 37"/>
          <p:cNvSpPr/>
          <p:nvPr/>
        </p:nvSpPr>
        <p:spPr>
          <a:xfrm rot="10800000">
            <a:off x="5808817" y="4251295"/>
            <a:ext cx="142711" cy="28018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801242" y="4151789"/>
            <a:ext cx="0" cy="154780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715733" y="4147026"/>
            <a:ext cx="0" cy="155690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F6D737E-7D55-46C1-B940-11CDAD0EF647}"/>
              </a:ext>
            </a:extLst>
          </p:cNvPr>
          <p:cNvCxnSpPr/>
          <p:nvPr/>
        </p:nvCxnSpPr>
        <p:spPr>
          <a:xfrm>
            <a:off x="5454785" y="463317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0281873E-DE2E-400C-A602-EDA1F3928FE3}"/>
                  </a:ext>
                </a:extLst>
              </p:cNvPr>
              <p:cNvSpPr txBox="1"/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1 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0281873E-DE2E-400C-A602-EDA1F3928F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blipFill>
                <a:blip r:embed="R638092ad72534cb0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152D4C97-B957-4C39-B34C-CBFF01BCCB09}"/>
              </a:ext>
            </a:extLst>
          </p:cNvPr>
          <p:cNvCxnSpPr/>
          <p:nvPr/>
        </p:nvCxnSpPr>
        <p:spPr>
          <a:xfrm>
            <a:off x="3289663" y="463698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DD1962A-7C03-4B4B-9594-CE16309D94BD}"/>
                  </a:ext>
                </a:extLst>
              </p:cNvPr>
              <p:cNvSpPr txBox="1"/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1 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DD1962A-7C03-4B4B-9594-CE16309D94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blipFill>
                <a:blip r:embed="Rce81f1ad612649cb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TextBox 64">
            <a:extLst>
              <a:ext uri="{FF2B5EF4-FFF2-40B4-BE49-F238E27FC236}">
                <a16:creationId xmlns:a16="http://schemas.microsoft.com/office/drawing/2014/main" id="{C1402584-583C-458E-AECE-7D4CD2D25577}"/>
              </a:ext>
            </a:extLst>
          </p:cNvPr>
          <p:cNvSpPr txBox="1"/>
          <p:nvPr/>
        </p:nvSpPr>
        <p:spPr>
          <a:xfrm>
            <a:off x="3289662" y="6289291"/>
            <a:ext cx="2191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DECREASE IN IMPORTS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66" name="Down Arrow 70">
            <a:extLst>
              <a:ext uri="{FF2B5EF4-FFF2-40B4-BE49-F238E27FC236}">
                <a16:creationId xmlns:a16="http://schemas.microsoft.com/office/drawing/2014/main" id="{E290731F-ED17-49F3-A1AA-47FF25EBC6DD}"/>
              </a:ext>
            </a:extLst>
          </p:cNvPr>
          <p:cNvSpPr/>
          <p:nvPr/>
        </p:nvSpPr>
        <p:spPr>
          <a:xfrm rot="5400000">
            <a:off x="5049618" y="5860982"/>
            <a:ext cx="182880" cy="679633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Down Arrow 71">
            <a:extLst>
              <a:ext uri="{FF2B5EF4-FFF2-40B4-BE49-F238E27FC236}">
                <a16:creationId xmlns:a16="http://schemas.microsoft.com/office/drawing/2014/main" id="{F6D359CE-F69D-4C5D-B982-81D551020560}"/>
              </a:ext>
            </a:extLst>
          </p:cNvPr>
          <p:cNvSpPr/>
          <p:nvPr/>
        </p:nvSpPr>
        <p:spPr>
          <a:xfrm rot="5400000">
            <a:off x="3410715" y="5987853"/>
            <a:ext cx="182880" cy="424988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B2AD416-617E-47F6-AFB0-99F9FFAB7731}"/>
              </a:ext>
            </a:extLst>
          </p:cNvPr>
          <p:cNvSpPr txBox="1"/>
          <p:nvPr/>
        </p:nvSpPr>
        <p:spPr>
          <a:xfrm>
            <a:off x="3714649" y="5965596"/>
            <a:ext cx="1086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+</a:t>
            </a:r>
            <a:endParaRPr lang="en-GB" sz="24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484298D-60D8-85F5-EE39-2C346CC954A2}"/>
                  </a:ext>
                </a:extLst>
              </p:cNvPr>
              <p:cNvSpPr txBox="1"/>
              <p:nvPr/>
            </p:nvSpPr>
            <p:spPr>
              <a:xfrm>
                <a:off x="1629227" y="3959693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484298D-60D8-85F5-EE39-2C346CC954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9227" y="3959693"/>
                <a:ext cx="494238" cy="369332"/>
              </a:xfrm>
              <a:prstGeom prst="rect">
                <a:avLst/>
              </a:prstGeom>
              <a:blipFill>
                <a:blip r:embed="Re31a23d4defb4c9b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B382172-C57F-C533-81AA-D62569953BC7}"/>
                  </a:ext>
                </a:extLst>
              </p:cNvPr>
              <p:cNvSpPr txBox="1"/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B382172-C57F-C533-81AA-D62569953B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blipFill>
                <a:blip r:embed="R41ea4fb6e5c4432c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B12B1370-660C-542F-3976-5B3B414ECFD1}"/>
              </a:ext>
            </a:extLst>
          </p:cNvPr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B0BE9F-612D-53B3-EC17-BBE224A255FB}"/>
              </a:ext>
            </a:extLst>
          </p:cNvPr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04846DD-F89F-0E19-59BE-D6C45547D9C0}"/>
              </a:ext>
            </a:extLst>
          </p:cNvPr>
          <p:cNvGrpSpPr/>
          <p:nvPr/>
        </p:nvGrpSpPr>
        <p:grpSpPr>
          <a:xfrm>
            <a:off x="4714831" y="4058695"/>
            <a:ext cx="182880" cy="182880"/>
            <a:chOff x="5867354" y="2967593"/>
            <a:chExt cx="353418" cy="353418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4755276-3D2E-9E33-AB0E-C8BCE0E0B70C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4E815F1-3A5B-6B59-6D6D-52DC4A9644B0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23CEF6B-92B8-79C5-5216-049EA2FA8758}"/>
              </a:ext>
            </a:extLst>
          </p:cNvPr>
          <p:cNvGrpSpPr/>
          <p:nvPr/>
        </p:nvGrpSpPr>
        <p:grpSpPr>
          <a:xfrm>
            <a:off x="3628239" y="4062137"/>
            <a:ext cx="182880" cy="182880"/>
            <a:chOff x="5867354" y="2967593"/>
            <a:chExt cx="353418" cy="353418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2D7B10A-D778-D095-07D1-B12D65FFE973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6CB4285-A1D1-6011-A908-2331AB4204DF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0A54680-4EFB-CF00-58ED-BA4936CA30E6}"/>
              </a:ext>
            </a:extLst>
          </p:cNvPr>
          <p:cNvGrpSpPr/>
          <p:nvPr/>
        </p:nvGrpSpPr>
        <p:grpSpPr>
          <a:xfrm>
            <a:off x="5368374" y="4540077"/>
            <a:ext cx="182880" cy="182880"/>
            <a:chOff x="5867354" y="2967593"/>
            <a:chExt cx="353418" cy="353418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F9900D8-E796-A391-0E2F-763C1B62EA66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E2AF2EC-857E-5C46-5C7E-376F0E3BE502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B41C76E-BDE4-0F35-54D7-33F504FFD4EB}"/>
              </a:ext>
            </a:extLst>
          </p:cNvPr>
          <p:cNvGrpSpPr/>
          <p:nvPr/>
        </p:nvGrpSpPr>
        <p:grpSpPr>
          <a:xfrm>
            <a:off x="3203252" y="4543887"/>
            <a:ext cx="182880" cy="182880"/>
            <a:chOff x="5867354" y="2967593"/>
            <a:chExt cx="353418" cy="353418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CA4CFD-7E60-F457-0F45-B4A2E0BB2BF6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C69AB023-1005-8175-7918-A3AE10FA7A09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B42DFB9F-B3DC-BF65-4461-FCB5258D9B6E}"/>
              </a:ext>
            </a:extLst>
          </p:cNvPr>
          <p:cNvCxnSpPr>
            <a:cxnSpLocks/>
          </p:cNvCxnSpPr>
          <p:nvPr/>
        </p:nvCxnSpPr>
        <p:spPr>
          <a:xfrm>
            <a:off x="2167930" y="4143417"/>
            <a:ext cx="448600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3375859-A136-B691-29E7-5FF5DED39297}"/>
              </a:ext>
            </a:extLst>
          </p:cNvPr>
          <p:cNvCxnSpPr>
            <a:cxnSpLocks/>
          </p:cNvCxnSpPr>
          <p:nvPr/>
        </p:nvCxnSpPr>
        <p:spPr>
          <a:xfrm>
            <a:off x="2178971" y="4637538"/>
            <a:ext cx="4508908" cy="0"/>
          </a:xfrm>
          <a:prstGeom prst="line">
            <a:avLst/>
          </a:prstGeom>
          <a:ln w="571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9269170"/>
      </p:ext>
    </p:extLst>
  </p:cSld>
  <p:clrMapOvr>
    <a:masterClrMapping/>
  </p:clrMapOvr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7F74DD56-3A85-4D91-8CB9-0A4FE26FA5D4}"/>
              </a:ext>
            </a:extLst>
          </p:cNvPr>
          <p:cNvSpPr/>
          <p:nvPr/>
        </p:nvSpPr>
        <p:spPr>
          <a:xfrm>
            <a:off x="2154767" y="4127500"/>
            <a:ext cx="3293533" cy="503767"/>
          </a:xfrm>
          <a:custGeom>
            <a:avLst/>
            <a:gdLst>
              <a:gd name="connsiteX0" fmla="*/ 0 w 3293533"/>
              <a:gd name="connsiteY0" fmla="*/ 21167 h 503767"/>
              <a:gd name="connsiteX1" fmla="*/ 4233 w 3293533"/>
              <a:gd name="connsiteY1" fmla="*/ 499533 h 503767"/>
              <a:gd name="connsiteX2" fmla="*/ 3293533 w 3293533"/>
              <a:gd name="connsiteY2" fmla="*/ 503767 h 503767"/>
              <a:gd name="connsiteX3" fmla="*/ 2645833 w 3293533"/>
              <a:gd name="connsiteY3" fmla="*/ 0 h 503767"/>
              <a:gd name="connsiteX4" fmla="*/ 0 w 3293533"/>
              <a:gd name="connsiteY4" fmla="*/ 21167 h 5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93533" h="503767">
                <a:moveTo>
                  <a:pt x="0" y="21167"/>
                </a:moveTo>
                <a:lnTo>
                  <a:pt x="4233" y="499533"/>
                </a:lnTo>
                <a:lnTo>
                  <a:pt x="3293533" y="503767"/>
                </a:lnTo>
                <a:lnTo>
                  <a:pt x="2645833" y="0"/>
                </a:lnTo>
                <a:lnTo>
                  <a:pt x="0" y="21167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2343150" y="2354543"/>
            <a:ext cx="2963636" cy="334957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Tariffs</a:t>
            </a:r>
            <a:endParaRPr lang="en-GB" dirty="0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2296809" y="4186914"/>
            <a:ext cx="0" cy="404994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333571" y="4206718"/>
            <a:ext cx="29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</a:t>
            </a:r>
            <a:endParaRPr lang="en-GB" b="1" baseline="-25000" dirty="0"/>
          </a:p>
        </p:txBody>
      </p:sp>
      <p:sp>
        <p:nvSpPr>
          <p:cNvPr id="38" name="Down Arrow 37"/>
          <p:cNvSpPr/>
          <p:nvPr/>
        </p:nvSpPr>
        <p:spPr>
          <a:xfrm rot="10800000">
            <a:off x="5808817" y="4251295"/>
            <a:ext cx="142711" cy="28018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801242" y="4151789"/>
            <a:ext cx="0" cy="154780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715733" y="4147026"/>
            <a:ext cx="0" cy="155690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F6D737E-7D55-46C1-B940-11CDAD0EF647}"/>
              </a:ext>
            </a:extLst>
          </p:cNvPr>
          <p:cNvCxnSpPr/>
          <p:nvPr/>
        </p:nvCxnSpPr>
        <p:spPr>
          <a:xfrm>
            <a:off x="5454785" y="463317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152D4C97-B957-4C39-B34C-CBFF01BCCB09}"/>
              </a:ext>
            </a:extLst>
          </p:cNvPr>
          <p:cNvCxnSpPr/>
          <p:nvPr/>
        </p:nvCxnSpPr>
        <p:spPr>
          <a:xfrm>
            <a:off x="3289663" y="463698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B4647F77-32D0-4ADC-831A-E7766A4660D3}"/>
              </a:ext>
            </a:extLst>
          </p:cNvPr>
          <p:cNvSpPr txBox="1"/>
          <p:nvPr/>
        </p:nvSpPr>
        <p:spPr>
          <a:xfrm>
            <a:off x="3715733" y="4203139"/>
            <a:ext cx="109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0" dirty="0">
                <a:solidFill>
                  <a:srgbClr val="002060"/>
                </a:solidFill>
                <a:latin typeface="+mj-lt"/>
                <a:ea typeface="Cambria Math"/>
              </a:rPr>
              <a:t>∆</a:t>
            </a:r>
            <a:r>
              <a:rPr lang="en-US" b="1" dirty="0">
                <a:solidFill>
                  <a:srgbClr val="002060"/>
                </a:solidFill>
              </a:rPr>
              <a:t>CS &lt; 0</a:t>
            </a:r>
            <a:endParaRPr lang="en-GB" b="1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D1C10BE-C2C0-EDB2-E4A9-8B3969D48B03}"/>
                  </a:ext>
                </a:extLst>
              </p:cNvPr>
              <p:cNvSpPr txBox="1"/>
              <p:nvPr/>
            </p:nvSpPr>
            <p:spPr>
              <a:xfrm>
                <a:off x="1629227" y="3959693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D1C10BE-C2C0-EDB2-E4A9-8B3969D48B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9227" y="3959693"/>
                <a:ext cx="494238" cy="369332"/>
              </a:xfrm>
              <a:prstGeom prst="rect">
                <a:avLst/>
              </a:prstGeom>
              <a:blipFill>
                <a:blip r:embed="R7c643902be3f410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7255D03-9CE6-46E0-6A89-B32E9386778F}"/>
                  </a:ext>
                </a:extLst>
              </p:cNvPr>
              <p:cNvSpPr txBox="1"/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7255D03-9CE6-46E0-6A89-B32E938677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blipFill>
                <a:blip r:embed="Re78df0796fa4434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A26C2781-7EC3-84FE-B697-9CA228D59813}"/>
              </a:ext>
            </a:extLst>
          </p:cNvPr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CAAE8D-2AC6-F5D1-84B4-C1D9EA11860B}"/>
              </a:ext>
            </a:extLst>
          </p:cNvPr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CF3A3CC-779C-8C03-CAC2-162B4A691DCD}"/>
                  </a:ext>
                </a:extLst>
              </p:cNvPr>
              <p:cNvSpPr txBox="1"/>
              <p:nvPr/>
            </p:nvSpPr>
            <p:spPr>
              <a:xfrm>
                <a:off x="4580548" y="5735957"/>
                <a:ext cx="508024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CF3A3CC-779C-8C03-CAC2-162B4A691D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0548" y="5735957"/>
                <a:ext cx="508024" cy="373179"/>
              </a:xfrm>
              <a:prstGeom prst="rect">
                <a:avLst/>
              </a:prstGeom>
              <a:blipFill>
                <a:blip r:embed="Ra66bc37e16ca4e9c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A9379C5-6718-9895-E96F-6C36AE396000}"/>
                  </a:ext>
                </a:extLst>
              </p:cNvPr>
              <p:cNvSpPr txBox="1"/>
              <p:nvPr/>
            </p:nvSpPr>
            <p:spPr>
              <a:xfrm>
                <a:off x="3493437" y="5735957"/>
                <a:ext cx="492955" cy="3765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A9379C5-6718-9895-E96F-6C36AE3960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3437" y="5735957"/>
                <a:ext cx="492955" cy="376578"/>
              </a:xfrm>
              <a:prstGeom prst="rect">
                <a:avLst/>
              </a:prstGeom>
              <a:blipFill>
                <a:blip r:embed="Rcfe96695f3da4db2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47D01C0-1D60-0EE8-CE20-7EA3A65BC6BD}"/>
                  </a:ext>
                </a:extLst>
              </p:cNvPr>
              <p:cNvSpPr txBox="1"/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1 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47D01C0-1D60-0EE8-CE20-7EA3A65BC6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blipFill>
                <a:blip r:embed="R1959ad34490248f8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FB47E7D-635E-6259-9A0D-38E863FD0858}"/>
                  </a:ext>
                </a:extLst>
              </p:cNvPr>
              <p:cNvSpPr txBox="1"/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1 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FB47E7D-635E-6259-9A0D-38E863FD08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blipFill>
                <a:blip r:embed="R0df4824483854dcf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947B9C3B-C67D-F0CE-83FB-0A50019922BF}"/>
              </a:ext>
            </a:extLst>
          </p:cNvPr>
          <p:cNvGrpSpPr/>
          <p:nvPr/>
        </p:nvGrpSpPr>
        <p:grpSpPr>
          <a:xfrm>
            <a:off x="4714831" y="4058695"/>
            <a:ext cx="182880" cy="182880"/>
            <a:chOff x="5867354" y="2967593"/>
            <a:chExt cx="353418" cy="353418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D92AAD0-9539-7289-3DAE-2ED27570ADE3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E9A6DA7-DA31-FF8E-8C50-518BBC027F0A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664B621-7F39-348F-7BE1-6E19836ECADF}"/>
              </a:ext>
            </a:extLst>
          </p:cNvPr>
          <p:cNvGrpSpPr/>
          <p:nvPr/>
        </p:nvGrpSpPr>
        <p:grpSpPr>
          <a:xfrm>
            <a:off x="3628239" y="4062137"/>
            <a:ext cx="182880" cy="182880"/>
            <a:chOff x="5867354" y="2967593"/>
            <a:chExt cx="353418" cy="353418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C52B4B8-D435-B5A0-EF61-128FC691D6C2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5D6C95FF-7107-0DA9-7796-9FD0ADDAF101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BCC770E-E1B9-EACA-BBE4-56F1B2498945}"/>
              </a:ext>
            </a:extLst>
          </p:cNvPr>
          <p:cNvGrpSpPr/>
          <p:nvPr/>
        </p:nvGrpSpPr>
        <p:grpSpPr>
          <a:xfrm>
            <a:off x="5368374" y="4540077"/>
            <a:ext cx="182880" cy="182880"/>
            <a:chOff x="5867354" y="2967593"/>
            <a:chExt cx="353418" cy="353418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8D28FC86-5B1F-85BE-CE42-2A85AEDBDBA9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86CDE68-92FE-2467-864C-35338A272E1C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01BC1F7C-01F2-5CE1-AF23-B2E536353D09}"/>
              </a:ext>
            </a:extLst>
          </p:cNvPr>
          <p:cNvGrpSpPr/>
          <p:nvPr/>
        </p:nvGrpSpPr>
        <p:grpSpPr>
          <a:xfrm>
            <a:off x="3203252" y="4543887"/>
            <a:ext cx="182880" cy="182880"/>
            <a:chOff x="5867354" y="2967593"/>
            <a:chExt cx="353418" cy="353418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2BC26D63-5B83-7D4F-946C-7ACBCEC63CAC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5D60FFF2-E07A-19CD-0316-D19403FA5ED3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2DA1A7D2-F791-1BC0-5E1F-4742BD39B6F7}"/>
              </a:ext>
            </a:extLst>
          </p:cNvPr>
          <p:cNvCxnSpPr>
            <a:cxnSpLocks/>
          </p:cNvCxnSpPr>
          <p:nvPr/>
        </p:nvCxnSpPr>
        <p:spPr>
          <a:xfrm>
            <a:off x="2167930" y="4143417"/>
            <a:ext cx="448600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B3697C6C-65C8-5313-35FA-0843DE3C3DE0}"/>
              </a:ext>
            </a:extLst>
          </p:cNvPr>
          <p:cNvCxnSpPr>
            <a:cxnSpLocks/>
          </p:cNvCxnSpPr>
          <p:nvPr/>
        </p:nvCxnSpPr>
        <p:spPr>
          <a:xfrm>
            <a:off x="2178971" y="4637538"/>
            <a:ext cx="4508908" cy="0"/>
          </a:xfrm>
          <a:prstGeom prst="line">
            <a:avLst/>
          </a:prstGeom>
          <a:ln w="571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814422"/>
      </p:ext>
    </p:extLst>
  </p:cSld>
  <p:clrMapOvr>
    <a:masterClrMapping/>
  </p:clrMapOvr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63B9775-7F3B-4A68-8127-558ECAD4D3BE}"/>
              </a:ext>
            </a:extLst>
          </p:cNvPr>
          <p:cNvSpPr/>
          <p:nvPr/>
        </p:nvSpPr>
        <p:spPr>
          <a:xfrm>
            <a:off x="4796367" y="4144433"/>
            <a:ext cx="660400" cy="491067"/>
          </a:xfrm>
          <a:custGeom>
            <a:avLst/>
            <a:gdLst>
              <a:gd name="connsiteX0" fmla="*/ 0 w 660400"/>
              <a:gd name="connsiteY0" fmla="*/ 0 h 491067"/>
              <a:gd name="connsiteX1" fmla="*/ 4233 w 660400"/>
              <a:gd name="connsiteY1" fmla="*/ 491067 h 491067"/>
              <a:gd name="connsiteX2" fmla="*/ 660400 w 660400"/>
              <a:gd name="connsiteY2" fmla="*/ 486834 h 491067"/>
              <a:gd name="connsiteX3" fmla="*/ 0 w 660400"/>
              <a:gd name="connsiteY3" fmla="*/ 0 h 491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400" h="491067">
                <a:moveTo>
                  <a:pt x="0" y="0"/>
                </a:moveTo>
                <a:lnTo>
                  <a:pt x="4233" y="491067"/>
                </a:lnTo>
                <a:lnTo>
                  <a:pt x="660400" y="48683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1C65264-10D2-4249-BF18-935BAB325058}"/>
              </a:ext>
            </a:extLst>
          </p:cNvPr>
          <p:cNvSpPr/>
          <p:nvPr/>
        </p:nvSpPr>
        <p:spPr>
          <a:xfrm>
            <a:off x="3280833" y="4131733"/>
            <a:ext cx="440267" cy="503767"/>
          </a:xfrm>
          <a:custGeom>
            <a:avLst/>
            <a:gdLst>
              <a:gd name="connsiteX0" fmla="*/ 0 w 440267"/>
              <a:gd name="connsiteY0" fmla="*/ 503767 h 503767"/>
              <a:gd name="connsiteX1" fmla="*/ 440267 w 440267"/>
              <a:gd name="connsiteY1" fmla="*/ 495300 h 503767"/>
              <a:gd name="connsiteX2" fmla="*/ 440267 w 440267"/>
              <a:gd name="connsiteY2" fmla="*/ 0 h 503767"/>
              <a:gd name="connsiteX3" fmla="*/ 0 w 440267"/>
              <a:gd name="connsiteY3" fmla="*/ 503767 h 5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267" h="503767">
                <a:moveTo>
                  <a:pt x="0" y="503767"/>
                </a:moveTo>
                <a:lnTo>
                  <a:pt x="440267" y="495300"/>
                </a:lnTo>
                <a:lnTo>
                  <a:pt x="440267" y="0"/>
                </a:lnTo>
                <a:lnTo>
                  <a:pt x="0" y="50376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EF4B0E-9B4F-4D8A-9B83-AAD746148E01}"/>
              </a:ext>
            </a:extLst>
          </p:cNvPr>
          <p:cNvSpPr/>
          <p:nvPr/>
        </p:nvSpPr>
        <p:spPr>
          <a:xfrm>
            <a:off x="3714649" y="4151789"/>
            <a:ext cx="1085459" cy="4812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32C25D8-EA7B-4F1E-9F65-5742A05D3B0C}"/>
              </a:ext>
            </a:extLst>
          </p:cNvPr>
          <p:cNvSpPr/>
          <p:nvPr/>
        </p:nvSpPr>
        <p:spPr>
          <a:xfrm>
            <a:off x="2154767" y="4131733"/>
            <a:ext cx="1562100" cy="503767"/>
          </a:xfrm>
          <a:custGeom>
            <a:avLst/>
            <a:gdLst>
              <a:gd name="connsiteX0" fmla="*/ 0 w 1562100"/>
              <a:gd name="connsiteY0" fmla="*/ 16934 h 503767"/>
              <a:gd name="connsiteX1" fmla="*/ 4233 w 1562100"/>
              <a:gd name="connsiteY1" fmla="*/ 503767 h 503767"/>
              <a:gd name="connsiteX2" fmla="*/ 1143000 w 1562100"/>
              <a:gd name="connsiteY2" fmla="*/ 491067 h 503767"/>
              <a:gd name="connsiteX3" fmla="*/ 1562100 w 1562100"/>
              <a:gd name="connsiteY3" fmla="*/ 0 h 503767"/>
              <a:gd name="connsiteX4" fmla="*/ 0 w 1562100"/>
              <a:gd name="connsiteY4" fmla="*/ 16934 h 5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2100" h="503767">
                <a:moveTo>
                  <a:pt x="0" y="16934"/>
                </a:moveTo>
                <a:lnTo>
                  <a:pt x="4233" y="503767"/>
                </a:lnTo>
                <a:lnTo>
                  <a:pt x="1143000" y="491067"/>
                </a:lnTo>
                <a:lnTo>
                  <a:pt x="1562100" y="0"/>
                </a:lnTo>
                <a:lnTo>
                  <a:pt x="0" y="16934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2343150" y="2354543"/>
            <a:ext cx="2963636" cy="334957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Tariffs</a:t>
            </a:r>
            <a:endParaRPr lang="en-GB" dirty="0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2296809" y="4186914"/>
            <a:ext cx="0" cy="404994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333571" y="4206718"/>
            <a:ext cx="29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</a:t>
            </a:r>
            <a:endParaRPr lang="en-GB" b="1" baseline="-25000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801242" y="4151789"/>
            <a:ext cx="0" cy="154780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715733" y="4147026"/>
            <a:ext cx="0" cy="155690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F6D737E-7D55-46C1-B940-11CDAD0EF647}"/>
              </a:ext>
            </a:extLst>
          </p:cNvPr>
          <p:cNvCxnSpPr/>
          <p:nvPr/>
        </p:nvCxnSpPr>
        <p:spPr>
          <a:xfrm>
            <a:off x="5454785" y="463317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152D4C97-B957-4C39-B34C-CBFF01BCCB09}"/>
              </a:ext>
            </a:extLst>
          </p:cNvPr>
          <p:cNvCxnSpPr/>
          <p:nvPr/>
        </p:nvCxnSpPr>
        <p:spPr>
          <a:xfrm>
            <a:off x="3289663" y="463698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4647F77-32D0-4ADC-831A-E7766A4660D3}"/>
                  </a:ext>
                </a:extLst>
              </p:cNvPr>
              <p:cNvSpPr txBox="1"/>
              <p:nvPr/>
            </p:nvSpPr>
            <p:spPr>
              <a:xfrm>
                <a:off x="2373853" y="3584446"/>
                <a:ext cx="10921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accent2">
                        <a:lumMod val="75000"/>
                      </a:schemeClr>
                    </a:solidFill>
                    <a:latin typeface="+mj-lt"/>
                    <a:ea typeface="Cambria Math"/>
                  </a:rPr>
                  <a:t>C</a:t>
                </a:r>
                <a:r>
                  <a:rPr lang="en-US" b="1" dirty="0">
                    <a:solidFill>
                      <a:schemeClr val="accent2">
                        <a:lumMod val="75000"/>
                      </a:schemeClr>
                    </a:solidFill>
                  </a:rPr>
                  <a:t>S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b="1" dirty="0">
                    <a:solidFill>
                      <a:schemeClr val="accent2">
                        <a:lumMod val="75000"/>
                      </a:schemeClr>
                    </a:solidFill>
                  </a:rPr>
                  <a:t> PS</a:t>
                </a:r>
                <a:endParaRPr lang="en-GB" b="1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4647F77-32D0-4ADC-831A-E7766A4660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3853" y="3584446"/>
                <a:ext cx="1092155" cy="369332"/>
              </a:xfrm>
              <a:prstGeom prst="rect">
                <a:avLst/>
              </a:prstGeom>
              <a:blipFill>
                <a:blip r:embed="Rdd61d51e42aa4dd1"/>
                <a:stretch>
                  <a:fillRect l="-4444" t="-9836" b="-22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C899D51-2240-4CF3-BD59-01629A495D8F}"/>
              </a:ext>
            </a:extLst>
          </p:cNvPr>
          <p:cNvCxnSpPr>
            <a:cxnSpLocks/>
          </p:cNvCxnSpPr>
          <p:nvPr/>
        </p:nvCxnSpPr>
        <p:spPr>
          <a:xfrm>
            <a:off x="2920260" y="3952968"/>
            <a:ext cx="0" cy="439449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5B9D827B-1BAC-435F-95F5-49C409579150}"/>
                  </a:ext>
                </a:extLst>
              </p:cNvPr>
              <p:cNvSpPr txBox="1"/>
              <p:nvPr/>
            </p:nvSpPr>
            <p:spPr>
              <a:xfrm>
                <a:off x="3720199" y="4206718"/>
                <a:ext cx="1070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C00000"/>
                    </a:solidFill>
                    <a:latin typeface="+mj-lt"/>
                    <a:ea typeface="Cambria Math"/>
                  </a:rPr>
                  <a:t>C</a:t>
                </a:r>
                <a:r>
                  <a:rPr lang="en-US" b="1" dirty="0">
                    <a:solidFill>
                      <a:srgbClr val="C00000"/>
                    </a:solidFill>
                  </a:rPr>
                  <a:t>S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b="1" dirty="0">
                    <a:solidFill>
                      <a:srgbClr val="C00000"/>
                    </a:solidFill>
                  </a:rPr>
                  <a:t> TR</a:t>
                </a:r>
                <a:endParaRPr lang="en-GB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5B9D827B-1BAC-435F-95F5-49C4095791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0199" y="4206718"/>
                <a:ext cx="1070471" cy="369332"/>
              </a:xfrm>
              <a:prstGeom prst="rect">
                <a:avLst/>
              </a:prstGeom>
              <a:blipFill>
                <a:blip r:embed="R9a795584bb224d4d"/>
                <a:stretch>
                  <a:fillRect l="-4545" t="-9836" r="-2841" b="-22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7591785-D2F2-4558-AE82-08285043DF5C}"/>
              </a:ext>
            </a:extLst>
          </p:cNvPr>
          <p:cNvCxnSpPr>
            <a:cxnSpLocks/>
          </p:cNvCxnSpPr>
          <p:nvPr/>
        </p:nvCxnSpPr>
        <p:spPr>
          <a:xfrm flipH="1" flipV="1">
            <a:off x="3548222" y="4478372"/>
            <a:ext cx="721639" cy="481229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166A4C71-F00A-499B-9DD5-45DD03FE0438}"/>
              </a:ext>
            </a:extLst>
          </p:cNvPr>
          <p:cNvCxnSpPr>
            <a:cxnSpLocks/>
          </p:cNvCxnSpPr>
          <p:nvPr/>
        </p:nvCxnSpPr>
        <p:spPr>
          <a:xfrm flipV="1">
            <a:off x="4274865" y="4478373"/>
            <a:ext cx="751581" cy="481228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DDF99C81-7610-4815-A2C4-5D6D7B94133D}"/>
              </a:ext>
            </a:extLst>
          </p:cNvPr>
          <p:cNvSpPr txBox="1"/>
          <p:nvPr/>
        </p:nvSpPr>
        <p:spPr>
          <a:xfrm>
            <a:off x="3716817" y="4986600"/>
            <a:ext cx="1083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DWL</a:t>
            </a:r>
            <a:endParaRPr lang="en-GB" b="1" baseline="-25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4E8A27-2131-7E52-C866-9D73AD7499DD}"/>
              </a:ext>
            </a:extLst>
          </p:cNvPr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8DAAFF-C7DF-255F-A11F-26F9F4DAE624}"/>
              </a:ext>
            </a:extLst>
          </p:cNvPr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3CA71F8-19D3-B8CB-EA66-97073BC59680}"/>
                  </a:ext>
                </a:extLst>
              </p:cNvPr>
              <p:cNvSpPr txBox="1"/>
              <p:nvPr/>
            </p:nvSpPr>
            <p:spPr>
              <a:xfrm>
                <a:off x="1629227" y="3959693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3CA71F8-19D3-B8CB-EA66-97073BC596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9227" y="3959693"/>
                <a:ext cx="494238" cy="369332"/>
              </a:xfrm>
              <a:prstGeom prst="rect">
                <a:avLst/>
              </a:prstGeom>
              <a:blipFill>
                <a:blip r:embed="R9a795584bb224d4d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AD3B2E6-AF4C-A29E-120B-C491722FBD58}"/>
                  </a:ext>
                </a:extLst>
              </p:cNvPr>
              <p:cNvSpPr txBox="1"/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AD3B2E6-AF4C-A29E-120B-C491722FBD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blipFill>
                <a:blip r:embed="R047bb3b9a0f24e89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B36A801-1084-1C8C-4DDF-6D927803BD49}"/>
                  </a:ext>
                </a:extLst>
              </p:cNvPr>
              <p:cNvSpPr txBox="1"/>
              <p:nvPr/>
            </p:nvSpPr>
            <p:spPr>
              <a:xfrm>
                <a:off x="4580548" y="5735957"/>
                <a:ext cx="508024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B36A801-1084-1C8C-4DDF-6D927803BD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0548" y="5735957"/>
                <a:ext cx="508024" cy="373179"/>
              </a:xfrm>
              <a:prstGeom prst="rect">
                <a:avLst/>
              </a:prstGeom>
              <a:blipFill>
                <a:blip r:embed="R35ca038f05cf44a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0C43BF9-1C62-3055-4D31-09B210C0F1E1}"/>
                  </a:ext>
                </a:extLst>
              </p:cNvPr>
              <p:cNvSpPr txBox="1"/>
              <p:nvPr/>
            </p:nvSpPr>
            <p:spPr>
              <a:xfrm>
                <a:off x="3493437" y="5735957"/>
                <a:ext cx="492955" cy="3765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0C43BF9-1C62-3055-4D31-09B210C0F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3437" y="5735957"/>
                <a:ext cx="492955" cy="376578"/>
              </a:xfrm>
              <a:prstGeom prst="rect">
                <a:avLst/>
              </a:prstGeom>
              <a:blipFill>
                <a:blip r:embed="R579036f87dd547c0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7DB8041-79C8-DD5E-B416-851A712A569B}"/>
                  </a:ext>
                </a:extLst>
              </p:cNvPr>
              <p:cNvSpPr txBox="1"/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1 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7DB8041-79C8-DD5E-B416-851A712A56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blipFill>
                <a:blip r:embed="Rc69f01641f1a4747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72F2E9A-94FA-688A-3C01-5E3B9163B537}"/>
                  </a:ext>
                </a:extLst>
              </p:cNvPr>
              <p:cNvSpPr txBox="1"/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1 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72F2E9A-94FA-688A-3C01-5E3B9163B5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blipFill>
                <a:blip r:embed="Rdd61d51e42aa4dd1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6" name="Group 45">
            <a:extLst>
              <a:ext uri="{FF2B5EF4-FFF2-40B4-BE49-F238E27FC236}">
                <a16:creationId xmlns:a16="http://schemas.microsoft.com/office/drawing/2014/main" id="{9290F63B-A660-2FBA-A268-10B05C6C1356}"/>
              </a:ext>
            </a:extLst>
          </p:cNvPr>
          <p:cNvGrpSpPr/>
          <p:nvPr/>
        </p:nvGrpSpPr>
        <p:grpSpPr>
          <a:xfrm>
            <a:off x="4714831" y="4058695"/>
            <a:ext cx="182880" cy="182880"/>
            <a:chOff x="5867354" y="2967593"/>
            <a:chExt cx="353418" cy="353418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9BFC190-7469-6463-408A-DA0EF9B38839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0149A44-462E-D066-E920-E78CE493BB29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83C65BB-E954-72AE-BD85-B879AB7FD0E1}"/>
              </a:ext>
            </a:extLst>
          </p:cNvPr>
          <p:cNvGrpSpPr/>
          <p:nvPr/>
        </p:nvGrpSpPr>
        <p:grpSpPr>
          <a:xfrm>
            <a:off x="3628239" y="4062137"/>
            <a:ext cx="182880" cy="182880"/>
            <a:chOff x="5867354" y="2967593"/>
            <a:chExt cx="353418" cy="353418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4868CDB6-7BD8-B586-8E70-82A3A76CFE79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F259ED8E-9AE1-A019-7A33-5B9003B46F3A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E6C8A11-7B4F-F22F-9524-C20A0878D131}"/>
              </a:ext>
            </a:extLst>
          </p:cNvPr>
          <p:cNvGrpSpPr/>
          <p:nvPr/>
        </p:nvGrpSpPr>
        <p:grpSpPr>
          <a:xfrm>
            <a:off x="5368374" y="4540077"/>
            <a:ext cx="182880" cy="182880"/>
            <a:chOff x="5867354" y="2967593"/>
            <a:chExt cx="353418" cy="353418"/>
          </a:xfrm>
        </p:grpSpPr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E332BA2E-413A-A601-AE1D-C50B943A8660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EA3470F0-925F-B2CA-BB3D-BC6EB6A243E4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BB80CAC-B2CD-ED0F-6D07-75EDFB76A48C}"/>
              </a:ext>
            </a:extLst>
          </p:cNvPr>
          <p:cNvGrpSpPr/>
          <p:nvPr/>
        </p:nvGrpSpPr>
        <p:grpSpPr>
          <a:xfrm>
            <a:off x="3203252" y="4543887"/>
            <a:ext cx="182880" cy="182880"/>
            <a:chOff x="5867354" y="2967593"/>
            <a:chExt cx="353418" cy="353418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E78EA883-F646-C6FB-581A-15B8216E9B54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194CF38-9F32-0E7E-2D40-4CA9B9CD22ED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50560DE0-875B-521E-6CA0-172102DAF84C}"/>
              </a:ext>
            </a:extLst>
          </p:cNvPr>
          <p:cNvCxnSpPr>
            <a:cxnSpLocks/>
          </p:cNvCxnSpPr>
          <p:nvPr/>
        </p:nvCxnSpPr>
        <p:spPr>
          <a:xfrm>
            <a:off x="2167930" y="4143417"/>
            <a:ext cx="448600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AF704872-0577-F20E-F893-E457F23893D0}"/>
              </a:ext>
            </a:extLst>
          </p:cNvPr>
          <p:cNvCxnSpPr>
            <a:cxnSpLocks/>
          </p:cNvCxnSpPr>
          <p:nvPr/>
        </p:nvCxnSpPr>
        <p:spPr>
          <a:xfrm>
            <a:off x="2178971" y="4637538"/>
            <a:ext cx="4508908" cy="0"/>
          </a:xfrm>
          <a:prstGeom prst="line">
            <a:avLst/>
          </a:prstGeom>
          <a:ln w="571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2576744"/>
      </p:ext>
    </p:extLst>
  </p:cSld>
  <p:clrMapOvr>
    <a:masterClrMapping/>
  </p:clrMapOvr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7042EE-FBE6-62BD-9AEA-A11E1D9D236F}"/>
              </a:ext>
            </a:extLst>
          </p:cNvPr>
          <p:cNvSpPr/>
          <p:nvPr/>
        </p:nvSpPr>
        <p:spPr>
          <a:xfrm>
            <a:off x="2155369" y="4638737"/>
            <a:ext cx="3299415" cy="108279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2343150" y="2354543"/>
            <a:ext cx="2963636" cy="334957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2163534" y="4629150"/>
            <a:ext cx="385354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5362488" y="4531586"/>
            <a:ext cx="182880" cy="182880"/>
            <a:chOff x="5867354" y="2967593"/>
            <a:chExt cx="353418" cy="353418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Straight Connector 23"/>
          <p:cNvCxnSpPr/>
          <p:nvPr/>
        </p:nvCxnSpPr>
        <p:spPr>
          <a:xfrm>
            <a:off x="5454785" y="463317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blipFill>
                <a:blip r:embed="R8d3aba582f42477b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blipFill>
                <a:blip r:embed="Rdfffa9b67fb44307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Quotas</a:t>
            </a:r>
            <a:endParaRPr lang="en-GB" dirty="0"/>
          </a:p>
        </p:txBody>
      </p:sp>
      <p:grpSp>
        <p:nvGrpSpPr>
          <p:cNvPr id="33" name="Group 32"/>
          <p:cNvGrpSpPr/>
          <p:nvPr/>
        </p:nvGrpSpPr>
        <p:grpSpPr>
          <a:xfrm>
            <a:off x="3197366" y="4535396"/>
            <a:ext cx="182880" cy="182880"/>
            <a:chOff x="5867354" y="2967593"/>
            <a:chExt cx="353418" cy="353418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6" name="Straight Connector 35"/>
          <p:cNvCxnSpPr/>
          <p:nvPr/>
        </p:nvCxnSpPr>
        <p:spPr>
          <a:xfrm>
            <a:off x="3289663" y="463698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blipFill>
                <a:blip r:embed="R51dcbcfe531b4ac6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ight Brace 41"/>
          <p:cNvSpPr/>
          <p:nvPr/>
        </p:nvSpPr>
        <p:spPr>
          <a:xfrm rot="5400000">
            <a:off x="2638088" y="5650058"/>
            <a:ext cx="168855" cy="1134292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ight Brace 42"/>
          <p:cNvSpPr/>
          <p:nvPr/>
        </p:nvSpPr>
        <p:spPr>
          <a:xfrm rot="5400000">
            <a:off x="4316989" y="5157941"/>
            <a:ext cx="173736" cy="2116098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3861102" y="6324866"/>
            <a:ext cx="1085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IMPORTED</a:t>
            </a:r>
            <a:endParaRPr lang="en-GB" sz="14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1980413" y="6324866"/>
            <a:ext cx="1469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SUPPLIED DOMESTICALLY</a:t>
            </a:r>
            <a:endParaRPr lang="en-GB" sz="14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4BD49D-5042-8627-9D73-FAC98B136E8B}"/>
              </a:ext>
            </a:extLst>
          </p:cNvPr>
          <p:cNvSpPr/>
          <p:nvPr/>
        </p:nvSpPr>
        <p:spPr>
          <a:xfrm>
            <a:off x="6582900" y="2946138"/>
            <a:ext cx="1676297" cy="810792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FRE-TRADE EQUILIBRIUM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6802CF-9004-63F3-FEBE-D4D5BDC55429}"/>
              </a:ext>
            </a:extLst>
          </p:cNvPr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D12F34-2583-E6DA-D3DB-5B200C43E37E}"/>
              </a:ext>
            </a:extLst>
          </p:cNvPr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A7D550-DA57-6A0F-92A3-ABF2CD6B6B3E}"/>
              </a:ext>
            </a:extLst>
          </p:cNvPr>
          <p:cNvSpPr txBox="1"/>
          <p:nvPr/>
        </p:nvSpPr>
        <p:spPr>
          <a:xfrm>
            <a:off x="471505" y="4375928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WORLD</a:t>
            </a:r>
          </a:p>
          <a:p>
            <a:pPr algn="ctr"/>
            <a:r>
              <a:rPr lang="en-US" sz="1400" b="1" dirty="0"/>
              <a:t>PRICE</a:t>
            </a:r>
            <a:endParaRPr lang="en-GB" sz="1400" b="1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5848286-2C4D-9C0D-D3D1-C90AD336B742}"/>
              </a:ext>
            </a:extLst>
          </p:cNvPr>
          <p:cNvCxnSpPr>
            <a:cxnSpLocks/>
          </p:cNvCxnSpPr>
          <p:nvPr/>
        </p:nvCxnSpPr>
        <p:spPr>
          <a:xfrm>
            <a:off x="1315689" y="4637538"/>
            <a:ext cx="3135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D418196E-7AFF-2309-442D-0B8E356C45E3}"/>
              </a:ext>
            </a:extLst>
          </p:cNvPr>
          <p:cNvSpPr txBox="1"/>
          <p:nvPr/>
        </p:nvSpPr>
        <p:spPr>
          <a:xfrm>
            <a:off x="3486104" y="4927184"/>
            <a:ext cx="1414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CONSUMER EXPENDITURE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1003393698"/>
      </p:ext>
    </p:extLst>
  </p:cSld>
  <p:clrMapOvr>
    <a:masterClrMapping/>
  </p:clrMapOvr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5F6A7D5C-4E96-23A8-7A63-072FAE8A2521}"/>
              </a:ext>
            </a:extLst>
          </p:cNvPr>
          <p:cNvSpPr/>
          <p:nvPr/>
        </p:nvSpPr>
        <p:spPr>
          <a:xfrm>
            <a:off x="3273336" y="4646421"/>
            <a:ext cx="2177035" cy="108279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E7042EE-FBE6-62BD-9AEA-A11E1D9D236F}"/>
              </a:ext>
            </a:extLst>
          </p:cNvPr>
          <p:cNvSpPr/>
          <p:nvPr/>
        </p:nvSpPr>
        <p:spPr>
          <a:xfrm>
            <a:off x="2155369" y="4629150"/>
            <a:ext cx="1134291" cy="10827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2343150" y="2354543"/>
            <a:ext cx="2963636" cy="334957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2163534" y="4629150"/>
            <a:ext cx="385354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5362488" y="4531586"/>
            <a:ext cx="182880" cy="182880"/>
            <a:chOff x="5867354" y="2967593"/>
            <a:chExt cx="353418" cy="353418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Straight Connector 23"/>
          <p:cNvCxnSpPr/>
          <p:nvPr/>
        </p:nvCxnSpPr>
        <p:spPr>
          <a:xfrm>
            <a:off x="5454785" y="463317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blipFill>
                <a:blip r:embed="Rb9361451b67b497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blipFill>
                <a:blip r:embed="R4f302c6d465d47b6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Quotas</a:t>
            </a:r>
            <a:endParaRPr lang="en-GB" dirty="0"/>
          </a:p>
        </p:txBody>
      </p:sp>
      <p:grpSp>
        <p:nvGrpSpPr>
          <p:cNvPr id="33" name="Group 32"/>
          <p:cNvGrpSpPr/>
          <p:nvPr/>
        </p:nvGrpSpPr>
        <p:grpSpPr>
          <a:xfrm>
            <a:off x="3197366" y="4535396"/>
            <a:ext cx="182880" cy="182880"/>
            <a:chOff x="5867354" y="2967593"/>
            <a:chExt cx="353418" cy="353418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6" name="Straight Connector 35"/>
          <p:cNvCxnSpPr/>
          <p:nvPr/>
        </p:nvCxnSpPr>
        <p:spPr>
          <a:xfrm>
            <a:off x="3289663" y="463698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blipFill>
                <a:blip r:embed="Rb698a679f2714a2c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ight Brace 41"/>
          <p:cNvSpPr/>
          <p:nvPr/>
        </p:nvSpPr>
        <p:spPr>
          <a:xfrm rot="5400000">
            <a:off x="2638088" y="5650058"/>
            <a:ext cx="168855" cy="1134292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ight Brace 42"/>
          <p:cNvSpPr/>
          <p:nvPr/>
        </p:nvSpPr>
        <p:spPr>
          <a:xfrm rot="5400000">
            <a:off x="4316989" y="5157941"/>
            <a:ext cx="173736" cy="2116098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3861102" y="6324866"/>
            <a:ext cx="1085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IMPORTED</a:t>
            </a:r>
            <a:endParaRPr lang="en-GB" sz="14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1980413" y="6324866"/>
            <a:ext cx="1469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SUPPLIED DOMESTICALLY</a:t>
            </a:r>
            <a:endParaRPr lang="en-GB" sz="14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4BD49D-5042-8627-9D73-FAC98B136E8B}"/>
              </a:ext>
            </a:extLst>
          </p:cNvPr>
          <p:cNvSpPr/>
          <p:nvPr/>
        </p:nvSpPr>
        <p:spPr>
          <a:xfrm>
            <a:off x="6582900" y="2946138"/>
            <a:ext cx="1676297" cy="810792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FRE-TRADE EQUILIBRIUM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6802CF-9004-63F3-FEBE-D4D5BDC55429}"/>
              </a:ext>
            </a:extLst>
          </p:cNvPr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D12F34-2583-E6DA-D3DB-5B200C43E37E}"/>
              </a:ext>
            </a:extLst>
          </p:cNvPr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A7D550-DA57-6A0F-92A3-ABF2CD6B6B3E}"/>
              </a:ext>
            </a:extLst>
          </p:cNvPr>
          <p:cNvSpPr txBox="1"/>
          <p:nvPr/>
        </p:nvSpPr>
        <p:spPr>
          <a:xfrm>
            <a:off x="471505" y="4375928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WORLD</a:t>
            </a:r>
          </a:p>
          <a:p>
            <a:pPr algn="ctr"/>
            <a:r>
              <a:rPr lang="en-US" sz="1400" b="1" dirty="0"/>
              <a:t>PRICE</a:t>
            </a:r>
            <a:endParaRPr lang="en-GB" sz="1400" b="1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5848286-2C4D-9C0D-D3D1-C90AD336B742}"/>
              </a:ext>
            </a:extLst>
          </p:cNvPr>
          <p:cNvCxnSpPr>
            <a:cxnSpLocks/>
          </p:cNvCxnSpPr>
          <p:nvPr/>
        </p:nvCxnSpPr>
        <p:spPr>
          <a:xfrm>
            <a:off x="1315689" y="4637538"/>
            <a:ext cx="3135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D8D85B3-3ACB-FD6D-6438-140BF8D87CFD}"/>
              </a:ext>
            </a:extLst>
          </p:cNvPr>
          <p:cNvCxnSpPr>
            <a:cxnSpLocks/>
          </p:cNvCxnSpPr>
          <p:nvPr/>
        </p:nvCxnSpPr>
        <p:spPr>
          <a:xfrm>
            <a:off x="2778657" y="4397192"/>
            <a:ext cx="0" cy="511469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D418196E-7AFF-2309-442D-0B8E356C45E3}"/>
              </a:ext>
            </a:extLst>
          </p:cNvPr>
          <p:cNvSpPr txBox="1"/>
          <p:nvPr/>
        </p:nvSpPr>
        <p:spPr>
          <a:xfrm>
            <a:off x="2237246" y="3875160"/>
            <a:ext cx="1085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50000"/>
                  </a:schemeClr>
                </a:solidFill>
              </a:rPr>
              <a:t>PRODUCER REVENUE</a:t>
            </a:r>
            <a:endParaRPr lang="en-GB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6F3140E-38F8-5419-AC39-E22E4B8E483A}"/>
              </a:ext>
            </a:extLst>
          </p:cNvPr>
          <p:cNvSpPr txBox="1"/>
          <p:nvPr/>
        </p:nvSpPr>
        <p:spPr>
          <a:xfrm>
            <a:off x="3284863" y="4931976"/>
            <a:ext cx="2177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IMPORT</a:t>
            </a:r>
            <a:br>
              <a:rPr lang="en-US" sz="1400" b="1" dirty="0"/>
            </a:br>
            <a:r>
              <a:rPr lang="en-US" sz="1400" b="1" dirty="0"/>
              <a:t>EXPENDITURE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582410367"/>
      </p:ext>
    </p:extLst>
  </p:cSld>
  <p:clrMapOvr>
    <a:masterClrMapping/>
  </p:clrMapOvr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2163536" y="4629150"/>
            <a:ext cx="1118507" cy="1085850"/>
          </a:xfrm>
          <a:custGeom>
            <a:avLst/>
            <a:gdLst>
              <a:gd name="connsiteX0" fmla="*/ 0 w 1118507"/>
              <a:gd name="connsiteY0" fmla="*/ 1077686 h 1085850"/>
              <a:gd name="connsiteX1" fmla="*/ 171450 w 1118507"/>
              <a:gd name="connsiteY1" fmla="*/ 1085850 h 1085850"/>
              <a:gd name="connsiteX2" fmla="*/ 1118507 w 1118507"/>
              <a:gd name="connsiteY2" fmla="*/ 0 h 1085850"/>
              <a:gd name="connsiteX3" fmla="*/ 0 w 1118507"/>
              <a:gd name="connsiteY3" fmla="*/ 0 h 1085850"/>
              <a:gd name="connsiteX4" fmla="*/ 0 w 1118507"/>
              <a:gd name="connsiteY4" fmla="*/ 1077686 h 108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8507" h="1085850">
                <a:moveTo>
                  <a:pt x="0" y="1077686"/>
                </a:moveTo>
                <a:lnTo>
                  <a:pt x="171450" y="1085850"/>
                </a:lnTo>
                <a:lnTo>
                  <a:pt x="1118507" y="0"/>
                </a:lnTo>
                <a:lnTo>
                  <a:pt x="0" y="0"/>
                </a:lnTo>
                <a:lnTo>
                  <a:pt x="0" y="107768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Freeform 2"/>
          <p:cNvSpPr/>
          <p:nvPr/>
        </p:nvSpPr>
        <p:spPr>
          <a:xfrm>
            <a:off x="2163536" y="2237014"/>
            <a:ext cx="3298371" cy="2392136"/>
          </a:xfrm>
          <a:custGeom>
            <a:avLst/>
            <a:gdLst>
              <a:gd name="connsiteX0" fmla="*/ 0 w 3298371"/>
              <a:gd name="connsiteY0" fmla="*/ 0 h 2392136"/>
              <a:gd name="connsiteX1" fmla="*/ 3298371 w 3298371"/>
              <a:gd name="connsiteY1" fmla="*/ 2392136 h 2392136"/>
              <a:gd name="connsiteX2" fmla="*/ 8164 w 3298371"/>
              <a:gd name="connsiteY2" fmla="*/ 2392136 h 2392136"/>
              <a:gd name="connsiteX3" fmla="*/ 0 w 3298371"/>
              <a:gd name="connsiteY3" fmla="*/ 0 h 2392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98371" h="2392136">
                <a:moveTo>
                  <a:pt x="0" y="0"/>
                </a:moveTo>
                <a:lnTo>
                  <a:pt x="3298371" y="2392136"/>
                </a:lnTo>
                <a:lnTo>
                  <a:pt x="8164" y="2392136"/>
                </a:lnTo>
                <a:cubicBezTo>
                  <a:pt x="5443" y="1594757"/>
                  <a:pt x="2721" y="797379"/>
                  <a:pt x="0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2343150" y="2354543"/>
            <a:ext cx="2963636" cy="334957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2163534" y="4629150"/>
            <a:ext cx="385354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033406" y="4441371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</a:t>
            </a:r>
            <a:r>
              <a:rPr lang="en-US" b="1" baseline="-25000" dirty="0"/>
              <a:t>F</a:t>
            </a:r>
            <a:endParaRPr lang="en-GB" b="1" baseline="-250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5362488" y="4531586"/>
            <a:ext cx="182880" cy="182880"/>
            <a:chOff x="5867354" y="2967593"/>
            <a:chExt cx="353418" cy="353418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Straight Connector 23"/>
          <p:cNvCxnSpPr/>
          <p:nvPr/>
        </p:nvCxnSpPr>
        <p:spPr>
          <a:xfrm>
            <a:off x="5454785" y="463317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blipFill>
                <a:blip r:embed="Rb88d2d90e024471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blipFill>
                <a:blip r:embed="R7fc2fd7962ee4146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2533310" y="3450964"/>
            <a:ext cx="673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CS</a:t>
            </a:r>
            <a:r>
              <a:rPr lang="en-US" b="1" baseline="-25000" dirty="0">
                <a:solidFill>
                  <a:srgbClr val="002060"/>
                </a:solidFill>
              </a:rPr>
              <a:t>1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259769" y="4830605"/>
            <a:ext cx="673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PS</a:t>
            </a:r>
            <a:r>
              <a:rPr lang="en-US" b="1" baseline="-25000" dirty="0">
                <a:solidFill>
                  <a:schemeClr val="accent2">
                    <a:lumMod val="75000"/>
                  </a:schemeClr>
                </a:solidFill>
              </a:rPr>
              <a:t>1</a:t>
            </a:r>
            <a:endParaRPr lang="en-GB" b="1" baseline="-25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2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Quotas</a:t>
            </a:r>
            <a:endParaRPr lang="en-GB" dirty="0"/>
          </a:p>
        </p:txBody>
      </p:sp>
      <p:grpSp>
        <p:nvGrpSpPr>
          <p:cNvPr id="33" name="Group 32"/>
          <p:cNvGrpSpPr/>
          <p:nvPr/>
        </p:nvGrpSpPr>
        <p:grpSpPr>
          <a:xfrm>
            <a:off x="3197366" y="4535396"/>
            <a:ext cx="182880" cy="182880"/>
            <a:chOff x="5867354" y="2967593"/>
            <a:chExt cx="353418" cy="353418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6" name="Straight Connector 35"/>
          <p:cNvCxnSpPr/>
          <p:nvPr/>
        </p:nvCxnSpPr>
        <p:spPr>
          <a:xfrm>
            <a:off x="3289663" y="463698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blipFill>
                <a:blip r:embed="R620e2b8f93634522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ight Brace 41"/>
          <p:cNvSpPr/>
          <p:nvPr/>
        </p:nvSpPr>
        <p:spPr>
          <a:xfrm rot="5400000">
            <a:off x="2638088" y="5650058"/>
            <a:ext cx="168855" cy="1134292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ight Brace 42"/>
          <p:cNvSpPr/>
          <p:nvPr/>
        </p:nvSpPr>
        <p:spPr>
          <a:xfrm rot="5400000">
            <a:off x="4316989" y="5157941"/>
            <a:ext cx="173736" cy="2116098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3861102" y="6324866"/>
            <a:ext cx="1085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IMPORTED</a:t>
            </a:r>
            <a:endParaRPr lang="en-GB" sz="14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1980413" y="6324866"/>
            <a:ext cx="1469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SUPPLIED DOMESTICALLY</a:t>
            </a:r>
            <a:endParaRPr lang="en-GB" sz="14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4BD49D-5042-8627-9D73-FAC98B136E8B}"/>
              </a:ext>
            </a:extLst>
          </p:cNvPr>
          <p:cNvSpPr/>
          <p:nvPr/>
        </p:nvSpPr>
        <p:spPr>
          <a:xfrm>
            <a:off x="6582900" y="2946138"/>
            <a:ext cx="1676297" cy="810792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FRE-TRADE EQUILIBRIUM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6802CF-9004-63F3-FEBE-D4D5BDC55429}"/>
              </a:ext>
            </a:extLst>
          </p:cNvPr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D12F34-2583-E6DA-D3DB-5B200C43E37E}"/>
              </a:ext>
            </a:extLst>
          </p:cNvPr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26719E-4D4F-A773-4E8F-B1638CA38DF8}"/>
              </a:ext>
            </a:extLst>
          </p:cNvPr>
          <p:cNvSpPr txBox="1"/>
          <p:nvPr/>
        </p:nvSpPr>
        <p:spPr>
          <a:xfrm>
            <a:off x="471505" y="4375928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WORLD</a:t>
            </a:r>
          </a:p>
          <a:p>
            <a:pPr algn="ctr"/>
            <a:r>
              <a:rPr lang="en-US" sz="1400" b="1" dirty="0"/>
              <a:t>PRICE</a:t>
            </a:r>
            <a:endParaRPr lang="en-GB" sz="1400" b="1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B2EF3C6-1F6C-2FE0-2BE2-6CAB3366239F}"/>
              </a:ext>
            </a:extLst>
          </p:cNvPr>
          <p:cNvCxnSpPr>
            <a:cxnSpLocks/>
          </p:cNvCxnSpPr>
          <p:nvPr/>
        </p:nvCxnSpPr>
        <p:spPr>
          <a:xfrm>
            <a:off x="1315689" y="4637538"/>
            <a:ext cx="3135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333A23B-2D02-DDD2-1440-AB2596553343}"/>
              </a:ext>
            </a:extLst>
          </p:cNvPr>
          <p:cNvSpPr txBox="1"/>
          <p:nvPr/>
        </p:nvSpPr>
        <p:spPr>
          <a:xfrm>
            <a:off x="6176991" y="4375928"/>
            <a:ext cx="2123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1</a:t>
            </a:r>
            <a:endParaRPr lang="en-GB" sz="1200" b="1" baseline="-25000" dirty="0"/>
          </a:p>
        </p:txBody>
      </p:sp>
    </p:spTree>
    <p:extLst>
      <p:ext uri="{BB962C8B-B14F-4D97-AF65-F5344CB8AC3E}">
        <p14:creationId xmlns:p14="http://schemas.microsoft.com/office/powerpoint/2010/main" val="710669485"/>
      </p:ext>
    </p:extLst>
  </p:cSld>
  <p:clrMapOvr>
    <a:masterClrMapping/>
  </p:clrMapOvr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F9F892F6-B4AC-A8D3-E0FE-B5ECA98F9AD6}"/>
              </a:ext>
            </a:extLst>
          </p:cNvPr>
          <p:cNvSpPr/>
          <p:nvPr/>
        </p:nvSpPr>
        <p:spPr>
          <a:xfrm>
            <a:off x="2143710" y="3995782"/>
            <a:ext cx="2442785" cy="17111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B8457E9-E268-37A5-3386-D9C5D59C6B9B}"/>
              </a:ext>
            </a:extLst>
          </p:cNvPr>
          <p:cNvCxnSpPr>
            <a:cxnSpLocks/>
          </p:cNvCxnSpPr>
          <p:nvPr/>
        </p:nvCxnSpPr>
        <p:spPr>
          <a:xfrm flipH="1">
            <a:off x="3286099" y="4631469"/>
            <a:ext cx="74774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6063CD-DE2D-4EBB-AC64-76F13A322582}"/>
              </a:ext>
            </a:extLst>
          </p:cNvPr>
          <p:cNvCxnSpPr>
            <a:cxnSpLocks/>
          </p:cNvCxnSpPr>
          <p:nvPr/>
        </p:nvCxnSpPr>
        <p:spPr>
          <a:xfrm>
            <a:off x="2178971" y="4637538"/>
            <a:ext cx="110712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2343150" y="2354543"/>
            <a:ext cx="2963636" cy="334957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Quotas</a:t>
            </a:r>
            <a:endParaRPr lang="en-GB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cxnSp>
        <p:nvCxnSpPr>
          <p:cNvPr id="28" name="Straight Connector 27"/>
          <p:cNvCxnSpPr/>
          <p:nvPr/>
        </p:nvCxnSpPr>
        <p:spPr>
          <a:xfrm flipH="1">
            <a:off x="4033839" y="2354571"/>
            <a:ext cx="1999567" cy="227246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042874" y="1952632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</a:t>
            </a:r>
            <a:r>
              <a:rPr lang="en-US" b="1" baseline="-25000" dirty="0">
                <a:solidFill>
                  <a:schemeClr val="accent4"/>
                </a:solidFill>
              </a:rPr>
              <a:t>D+Q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09C1D30-30F2-000F-74FE-A31BB0D29253}"/>
              </a:ext>
            </a:extLst>
          </p:cNvPr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169D7F-4230-31C9-E3B5-4E7F9A1206A6}"/>
              </a:ext>
            </a:extLst>
          </p:cNvPr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55905A-72DA-72A6-D255-3E91DA76294E}"/>
                  </a:ext>
                </a:extLst>
              </p:cNvPr>
              <p:cNvSpPr txBox="1"/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55905A-72DA-72A6-D255-3E91DA7629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blipFill>
                <a:blip r:embed="R13894c8a55244edc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6A84F514-AF3F-9DF9-C72A-1EF63E32AACB}"/>
              </a:ext>
            </a:extLst>
          </p:cNvPr>
          <p:cNvSpPr txBox="1"/>
          <p:nvPr/>
        </p:nvSpPr>
        <p:spPr>
          <a:xfrm>
            <a:off x="471505" y="4375928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WORLD</a:t>
            </a:r>
          </a:p>
          <a:p>
            <a:pPr algn="ctr"/>
            <a:r>
              <a:rPr lang="en-US" sz="1400" b="1" dirty="0"/>
              <a:t>PRICE</a:t>
            </a:r>
            <a:endParaRPr lang="en-GB" sz="1400" b="1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55FCFEA-CDE5-9FEE-C98B-AA549F993A95}"/>
              </a:ext>
            </a:extLst>
          </p:cNvPr>
          <p:cNvCxnSpPr>
            <a:cxnSpLocks/>
          </p:cNvCxnSpPr>
          <p:nvPr/>
        </p:nvCxnSpPr>
        <p:spPr>
          <a:xfrm>
            <a:off x="1315689" y="4637538"/>
            <a:ext cx="3135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B56A7F3-B07B-6138-A73F-2B117A64B140}"/>
              </a:ext>
            </a:extLst>
          </p:cNvPr>
          <p:cNvCxnSpPr>
            <a:cxnSpLocks/>
          </p:cNvCxnSpPr>
          <p:nvPr/>
        </p:nvCxnSpPr>
        <p:spPr>
          <a:xfrm>
            <a:off x="4044001" y="4637538"/>
            <a:ext cx="264387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3B6752DB-3CDB-4C58-22F2-47A86694BC78}"/>
              </a:ext>
            </a:extLst>
          </p:cNvPr>
          <p:cNvGrpSpPr/>
          <p:nvPr/>
        </p:nvGrpSpPr>
        <p:grpSpPr>
          <a:xfrm>
            <a:off x="4506109" y="3901030"/>
            <a:ext cx="182880" cy="182880"/>
            <a:chOff x="5867354" y="2967593"/>
            <a:chExt cx="353418" cy="353418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66DEE0A0-A18A-3725-01A3-01D3A43D402D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C835B84-F628-6EDF-607C-0FD640D19B8C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4963945-5719-9C9A-542C-8FB05C615EF9}"/>
              </a:ext>
            </a:extLst>
          </p:cNvPr>
          <p:cNvCxnSpPr/>
          <p:nvPr/>
        </p:nvCxnSpPr>
        <p:spPr>
          <a:xfrm>
            <a:off x="4586495" y="4000309"/>
            <a:ext cx="0" cy="17114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05AD07E-01E2-0272-49B1-81EA08C39C97}"/>
                  </a:ext>
                </a:extLst>
              </p:cNvPr>
              <p:cNvSpPr txBox="1"/>
              <p:nvPr/>
            </p:nvSpPr>
            <p:spPr>
              <a:xfrm>
                <a:off x="4324051" y="5742466"/>
                <a:ext cx="529825" cy="3732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05AD07E-01E2-0272-49B1-81EA08C39C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051" y="5742466"/>
                <a:ext cx="529825" cy="373244"/>
              </a:xfrm>
              <a:prstGeom prst="rect">
                <a:avLst/>
              </a:prstGeom>
              <a:blipFill>
                <a:blip r:embed="Re72d2adc16e64c08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7253225-9E58-230E-8EBB-C39A92F72097}"/>
              </a:ext>
            </a:extLst>
          </p:cNvPr>
          <p:cNvCxnSpPr/>
          <p:nvPr/>
        </p:nvCxnSpPr>
        <p:spPr>
          <a:xfrm>
            <a:off x="2155369" y="3995782"/>
            <a:ext cx="241027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5D4EA55-0BFA-C0C6-E68B-B67E66305E7E}"/>
                  </a:ext>
                </a:extLst>
              </p:cNvPr>
              <p:cNvSpPr txBox="1"/>
              <p:nvPr/>
            </p:nvSpPr>
            <p:spPr>
              <a:xfrm>
                <a:off x="1599601" y="3804398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5D4EA55-0BFA-C0C6-E68B-B67E66305E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9601" y="3804398"/>
                <a:ext cx="494238" cy="369332"/>
              </a:xfrm>
              <a:prstGeom prst="rect">
                <a:avLst/>
              </a:prstGeom>
              <a:blipFill>
                <a:blip r:embed="Rdde3bee34cf74980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54637077-5A77-1BA5-6418-1328E61AFD4B}"/>
              </a:ext>
            </a:extLst>
          </p:cNvPr>
          <p:cNvGrpSpPr/>
          <p:nvPr/>
        </p:nvGrpSpPr>
        <p:grpSpPr>
          <a:xfrm>
            <a:off x="3774047" y="3905557"/>
            <a:ext cx="182880" cy="182880"/>
            <a:chOff x="5867354" y="2967593"/>
            <a:chExt cx="353418" cy="353418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6C10085-743E-670B-8E14-485B158F3222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264F63B-B38B-9702-5D4C-C47E17E9564F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4D67E51-C593-794F-4A1F-A8500D023B29}"/>
              </a:ext>
            </a:extLst>
          </p:cNvPr>
          <p:cNvCxnSpPr/>
          <p:nvPr/>
        </p:nvCxnSpPr>
        <p:spPr>
          <a:xfrm>
            <a:off x="3854433" y="4004836"/>
            <a:ext cx="0" cy="17114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A9839FF-BEF7-DA1D-85AF-C9393060CD22}"/>
                  </a:ext>
                </a:extLst>
              </p:cNvPr>
              <p:cNvSpPr txBox="1"/>
              <p:nvPr/>
            </p:nvSpPr>
            <p:spPr>
              <a:xfrm>
                <a:off x="3588630" y="5745800"/>
                <a:ext cx="529825" cy="3766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A9839FF-BEF7-DA1D-85AF-C9393060CD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8630" y="5745800"/>
                <a:ext cx="529825" cy="376642"/>
              </a:xfrm>
              <a:prstGeom prst="rect">
                <a:avLst/>
              </a:prstGeom>
              <a:blipFill>
                <a:blip r:embed="Rc3461817516344e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ight Brace 20">
            <a:extLst>
              <a:ext uri="{FF2B5EF4-FFF2-40B4-BE49-F238E27FC236}">
                <a16:creationId xmlns:a16="http://schemas.microsoft.com/office/drawing/2014/main" id="{DB23EAC0-40A1-9D63-5C57-AFF11812DF06}"/>
              </a:ext>
            </a:extLst>
          </p:cNvPr>
          <p:cNvSpPr/>
          <p:nvPr/>
        </p:nvSpPr>
        <p:spPr>
          <a:xfrm rot="5400000">
            <a:off x="2905741" y="5382406"/>
            <a:ext cx="168855" cy="1669598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ight Brace 25">
            <a:extLst>
              <a:ext uri="{FF2B5EF4-FFF2-40B4-BE49-F238E27FC236}">
                <a16:creationId xmlns:a16="http://schemas.microsoft.com/office/drawing/2014/main" id="{849E9143-7626-1E0D-A42C-1511B13C689C}"/>
              </a:ext>
            </a:extLst>
          </p:cNvPr>
          <p:cNvSpPr/>
          <p:nvPr/>
        </p:nvSpPr>
        <p:spPr>
          <a:xfrm rot="5400000">
            <a:off x="4139168" y="5855564"/>
            <a:ext cx="172510" cy="727861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95836B8-5B2D-F036-245B-BAD88B3230E3}"/>
              </a:ext>
            </a:extLst>
          </p:cNvPr>
          <p:cNvSpPr txBox="1"/>
          <p:nvPr/>
        </p:nvSpPr>
        <p:spPr>
          <a:xfrm>
            <a:off x="3683385" y="6337151"/>
            <a:ext cx="1085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IMPORTED</a:t>
            </a:r>
            <a:endParaRPr lang="en-GB" sz="14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A16599E-8876-E6FA-23A4-B16B125D843B}"/>
              </a:ext>
            </a:extLst>
          </p:cNvPr>
          <p:cNvSpPr txBox="1"/>
          <p:nvPr/>
        </p:nvSpPr>
        <p:spPr>
          <a:xfrm>
            <a:off x="2143710" y="6324866"/>
            <a:ext cx="1694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SUPPLIED DOMESTICALLY</a:t>
            </a:r>
            <a:endParaRPr lang="en-GB" sz="1400" b="1" dirty="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7971964-067D-D2E8-AB5E-3C4D6E1DEBDE}"/>
              </a:ext>
            </a:extLst>
          </p:cNvPr>
          <p:cNvCxnSpPr/>
          <p:nvPr/>
        </p:nvCxnSpPr>
        <p:spPr>
          <a:xfrm>
            <a:off x="3906273" y="5598447"/>
            <a:ext cx="626077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D48C8E18-CC92-5403-8DE4-93B423ED4BC1}"/>
              </a:ext>
            </a:extLst>
          </p:cNvPr>
          <p:cNvSpPr txBox="1"/>
          <p:nvPr/>
        </p:nvSpPr>
        <p:spPr>
          <a:xfrm>
            <a:off x="3843139" y="5299368"/>
            <a:ext cx="7579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QUOTA</a:t>
            </a:r>
            <a:endParaRPr lang="en-GB" sz="10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EAFA9A9-53E6-7ABE-5345-50F98107A7DF}"/>
              </a:ext>
            </a:extLst>
          </p:cNvPr>
          <p:cNvSpPr txBox="1"/>
          <p:nvPr/>
        </p:nvSpPr>
        <p:spPr>
          <a:xfrm>
            <a:off x="2084677" y="4025600"/>
            <a:ext cx="13955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CONSUMER</a:t>
            </a:r>
            <a:br>
              <a:rPr lang="en-US" sz="1400" b="1" dirty="0"/>
            </a:br>
            <a:r>
              <a:rPr lang="en-US" sz="1400" b="1" dirty="0"/>
              <a:t>EXPENDITURE</a:t>
            </a:r>
            <a:endParaRPr lang="en-GB" sz="1400" b="1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1670C18-11D9-6073-35F8-A7B5B8E9369A}"/>
              </a:ext>
            </a:extLst>
          </p:cNvPr>
          <p:cNvSpPr/>
          <p:nvPr/>
        </p:nvSpPr>
        <p:spPr>
          <a:xfrm>
            <a:off x="7078781" y="2108669"/>
            <a:ext cx="1715542" cy="804492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QUOTA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EQUILIBRIUM</a:t>
            </a:r>
            <a:endParaRPr lang="en-GB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244672"/>
      </p:ext>
    </p:extLst>
  </p:cSld>
  <p:clrMapOvr>
    <a:masterClrMapping/>
  </p:clrMapOvr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AE457E10-8069-2739-DD26-7AE608ED6875}"/>
              </a:ext>
            </a:extLst>
          </p:cNvPr>
          <p:cNvSpPr/>
          <p:nvPr/>
        </p:nvSpPr>
        <p:spPr>
          <a:xfrm>
            <a:off x="3854687" y="4627031"/>
            <a:ext cx="731807" cy="108752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9F892F6-B4AC-A8D3-E0FE-B5ECA98F9AD6}"/>
              </a:ext>
            </a:extLst>
          </p:cNvPr>
          <p:cNvSpPr/>
          <p:nvPr/>
        </p:nvSpPr>
        <p:spPr>
          <a:xfrm>
            <a:off x="2143711" y="3995782"/>
            <a:ext cx="1708418" cy="17111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B8457E9-E268-37A5-3386-D9C5D59C6B9B}"/>
              </a:ext>
            </a:extLst>
          </p:cNvPr>
          <p:cNvCxnSpPr>
            <a:cxnSpLocks/>
          </p:cNvCxnSpPr>
          <p:nvPr/>
        </p:nvCxnSpPr>
        <p:spPr>
          <a:xfrm flipH="1">
            <a:off x="3286099" y="4631469"/>
            <a:ext cx="74774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6063CD-DE2D-4EBB-AC64-76F13A322582}"/>
              </a:ext>
            </a:extLst>
          </p:cNvPr>
          <p:cNvCxnSpPr>
            <a:cxnSpLocks/>
          </p:cNvCxnSpPr>
          <p:nvPr/>
        </p:nvCxnSpPr>
        <p:spPr>
          <a:xfrm>
            <a:off x="2178971" y="4637538"/>
            <a:ext cx="110712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2343150" y="2354543"/>
            <a:ext cx="2963636" cy="334957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Quotas</a:t>
            </a:r>
            <a:endParaRPr lang="en-GB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cxnSp>
        <p:nvCxnSpPr>
          <p:cNvPr id="28" name="Straight Connector 27"/>
          <p:cNvCxnSpPr/>
          <p:nvPr/>
        </p:nvCxnSpPr>
        <p:spPr>
          <a:xfrm flipH="1">
            <a:off x="4033839" y="2354571"/>
            <a:ext cx="1999567" cy="227246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042874" y="1952632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</a:t>
            </a:r>
            <a:r>
              <a:rPr lang="en-US" b="1" baseline="-25000" dirty="0">
                <a:solidFill>
                  <a:schemeClr val="accent4"/>
                </a:solidFill>
              </a:rPr>
              <a:t>D+Q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09C1D30-30F2-000F-74FE-A31BB0D29253}"/>
              </a:ext>
            </a:extLst>
          </p:cNvPr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169D7F-4230-31C9-E3B5-4E7F9A1206A6}"/>
              </a:ext>
            </a:extLst>
          </p:cNvPr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55905A-72DA-72A6-D255-3E91DA76294E}"/>
                  </a:ext>
                </a:extLst>
              </p:cNvPr>
              <p:cNvSpPr txBox="1"/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55905A-72DA-72A6-D255-3E91DA7629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blipFill>
                <a:blip r:embed="Rc50557ea341244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6A84F514-AF3F-9DF9-C72A-1EF63E32AACB}"/>
              </a:ext>
            </a:extLst>
          </p:cNvPr>
          <p:cNvSpPr txBox="1"/>
          <p:nvPr/>
        </p:nvSpPr>
        <p:spPr>
          <a:xfrm>
            <a:off x="471505" y="4375928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WORLD</a:t>
            </a:r>
          </a:p>
          <a:p>
            <a:pPr algn="ctr"/>
            <a:r>
              <a:rPr lang="en-US" sz="1400" b="1" dirty="0"/>
              <a:t>PRICE</a:t>
            </a:r>
            <a:endParaRPr lang="en-GB" sz="1400" b="1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55FCFEA-CDE5-9FEE-C98B-AA549F993A95}"/>
              </a:ext>
            </a:extLst>
          </p:cNvPr>
          <p:cNvCxnSpPr>
            <a:cxnSpLocks/>
          </p:cNvCxnSpPr>
          <p:nvPr/>
        </p:nvCxnSpPr>
        <p:spPr>
          <a:xfrm>
            <a:off x="1315689" y="4637538"/>
            <a:ext cx="3135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3B6752DB-3CDB-4C58-22F2-47A86694BC78}"/>
              </a:ext>
            </a:extLst>
          </p:cNvPr>
          <p:cNvGrpSpPr/>
          <p:nvPr/>
        </p:nvGrpSpPr>
        <p:grpSpPr>
          <a:xfrm>
            <a:off x="4506109" y="3901030"/>
            <a:ext cx="182880" cy="182880"/>
            <a:chOff x="5867354" y="2967593"/>
            <a:chExt cx="353418" cy="353418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66DEE0A0-A18A-3725-01A3-01D3A43D402D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C835B84-F628-6EDF-607C-0FD640D19B8C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4963945-5719-9C9A-542C-8FB05C615EF9}"/>
              </a:ext>
            </a:extLst>
          </p:cNvPr>
          <p:cNvCxnSpPr/>
          <p:nvPr/>
        </p:nvCxnSpPr>
        <p:spPr>
          <a:xfrm>
            <a:off x="4586495" y="4000309"/>
            <a:ext cx="0" cy="17114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05AD07E-01E2-0272-49B1-81EA08C39C97}"/>
                  </a:ext>
                </a:extLst>
              </p:cNvPr>
              <p:cNvSpPr txBox="1"/>
              <p:nvPr/>
            </p:nvSpPr>
            <p:spPr>
              <a:xfrm>
                <a:off x="4324051" y="5742466"/>
                <a:ext cx="529825" cy="3732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05AD07E-01E2-0272-49B1-81EA08C39C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051" y="5742466"/>
                <a:ext cx="529825" cy="373244"/>
              </a:xfrm>
              <a:prstGeom prst="rect">
                <a:avLst/>
              </a:prstGeom>
              <a:blipFill>
                <a:blip r:embed="Ra43654248e3e4a87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7253225-9E58-230E-8EBB-C39A92F72097}"/>
              </a:ext>
            </a:extLst>
          </p:cNvPr>
          <p:cNvCxnSpPr/>
          <p:nvPr/>
        </p:nvCxnSpPr>
        <p:spPr>
          <a:xfrm>
            <a:off x="2155369" y="3995782"/>
            <a:ext cx="241027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5D4EA55-0BFA-C0C6-E68B-B67E66305E7E}"/>
                  </a:ext>
                </a:extLst>
              </p:cNvPr>
              <p:cNvSpPr txBox="1"/>
              <p:nvPr/>
            </p:nvSpPr>
            <p:spPr>
              <a:xfrm>
                <a:off x="1599601" y="3804398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5D4EA55-0BFA-C0C6-E68B-B67E66305E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9601" y="3804398"/>
                <a:ext cx="494238" cy="369332"/>
              </a:xfrm>
              <a:prstGeom prst="rect">
                <a:avLst/>
              </a:prstGeom>
              <a:blipFill>
                <a:blip r:embed="R33ec78630d694cc1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54637077-5A77-1BA5-6418-1328E61AFD4B}"/>
              </a:ext>
            </a:extLst>
          </p:cNvPr>
          <p:cNvGrpSpPr/>
          <p:nvPr/>
        </p:nvGrpSpPr>
        <p:grpSpPr>
          <a:xfrm>
            <a:off x="3774047" y="3905557"/>
            <a:ext cx="182880" cy="182880"/>
            <a:chOff x="5867354" y="2967593"/>
            <a:chExt cx="353418" cy="353418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6C10085-743E-670B-8E14-485B158F3222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264F63B-B38B-9702-5D4C-C47E17E9564F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4D67E51-C593-794F-4A1F-A8500D023B29}"/>
              </a:ext>
            </a:extLst>
          </p:cNvPr>
          <p:cNvCxnSpPr/>
          <p:nvPr/>
        </p:nvCxnSpPr>
        <p:spPr>
          <a:xfrm>
            <a:off x="3854433" y="4004836"/>
            <a:ext cx="0" cy="17114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A9839FF-BEF7-DA1D-85AF-C9393060CD22}"/>
                  </a:ext>
                </a:extLst>
              </p:cNvPr>
              <p:cNvSpPr txBox="1"/>
              <p:nvPr/>
            </p:nvSpPr>
            <p:spPr>
              <a:xfrm>
                <a:off x="3588630" y="5745800"/>
                <a:ext cx="529825" cy="3766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A9839FF-BEF7-DA1D-85AF-C9393060CD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8630" y="5745800"/>
                <a:ext cx="529825" cy="376642"/>
              </a:xfrm>
              <a:prstGeom prst="rect">
                <a:avLst/>
              </a:prstGeom>
              <a:blipFill>
                <a:blip r:embed="R43e1cb3a8f244c6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ight Brace 20">
            <a:extLst>
              <a:ext uri="{FF2B5EF4-FFF2-40B4-BE49-F238E27FC236}">
                <a16:creationId xmlns:a16="http://schemas.microsoft.com/office/drawing/2014/main" id="{DB23EAC0-40A1-9D63-5C57-AFF11812DF06}"/>
              </a:ext>
            </a:extLst>
          </p:cNvPr>
          <p:cNvSpPr/>
          <p:nvPr/>
        </p:nvSpPr>
        <p:spPr>
          <a:xfrm rot="5400000">
            <a:off x="2905741" y="5382406"/>
            <a:ext cx="168855" cy="1669598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ight Brace 25">
            <a:extLst>
              <a:ext uri="{FF2B5EF4-FFF2-40B4-BE49-F238E27FC236}">
                <a16:creationId xmlns:a16="http://schemas.microsoft.com/office/drawing/2014/main" id="{849E9143-7626-1E0D-A42C-1511B13C689C}"/>
              </a:ext>
            </a:extLst>
          </p:cNvPr>
          <p:cNvSpPr/>
          <p:nvPr/>
        </p:nvSpPr>
        <p:spPr>
          <a:xfrm rot="5400000">
            <a:off x="4139168" y="5855564"/>
            <a:ext cx="172510" cy="727861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95836B8-5B2D-F036-245B-BAD88B3230E3}"/>
              </a:ext>
            </a:extLst>
          </p:cNvPr>
          <p:cNvSpPr txBox="1"/>
          <p:nvPr/>
        </p:nvSpPr>
        <p:spPr>
          <a:xfrm>
            <a:off x="3683385" y="6337151"/>
            <a:ext cx="1085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IMPORTED</a:t>
            </a:r>
            <a:endParaRPr lang="en-GB" sz="14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A16599E-8876-E6FA-23A4-B16B125D843B}"/>
              </a:ext>
            </a:extLst>
          </p:cNvPr>
          <p:cNvSpPr txBox="1"/>
          <p:nvPr/>
        </p:nvSpPr>
        <p:spPr>
          <a:xfrm>
            <a:off x="2143710" y="6324866"/>
            <a:ext cx="1694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SUPPLIED DOMESTICALLY</a:t>
            </a:r>
            <a:endParaRPr lang="en-GB" sz="1400" b="1" dirty="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7971964-067D-D2E8-AB5E-3C4D6E1DEBDE}"/>
              </a:ext>
            </a:extLst>
          </p:cNvPr>
          <p:cNvCxnSpPr/>
          <p:nvPr/>
        </p:nvCxnSpPr>
        <p:spPr>
          <a:xfrm>
            <a:off x="3906273" y="5598447"/>
            <a:ext cx="626077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D48C8E18-CC92-5403-8DE4-93B423ED4BC1}"/>
              </a:ext>
            </a:extLst>
          </p:cNvPr>
          <p:cNvSpPr txBox="1"/>
          <p:nvPr/>
        </p:nvSpPr>
        <p:spPr>
          <a:xfrm>
            <a:off x="3843139" y="5299368"/>
            <a:ext cx="7579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QUOTA</a:t>
            </a:r>
            <a:endParaRPr lang="en-GB" sz="10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EAFA9A9-53E6-7ABE-5345-50F98107A7DF}"/>
              </a:ext>
            </a:extLst>
          </p:cNvPr>
          <p:cNvSpPr txBox="1"/>
          <p:nvPr/>
        </p:nvSpPr>
        <p:spPr>
          <a:xfrm>
            <a:off x="2084677" y="4057968"/>
            <a:ext cx="13955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50000"/>
                  </a:schemeClr>
                </a:solidFill>
              </a:rPr>
              <a:t>PRODUCER REVENUE</a:t>
            </a:r>
            <a:endParaRPr lang="en-GB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0A63E7D-8624-F606-7E27-8F3EC2B8969F}"/>
              </a:ext>
            </a:extLst>
          </p:cNvPr>
          <p:cNvSpPr txBox="1"/>
          <p:nvPr/>
        </p:nvSpPr>
        <p:spPr>
          <a:xfrm>
            <a:off x="3816940" y="4747122"/>
            <a:ext cx="8122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IMPORT</a:t>
            </a:r>
          </a:p>
          <a:p>
            <a:pPr algn="ctr"/>
            <a:r>
              <a:rPr lang="en-US" sz="1400" b="1" dirty="0"/>
              <a:t>EXP.</a:t>
            </a:r>
            <a:endParaRPr lang="en-GB" sz="1400" b="1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BFCE32A-B3C0-0A0F-FB86-BBB26E9A1405}"/>
              </a:ext>
            </a:extLst>
          </p:cNvPr>
          <p:cNvSpPr txBox="1"/>
          <p:nvPr/>
        </p:nvSpPr>
        <p:spPr>
          <a:xfrm>
            <a:off x="6893193" y="3097827"/>
            <a:ext cx="20867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ASSUMING LICENCES ARE OWNED BY DOMESTIC PRODUCERS 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CB315B0-B3F9-271A-4B7A-DA4890B458E2}"/>
              </a:ext>
            </a:extLst>
          </p:cNvPr>
          <p:cNvSpPr/>
          <p:nvPr/>
        </p:nvSpPr>
        <p:spPr>
          <a:xfrm>
            <a:off x="7078781" y="2108669"/>
            <a:ext cx="1715542" cy="804492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QUOTA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EQUILIBRIUM</a:t>
            </a:r>
            <a:endParaRPr lang="en-GB" b="1" dirty="0">
              <a:solidFill>
                <a:schemeClr val="tx1"/>
              </a:solidFill>
            </a:endParaRP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E6D1BF52-3E77-B1F0-6001-E50BCE4B6762}"/>
              </a:ext>
            </a:extLst>
          </p:cNvPr>
          <p:cNvCxnSpPr>
            <a:cxnSpLocks/>
          </p:cNvCxnSpPr>
          <p:nvPr/>
        </p:nvCxnSpPr>
        <p:spPr>
          <a:xfrm>
            <a:off x="4044001" y="4637538"/>
            <a:ext cx="264387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498169"/>
      </p:ext>
    </p:extLst>
  </p:cSld>
  <p:clrMapOvr>
    <a:masterClrMapping/>
  </p:clrMapOvr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AE457E10-8069-2739-DD26-7AE608ED6875}"/>
              </a:ext>
            </a:extLst>
          </p:cNvPr>
          <p:cNvSpPr/>
          <p:nvPr/>
        </p:nvSpPr>
        <p:spPr>
          <a:xfrm>
            <a:off x="3854687" y="3994039"/>
            <a:ext cx="731807" cy="17205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9F892F6-B4AC-A8D3-E0FE-B5ECA98F9AD6}"/>
              </a:ext>
            </a:extLst>
          </p:cNvPr>
          <p:cNvSpPr/>
          <p:nvPr/>
        </p:nvSpPr>
        <p:spPr>
          <a:xfrm>
            <a:off x="2143711" y="3995782"/>
            <a:ext cx="1708418" cy="17111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B8457E9-E268-37A5-3386-D9C5D59C6B9B}"/>
              </a:ext>
            </a:extLst>
          </p:cNvPr>
          <p:cNvCxnSpPr>
            <a:cxnSpLocks/>
          </p:cNvCxnSpPr>
          <p:nvPr/>
        </p:nvCxnSpPr>
        <p:spPr>
          <a:xfrm flipH="1">
            <a:off x="3286099" y="4631469"/>
            <a:ext cx="74774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6063CD-DE2D-4EBB-AC64-76F13A322582}"/>
              </a:ext>
            </a:extLst>
          </p:cNvPr>
          <p:cNvCxnSpPr>
            <a:cxnSpLocks/>
          </p:cNvCxnSpPr>
          <p:nvPr/>
        </p:nvCxnSpPr>
        <p:spPr>
          <a:xfrm>
            <a:off x="2178971" y="4637538"/>
            <a:ext cx="110712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2343150" y="2354543"/>
            <a:ext cx="2963636" cy="334957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Quotas</a:t>
            </a:r>
            <a:endParaRPr lang="en-GB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cxnSp>
        <p:nvCxnSpPr>
          <p:cNvPr id="28" name="Straight Connector 27"/>
          <p:cNvCxnSpPr/>
          <p:nvPr/>
        </p:nvCxnSpPr>
        <p:spPr>
          <a:xfrm flipH="1">
            <a:off x="4033839" y="2354571"/>
            <a:ext cx="1999567" cy="227246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042874" y="1952632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</a:t>
            </a:r>
            <a:r>
              <a:rPr lang="en-US" b="1" baseline="-25000" dirty="0">
                <a:solidFill>
                  <a:schemeClr val="accent4"/>
                </a:solidFill>
              </a:rPr>
              <a:t>D+Q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09C1D30-30F2-000F-74FE-A31BB0D29253}"/>
              </a:ext>
            </a:extLst>
          </p:cNvPr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169D7F-4230-31C9-E3B5-4E7F9A1206A6}"/>
              </a:ext>
            </a:extLst>
          </p:cNvPr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55905A-72DA-72A6-D255-3E91DA76294E}"/>
                  </a:ext>
                </a:extLst>
              </p:cNvPr>
              <p:cNvSpPr txBox="1"/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55905A-72DA-72A6-D255-3E91DA7629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blipFill>
                <a:blip r:embed="Rfc6804e1b79d4d2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6A84F514-AF3F-9DF9-C72A-1EF63E32AACB}"/>
              </a:ext>
            </a:extLst>
          </p:cNvPr>
          <p:cNvSpPr txBox="1"/>
          <p:nvPr/>
        </p:nvSpPr>
        <p:spPr>
          <a:xfrm>
            <a:off x="471505" y="4375928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WORLD</a:t>
            </a:r>
          </a:p>
          <a:p>
            <a:pPr algn="ctr"/>
            <a:r>
              <a:rPr lang="en-US" sz="1400" b="1" dirty="0"/>
              <a:t>PRICE</a:t>
            </a:r>
            <a:endParaRPr lang="en-GB" sz="1400" b="1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55FCFEA-CDE5-9FEE-C98B-AA549F993A95}"/>
              </a:ext>
            </a:extLst>
          </p:cNvPr>
          <p:cNvCxnSpPr>
            <a:cxnSpLocks/>
          </p:cNvCxnSpPr>
          <p:nvPr/>
        </p:nvCxnSpPr>
        <p:spPr>
          <a:xfrm>
            <a:off x="1315689" y="4637538"/>
            <a:ext cx="3135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B56A7F3-B07B-6138-A73F-2B117A64B140}"/>
              </a:ext>
            </a:extLst>
          </p:cNvPr>
          <p:cNvCxnSpPr>
            <a:cxnSpLocks/>
          </p:cNvCxnSpPr>
          <p:nvPr/>
        </p:nvCxnSpPr>
        <p:spPr>
          <a:xfrm>
            <a:off x="4044001" y="4637538"/>
            <a:ext cx="264387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3B6752DB-3CDB-4C58-22F2-47A86694BC78}"/>
              </a:ext>
            </a:extLst>
          </p:cNvPr>
          <p:cNvGrpSpPr/>
          <p:nvPr/>
        </p:nvGrpSpPr>
        <p:grpSpPr>
          <a:xfrm>
            <a:off x="4506109" y="3901030"/>
            <a:ext cx="182880" cy="182880"/>
            <a:chOff x="5867354" y="2967593"/>
            <a:chExt cx="353418" cy="353418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66DEE0A0-A18A-3725-01A3-01D3A43D402D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C835B84-F628-6EDF-607C-0FD640D19B8C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4963945-5719-9C9A-542C-8FB05C615EF9}"/>
              </a:ext>
            </a:extLst>
          </p:cNvPr>
          <p:cNvCxnSpPr/>
          <p:nvPr/>
        </p:nvCxnSpPr>
        <p:spPr>
          <a:xfrm>
            <a:off x="4586495" y="4000309"/>
            <a:ext cx="0" cy="17114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05AD07E-01E2-0272-49B1-81EA08C39C97}"/>
                  </a:ext>
                </a:extLst>
              </p:cNvPr>
              <p:cNvSpPr txBox="1"/>
              <p:nvPr/>
            </p:nvSpPr>
            <p:spPr>
              <a:xfrm>
                <a:off x="4324051" y="5742466"/>
                <a:ext cx="529825" cy="3732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05AD07E-01E2-0272-49B1-81EA08C39C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051" y="5742466"/>
                <a:ext cx="529825" cy="373244"/>
              </a:xfrm>
              <a:prstGeom prst="rect">
                <a:avLst/>
              </a:prstGeom>
              <a:blipFill>
                <a:blip r:embed="R612b15e622384eb7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7253225-9E58-230E-8EBB-C39A92F72097}"/>
              </a:ext>
            </a:extLst>
          </p:cNvPr>
          <p:cNvCxnSpPr/>
          <p:nvPr/>
        </p:nvCxnSpPr>
        <p:spPr>
          <a:xfrm>
            <a:off x="2155369" y="3995782"/>
            <a:ext cx="241027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5D4EA55-0BFA-C0C6-E68B-B67E66305E7E}"/>
                  </a:ext>
                </a:extLst>
              </p:cNvPr>
              <p:cNvSpPr txBox="1"/>
              <p:nvPr/>
            </p:nvSpPr>
            <p:spPr>
              <a:xfrm>
                <a:off x="1599601" y="3804398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5D4EA55-0BFA-C0C6-E68B-B67E66305E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9601" y="3804398"/>
                <a:ext cx="494238" cy="369332"/>
              </a:xfrm>
              <a:prstGeom prst="rect">
                <a:avLst/>
              </a:prstGeom>
              <a:blipFill>
                <a:blip r:embed="Re698f7d1214441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54637077-5A77-1BA5-6418-1328E61AFD4B}"/>
              </a:ext>
            </a:extLst>
          </p:cNvPr>
          <p:cNvGrpSpPr/>
          <p:nvPr/>
        </p:nvGrpSpPr>
        <p:grpSpPr>
          <a:xfrm>
            <a:off x="3774047" y="3905557"/>
            <a:ext cx="182880" cy="182880"/>
            <a:chOff x="5867354" y="2967593"/>
            <a:chExt cx="353418" cy="353418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6C10085-743E-670B-8E14-485B158F3222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264F63B-B38B-9702-5D4C-C47E17E9564F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4D67E51-C593-794F-4A1F-A8500D023B29}"/>
              </a:ext>
            </a:extLst>
          </p:cNvPr>
          <p:cNvCxnSpPr/>
          <p:nvPr/>
        </p:nvCxnSpPr>
        <p:spPr>
          <a:xfrm>
            <a:off x="3854433" y="4004836"/>
            <a:ext cx="0" cy="17114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A9839FF-BEF7-DA1D-85AF-C9393060CD22}"/>
                  </a:ext>
                </a:extLst>
              </p:cNvPr>
              <p:cNvSpPr txBox="1"/>
              <p:nvPr/>
            </p:nvSpPr>
            <p:spPr>
              <a:xfrm>
                <a:off x="3588630" y="5745800"/>
                <a:ext cx="529825" cy="3766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A9839FF-BEF7-DA1D-85AF-C9393060CD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8630" y="5745800"/>
                <a:ext cx="529825" cy="376642"/>
              </a:xfrm>
              <a:prstGeom prst="rect">
                <a:avLst/>
              </a:prstGeom>
              <a:blipFill>
                <a:blip r:embed="R11626873c13b414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ight Brace 20">
            <a:extLst>
              <a:ext uri="{FF2B5EF4-FFF2-40B4-BE49-F238E27FC236}">
                <a16:creationId xmlns:a16="http://schemas.microsoft.com/office/drawing/2014/main" id="{DB23EAC0-40A1-9D63-5C57-AFF11812DF06}"/>
              </a:ext>
            </a:extLst>
          </p:cNvPr>
          <p:cNvSpPr/>
          <p:nvPr/>
        </p:nvSpPr>
        <p:spPr>
          <a:xfrm rot="5400000">
            <a:off x="2905741" y="5382406"/>
            <a:ext cx="168855" cy="1669598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ight Brace 25">
            <a:extLst>
              <a:ext uri="{FF2B5EF4-FFF2-40B4-BE49-F238E27FC236}">
                <a16:creationId xmlns:a16="http://schemas.microsoft.com/office/drawing/2014/main" id="{849E9143-7626-1E0D-A42C-1511B13C689C}"/>
              </a:ext>
            </a:extLst>
          </p:cNvPr>
          <p:cNvSpPr/>
          <p:nvPr/>
        </p:nvSpPr>
        <p:spPr>
          <a:xfrm rot="5400000">
            <a:off x="4139168" y="5855564"/>
            <a:ext cx="172510" cy="727861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95836B8-5B2D-F036-245B-BAD88B3230E3}"/>
              </a:ext>
            </a:extLst>
          </p:cNvPr>
          <p:cNvSpPr txBox="1"/>
          <p:nvPr/>
        </p:nvSpPr>
        <p:spPr>
          <a:xfrm>
            <a:off x="3683385" y="6337151"/>
            <a:ext cx="1085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IMPORTED</a:t>
            </a:r>
            <a:endParaRPr lang="en-GB" sz="14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A16599E-8876-E6FA-23A4-B16B125D843B}"/>
              </a:ext>
            </a:extLst>
          </p:cNvPr>
          <p:cNvSpPr txBox="1"/>
          <p:nvPr/>
        </p:nvSpPr>
        <p:spPr>
          <a:xfrm>
            <a:off x="2143710" y="6324866"/>
            <a:ext cx="1694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SUPPLIED DOMESTICALLY</a:t>
            </a:r>
            <a:endParaRPr lang="en-GB" sz="1400" b="1" dirty="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7971964-067D-D2E8-AB5E-3C4D6E1DEBDE}"/>
              </a:ext>
            </a:extLst>
          </p:cNvPr>
          <p:cNvCxnSpPr/>
          <p:nvPr/>
        </p:nvCxnSpPr>
        <p:spPr>
          <a:xfrm>
            <a:off x="3906273" y="5598447"/>
            <a:ext cx="626077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D48C8E18-CC92-5403-8DE4-93B423ED4BC1}"/>
              </a:ext>
            </a:extLst>
          </p:cNvPr>
          <p:cNvSpPr txBox="1"/>
          <p:nvPr/>
        </p:nvSpPr>
        <p:spPr>
          <a:xfrm>
            <a:off x="3843139" y="5299368"/>
            <a:ext cx="7579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QUOTA</a:t>
            </a:r>
            <a:endParaRPr lang="en-GB" sz="10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EAFA9A9-53E6-7ABE-5345-50F98107A7DF}"/>
              </a:ext>
            </a:extLst>
          </p:cNvPr>
          <p:cNvSpPr txBox="1"/>
          <p:nvPr/>
        </p:nvSpPr>
        <p:spPr>
          <a:xfrm>
            <a:off x="2084677" y="4057968"/>
            <a:ext cx="13955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50000"/>
                  </a:schemeClr>
                </a:solidFill>
              </a:rPr>
              <a:t>PRODUCER REVENUE</a:t>
            </a:r>
            <a:endParaRPr lang="en-GB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0A63E7D-8624-F606-7E27-8F3EC2B8969F}"/>
              </a:ext>
            </a:extLst>
          </p:cNvPr>
          <p:cNvSpPr txBox="1"/>
          <p:nvPr/>
        </p:nvSpPr>
        <p:spPr>
          <a:xfrm>
            <a:off x="3816940" y="4747122"/>
            <a:ext cx="8122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IMPORT</a:t>
            </a:r>
          </a:p>
          <a:p>
            <a:pPr algn="ctr"/>
            <a:r>
              <a:rPr lang="en-US" sz="1400" b="1" dirty="0"/>
              <a:t>EXP.</a:t>
            </a:r>
            <a:endParaRPr lang="en-GB" sz="1400" b="1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BFCE32A-B3C0-0A0F-FB86-BBB26E9A1405}"/>
              </a:ext>
            </a:extLst>
          </p:cNvPr>
          <p:cNvSpPr txBox="1"/>
          <p:nvPr/>
        </p:nvSpPr>
        <p:spPr>
          <a:xfrm>
            <a:off x="6936768" y="3097827"/>
            <a:ext cx="19995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ASSUMING LICENCES ARE OWNED BY FOREIGN PRODUCERS 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507B6E4-844A-B11A-C76F-2E636DE61E88}"/>
              </a:ext>
            </a:extLst>
          </p:cNvPr>
          <p:cNvSpPr/>
          <p:nvPr/>
        </p:nvSpPr>
        <p:spPr>
          <a:xfrm>
            <a:off x="7078781" y="2108669"/>
            <a:ext cx="1715542" cy="804492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QUOTA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EQUILIBRIUM</a:t>
            </a:r>
            <a:endParaRPr lang="en-GB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113236"/>
      </p:ext>
    </p:extLst>
  </p:cSld>
  <p:clrMapOvr>
    <a:masterClrMapping/>
  </p:clrMapOvr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AE457E10-8069-2739-DD26-7AE608ED6875}"/>
              </a:ext>
            </a:extLst>
          </p:cNvPr>
          <p:cNvSpPr/>
          <p:nvPr/>
        </p:nvSpPr>
        <p:spPr>
          <a:xfrm>
            <a:off x="3854687" y="3994039"/>
            <a:ext cx="731807" cy="64070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B8457E9-E268-37A5-3386-D9C5D59C6B9B}"/>
              </a:ext>
            </a:extLst>
          </p:cNvPr>
          <p:cNvCxnSpPr>
            <a:cxnSpLocks/>
          </p:cNvCxnSpPr>
          <p:nvPr/>
        </p:nvCxnSpPr>
        <p:spPr>
          <a:xfrm flipH="1">
            <a:off x="3286099" y="4631469"/>
            <a:ext cx="74774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6063CD-DE2D-4EBB-AC64-76F13A322582}"/>
              </a:ext>
            </a:extLst>
          </p:cNvPr>
          <p:cNvCxnSpPr>
            <a:cxnSpLocks/>
          </p:cNvCxnSpPr>
          <p:nvPr/>
        </p:nvCxnSpPr>
        <p:spPr>
          <a:xfrm>
            <a:off x="2178971" y="4637538"/>
            <a:ext cx="110712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2343150" y="2354543"/>
            <a:ext cx="2963636" cy="334957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Quotas</a:t>
            </a:r>
            <a:endParaRPr lang="en-GB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cxnSp>
        <p:nvCxnSpPr>
          <p:cNvPr id="28" name="Straight Connector 27"/>
          <p:cNvCxnSpPr/>
          <p:nvPr/>
        </p:nvCxnSpPr>
        <p:spPr>
          <a:xfrm flipH="1">
            <a:off x="4033839" y="2354571"/>
            <a:ext cx="1999567" cy="227246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042874" y="1952632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</a:t>
            </a:r>
            <a:r>
              <a:rPr lang="en-US" b="1" baseline="-25000" dirty="0">
                <a:solidFill>
                  <a:schemeClr val="accent4"/>
                </a:solidFill>
              </a:rPr>
              <a:t>D+Q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09C1D30-30F2-000F-74FE-A31BB0D29253}"/>
              </a:ext>
            </a:extLst>
          </p:cNvPr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169D7F-4230-31C9-E3B5-4E7F9A1206A6}"/>
              </a:ext>
            </a:extLst>
          </p:cNvPr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55905A-72DA-72A6-D255-3E91DA76294E}"/>
                  </a:ext>
                </a:extLst>
              </p:cNvPr>
              <p:cNvSpPr txBox="1"/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55905A-72DA-72A6-D255-3E91DA7629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blipFill>
                <a:blip r:embed="Rf78d4693f3e743f8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6A84F514-AF3F-9DF9-C72A-1EF63E32AACB}"/>
              </a:ext>
            </a:extLst>
          </p:cNvPr>
          <p:cNvSpPr txBox="1"/>
          <p:nvPr/>
        </p:nvSpPr>
        <p:spPr>
          <a:xfrm>
            <a:off x="471505" y="4375928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WORLD</a:t>
            </a:r>
          </a:p>
          <a:p>
            <a:pPr algn="ctr"/>
            <a:r>
              <a:rPr lang="en-US" sz="1400" b="1" dirty="0"/>
              <a:t>PRICE</a:t>
            </a:r>
            <a:endParaRPr lang="en-GB" sz="1400" b="1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55FCFEA-CDE5-9FEE-C98B-AA549F993A95}"/>
              </a:ext>
            </a:extLst>
          </p:cNvPr>
          <p:cNvCxnSpPr>
            <a:cxnSpLocks/>
          </p:cNvCxnSpPr>
          <p:nvPr/>
        </p:nvCxnSpPr>
        <p:spPr>
          <a:xfrm>
            <a:off x="1315689" y="4637538"/>
            <a:ext cx="3135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17401A84-3A01-3B2F-2341-68CAB1C42B12}"/>
              </a:ext>
            </a:extLst>
          </p:cNvPr>
          <p:cNvSpPr/>
          <p:nvPr/>
        </p:nvSpPr>
        <p:spPr>
          <a:xfrm>
            <a:off x="7078781" y="2108669"/>
            <a:ext cx="1715542" cy="804492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QUOTA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EQUILIBRIUM</a:t>
            </a:r>
            <a:endParaRPr lang="en-GB" b="1" dirty="0">
              <a:solidFill>
                <a:schemeClr val="tx1"/>
              </a:solidFill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B56A7F3-B07B-6138-A73F-2B117A64B140}"/>
              </a:ext>
            </a:extLst>
          </p:cNvPr>
          <p:cNvCxnSpPr>
            <a:cxnSpLocks/>
          </p:cNvCxnSpPr>
          <p:nvPr/>
        </p:nvCxnSpPr>
        <p:spPr>
          <a:xfrm>
            <a:off x="4044001" y="4637538"/>
            <a:ext cx="109070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3B6752DB-3CDB-4C58-22F2-47A86694BC78}"/>
              </a:ext>
            </a:extLst>
          </p:cNvPr>
          <p:cNvGrpSpPr/>
          <p:nvPr/>
        </p:nvGrpSpPr>
        <p:grpSpPr>
          <a:xfrm>
            <a:off x="4506109" y="3901030"/>
            <a:ext cx="182880" cy="182880"/>
            <a:chOff x="5867354" y="2967593"/>
            <a:chExt cx="353418" cy="353418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66DEE0A0-A18A-3725-01A3-01D3A43D402D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C835B84-F628-6EDF-607C-0FD640D19B8C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4963945-5719-9C9A-542C-8FB05C615EF9}"/>
              </a:ext>
            </a:extLst>
          </p:cNvPr>
          <p:cNvCxnSpPr/>
          <p:nvPr/>
        </p:nvCxnSpPr>
        <p:spPr>
          <a:xfrm>
            <a:off x="4586495" y="4000309"/>
            <a:ext cx="0" cy="17114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05AD07E-01E2-0272-49B1-81EA08C39C97}"/>
                  </a:ext>
                </a:extLst>
              </p:cNvPr>
              <p:cNvSpPr txBox="1"/>
              <p:nvPr/>
            </p:nvSpPr>
            <p:spPr>
              <a:xfrm>
                <a:off x="4324051" y="5742466"/>
                <a:ext cx="529825" cy="3732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05AD07E-01E2-0272-49B1-81EA08C39C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051" y="5742466"/>
                <a:ext cx="529825" cy="373244"/>
              </a:xfrm>
              <a:prstGeom prst="rect">
                <a:avLst/>
              </a:prstGeom>
              <a:blipFill>
                <a:blip r:embed="Rabc13318e2ca48b9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7253225-9E58-230E-8EBB-C39A92F72097}"/>
              </a:ext>
            </a:extLst>
          </p:cNvPr>
          <p:cNvCxnSpPr/>
          <p:nvPr/>
        </p:nvCxnSpPr>
        <p:spPr>
          <a:xfrm>
            <a:off x="2155369" y="3995782"/>
            <a:ext cx="241027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5D4EA55-0BFA-C0C6-E68B-B67E66305E7E}"/>
                  </a:ext>
                </a:extLst>
              </p:cNvPr>
              <p:cNvSpPr txBox="1"/>
              <p:nvPr/>
            </p:nvSpPr>
            <p:spPr>
              <a:xfrm>
                <a:off x="1599601" y="3804398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5D4EA55-0BFA-C0C6-E68B-B67E66305E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9601" y="3804398"/>
                <a:ext cx="494238" cy="369332"/>
              </a:xfrm>
              <a:prstGeom prst="rect">
                <a:avLst/>
              </a:prstGeom>
              <a:blipFill>
                <a:blip r:embed="R67157bc5040d416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54637077-5A77-1BA5-6418-1328E61AFD4B}"/>
              </a:ext>
            </a:extLst>
          </p:cNvPr>
          <p:cNvGrpSpPr/>
          <p:nvPr/>
        </p:nvGrpSpPr>
        <p:grpSpPr>
          <a:xfrm>
            <a:off x="3774047" y="3905557"/>
            <a:ext cx="182880" cy="182880"/>
            <a:chOff x="5867354" y="2967593"/>
            <a:chExt cx="353418" cy="353418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6C10085-743E-670B-8E14-485B158F3222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264F63B-B38B-9702-5D4C-C47E17E9564F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4D67E51-C593-794F-4A1F-A8500D023B29}"/>
              </a:ext>
            </a:extLst>
          </p:cNvPr>
          <p:cNvCxnSpPr/>
          <p:nvPr/>
        </p:nvCxnSpPr>
        <p:spPr>
          <a:xfrm>
            <a:off x="3854433" y="4004836"/>
            <a:ext cx="0" cy="17114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A9839FF-BEF7-DA1D-85AF-C9393060CD22}"/>
                  </a:ext>
                </a:extLst>
              </p:cNvPr>
              <p:cNvSpPr txBox="1"/>
              <p:nvPr/>
            </p:nvSpPr>
            <p:spPr>
              <a:xfrm>
                <a:off x="3588630" y="5745800"/>
                <a:ext cx="529825" cy="3766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A9839FF-BEF7-DA1D-85AF-C9393060CD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8630" y="5745800"/>
                <a:ext cx="529825" cy="376642"/>
              </a:xfrm>
              <a:prstGeom prst="rect">
                <a:avLst/>
              </a:prstGeom>
              <a:blipFill>
                <a:blip r:embed="Rd3394347ee284cae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ight Brace 20">
            <a:extLst>
              <a:ext uri="{FF2B5EF4-FFF2-40B4-BE49-F238E27FC236}">
                <a16:creationId xmlns:a16="http://schemas.microsoft.com/office/drawing/2014/main" id="{DB23EAC0-40A1-9D63-5C57-AFF11812DF06}"/>
              </a:ext>
            </a:extLst>
          </p:cNvPr>
          <p:cNvSpPr/>
          <p:nvPr/>
        </p:nvSpPr>
        <p:spPr>
          <a:xfrm rot="5400000">
            <a:off x="2905741" y="5382406"/>
            <a:ext cx="168855" cy="1669598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ight Brace 25">
            <a:extLst>
              <a:ext uri="{FF2B5EF4-FFF2-40B4-BE49-F238E27FC236}">
                <a16:creationId xmlns:a16="http://schemas.microsoft.com/office/drawing/2014/main" id="{849E9143-7626-1E0D-A42C-1511B13C689C}"/>
              </a:ext>
            </a:extLst>
          </p:cNvPr>
          <p:cNvSpPr/>
          <p:nvPr/>
        </p:nvSpPr>
        <p:spPr>
          <a:xfrm rot="5400000">
            <a:off x="4139168" y="5855564"/>
            <a:ext cx="172510" cy="727861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95836B8-5B2D-F036-245B-BAD88B3230E3}"/>
              </a:ext>
            </a:extLst>
          </p:cNvPr>
          <p:cNvSpPr txBox="1"/>
          <p:nvPr/>
        </p:nvSpPr>
        <p:spPr>
          <a:xfrm>
            <a:off x="3683385" y="6337151"/>
            <a:ext cx="1085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IMPORTED</a:t>
            </a:r>
            <a:endParaRPr lang="en-GB" sz="14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A16599E-8876-E6FA-23A4-B16B125D843B}"/>
              </a:ext>
            </a:extLst>
          </p:cNvPr>
          <p:cNvSpPr txBox="1"/>
          <p:nvPr/>
        </p:nvSpPr>
        <p:spPr>
          <a:xfrm>
            <a:off x="2143710" y="6324866"/>
            <a:ext cx="1694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SUPPLIED DOMESTICALLY</a:t>
            </a:r>
            <a:endParaRPr lang="en-GB" sz="1400" b="1" dirty="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7971964-067D-D2E8-AB5E-3C4D6E1DEBDE}"/>
              </a:ext>
            </a:extLst>
          </p:cNvPr>
          <p:cNvCxnSpPr/>
          <p:nvPr/>
        </p:nvCxnSpPr>
        <p:spPr>
          <a:xfrm>
            <a:off x="3906273" y="5598447"/>
            <a:ext cx="626077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D48C8E18-CC92-5403-8DE4-93B423ED4BC1}"/>
              </a:ext>
            </a:extLst>
          </p:cNvPr>
          <p:cNvSpPr txBox="1"/>
          <p:nvPr/>
        </p:nvSpPr>
        <p:spPr>
          <a:xfrm>
            <a:off x="3843139" y="5299368"/>
            <a:ext cx="7579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QUOTA</a:t>
            </a:r>
            <a:endParaRPr lang="en-GB" sz="1000" b="1" dirty="0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FC39B4A-01CB-C8D3-827B-F13057E157CB}"/>
              </a:ext>
            </a:extLst>
          </p:cNvPr>
          <p:cNvCxnSpPr>
            <a:cxnSpLocks/>
          </p:cNvCxnSpPr>
          <p:nvPr/>
        </p:nvCxnSpPr>
        <p:spPr>
          <a:xfrm flipH="1">
            <a:off x="4094233" y="4218262"/>
            <a:ext cx="1232069" cy="0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92B8ACF2-D94B-1B38-A0D4-EF4DC3F5D957}"/>
              </a:ext>
            </a:extLst>
          </p:cNvPr>
          <p:cNvSpPr txBox="1"/>
          <p:nvPr/>
        </p:nvSpPr>
        <p:spPr>
          <a:xfrm>
            <a:off x="5350918" y="3956652"/>
            <a:ext cx="886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6">
                    <a:lumMod val="75000"/>
                  </a:schemeClr>
                </a:solidFill>
              </a:rPr>
              <a:t>QUOTA RENT</a:t>
            </a:r>
            <a:endParaRPr lang="en-GB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CDDFED7-B870-34D3-34C8-541108DBE3F8}"/>
              </a:ext>
            </a:extLst>
          </p:cNvPr>
          <p:cNvSpPr txBox="1"/>
          <p:nvPr/>
        </p:nvSpPr>
        <p:spPr>
          <a:xfrm>
            <a:off x="6459386" y="3262564"/>
            <a:ext cx="321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COLLECTED BY THE GOVERNMENT IF IMPORT LICENCES ARE AUCTIONED</a:t>
            </a:r>
            <a:endParaRPr lang="en-GB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810F037-8DBF-E242-BB69-C5E32F0AA32D}"/>
              </a:ext>
            </a:extLst>
          </p:cNvPr>
          <p:cNvSpPr txBox="1"/>
          <p:nvPr/>
        </p:nvSpPr>
        <p:spPr>
          <a:xfrm>
            <a:off x="6470699" y="3827196"/>
            <a:ext cx="33548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COLLECTED BY DOMESTIC PRODUCERS IF IMPORT LICENCES ARE GIVEN AWAY TO THEM</a:t>
            </a:r>
            <a:endParaRPr lang="en-GB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3404987-0070-CC6F-CB5F-F83AF746AE95}"/>
              </a:ext>
            </a:extLst>
          </p:cNvPr>
          <p:cNvSpPr txBox="1"/>
          <p:nvPr/>
        </p:nvSpPr>
        <p:spPr>
          <a:xfrm>
            <a:off x="6459385" y="4603362"/>
            <a:ext cx="33548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COLLECTED BY FOREIGN PRODUCERS IF IMPORT LICENCES ARE GIVEN AWAY TO THEM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572806"/>
      </p:ext>
    </p:extLst>
  </p:cSld>
  <p:clrMapOvr>
    <a:masterClrMapping/>
  </p:clrMapOvr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 2">
            <a:extLst>
              <a:ext uri="{FF2B5EF4-FFF2-40B4-BE49-F238E27FC236}">
                <a16:creationId xmlns:a16="http://schemas.microsoft.com/office/drawing/2014/main" id="{E6F02A71-0D77-D643-FFCE-EB862D04F132}"/>
              </a:ext>
            </a:extLst>
          </p:cNvPr>
          <p:cNvSpPr/>
          <p:nvPr/>
        </p:nvSpPr>
        <p:spPr>
          <a:xfrm>
            <a:off x="2163536" y="3992336"/>
            <a:ext cx="1690007" cy="1722664"/>
          </a:xfrm>
          <a:custGeom>
            <a:avLst/>
            <a:gdLst>
              <a:gd name="connsiteX0" fmla="*/ 179614 w 1690007"/>
              <a:gd name="connsiteY0" fmla="*/ 1714500 h 1722664"/>
              <a:gd name="connsiteX1" fmla="*/ 1690007 w 1690007"/>
              <a:gd name="connsiteY1" fmla="*/ 0 h 1722664"/>
              <a:gd name="connsiteX2" fmla="*/ 0 w 1690007"/>
              <a:gd name="connsiteY2" fmla="*/ 0 h 1722664"/>
              <a:gd name="connsiteX3" fmla="*/ 0 w 1690007"/>
              <a:gd name="connsiteY3" fmla="*/ 1722664 h 1722664"/>
              <a:gd name="connsiteX4" fmla="*/ 179614 w 1690007"/>
              <a:gd name="connsiteY4" fmla="*/ 1714500 h 1722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0007" h="1722664">
                <a:moveTo>
                  <a:pt x="179614" y="1714500"/>
                </a:moveTo>
                <a:lnTo>
                  <a:pt x="1690007" y="0"/>
                </a:lnTo>
                <a:lnTo>
                  <a:pt x="0" y="0"/>
                </a:lnTo>
                <a:lnTo>
                  <a:pt x="0" y="1722664"/>
                </a:lnTo>
                <a:lnTo>
                  <a:pt x="179614" y="171450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8A5BCC3-DD71-5D03-5924-E559C9E7DAED}"/>
              </a:ext>
            </a:extLst>
          </p:cNvPr>
          <p:cNvSpPr txBox="1"/>
          <p:nvPr/>
        </p:nvSpPr>
        <p:spPr>
          <a:xfrm>
            <a:off x="2262194" y="4782569"/>
            <a:ext cx="673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PS</a:t>
            </a:r>
            <a:r>
              <a:rPr lang="en-US" b="1" baseline="-25000" dirty="0">
                <a:solidFill>
                  <a:srgbClr val="C00000"/>
                </a:solidFill>
              </a:rPr>
              <a:t>2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9F61C51F-495B-F2CF-1D86-3E24E1EFB427}"/>
              </a:ext>
            </a:extLst>
          </p:cNvPr>
          <p:cNvSpPr/>
          <p:nvPr/>
        </p:nvSpPr>
        <p:spPr>
          <a:xfrm>
            <a:off x="2152650" y="2228850"/>
            <a:ext cx="2432050" cy="1765300"/>
          </a:xfrm>
          <a:custGeom>
            <a:avLst/>
            <a:gdLst>
              <a:gd name="connsiteX0" fmla="*/ 0 w 2432050"/>
              <a:gd name="connsiteY0" fmla="*/ 0 h 1765300"/>
              <a:gd name="connsiteX1" fmla="*/ 6350 w 2432050"/>
              <a:gd name="connsiteY1" fmla="*/ 1765300 h 1765300"/>
              <a:gd name="connsiteX2" fmla="*/ 2432050 w 2432050"/>
              <a:gd name="connsiteY2" fmla="*/ 1758950 h 1765300"/>
              <a:gd name="connsiteX3" fmla="*/ 0 w 2432050"/>
              <a:gd name="connsiteY3" fmla="*/ 0 h 176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2050" h="1765300">
                <a:moveTo>
                  <a:pt x="0" y="0"/>
                </a:moveTo>
                <a:cubicBezTo>
                  <a:pt x="2117" y="588433"/>
                  <a:pt x="4233" y="1176867"/>
                  <a:pt x="6350" y="1765300"/>
                </a:cubicBezTo>
                <a:lnTo>
                  <a:pt x="2432050" y="175895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F0FE335-4476-DC98-F5C5-C9127690AED0}"/>
              </a:ext>
            </a:extLst>
          </p:cNvPr>
          <p:cNvSpPr txBox="1"/>
          <p:nvPr/>
        </p:nvSpPr>
        <p:spPr>
          <a:xfrm>
            <a:off x="3034115" y="3437447"/>
            <a:ext cx="673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CS</a:t>
            </a:r>
            <a:r>
              <a:rPr lang="en-US" b="1" baseline="-25000" dirty="0">
                <a:solidFill>
                  <a:srgbClr val="002060"/>
                </a:solidFill>
              </a:rPr>
              <a:t>2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B8457E9-E268-37A5-3386-D9C5D59C6B9B}"/>
              </a:ext>
            </a:extLst>
          </p:cNvPr>
          <p:cNvCxnSpPr>
            <a:cxnSpLocks/>
          </p:cNvCxnSpPr>
          <p:nvPr/>
        </p:nvCxnSpPr>
        <p:spPr>
          <a:xfrm flipH="1">
            <a:off x="3286099" y="4631469"/>
            <a:ext cx="74774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6063CD-DE2D-4EBB-AC64-76F13A322582}"/>
              </a:ext>
            </a:extLst>
          </p:cNvPr>
          <p:cNvCxnSpPr>
            <a:cxnSpLocks/>
          </p:cNvCxnSpPr>
          <p:nvPr/>
        </p:nvCxnSpPr>
        <p:spPr>
          <a:xfrm>
            <a:off x="2178971" y="4637538"/>
            <a:ext cx="110712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2343150" y="2354543"/>
            <a:ext cx="2963636" cy="334957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Quotas</a:t>
            </a:r>
            <a:endParaRPr lang="en-GB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cxnSp>
        <p:nvCxnSpPr>
          <p:cNvPr id="28" name="Straight Connector 27"/>
          <p:cNvCxnSpPr/>
          <p:nvPr/>
        </p:nvCxnSpPr>
        <p:spPr>
          <a:xfrm flipH="1">
            <a:off x="4033839" y="2354571"/>
            <a:ext cx="1999567" cy="227246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042874" y="1952632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</a:t>
            </a:r>
            <a:r>
              <a:rPr lang="en-US" b="1" baseline="-25000" dirty="0">
                <a:solidFill>
                  <a:schemeClr val="accent4"/>
                </a:solidFill>
              </a:rPr>
              <a:t>D+Q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09C1D30-30F2-000F-74FE-A31BB0D29253}"/>
              </a:ext>
            </a:extLst>
          </p:cNvPr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169D7F-4230-31C9-E3B5-4E7F9A1206A6}"/>
              </a:ext>
            </a:extLst>
          </p:cNvPr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55905A-72DA-72A6-D255-3E91DA76294E}"/>
                  </a:ext>
                </a:extLst>
              </p:cNvPr>
              <p:cNvSpPr txBox="1"/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55905A-72DA-72A6-D255-3E91DA7629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blipFill>
                <a:blip r:embed="Ra6d26db79dd4428a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6A84F514-AF3F-9DF9-C72A-1EF63E32AACB}"/>
              </a:ext>
            </a:extLst>
          </p:cNvPr>
          <p:cNvSpPr txBox="1"/>
          <p:nvPr/>
        </p:nvSpPr>
        <p:spPr>
          <a:xfrm>
            <a:off x="471505" y="4375928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WORLD</a:t>
            </a:r>
          </a:p>
          <a:p>
            <a:pPr algn="ctr"/>
            <a:r>
              <a:rPr lang="en-US" sz="1400" b="1" dirty="0"/>
              <a:t>PRICE</a:t>
            </a:r>
            <a:endParaRPr lang="en-GB" sz="1400" b="1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55FCFEA-CDE5-9FEE-C98B-AA549F993A95}"/>
              </a:ext>
            </a:extLst>
          </p:cNvPr>
          <p:cNvCxnSpPr>
            <a:cxnSpLocks/>
          </p:cNvCxnSpPr>
          <p:nvPr/>
        </p:nvCxnSpPr>
        <p:spPr>
          <a:xfrm>
            <a:off x="1315689" y="4637538"/>
            <a:ext cx="3135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B56A7F3-B07B-6138-A73F-2B117A64B140}"/>
              </a:ext>
            </a:extLst>
          </p:cNvPr>
          <p:cNvCxnSpPr>
            <a:cxnSpLocks/>
          </p:cNvCxnSpPr>
          <p:nvPr/>
        </p:nvCxnSpPr>
        <p:spPr>
          <a:xfrm>
            <a:off x="4044001" y="4637538"/>
            <a:ext cx="264387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3B6752DB-3CDB-4C58-22F2-47A86694BC78}"/>
              </a:ext>
            </a:extLst>
          </p:cNvPr>
          <p:cNvGrpSpPr/>
          <p:nvPr/>
        </p:nvGrpSpPr>
        <p:grpSpPr>
          <a:xfrm>
            <a:off x="4506109" y="3901030"/>
            <a:ext cx="182880" cy="182880"/>
            <a:chOff x="5867354" y="2967593"/>
            <a:chExt cx="353418" cy="353418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66DEE0A0-A18A-3725-01A3-01D3A43D402D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C835B84-F628-6EDF-607C-0FD640D19B8C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4963945-5719-9C9A-542C-8FB05C615EF9}"/>
              </a:ext>
            </a:extLst>
          </p:cNvPr>
          <p:cNvCxnSpPr/>
          <p:nvPr/>
        </p:nvCxnSpPr>
        <p:spPr>
          <a:xfrm>
            <a:off x="4586495" y="4000309"/>
            <a:ext cx="0" cy="17114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05AD07E-01E2-0272-49B1-81EA08C39C97}"/>
                  </a:ext>
                </a:extLst>
              </p:cNvPr>
              <p:cNvSpPr txBox="1"/>
              <p:nvPr/>
            </p:nvSpPr>
            <p:spPr>
              <a:xfrm>
                <a:off x="4324051" y="5742466"/>
                <a:ext cx="529825" cy="3732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05AD07E-01E2-0272-49B1-81EA08C39C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051" y="5742466"/>
                <a:ext cx="529825" cy="373244"/>
              </a:xfrm>
              <a:prstGeom prst="rect">
                <a:avLst/>
              </a:prstGeom>
              <a:blipFill>
                <a:blip r:embed="R555381eb31a34e21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7253225-9E58-230E-8EBB-C39A92F72097}"/>
              </a:ext>
            </a:extLst>
          </p:cNvPr>
          <p:cNvCxnSpPr/>
          <p:nvPr/>
        </p:nvCxnSpPr>
        <p:spPr>
          <a:xfrm>
            <a:off x="2155369" y="3995782"/>
            <a:ext cx="241027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5D4EA55-0BFA-C0C6-E68B-B67E66305E7E}"/>
                  </a:ext>
                </a:extLst>
              </p:cNvPr>
              <p:cNvSpPr txBox="1"/>
              <p:nvPr/>
            </p:nvSpPr>
            <p:spPr>
              <a:xfrm>
                <a:off x="1599601" y="3804398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5D4EA55-0BFA-C0C6-E68B-B67E66305E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9601" y="3804398"/>
                <a:ext cx="494238" cy="369332"/>
              </a:xfrm>
              <a:prstGeom prst="rect">
                <a:avLst/>
              </a:prstGeom>
              <a:blipFill>
                <a:blip r:embed="R1008b34bfac4403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54637077-5A77-1BA5-6418-1328E61AFD4B}"/>
              </a:ext>
            </a:extLst>
          </p:cNvPr>
          <p:cNvGrpSpPr/>
          <p:nvPr/>
        </p:nvGrpSpPr>
        <p:grpSpPr>
          <a:xfrm>
            <a:off x="3774047" y="3905557"/>
            <a:ext cx="182880" cy="182880"/>
            <a:chOff x="5867354" y="2967593"/>
            <a:chExt cx="353418" cy="353418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6C10085-743E-670B-8E14-485B158F3222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264F63B-B38B-9702-5D4C-C47E17E9564F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4D67E51-C593-794F-4A1F-A8500D023B29}"/>
              </a:ext>
            </a:extLst>
          </p:cNvPr>
          <p:cNvCxnSpPr/>
          <p:nvPr/>
        </p:nvCxnSpPr>
        <p:spPr>
          <a:xfrm>
            <a:off x="3854433" y="4004836"/>
            <a:ext cx="0" cy="17114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A9839FF-BEF7-DA1D-85AF-C9393060CD22}"/>
                  </a:ext>
                </a:extLst>
              </p:cNvPr>
              <p:cNvSpPr txBox="1"/>
              <p:nvPr/>
            </p:nvSpPr>
            <p:spPr>
              <a:xfrm>
                <a:off x="3588630" y="5745800"/>
                <a:ext cx="529825" cy="3766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A9839FF-BEF7-DA1D-85AF-C9393060CD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8630" y="5745800"/>
                <a:ext cx="529825" cy="376642"/>
              </a:xfrm>
              <a:prstGeom prst="rect">
                <a:avLst/>
              </a:prstGeom>
              <a:blipFill>
                <a:blip r:embed="R79751716b4f44ea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ight Brace 20">
            <a:extLst>
              <a:ext uri="{FF2B5EF4-FFF2-40B4-BE49-F238E27FC236}">
                <a16:creationId xmlns:a16="http://schemas.microsoft.com/office/drawing/2014/main" id="{DB23EAC0-40A1-9D63-5C57-AFF11812DF06}"/>
              </a:ext>
            </a:extLst>
          </p:cNvPr>
          <p:cNvSpPr/>
          <p:nvPr/>
        </p:nvSpPr>
        <p:spPr>
          <a:xfrm rot="5400000">
            <a:off x="2905741" y="5382406"/>
            <a:ext cx="168855" cy="1669598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ight Brace 25">
            <a:extLst>
              <a:ext uri="{FF2B5EF4-FFF2-40B4-BE49-F238E27FC236}">
                <a16:creationId xmlns:a16="http://schemas.microsoft.com/office/drawing/2014/main" id="{849E9143-7626-1E0D-A42C-1511B13C689C}"/>
              </a:ext>
            </a:extLst>
          </p:cNvPr>
          <p:cNvSpPr/>
          <p:nvPr/>
        </p:nvSpPr>
        <p:spPr>
          <a:xfrm rot="5400000">
            <a:off x="4139168" y="5855564"/>
            <a:ext cx="172510" cy="727861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95836B8-5B2D-F036-245B-BAD88B3230E3}"/>
              </a:ext>
            </a:extLst>
          </p:cNvPr>
          <p:cNvSpPr txBox="1"/>
          <p:nvPr/>
        </p:nvSpPr>
        <p:spPr>
          <a:xfrm>
            <a:off x="3683385" y="6337151"/>
            <a:ext cx="1085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IMPORTED</a:t>
            </a:r>
            <a:endParaRPr lang="en-GB" sz="14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A16599E-8876-E6FA-23A4-B16B125D843B}"/>
              </a:ext>
            </a:extLst>
          </p:cNvPr>
          <p:cNvSpPr txBox="1"/>
          <p:nvPr/>
        </p:nvSpPr>
        <p:spPr>
          <a:xfrm>
            <a:off x="2143710" y="6324866"/>
            <a:ext cx="1694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SUPPLIED DOMESTICALLY</a:t>
            </a:r>
            <a:endParaRPr lang="en-GB" sz="1400" b="1" dirty="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7971964-067D-D2E8-AB5E-3C4D6E1DEBDE}"/>
              </a:ext>
            </a:extLst>
          </p:cNvPr>
          <p:cNvCxnSpPr/>
          <p:nvPr/>
        </p:nvCxnSpPr>
        <p:spPr>
          <a:xfrm>
            <a:off x="3906273" y="5598447"/>
            <a:ext cx="626077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D48C8E18-CC92-5403-8DE4-93B423ED4BC1}"/>
              </a:ext>
            </a:extLst>
          </p:cNvPr>
          <p:cNvSpPr txBox="1"/>
          <p:nvPr/>
        </p:nvSpPr>
        <p:spPr>
          <a:xfrm>
            <a:off x="3843139" y="5299368"/>
            <a:ext cx="7579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QUOTA</a:t>
            </a:r>
            <a:endParaRPr lang="en-GB" sz="1000" b="1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56DE383-DBB9-5230-A749-F80AC2B8D02C}"/>
              </a:ext>
            </a:extLst>
          </p:cNvPr>
          <p:cNvSpPr/>
          <p:nvPr/>
        </p:nvSpPr>
        <p:spPr>
          <a:xfrm>
            <a:off x="7078781" y="2108669"/>
            <a:ext cx="1715542" cy="804492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QUOTA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EQUILIBRIUM</a:t>
            </a:r>
            <a:endParaRPr lang="en-GB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837489"/>
      </p:ext>
    </p:extLst>
  </p:cSld>
  <p:clrMapOvr>
    <a:masterClrMapping/>
  </p:clrMapOvr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B8457E9-E268-37A5-3386-D9C5D59C6B9B}"/>
              </a:ext>
            </a:extLst>
          </p:cNvPr>
          <p:cNvCxnSpPr>
            <a:cxnSpLocks/>
          </p:cNvCxnSpPr>
          <p:nvPr/>
        </p:nvCxnSpPr>
        <p:spPr>
          <a:xfrm flipH="1">
            <a:off x="3286099" y="4631469"/>
            <a:ext cx="74774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6063CD-DE2D-4EBB-AC64-76F13A322582}"/>
              </a:ext>
            </a:extLst>
          </p:cNvPr>
          <p:cNvCxnSpPr>
            <a:cxnSpLocks/>
          </p:cNvCxnSpPr>
          <p:nvPr/>
        </p:nvCxnSpPr>
        <p:spPr>
          <a:xfrm>
            <a:off x="2178971" y="4637538"/>
            <a:ext cx="110712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2343150" y="2354543"/>
            <a:ext cx="2963636" cy="334957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Quotas</a:t>
            </a:r>
            <a:endParaRPr lang="en-GB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cxnSp>
        <p:nvCxnSpPr>
          <p:cNvPr id="28" name="Straight Connector 27"/>
          <p:cNvCxnSpPr/>
          <p:nvPr/>
        </p:nvCxnSpPr>
        <p:spPr>
          <a:xfrm flipH="1">
            <a:off x="4033839" y="2354571"/>
            <a:ext cx="1999567" cy="227246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042874" y="1952632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</a:t>
            </a:r>
            <a:r>
              <a:rPr lang="en-US" b="1" baseline="-25000" dirty="0">
                <a:solidFill>
                  <a:schemeClr val="accent4"/>
                </a:solidFill>
              </a:rPr>
              <a:t>D+Q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09C1D30-30F2-000F-74FE-A31BB0D29253}"/>
              </a:ext>
            </a:extLst>
          </p:cNvPr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169D7F-4230-31C9-E3B5-4E7F9A1206A6}"/>
              </a:ext>
            </a:extLst>
          </p:cNvPr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55905A-72DA-72A6-D255-3E91DA76294E}"/>
                  </a:ext>
                </a:extLst>
              </p:cNvPr>
              <p:cNvSpPr txBox="1"/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55905A-72DA-72A6-D255-3E91DA7629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blipFill>
                <a:blip r:embed="Rdeb95f81933a4039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B56A7F3-B07B-6138-A73F-2B117A64B140}"/>
              </a:ext>
            </a:extLst>
          </p:cNvPr>
          <p:cNvCxnSpPr>
            <a:cxnSpLocks/>
          </p:cNvCxnSpPr>
          <p:nvPr/>
        </p:nvCxnSpPr>
        <p:spPr>
          <a:xfrm>
            <a:off x="4044001" y="4637538"/>
            <a:ext cx="141078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3B6752DB-3CDB-4C58-22F2-47A86694BC78}"/>
              </a:ext>
            </a:extLst>
          </p:cNvPr>
          <p:cNvGrpSpPr/>
          <p:nvPr/>
        </p:nvGrpSpPr>
        <p:grpSpPr>
          <a:xfrm>
            <a:off x="4506109" y="3901030"/>
            <a:ext cx="182880" cy="182880"/>
            <a:chOff x="5867354" y="2967593"/>
            <a:chExt cx="353418" cy="353418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66DEE0A0-A18A-3725-01A3-01D3A43D402D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C835B84-F628-6EDF-607C-0FD640D19B8C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4963945-5719-9C9A-542C-8FB05C615EF9}"/>
              </a:ext>
            </a:extLst>
          </p:cNvPr>
          <p:cNvCxnSpPr/>
          <p:nvPr/>
        </p:nvCxnSpPr>
        <p:spPr>
          <a:xfrm>
            <a:off x="4586495" y="4000309"/>
            <a:ext cx="0" cy="17114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05AD07E-01E2-0272-49B1-81EA08C39C97}"/>
                  </a:ext>
                </a:extLst>
              </p:cNvPr>
              <p:cNvSpPr txBox="1"/>
              <p:nvPr/>
            </p:nvSpPr>
            <p:spPr>
              <a:xfrm>
                <a:off x="4324051" y="5742466"/>
                <a:ext cx="529825" cy="3732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05AD07E-01E2-0272-49B1-81EA08C39C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051" y="5742466"/>
                <a:ext cx="529825" cy="373244"/>
              </a:xfrm>
              <a:prstGeom prst="rect">
                <a:avLst/>
              </a:prstGeom>
              <a:blipFill>
                <a:blip r:embed="Ra61a2ecf98e64a75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7253225-9E58-230E-8EBB-C39A92F72097}"/>
              </a:ext>
            </a:extLst>
          </p:cNvPr>
          <p:cNvCxnSpPr/>
          <p:nvPr/>
        </p:nvCxnSpPr>
        <p:spPr>
          <a:xfrm>
            <a:off x="2155369" y="3995782"/>
            <a:ext cx="241027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5D4EA55-0BFA-C0C6-E68B-B67E66305E7E}"/>
                  </a:ext>
                </a:extLst>
              </p:cNvPr>
              <p:cNvSpPr txBox="1"/>
              <p:nvPr/>
            </p:nvSpPr>
            <p:spPr>
              <a:xfrm>
                <a:off x="1599601" y="3804398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5D4EA55-0BFA-C0C6-E68B-B67E66305E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9601" y="3804398"/>
                <a:ext cx="494238" cy="369332"/>
              </a:xfrm>
              <a:prstGeom prst="rect">
                <a:avLst/>
              </a:prstGeom>
              <a:blipFill>
                <a:blip r:embed="R9c5f5a4a26344fff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54637077-5A77-1BA5-6418-1328E61AFD4B}"/>
              </a:ext>
            </a:extLst>
          </p:cNvPr>
          <p:cNvGrpSpPr/>
          <p:nvPr/>
        </p:nvGrpSpPr>
        <p:grpSpPr>
          <a:xfrm>
            <a:off x="3774047" y="3905557"/>
            <a:ext cx="182880" cy="182880"/>
            <a:chOff x="5867354" y="2967593"/>
            <a:chExt cx="353418" cy="353418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6C10085-743E-670B-8E14-485B158F3222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264F63B-B38B-9702-5D4C-C47E17E9564F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4D67E51-C593-794F-4A1F-A8500D023B29}"/>
              </a:ext>
            </a:extLst>
          </p:cNvPr>
          <p:cNvCxnSpPr/>
          <p:nvPr/>
        </p:nvCxnSpPr>
        <p:spPr>
          <a:xfrm>
            <a:off x="3854433" y="4004836"/>
            <a:ext cx="0" cy="17114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A9839FF-BEF7-DA1D-85AF-C9393060CD22}"/>
                  </a:ext>
                </a:extLst>
              </p:cNvPr>
              <p:cNvSpPr txBox="1"/>
              <p:nvPr/>
            </p:nvSpPr>
            <p:spPr>
              <a:xfrm>
                <a:off x="3588630" y="5745800"/>
                <a:ext cx="529825" cy="3766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A9839FF-BEF7-DA1D-85AF-C9393060CD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8630" y="5745800"/>
                <a:ext cx="529825" cy="376642"/>
              </a:xfrm>
              <a:prstGeom prst="rect">
                <a:avLst/>
              </a:prstGeom>
              <a:blipFill>
                <a:blip r:embed="R67205eac5f1943f0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7971964-067D-D2E8-AB5E-3C4D6E1DEBDE}"/>
              </a:ext>
            </a:extLst>
          </p:cNvPr>
          <p:cNvCxnSpPr/>
          <p:nvPr/>
        </p:nvCxnSpPr>
        <p:spPr>
          <a:xfrm>
            <a:off x="3906273" y="5598447"/>
            <a:ext cx="626077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D48C8E18-CC92-5403-8DE4-93B423ED4BC1}"/>
              </a:ext>
            </a:extLst>
          </p:cNvPr>
          <p:cNvSpPr txBox="1"/>
          <p:nvPr/>
        </p:nvSpPr>
        <p:spPr>
          <a:xfrm>
            <a:off x="3843139" y="5299368"/>
            <a:ext cx="7579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QUOTA</a:t>
            </a:r>
            <a:endParaRPr lang="en-GB" sz="1000" b="1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14CFC46-77E3-D1B2-1566-4736ECEDE926}"/>
              </a:ext>
            </a:extLst>
          </p:cNvPr>
          <p:cNvGrpSpPr/>
          <p:nvPr/>
        </p:nvGrpSpPr>
        <p:grpSpPr>
          <a:xfrm>
            <a:off x="5362488" y="4531586"/>
            <a:ext cx="182880" cy="182880"/>
            <a:chOff x="5867354" y="2967593"/>
            <a:chExt cx="353418" cy="353418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F276218-33D3-842D-2E13-644594D2D17B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68B5298-788D-A085-B776-CE66E80D8025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B29F2CF-2C83-D2F9-E89B-1E57ACB1C40C}"/>
              </a:ext>
            </a:extLst>
          </p:cNvPr>
          <p:cNvCxnSpPr/>
          <p:nvPr/>
        </p:nvCxnSpPr>
        <p:spPr>
          <a:xfrm>
            <a:off x="5454785" y="463317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888D192-7521-47CB-9FAB-AC396477DCC9}"/>
                  </a:ext>
                </a:extLst>
              </p:cNvPr>
              <p:cNvSpPr txBox="1"/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888D192-7521-47CB-9FAB-AC396477DC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blipFill>
                <a:blip r:embed="R96414d82c64945c4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5" name="Group 44">
            <a:extLst>
              <a:ext uri="{FF2B5EF4-FFF2-40B4-BE49-F238E27FC236}">
                <a16:creationId xmlns:a16="http://schemas.microsoft.com/office/drawing/2014/main" id="{170E2AF8-1C5D-FFBA-FFB7-AC90BDD3C02E}"/>
              </a:ext>
            </a:extLst>
          </p:cNvPr>
          <p:cNvGrpSpPr/>
          <p:nvPr/>
        </p:nvGrpSpPr>
        <p:grpSpPr>
          <a:xfrm>
            <a:off x="3197366" y="4535396"/>
            <a:ext cx="182880" cy="182880"/>
            <a:chOff x="5867354" y="2967593"/>
            <a:chExt cx="353418" cy="353418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AB4E141-829E-57E8-2865-3F0C95A76702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DDBEF20-2569-F6AA-ACEC-044AADDA84CF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0B8824F-AD74-0196-ADED-68B7141F62C6}"/>
              </a:ext>
            </a:extLst>
          </p:cNvPr>
          <p:cNvCxnSpPr/>
          <p:nvPr/>
        </p:nvCxnSpPr>
        <p:spPr>
          <a:xfrm>
            <a:off x="3289663" y="463698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43545F3-F5FC-F0D1-A0C5-2A30E6676A71}"/>
                  </a:ext>
                </a:extLst>
              </p:cNvPr>
              <p:cNvSpPr txBox="1"/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43545F3-F5FC-F0D1-A0C5-2A30E6676A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blipFill>
                <a:blip r:embed="R67c728a3f2d34845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Down Arrow 2">
            <a:extLst>
              <a:ext uri="{FF2B5EF4-FFF2-40B4-BE49-F238E27FC236}">
                <a16:creationId xmlns:a16="http://schemas.microsoft.com/office/drawing/2014/main" id="{C9BC1146-233E-6F2D-0047-B72A2D8F7BD9}"/>
              </a:ext>
            </a:extLst>
          </p:cNvPr>
          <p:cNvSpPr/>
          <p:nvPr/>
        </p:nvSpPr>
        <p:spPr>
          <a:xfrm rot="10800000">
            <a:off x="1444771" y="4007880"/>
            <a:ext cx="182880" cy="632862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Down Arrow 49">
            <a:extLst>
              <a:ext uri="{FF2B5EF4-FFF2-40B4-BE49-F238E27FC236}">
                <a16:creationId xmlns:a16="http://schemas.microsoft.com/office/drawing/2014/main" id="{E0766D08-4030-5F91-9AB5-A35178C008FC}"/>
              </a:ext>
            </a:extLst>
          </p:cNvPr>
          <p:cNvSpPr/>
          <p:nvPr/>
        </p:nvSpPr>
        <p:spPr>
          <a:xfrm rot="5400000">
            <a:off x="4958932" y="5738938"/>
            <a:ext cx="182880" cy="922818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19EC8B-0754-B25A-2C3A-37186BC89CDF}"/>
              </a:ext>
            </a:extLst>
          </p:cNvPr>
          <p:cNvSpPr txBox="1"/>
          <p:nvPr/>
        </p:nvSpPr>
        <p:spPr>
          <a:xfrm>
            <a:off x="4403180" y="6289291"/>
            <a:ext cx="13115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DECREASE IN </a:t>
            </a:r>
          </a:p>
          <a:p>
            <a:pPr algn="ctr"/>
            <a:r>
              <a:rPr lang="en-US" sz="1400" b="1" dirty="0">
                <a:solidFill>
                  <a:srgbClr val="C00000"/>
                </a:solidFill>
              </a:rPr>
              <a:t>QUANTITY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34F226-D518-7BB8-7337-86626D878A07}"/>
              </a:ext>
            </a:extLst>
          </p:cNvPr>
          <p:cNvSpPr txBox="1"/>
          <p:nvPr/>
        </p:nvSpPr>
        <p:spPr>
          <a:xfrm>
            <a:off x="457201" y="4088880"/>
            <a:ext cx="1016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INCREASE </a:t>
            </a:r>
          </a:p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IN PRICE</a:t>
            </a:r>
            <a:endParaRPr lang="en-GB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6" name="Down Arrow 50">
            <a:extLst>
              <a:ext uri="{FF2B5EF4-FFF2-40B4-BE49-F238E27FC236}">
                <a16:creationId xmlns:a16="http://schemas.microsoft.com/office/drawing/2014/main" id="{99198208-F20A-3B7C-261C-C5F41A40439D}"/>
              </a:ext>
            </a:extLst>
          </p:cNvPr>
          <p:cNvSpPr/>
          <p:nvPr/>
        </p:nvSpPr>
        <p:spPr>
          <a:xfrm rot="16200000">
            <a:off x="3514290" y="5916703"/>
            <a:ext cx="182880" cy="567287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ABA5F21-D71B-0AA2-B59B-4BDF146908E2}"/>
              </a:ext>
            </a:extLst>
          </p:cNvPr>
          <p:cNvSpPr txBox="1"/>
          <p:nvPr/>
        </p:nvSpPr>
        <p:spPr>
          <a:xfrm>
            <a:off x="2932427" y="6291787"/>
            <a:ext cx="13533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INCREASE IN </a:t>
            </a:r>
          </a:p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DOM. PROD.</a:t>
            </a:r>
          </a:p>
        </p:txBody>
      </p:sp>
    </p:spTree>
    <p:extLst>
      <p:ext uri="{BB962C8B-B14F-4D97-AF65-F5344CB8AC3E}">
        <p14:creationId xmlns:p14="http://schemas.microsoft.com/office/powerpoint/2010/main" val="3556755123"/>
      </p:ext>
    </p:extLst>
  </p:cSld>
  <p:clrMapOvr>
    <a:masterClrMapping/>
  </p:clrMapOvr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B8457E9-E268-37A5-3386-D9C5D59C6B9B}"/>
              </a:ext>
            </a:extLst>
          </p:cNvPr>
          <p:cNvCxnSpPr>
            <a:cxnSpLocks/>
          </p:cNvCxnSpPr>
          <p:nvPr/>
        </p:nvCxnSpPr>
        <p:spPr>
          <a:xfrm flipH="1">
            <a:off x="3286099" y="4631469"/>
            <a:ext cx="74774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6063CD-DE2D-4EBB-AC64-76F13A322582}"/>
              </a:ext>
            </a:extLst>
          </p:cNvPr>
          <p:cNvCxnSpPr>
            <a:cxnSpLocks/>
          </p:cNvCxnSpPr>
          <p:nvPr/>
        </p:nvCxnSpPr>
        <p:spPr>
          <a:xfrm>
            <a:off x="2178971" y="4637538"/>
            <a:ext cx="110712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2343150" y="2354543"/>
            <a:ext cx="2963636" cy="334957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Quotas</a:t>
            </a:r>
            <a:endParaRPr lang="en-GB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cxnSp>
        <p:nvCxnSpPr>
          <p:cNvPr id="28" name="Straight Connector 27"/>
          <p:cNvCxnSpPr/>
          <p:nvPr/>
        </p:nvCxnSpPr>
        <p:spPr>
          <a:xfrm flipH="1">
            <a:off x="4033839" y="2354571"/>
            <a:ext cx="1999567" cy="227246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042874" y="1952632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</a:t>
            </a:r>
            <a:r>
              <a:rPr lang="en-US" b="1" baseline="-25000" dirty="0">
                <a:solidFill>
                  <a:schemeClr val="accent4"/>
                </a:solidFill>
              </a:rPr>
              <a:t>D+Q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09C1D30-30F2-000F-74FE-A31BB0D29253}"/>
              </a:ext>
            </a:extLst>
          </p:cNvPr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169D7F-4230-31C9-E3B5-4E7F9A1206A6}"/>
              </a:ext>
            </a:extLst>
          </p:cNvPr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55905A-72DA-72A6-D255-3E91DA76294E}"/>
                  </a:ext>
                </a:extLst>
              </p:cNvPr>
              <p:cNvSpPr txBox="1"/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55905A-72DA-72A6-D255-3E91DA7629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blipFill>
                <a:blip r:embed="R2c8ed63c967747f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B56A7F3-B07B-6138-A73F-2B117A64B140}"/>
              </a:ext>
            </a:extLst>
          </p:cNvPr>
          <p:cNvCxnSpPr>
            <a:cxnSpLocks/>
          </p:cNvCxnSpPr>
          <p:nvPr/>
        </p:nvCxnSpPr>
        <p:spPr>
          <a:xfrm>
            <a:off x="4044001" y="4637538"/>
            <a:ext cx="141078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3B6752DB-3CDB-4C58-22F2-47A86694BC78}"/>
              </a:ext>
            </a:extLst>
          </p:cNvPr>
          <p:cNvGrpSpPr/>
          <p:nvPr/>
        </p:nvGrpSpPr>
        <p:grpSpPr>
          <a:xfrm>
            <a:off x="4506109" y="3901030"/>
            <a:ext cx="182880" cy="182880"/>
            <a:chOff x="5867354" y="2967593"/>
            <a:chExt cx="353418" cy="353418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66DEE0A0-A18A-3725-01A3-01D3A43D402D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C835B84-F628-6EDF-607C-0FD640D19B8C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4963945-5719-9C9A-542C-8FB05C615EF9}"/>
              </a:ext>
            </a:extLst>
          </p:cNvPr>
          <p:cNvCxnSpPr/>
          <p:nvPr/>
        </p:nvCxnSpPr>
        <p:spPr>
          <a:xfrm>
            <a:off x="4586495" y="4000309"/>
            <a:ext cx="0" cy="17114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05AD07E-01E2-0272-49B1-81EA08C39C97}"/>
                  </a:ext>
                </a:extLst>
              </p:cNvPr>
              <p:cNvSpPr txBox="1"/>
              <p:nvPr/>
            </p:nvSpPr>
            <p:spPr>
              <a:xfrm>
                <a:off x="4324051" y="5742466"/>
                <a:ext cx="529825" cy="3732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05AD07E-01E2-0272-49B1-81EA08C39C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051" y="5742466"/>
                <a:ext cx="529825" cy="373244"/>
              </a:xfrm>
              <a:prstGeom prst="rect">
                <a:avLst/>
              </a:prstGeom>
              <a:blipFill>
                <a:blip r:embed="R7614faf7e73b40a0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7253225-9E58-230E-8EBB-C39A92F72097}"/>
              </a:ext>
            </a:extLst>
          </p:cNvPr>
          <p:cNvCxnSpPr/>
          <p:nvPr/>
        </p:nvCxnSpPr>
        <p:spPr>
          <a:xfrm>
            <a:off x="2155369" y="3995782"/>
            <a:ext cx="241027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5D4EA55-0BFA-C0C6-E68B-B67E66305E7E}"/>
                  </a:ext>
                </a:extLst>
              </p:cNvPr>
              <p:cNvSpPr txBox="1"/>
              <p:nvPr/>
            </p:nvSpPr>
            <p:spPr>
              <a:xfrm>
                <a:off x="1599601" y="3804398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5D4EA55-0BFA-C0C6-E68B-B67E66305E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9601" y="3804398"/>
                <a:ext cx="494238" cy="369332"/>
              </a:xfrm>
              <a:prstGeom prst="rect">
                <a:avLst/>
              </a:prstGeom>
              <a:blipFill>
                <a:blip r:embed="Ref10e0e4f18646f9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54637077-5A77-1BA5-6418-1328E61AFD4B}"/>
              </a:ext>
            </a:extLst>
          </p:cNvPr>
          <p:cNvGrpSpPr/>
          <p:nvPr/>
        </p:nvGrpSpPr>
        <p:grpSpPr>
          <a:xfrm>
            <a:off x="3774047" y="3905557"/>
            <a:ext cx="182880" cy="182880"/>
            <a:chOff x="5867354" y="2967593"/>
            <a:chExt cx="353418" cy="353418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6C10085-743E-670B-8E14-485B158F3222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264F63B-B38B-9702-5D4C-C47E17E9564F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4D67E51-C593-794F-4A1F-A8500D023B29}"/>
              </a:ext>
            </a:extLst>
          </p:cNvPr>
          <p:cNvCxnSpPr/>
          <p:nvPr/>
        </p:nvCxnSpPr>
        <p:spPr>
          <a:xfrm>
            <a:off x="3854433" y="4004836"/>
            <a:ext cx="0" cy="17114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A9839FF-BEF7-DA1D-85AF-C9393060CD22}"/>
                  </a:ext>
                </a:extLst>
              </p:cNvPr>
              <p:cNvSpPr txBox="1"/>
              <p:nvPr/>
            </p:nvSpPr>
            <p:spPr>
              <a:xfrm>
                <a:off x="3588630" y="5745800"/>
                <a:ext cx="529825" cy="3766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A9839FF-BEF7-DA1D-85AF-C9393060CD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8630" y="5745800"/>
                <a:ext cx="529825" cy="376642"/>
              </a:xfrm>
              <a:prstGeom prst="rect">
                <a:avLst/>
              </a:prstGeom>
              <a:blipFill>
                <a:blip r:embed="Rf53fa04d82f549ad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7971964-067D-D2E8-AB5E-3C4D6E1DEBDE}"/>
              </a:ext>
            </a:extLst>
          </p:cNvPr>
          <p:cNvCxnSpPr/>
          <p:nvPr/>
        </p:nvCxnSpPr>
        <p:spPr>
          <a:xfrm>
            <a:off x="3906273" y="5598447"/>
            <a:ext cx="626077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D48C8E18-CC92-5403-8DE4-93B423ED4BC1}"/>
              </a:ext>
            </a:extLst>
          </p:cNvPr>
          <p:cNvSpPr txBox="1"/>
          <p:nvPr/>
        </p:nvSpPr>
        <p:spPr>
          <a:xfrm>
            <a:off x="3843139" y="5299368"/>
            <a:ext cx="7579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QUOTA</a:t>
            </a:r>
            <a:endParaRPr lang="en-GB" sz="1000" b="1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14CFC46-77E3-D1B2-1566-4736ECEDE926}"/>
              </a:ext>
            </a:extLst>
          </p:cNvPr>
          <p:cNvGrpSpPr/>
          <p:nvPr/>
        </p:nvGrpSpPr>
        <p:grpSpPr>
          <a:xfrm>
            <a:off x="5362488" y="4531586"/>
            <a:ext cx="182880" cy="182880"/>
            <a:chOff x="5867354" y="2967593"/>
            <a:chExt cx="353418" cy="353418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F276218-33D3-842D-2E13-644594D2D17B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68B5298-788D-A085-B776-CE66E80D8025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B29F2CF-2C83-D2F9-E89B-1E57ACB1C40C}"/>
              </a:ext>
            </a:extLst>
          </p:cNvPr>
          <p:cNvCxnSpPr/>
          <p:nvPr/>
        </p:nvCxnSpPr>
        <p:spPr>
          <a:xfrm>
            <a:off x="5454785" y="463317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888D192-7521-47CB-9FAB-AC396477DCC9}"/>
                  </a:ext>
                </a:extLst>
              </p:cNvPr>
              <p:cNvSpPr txBox="1"/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888D192-7521-47CB-9FAB-AC396477DC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blipFill>
                <a:blip r:embed="R934356179e934c92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5" name="Group 44">
            <a:extLst>
              <a:ext uri="{FF2B5EF4-FFF2-40B4-BE49-F238E27FC236}">
                <a16:creationId xmlns:a16="http://schemas.microsoft.com/office/drawing/2014/main" id="{170E2AF8-1C5D-FFBA-FFB7-AC90BDD3C02E}"/>
              </a:ext>
            </a:extLst>
          </p:cNvPr>
          <p:cNvGrpSpPr/>
          <p:nvPr/>
        </p:nvGrpSpPr>
        <p:grpSpPr>
          <a:xfrm>
            <a:off x="3197366" y="4535396"/>
            <a:ext cx="182880" cy="182880"/>
            <a:chOff x="5867354" y="2967593"/>
            <a:chExt cx="353418" cy="353418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AB4E141-829E-57E8-2865-3F0C95A76702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DDBEF20-2569-F6AA-ACEC-044AADDA84CF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0B8824F-AD74-0196-ADED-68B7141F62C6}"/>
              </a:ext>
            </a:extLst>
          </p:cNvPr>
          <p:cNvCxnSpPr/>
          <p:nvPr/>
        </p:nvCxnSpPr>
        <p:spPr>
          <a:xfrm>
            <a:off x="3289663" y="463698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43545F3-F5FC-F0D1-A0C5-2A30E6676A71}"/>
                  </a:ext>
                </a:extLst>
              </p:cNvPr>
              <p:cNvSpPr txBox="1"/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43545F3-F5FC-F0D1-A0C5-2A30E6676A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blipFill>
                <a:blip r:embed="Rf9e1b6ec255f4639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475BE43F-7D83-BDA1-E994-438511851A02}"/>
              </a:ext>
            </a:extLst>
          </p:cNvPr>
          <p:cNvSpPr txBox="1"/>
          <p:nvPr/>
        </p:nvSpPr>
        <p:spPr>
          <a:xfrm>
            <a:off x="3289662" y="6289291"/>
            <a:ext cx="2222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DECREASE IN IMPORTS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39" name="Down Arrow 70">
            <a:extLst>
              <a:ext uri="{FF2B5EF4-FFF2-40B4-BE49-F238E27FC236}">
                <a16:creationId xmlns:a16="http://schemas.microsoft.com/office/drawing/2014/main" id="{3C5BF97B-5564-08E4-C011-94F3798ADDC5}"/>
              </a:ext>
            </a:extLst>
          </p:cNvPr>
          <p:cNvSpPr/>
          <p:nvPr/>
        </p:nvSpPr>
        <p:spPr>
          <a:xfrm rot="5400000">
            <a:off x="4958932" y="5738938"/>
            <a:ext cx="182880" cy="922818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Down Arrow 71">
            <a:extLst>
              <a:ext uri="{FF2B5EF4-FFF2-40B4-BE49-F238E27FC236}">
                <a16:creationId xmlns:a16="http://schemas.microsoft.com/office/drawing/2014/main" id="{F246C65E-31ED-7F45-B1AC-15E33ED6ED25}"/>
              </a:ext>
            </a:extLst>
          </p:cNvPr>
          <p:cNvSpPr/>
          <p:nvPr/>
        </p:nvSpPr>
        <p:spPr>
          <a:xfrm rot="5400000">
            <a:off x="3484490" y="5912057"/>
            <a:ext cx="182880" cy="576580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9284149"/>
      </p:ext>
    </p:extLst>
  </p:cSld>
  <p:clrMapOvr>
    <a:masterClrMapping/>
  </p:clrMapOvr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>
            <a:extLst>
              <a:ext uri="{FF2B5EF4-FFF2-40B4-BE49-F238E27FC236}">
                <a16:creationId xmlns:a16="http://schemas.microsoft.com/office/drawing/2014/main" id="{9681CB89-55FB-0DBF-7637-9401A85C5DFE}"/>
              </a:ext>
            </a:extLst>
          </p:cNvPr>
          <p:cNvSpPr/>
          <p:nvPr/>
        </p:nvSpPr>
        <p:spPr>
          <a:xfrm>
            <a:off x="2147207" y="3984171"/>
            <a:ext cx="3314700" cy="644979"/>
          </a:xfrm>
          <a:custGeom>
            <a:avLst/>
            <a:gdLst>
              <a:gd name="connsiteX0" fmla="*/ 0 w 3314700"/>
              <a:gd name="connsiteY0" fmla="*/ 0 h 644979"/>
              <a:gd name="connsiteX1" fmla="*/ 16329 w 3314700"/>
              <a:gd name="connsiteY1" fmla="*/ 644979 h 644979"/>
              <a:gd name="connsiteX2" fmla="*/ 3314700 w 3314700"/>
              <a:gd name="connsiteY2" fmla="*/ 644979 h 644979"/>
              <a:gd name="connsiteX3" fmla="*/ 2432957 w 3314700"/>
              <a:gd name="connsiteY3" fmla="*/ 0 h 644979"/>
              <a:gd name="connsiteX4" fmla="*/ 0 w 3314700"/>
              <a:gd name="connsiteY4" fmla="*/ 0 h 64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14700" h="644979">
                <a:moveTo>
                  <a:pt x="0" y="0"/>
                </a:moveTo>
                <a:lnTo>
                  <a:pt x="16329" y="644979"/>
                </a:lnTo>
                <a:lnTo>
                  <a:pt x="3314700" y="644979"/>
                </a:lnTo>
                <a:lnTo>
                  <a:pt x="243295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BE0737F-588F-8489-8381-CDBB4943A967}"/>
              </a:ext>
            </a:extLst>
          </p:cNvPr>
          <p:cNvSpPr txBox="1"/>
          <p:nvPr/>
        </p:nvSpPr>
        <p:spPr>
          <a:xfrm>
            <a:off x="2920653" y="3437094"/>
            <a:ext cx="9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0" dirty="0">
                <a:solidFill>
                  <a:srgbClr val="002060"/>
                </a:solidFill>
                <a:latin typeface="+mj-lt"/>
                <a:ea typeface="Cambria Math"/>
              </a:rPr>
              <a:t>∆</a:t>
            </a:r>
            <a:r>
              <a:rPr lang="en-US" b="1" dirty="0">
                <a:solidFill>
                  <a:srgbClr val="002060"/>
                </a:solidFill>
              </a:rPr>
              <a:t>CS &lt; 0</a:t>
            </a:r>
            <a:endParaRPr lang="en-GB" b="1" dirty="0">
              <a:solidFill>
                <a:srgbClr val="002060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0A02C22-D37C-B796-3DDE-F33B951877CD}"/>
              </a:ext>
            </a:extLst>
          </p:cNvPr>
          <p:cNvCxnSpPr/>
          <p:nvPr/>
        </p:nvCxnSpPr>
        <p:spPr>
          <a:xfrm>
            <a:off x="3418122" y="3800158"/>
            <a:ext cx="0" cy="492578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B8457E9-E268-37A5-3386-D9C5D59C6B9B}"/>
              </a:ext>
            </a:extLst>
          </p:cNvPr>
          <p:cNvCxnSpPr>
            <a:cxnSpLocks/>
          </p:cNvCxnSpPr>
          <p:nvPr/>
        </p:nvCxnSpPr>
        <p:spPr>
          <a:xfrm flipH="1">
            <a:off x="3286099" y="4631469"/>
            <a:ext cx="74774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6063CD-DE2D-4EBB-AC64-76F13A322582}"/>
              </a:ext>
            </a:extLst>
          </p:cNvPr>
          <p:cNvCxnSpPr>
            <a:cxnSpLocks/>
          </p:cNvCxnSpPr>
          <p:nvPr/>
        </p:nvCxnSpPr>
        <p:spPr>
          <a:xfrm>
            <a:off x="2178971" y="4637538"/>
            <a:ext cx="110712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2343150" y="2354543"/>
            <a:ext cx="2963636" cy="334957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Quotas</a:t>
            </a:r>
            <a:endParaRPr lang="en-GB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cxnSp>
        <p:nvCxnSpPr>
          <p:cNvPr id="28" name="Straight Connector 27"/>
          <p:cNvCxnSpPr/>
          <p:nvPr/>
        </p:nvCxnSpPr>
        <p:spPr>
          <a:xfrm flipH="1">
            <a:off x="4033839" y="2354571"/>
            <a:ext cx="1999567" cy="227246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042874" y="1952632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</a:t>
            </a:r>
            <a:r>
              <a:rPr lang="en-US" b="1" baseline="-25000" dirty="0">
                <a:solidFill>
                  <a:schemeClr val="accent4"/>
                </a:solidFill>
              </a:rPr>
              <a:t>D+Q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09C1D30-30F2-000F-74FE-A31BB0D29253}"/>
              </a:ext>
            </a:extLst>
          </p:cNvPr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169D7F-4230-31C9-E3B5-4E7F9A1206A6}"/>
              </a:ext>
            </a:extLst>
          </p:cNvPr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55905A-72DA-72A6-D255-3E91DA76294E}"/>
                  </a:ext>
                </a:extLst>
              </p:cNvPr>
              <p:cNvSpPr txBox="1"/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55905A-72DA-72A6-D255-3E91DA7629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blipFill>
                <a:blip r:embed="R3bd4bb87106440ca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B56A7F3-B07B-6138-A73F-2B117A64B140}"/>
              </a:ext>
            </a:extLst>
          </p:cNvPr>
          <p:cNvCxnSpPr>
            <a:cxnSpLocks/>
          </p:cNvCxnSpPr>
          <p:nvPr/>
        </p:nvCxnSpPr>
        <p:spPr>
          <a:xfrm>
            <a:off x="4044001" y="4637538"/>
            <a:ext cx="141078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3B6752DB-3CDB-4C58-22F2-47A86694BC78}"/>
              </a:ext>
            </a:extLst>
          </p:cNvPr>
          <p:cNvGrpSpPr/>
          <p:nvPr/>
        </p:nvGrpSpPr>
        <p:grpSpPr>
          <a:xfrm>
            <a:off x="4506109" y="3901030"/>
            <a:ext cx="182880" cy="182880"/>
            <a:chOff x="5867354" y="2967593"/>
            <a:chExt cx="353418" cy="353418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66DEE0A0-A18A-3725-01A3-01D3A43D402D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C835B84-F628-6EDF-607C-0FD640D19B8C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4963945-5719-9C9A-542C-8FB05C615EF9}"/>
              </a:ext>
            </a:extLst>
          </p:cNvPr>
          <p:cNvCxnSpPr/>
          <p:nvPr/>
        </p:nvCxnSpPr>
        <p:spPr>
          <a:xfrm>
            <a:off x="4586495" y="4000309"/>
            <a:ext cx="0" cy="17114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05AD07E-01E2-0272-49B1-81EA08C39C97}"/>
                  </a:ext>
                </a:extLst>
              </p:cNvPr>
              <p:cNvSpPr txBox="1"/>
              <p:nvPr/>
            </p:nvSpPr>
            <p:spPr>
              <a:xfrm>
                <a:off x="4324051" y="5742466"/>
                <a:ext cx="529825" cy="3732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05AD07E-01E2-0272-49B1-81EA08C39C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051" y="5742466"/>
                <a:ext cx="529825" cy="373244"/>
              </a:xfrm>
              <a:prstGeom prst="rect">
                <a:avLst/>
              </a:prstGeom>
              <a:blipFill>
                <a:blip r:embed="Rdcf8c5be5d094138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7253225-9E58-230E-8EBB-C39A92F72097}"/>
              </a:ext>
            </a:extLst>
          </p:cNvPr>
          <p:cNvCxnSpPr/>
          <p:nvPr/>
        </p:nvCxnSpPr>
        <p:spPr>
          <a:xfrm>
            <a:off x="2155369" y="3995782"/>
            <a:ext cx="241027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5D4EA55-0BFA-C0C6-E68B-B67E66305E7E}"/>
                  </a:ext>
                </a:extLst>
              </p:cNvPr>
              <p:cNvSpPr txBox="1"/>
              <p:nvPr/>
            </p:nvSpPr>
            <p:spPr>
              <a:xfrm>
                <a:off x="1599601" y="3804398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5D4EA55-0BFA-C0C6-E68B-B67E66305E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9601" y="3804398"/>
                <a:ext cx="494238" cy="369332"/>
              </a:xfrm>
              <a:prstGeom prst="rect">
                <a:avLst/>
              </a:prstGeom>
              <a:blipFill>
                <a:blip r:embed="R11c131eb57a44bfc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54637077-5A77-1BA5-6418-1328E61AFD4B}"/>
              </a:ext>
            </a:extLst>
          </p:cNvPr>
          <p:cNvGrpSpPr/>
          <p:nvPr/>
        </p:nvGrpSpPr>
        <p:grpSpPr>
          <a:xfrm>
            <a:off x="3774047" y="3905557"/>
            <a:ext cx="182880" cy="182880"/>
            <a:chOff x="5867354" y="2967593"/>
            <a:chExt cx="353418" cy="353418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6C10085-743E-670B-8E14-485B158F3222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264F63B-B38B-9702-5D4C-C47E17E9564F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4D67E51-C593-794F-4A1F-A8500D023B29}"/>
              </a:ext>
            </a:extLst>
          </p:cNvPr>
          <p:cNvCxnSpPr/>
          <p:nvPr/>
        </p:nvCxnSpPr>
        <p:spPr>
          <a:xfrm>
            <a:off x="3854433" y="4004836"/>
            <a:ext cx="0" cy="17114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A9839FF-BEF7-DA1D-85AF-C9393060CD22}"/>
                  </a:ext>
                </a:extLst>
              </p:cNvPr>
              <p:cNvSpPr txBox="1"/>
              <p:nvPr/>
            </p:nvSpPr>
            <p:spPr>
              <a:xfrm>
                <a:off x="3588630" y="5745800"/>
                <a:ext cx="529825" cy="3766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A9839FF-BEF7-DA1D-85AF-C9393060CD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8630" y="5745800"/>
                <a:ext cx="529825" cy="376642"/>
              </a:xfrm>
              <a:prstGeom prst="rect">
                <a:avLst/>
              </a:prstGeom>
              <a:blipFill>
                <a:blip r:embed="R6c3b469dd730441e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7971964-067D-D2E8-AB5E-3C4D6E1DEBDE}"/>
              </a:ext>
            </a:extLst>
          </p:cNvPr>
          <p:cNvCxnSpPr/>
          <p:nvPr/>
        </p:nvCxnSpPr>
        <p:spPr>
          <a:xfrm>
            <a:off x="3906273" y="5598447"/>
            <a:ext cx="626077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D48C8E18-CC92-5403-8DE4-93B423ED4BC1}"/>
              </a:ext>
            </a:extLst>
          </p:cNvPr>
          <p:cNvSpPr txBox="1"/>
          <p:nvPr/>
        </p:nvSpPr>
        <p:spPr>
          <a:xfrm>
            <a:off x="3843139" y="5299368"/>
            <a:ext cx="7579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QUOTA</a:t>
            </a:r>
            <a:endParaRPr lang="en-GB" sz="1000" b="1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14CFC46-77E3-D1B2-1566-4736ECEDE926}"/>
              </a:ext>
            </a:extLst>
          </p:cNvPr>
          <p:cNvGrpSpPr/>
          <p:nvPr/>
        </p:nvGrpSpPr>
        <p:grpSpPr>
          <a:xfrm>
            <a:off x="5362488" y="4531586"/>
            <a:ext cx="182880" cy="182880"/>
            <a:chOff x="5867354" y="2967593"/>
            <a:chExt cx="353418" cy="353418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F276218-33D3-842D-2E13-644594D2D17B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68B5298-788D-A085-B776-CE66E80D8025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B29F2CF-2C83-D2F9-E89B-1E57ACB1C40C}"/>
              </a:ext>
            </a:extLst>
          </p:cNvPr>
          <p:cNvCxnSpPr/>
          <p:nvPr/>
        </p:nvCxnSpPr>
        <p:spPr>
          <a:xfrm>
            <a:off x="5454785" y="463317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888D192-7521-47CB-9FAB-AC396477DCC9}"/>
                  </a:ext>
                </a:extLst>
              </p:cNvPr>
              <p:cNvSpPr txBox="1"/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888D192-7521-47CB-9FAB-AC396477DC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blipFill>
                <a:blip r:embed="R69bbf81b7e434d8a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5" name="Group 44">
            <a:extLst>
              <a:ext uri="{FF2B5EF4-FFF2-40B4-BE49-F238E27FC236}">
                <a16:creationId xmlns:a16="http://schemas.microsoft.com/office/drawing/2014/main" id="{170E2AF8-1C5D-FFBA-FFB7-AC90BDD3C02E}"/>
              </a:ext>
            </a:extLst>
          </p:cNvPr>
          <p:cNvGrpSpPr/>
          <p:nvPr/>
        </p:nvGrpSpPr>
        <p:grpSpPr>
          <a:xfrm>
            <a:off x="3197366" y="4535396"/>
            <a:ext cx="182880" cy="182880"/>
            <a:chOff x="5867354" y="2967593"/>
            <a:chExt cx="353418" cy="353418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AB4E141-829E-57E8-2865-3F0C95A76702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DDBEF20-2569-F6AA-ACEC-044AADDA84CF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0B8824F-AD74-0196-ADED-68B7141F62C6}"/>
              </a:ext>
            </a:extLst>
          </p:cNvPr>
          <p:cNvCxnSpPr/>
          <p:nvPr/>
        </p:nvCxnSpPr>
        <p:spPr>
          <a:xfrm>
            <a:off x="3289663" y="463698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43545F3-F5FC-F0D1-A0C5-2A30E6676A71}"/>
                  </a:ext>
                </a:extLst>
              </p:cNvPr>
              <p:cNvSpPr txBox="1"/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43545F3-F5FC-F0D1-A0C5-2A30E6676A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blipFill>
                <a:blip r:embed="Rc3e5d2889aa34038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06538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901E967-B34D-B624-152F-8A24814D2F52}"/>
              </a:ext>
            </a:extLst>
          </p:cNvPr>
          <p:cNvSpPr/>
          <p:nvPr/>
        </p:nvSpPr>
        <p:spPr>
          <a:xfrm>
            <a:off x="3854687" y="3994039"/>
            <a:ext cx="731807" cy="64070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31CA98B-BD5F-F3A8-5491-37120D7AB922}"/>
              </a:ext>
            </a:extLst>
          </p:cNvPr>
          <p:cNvCxnSpPr>
            <a:cxnSpLocks/>
          </p:cNvCxnSpPr>
          <p:nvPr/>
        </p:nvCxnSpPr>
        <p:spPr>
          <a:xfrm flipH="1">
            <a:off x="4094233" y="4218262"/>
            <a:ext cx="1232069" cy="0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03EF80E-B464-8D60-642E-AD90652D1402}"/>
              </a:ext>
            </a:extLst>
          </p:cNvPr>
          <p:cNvSpPr txBox="1"/>
          <p:nvPr/>
        </p:nvSpPr>
        <p:spPr>
          <a:xfrm>
            <a:off x="5350918" y="3956652"/>
            <a:ext cx="886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6">
                    <a:lumMod val="75000"/>
                  </a:schemeClr>
                </a:solidFill>
              </a:rPr>
              <a:t>QUOTA RENT</a:t>
            </a:r>
            <a:endParaRPr lang="en-GB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1" name="Freeform 2">
            <a:extLst>
              <a:ext uri="{FF2B5EF4-FFF2-40B4-BE49-F238E27FC236}">
                <a16:creationId xmlns:a16="http://schemas.microsoft.com/office/drawing/2014/main" id="{9BF61D90-A471-D226-1F11-BF1FABEEEFF2}"/>
              </a:ext>
            </a:extLst>
          </p:cNvPr>
          <p:cNvSpPr/>
          <p:nvPr/>
        </p:nvSpPr>
        <p:spPr>
          <a:xfrm>
            <a:off x="2155371" y="3984171"/>
            <a:ext cx="1698172" cy="644979"/>
          </a:xfrm>
          <a:custGeom>
            <a:avLst/>
            <a:gdLst>
              <a:gd name="connsiteX0" fmla="*/ 0 w 1698172"/>
              <a:gd name="connsiteY0" fmla="*/ 0 h 644979"/>
              <a:gd name="connsiteX1" fmla="*/ 1698172 w 1698172"/>
              <a:gd name="connsiteY1" fmla="*/ 16329 h 644979"/>
              <a:gd name="connsiteX2" fmla="*/ 1151165 w 1698172"/>
              <a:gd name="connsiteY2" fmla="*/ 644979 h 644979"/>
              <a:gd name="connsiteX3" fmla="*/ 0 w 1698172"/>
              <a:gd name="connsiteY3" fmla="*/ 644979 h 644979"/>
              <a:gd name="connsiteX4" fmla="*/ 0 w 1698172"/>
              <a:gd name="connsiteY4" fmla="*/ 0 h 64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8172" h="644979">
                <a:moveTo>
                  <a:pt x="0" y="0"/>
                </a:moveTo>
                <a:lnTo>
                  <a:pt x="1698172" y="16329"/>
                </a:lnTo>
                <a:lnTo>
                  <a:pt x="1151165" y="644979"/>
                </a:lnTo>
                <a:lnTo>
                  <a:pt x="0" y="6449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4AB67DE-97F6-E3AA-7170-1411D4D1CE0A}"/>
                  </a:ext>
                </a:extLst>
              </p:cNvPr>
              <p:cNvSpPr txBox="1"/>
              <p:nvPr/>
            </p:nvSpPr>
            <p:spPr>
              <a:xfrm>
                <a:off x="2879833" y="3437094"/>
                <a:ext cx="11304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C00000"/>
                    </a:solidFill>
                  </a:rPr>
                  <a:t>CS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b="1" dirty="0">
                    <a:solidFill>
                      <a:srgbClr val="C00000"/>
                    </a:solidFill>
                  </a:rPr>
                  <a:t> PS</a:t>
                </a:r>
                <a:r>
                  <a:rPr lang="en-US" b="1" baseline="-25000" dirty="0">
                    <a:solidFill>
                      <a:srgbClr val="C00000"/>
                    </a:solidFill>
                  </a:rPr>
                  <a:t>D</a:t>
                </a:r>
                <a:endParaRPr lang="en-GB" b="1" baseline="-25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4AB67DE-97F6-E3AA-7170-1411D4D1CE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9833" y="3437094"/>
                <a:ext cx="1130438" cy="369332"/>
              </a:xfrm>
              <a:prstGeom prst="rect">
                <a:avLst/>
              </a:prstGeom>
              <a:blipFill>
                <a:blip r:embed="R918e5798cde94f3f"/>
                <a:stretch>
                  <a:fillRect l="-4301" t="-11667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99691E9-5FCF-2168-FFFB-B80979EC4FFD}"/>
              </a:ext>
            </a:extLst>
          </p:cNvPr>
          <p:cNvCxnSpPr/>
          <p:nvPr/>
        </p:nvCxnSpPr>
        <p:spPr>
          <a:xfrm>
            <a:off x="3442614" y="3808322"/>
            <a:ext cx="0" cy="42894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B8457E9-E268-37A5-3386-D9C5D59C6B9B}"/>
              </a:ext>
            </a:extLst>
          </p:cNvPr>
          <p:cNvCxnSpPr>
            <a:cxnSpLocks/>
          </p:cNvCxnSpPr>
          <p:nvPr/>
        </p:nvCxnSpPr>
        <p:spPr>
          <a:xfrm flipH="1">
            <a:off x="3286099" y="4631469"/>
            <a:ext cx="74774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6063CD-DE2D-4EBB-AC64-76F13A322582}"/>
              </a:ext>
            </a:extLst>
          </p:cNvPr>
          <p:cNvCxnSpPr>
            <a:cxnSpLocks/>
          </p:cNvCxnSpPr>
          <p:nvPr/>
        </p:nvCxnSpPr>
        <p:spPr>
          <a:xfrm>
            <a:off x="2178971" y="4637538"/>
            <a:ext cx="110712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2343150" y="2354543"/>
            <a:ext cx="2963636" cy="334957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Quotas</a:t>
            </a:r>
            <a:endParaRPr lang="en-GB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cxnSp>
        <p:nvCxnSpPr>
          <p:cNvPr id="28" name="Straight Connector 27"/>
          <p:cNvCxnSpPr/>
          <p:nvPr/>
        </p:nvCxnSpPr>
        <p:spPr>
          <a:xfrm flipH="1">
            <a:off x="4033839" y="2354571"/>
            <a:ext cx="1999567" cy="227246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042874" y="1952632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</a:t>
            </a:r>
            <a:r>
              <a:rPr lang="en-US" b="1" baseline="-25000" dirty="0">
                <a:solidFill>
                  <a:schemeClr val="accent4"/>
                </a:solidFill>
              </a:rPr>
              <a:t>D+Q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09C1D30-30F2-000F-74FE-A31BB0D29253}"/>
              </a:ext>
            </a:extLst>
          </p:cNvPr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169D7F-4230-31C9-E3B5-4E7F9A1206A6}"/>
              </a:ext>
            </a:extLst>
          </p:cNvPr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55905A-72DA-72A6-D255-3E91DA76294E}"/>
                  </a:ext>
                </a:extLst>
              </p:cNvPr>
              <p:cNvSpPr txBox="1"/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55905A-72DA-72A6-D255-3E91DA7629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blipFill>
                <a:blip r:embed="R0505f295ae9047da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B56A7F3-B07B-6138-A73F-2B117A64B140}"/>
              </a:ext>
            </a:extLst>
          </p:cNvPr>
          <p:cNvCxnSpPr>
            <a:cxnSpLocks/>
          </p:cNvCxnSpPr>
          <p:nvPr/>
        </p:nvCxnSpPr>
        <p:spPr>
          <a:xfrm>
            <a:off x="4044001" y="4637538"/>
            <a:ext cx="141078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3B6752DB-3CDB-4C58-22F2-47A86694BC78}"/>
              </a:ext>
            </a:extLst>
          </p:cNvPr>
          <p:cNvGrpSpPr/>
          <p:nvPr/>
        </p:nvGrpSpPr>
        <p:grpSpPr>
          <a:xfrm>
            <a:off x="4506109" y="3901030"/>
            <a:ext cx="182880" cy="182880"/>
            <a:chOff x="5867354" y="2967593"/>
            <a:chExt cx="353418" cy="353418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66DEE0A0-A18A-3725-01A3-01D3A43D402D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C835B84-F628-6EDF-607C-0FD640D19B8C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4963945-5719-9C9A-542C-8FB05C615EF9}"/>
              </a:ext>
            </a:extLst>
          </p:cNvPr>
          <p:cNvCxnSpPr/>
          <p:nvPr/>
        </p:nvCxnSpPr>
        <p:spPr>
          <a:xfrm>
            <a:off x="4586495" y="4000309"/>
            <a:ext cx="0" cy="17114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05AD07E-01E2-0272-49B1-81EA08C39C97}"/>
                  </a:ext>
                </a:extLst>
              </p:cNvPr>
              <p:cNvSpPr txBox="1"/>
              <p:nvPr/>
            </p:nvSpPr>
            <p:spPr>
              <a:xfrm>
                <a:off x="4324051" y="5742466"/>
                <a:ext cx="529825" cy="3732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05AD07E-01E2-0272-49B1-81EA08C39C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051" y="5742466"/>
                <a:ext cx="529825" cy="373244"/>
              </a:xfrm>
              <a:prstGeom prst="rect">
                <a:avLst/>
              </a:prstGeom>
              <a:blipFill>
                <a:blip r:embed="R49ef5816dcb447a4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7253225-9E58-230E-8EBB-C39A92F72097}"/>
              </a:ext>
            </a:extLst>
          </p:cNvPr>
          <p:cNvCxnSpPr/>
          <p:nvPr/>
        </p:nvCxnSpPr>
        <p:spPr>
          <a:xfrm>
            <a:off x="2155369" y="3995782"/>
            <a:ext cx="241027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5D4EA55-0BFA-C0C6-E68B-B67E66305E7E}"/>
                  </a:ext>
                </a:extLst>
              </p:cNvPr>
              <p:cNvSpPr txBox="1"/>
              <p:nvPr/>
            </p:nvSpPr>
            <p:spPr>
              <a:xfrm>
                <a:off x="1599601" y="3804398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5D4EA55-0BFA-C0C6-E68B-B67E66305E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9601" y="3804398"/>
                <a:ext cx="494238" cy="369332"/>
              </a:xfrm>
              <a:prstGeom prst="rect">
                <a:avLst/>
              </a:prstGeom>
              <a:blipFill>
                <a:blip r:embed="R45a773da27ff484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54637077-5A77-1BA5-6418-1328E61AFD4B}"/>
              </a:ext>
            </a:extLst>
          </p:cNvPr>
          <p:cNvGrpSpPr/>
          <p:nvPr/>
        </p:nvGrpSpPr>
        <p:grpSpPr>
          <a:xfrm>
            <a:off x="3774047" y="3905557"/>
            <a:ext cx="182880" cy="182880"/>
            <a:chOff x="5867354" y="2967593"/>
            <a:chExt cx="353418" cy="353418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6C10085-743E-670B-8E14-485B158F3222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264F63B-B38B-9702-5D4C-C47E17E9564F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4D67E51-C593-794F-4A1F-A8500D023B29}"/>
              </a:ext>
            </a:extLst>
          </p:cNvPr>
          <p:cNvCxnSpPr/>
          <p:nvPr/>
        </p:nvCxnSpPr>
        <p:spPr>
          <a:xfrm>
            <a:off x="3854433" y="4004836"/>
            <a:ext cx="0" cy="17114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A9839FF-BEF7-DA1D-85AF-C9393060CD22}"/>
                  </a:ext>
                </a:extLst>
              </p:cNvPr>
              <p:cNvSpPr txBox="1"/>
              <p:nvPr/>
            </p:nvSpPr>
            <p:spPr>
              <a:xfrm>
                <a:off x="3588630" y="5745800"/>
                <a:ext cx="529825" cy="3766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A9839FF-BEF7-DA1D-85AF-C9393060CD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8630" y="5745800"/>
                <a:ext cx="529825" cy="376642"/>
              </a:xfrm>
              <a:prstGeom prst="rect">
                <a:avLst/>
              </a:prstGeom>
              <a:blipFill>
                <a:blip r:embed="R6048ab169e784c19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7971964-067D-D2E8-AB5E-3C4D6E1DEBDE}"/>
              </a:ext>
            </a:extLst>
          </p:cNvPr>
          <p:cNvCxnSpPr/>
          <p:nvPr/>
        </p:nvCxnSpPr>
        <p:spPr>
          <a:xfrm>
            <a:off x="3906273" y="5598447"/>
            <a:ext cx="626077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D48C8E18-CC92-5403-8DE4-93B423ED4BC1}"/>
              </a:ext>
            </a:extLst>
          </p:cNvPr>
          <p:cNvSpPr txBox="1"/>
          <p:nvPr/>
        </p:nvSpPr>
        <p:spPr>
          <a:xfrm>
            <a:off x="3843139" y="5299368"/>
            <a:ext cx="7579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QUOTA</a:t>
            </a:r>
            <a:endParaRPr lang="en-GB" sz="1000" b="1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14CFC46-77E3-D1B2-1566-4736ECEDE926}"/>
              </a:ext>
            </a:extLst>
          </p:cNvPr>
          <p:cNvGrpSpPr/>
          <p:nvPr/>
        </p:nvGrpSpPr>
        <p:grpSpPr>
          <a:xfrm>
            <a:off x="5362488" y="4531586"/>
            <a:ext cx="182880" cy="182880"/>
            <a:chOff x="5867354" y="2967593"/>
            <a:chExt cx="353418" cy="353418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F276218-33D3-842D-2E13-644594D2D17B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68B5298-788D-A085-B776-CE66E80D8025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B29F2CF-2C83-D2F9-E89B-1E57ACB1C40C}"/>
              </a:ext>
            </a:extLst>
          </p:cNvPr>
          <p:cNvCxnSpPr/>
          <p:nvPr/>
        </p:nvCxnSpPr>
        <p:spPr>
          <a:xfrm>
            <a:off x="5454785" y="463317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888D192-7521-47CB-9FAB-AC396477DCC9}"/>
                  </a:ext>
                </a:extLst>
              </p:cNvPr>
              <p:cNvSpPr txBox="1"/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888D192-7521-47CB-9FAB-AC396477DC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blipFill>
                <a:blip r:embed="R92b3091e0fad4c7a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5" name="Group 44">
            <a:extLst>
              <a:ext uri="{FF2B5EF4-FFF2-40B4-BE49-F238E27FC236}">
                <a16:creationId xmlns:a16="http://schemas.microsoft.com/office/drawing/2014/main" id="{170E2AF8-1C5D-FFBA-FFB7-AC90BDD3C02E}"/>
              </a:ext>
            </a:extLst>
          </p:cNvPr>
          <p:cNvGrpSpPr/>
          <p:nvPr/>
        </p:nvGrpSpPr>
        <p:grpSpPr>
          <a:xfrm>
            <a:off x="3197366" y="4535396"/>
            <a:ext cx="182880" cy="182880"/>
            <a:chOff x="5867354" y="2967593"/>
            <a:chExt cx="353418" cy="353418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AB4E141-829E-57E8-2865-3F0C95A76702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DDBEF20-2569-F6AA-ACEC-044AADDA84CF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0B8824F-AD74-0196-ADED-68B7141F62C6}"/>
              </a:ext>
            </a:extLst>
          </p:cNvPr>
          <p:cNvCxnSpPr/>
          <p:nvPr/>
        </p:nvCxnSpPr>
        <p:spPr>
          <a:xfrm>
            <a:off x="3289663" y="463698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43545F3-F5FC-F0D1-A0C5-2A30E6676A71}"/>
                  </a:ext>
                </a:extLst>
              </p:cNvPr>
              <p:cNvSpPr txBox="1"/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43545F3-F5FC-F0D1-A0C5-2A30E6676A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blipFill>
                <a:blip r:embed="R531d4ceed34c423c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95F21F41-E914-A661-DE35-DA3FC3307554}"/>
              </a:ext>
            </a:extLst>
          </p:cNvPr>
          <p:cNvSpPr txBox="1"/>
          <p:nvPr/>
        </p:nvSpPr>
        <p:spPr>
          <a:xfrm>
            <a:off x="6459386" y="3262564"/>
            <a:ext cx="321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COLLECTED BY THE GOVERNMENT IF IMPORT LICENCES ARE AUCTIONED</a:t>
            </a:r>
            <a:endParaRPr lang="en-GB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EA5CBB9-E6A9-0FA7-7D95-2CA58C8FD5B6}"/>
              </a:ext>
            </a:extLst>
          </p:cNvPr>
          <p:cNvSpPr txBox="1"/>
          <p:nvPr/>
        </p:nvSpPr>
        <p:spPr>
          <a:xfrm>
            <a:off x="6470699" y="3827196"/>
            <a:ext cx="33548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COLLECTED BY DOMESTIC PRODUCERS IF IMPORT LICENCES ARE GIVEN AWAY TO THEM</a:t>
            </a:r>
            <a:endParaRPr lang="en-GB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F9A15BA-845D-6C3F-C91C-48F4E9D53338}"/>
              </a:ext>
            </a:extLst>
          </p:cNvPr>
          <p:cNvSpPr txBox="1"/>
          <p:nvPr/>
        </p:nvSpPr>
        <p:spPr>
          <a:xfrm>
            <a:off x="6459385" y="4603362"/>
            <a:ext cx="33548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COLLECTED BY FOREIGN PRODUCERS IF IMPORT LICENCES ARE GIVEN AWAY TO THEM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907323"/>
      </p:ext>
    </p:extLst>
  </p:cSld>
  <p:clrMapOvr>
    <a:masterClrMapping/>
  </p:clrMapOvr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10">
            <a:extLst>
              <a:ext uri="{FF2B5EF4-FFF2-40B4-BE49-F238E27FC236}">
                <a16:creationId xmlns:a16="http://schemas.microsoft.com/office/drawing/2014/main" id="{C65F7C6F-A465-1975-82D1-6842767F03D8}"/>
              </a:ext>
            </a:extLst>
          </p:cNvPr>
          <p:cNvSpPr/>
          <p:nvPr/>
        </p:nvSpPr>
        <p:spPr>
          <a:xfrm>
            <a:off x="4585580" y="3992577"/>
            <a:ext cx="869133" cy="641151"/>
          </a:xfrm>
          <a:custGeom>
            <a:avLst/>
            <a:gdLst>
              <a:gd name="connsiteX0" fmla="*/ 0 w 869133"/>
              <a:gd name="connsiteY0" fmla="*/ 0 h 629216"/>
              <a:gd name="connsiteX1" fmla="*/ 0 w 869133"/>
              <a:gd name="connsiteY1" fmla="*/ 629216 h 629216"/>
              <a:gd name="connsiteX2" fmla="*/ 869133 w 869133"/>
              <a:gd name="connsiteY2" fmla="*/ 629216 h 629216"/>
              <a:gd name="connsiteX3" fmla="*/ 0 w 869133"/>
              <a:gd name="connsiteY3" fmla="*/ 0 h 62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9133" h="629216">
                <a:moveTo>
                  <a:pt x="0" y="0"/>
                </a:moveTo>
                <a:lnTo>
                  <a:pt x="0" y="629216"/>
                </a:lnTo>
                <a:lnTo>
                  <a:pt x="869133" y="6292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Freeform 7">
            <a:extLst>
              <a:ext uri="{FF2B5EF4-FFF2-40B4-BE49-F238E27FC236}">
                <a16:creationId xmlns:a16="http://schemas.microsoft.com/office/drawing/2014/main" id="{C7591AE3-4701-0F45-DAE3-4867854D270F}"/>
              </a:ext>
            </a:extLst>
          </p:cNvPr>
          <p:cNvSpPr/>
          <p:nvPr/>
        </p:nvSpPr>
        <p:spPr>
          <a:xfrm>
            <a:off x="3299989" y="3997105"/>
            <a:ext cx="561315" cy="642796"/>
          </a:xfrm>
          <a:custGeom>
            <a:avLst/>
            <a:gdLst>
              <a:gd name="connsiteX0" fmla="*/ 561315 w 561315"/>
              <a:gd name="connsiteY0" fmla="*/ 0 h 642796"/>
              <a:gd name="connsiteX1" fmla="*/ 0 w 561315"/>
              <a:gd name="connsiteY1" fmla="*/ 642796 h 642796"/>
              <a:gd name="connsiteX2" fmla="*/ 556788 w 561315"/>
              <a:gd name="connsiteY2" fmla="*/ 633743 h 642796"/>
              <a:gd name="connsiteX3" fmla="*/ 561315 w 561315"/>
              <a:gd name="connsiteY3" fmla="*/ 0 h 642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315" h="642796">
                <a:moveTo>
                  <a:pt x="561315" y="0"/>
                </a:moveTo>
                <a:lnTo>
                  <a:pt x="0" y="642796"/>
                </a:lnTo>
                <a:lnTo>
                  <a:pt x="556788" y="633743"/>
                </a:lnTo>
                <a:lnTo>
                  <a:pt x="56131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3D24727-A07C-F6A5-B077-6AA2FF11D5DE}"/>
              </a:ext>
            </a:extLst>
          </p:cNvPr>
          <p:cNvSpPr txBox="1"/>
          <p:nvPr/>
        </p:nvSpPr>
        <p:spPr>
          <a:xfrm>
            <a:off x="3996148" y="4948338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DWL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5549AAB-77D1-3873-0A09-223E22D91714}"/>
              </a:ext>
            </a:extLst>
          </p:cNvPr>
          <p:cNvSpPr/>
          <p:nvPr/>
        </p:nvSpPr>
        <p:spPr>
          <a:xfrm>
            <a:off x="3854433" y="4000309"/>
            <a:ext cx="732061" cy="63124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4D6CCF3-5BAD-6772-5392-C17EE0D6846C}"/>
              </a:ext>
            </a:extLst>
          </p:cNvPr>
          <p:cNvCxnSpPr>
            <a:cxnSpLocks/>
          </p:cNvCxnSpPr>
          <p:nvPr/>
        </p:nvCxnSpPr>
        <p:spPr>
          <a:xfrm flipV="1">
            <a:off x="4324051" y="4418883"/>
            <a:ext cx="0" cy="468087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B8457E9-E268-37A5-3386-D9C5D59C6B9B}"/>
              </a:ext>
            </a:extLst>
          </p:cNvPr>
          <p:cNvCxnSpPr>
            <a:cxnSpLocks/>
          </p:cNvCxnSpPr>
          <p:nvPr/>
        </p:nvCxnSpPr>
        <p:spPr>
          <a:xfrm flipH="1">
            <a:off x="3286099" y="4631469"/>
            <a:ext cx="74774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6063CD-DE2D-4EBB-AC64-76F13A322582}"/>
              </a:ext>
            </a:extLst>
          </p:cNvPr>
          <p:cNvCxnSpPr>
            <a:cxnSpLocks/>
          </p:cNvCxnSpPr>
          <p:nvPr/>
        </p:nvCxnSpPr>
        <p:spPr>
          <a:xfrm>
            <a:off x="2178971" y="4637538"/>
            <a:ext cx="110712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2343150" y="2354543"/>
            <a:ext cx="2963636" cy="334957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Quotas</a:t>
            </a:r>
            <a:endParaRPr lang="en-GB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cxnSp>
        <p:nvCxnSpPr>
          <p:cNvPr id="28" name="Straight Connector 27"/>
          <p:cNvCxnSpPr/>
          <p:nvPr/>
        </p:nvCxnSpPr>
        <p:spPr>
          <a:xfrm flipH="1">
            <a:off x="4033839" y="2354571"/>
            <a:ext cx="1999567" cy="227246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042874" y="1952632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</a:t>
            </a:r>
            <a:r>
              <a:rPr lang="en-US" b="1" baseline="-25000" dirty="0">
                <a:solidFill>
                  <a:schemeClr val="accent4"/>
                </a:solidFill>
              </a:rPr>
              <a:t>D+Q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09C1D30-30F2-000F-74FE-A31BB0D29253}"/>
              </a:ext>
            </a:extLst>
          </p:cNvPr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169D7F-4230-31C9-E3B5-4E7F9A1206A6}"/>
              </a:ext>
            </a:extLst>
          </p:cNvPr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55905A-72DA-72A6-D255-3E91DA76294E}"/>
                  </a:ext>
                </a:extLst>
              </p:cNvPr>
              <p:cNvSpPr txBox="1"/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55905A-72DA-72A6-D255-3E91DA7629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blipFill>
                <a:blip r:embed="R7d6c388c702c405c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B56A7F3-B07B-6138-A73F-2B117A64B140}"/>
              </a:ext>
            </a:extLst>
          </p:cNvPr>
          <p:cNvCxnSpPr>
            <a:cxnSpLocks/>
          </p:cNvCxnSpPr>
          <p:nvPr/>
        </p:nvCxnSpPr>
        <p:spPr>
          <a:xfrm>
            <a:off x="4044001" y="4637538"/>
            <a:ext cx="141078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3B6752DB-3CDB-4C58-22F2-47A86694BC78}"/>
              </a:ext>
            </a:extLst>
          </p:cNvPr>
          <p:cNvGrpSpPr/>
          <p:nvPr/>
        </p:nvGrpSpPr>
        <p:grpSpPr>
          <a:xfrm>
            <a:off x="4506109" y="3901030"/>
            <a:ext cx="182880" cy="182880"/>
            <a:chOff x="5867354" y="2967593"/>
            <a:chExt cx="353418" cy="353418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66DEE0A0-A18A-3725-01A3-01D3A43D402D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C835B84-F628-6EDF-607C-0FD640D19B8C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4963945-5719-9C9A-542C-8FB05C615EF9}"/>
              </a:ext>
            </a:extLst>
          </p:cNvPr>
          <p:cNvCxnSpPr/>
          <p:nvPr/>
        </p:nvCxnSpPr>
        <p:spPr>
          <a:xfrm>
            <a:off x="4586495" y="4000309"/>
            <a:ext cx="0" cy="17114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05AD07E-01E2-0272-49B1-81EA08C39C97}"/>
                  </a:ext>
                </a:extLst>
              </p:cNvPr>
              <p:cNvSpPr txBox="1"/>
              <p:nvPr/>
            </p:nvSpPr>
            <p:spPr>
              <a:xfrm>
                <a:off x="4324051" y="5742466"/>
                <a:ext cx="529825" cy="3732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05AD07E-01E2-0272-49B1-81EA08C39C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051" y="5742466"/>
                <a:ext cx="529825" cy="373244"/>
              </a:xfrm>
              <a:prstGeom prst="rect">
                <a:avLst/>
              </a:prstGeom>
              <a:blipFill>
                <a:blip r:embed="R966526bff6ea46d4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7253225-9E58-230E-8EBB-C39A92F72097}"/>
              </a:ext>
            </a:extLst>
          </p:cNvPr>
          <p:cNvCxnSpPr/>
          <p:nvPr/>
        </p:nvCxnSpPr>
        <p:spPr>
          <a:xfrm>
            <a:off x="2155369" y="3995782"/>
            <a:ext cx="241027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5D4EA55-0BFA-C0C6-E68B-B67E66305E7E}"/>
                  </a:ext>
                </a:extLst>
              </p:cNvPr>
              <p:cNvSpPr txBox="1"/>
              <p:nvPr/>
            </p:nvSpPr>
            <p:spPr>
              <a:xfrm>
                <a:off x="1599601" y="3804398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5D4EA55-0BFA-C0C6-E68B-B67E66305E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9601" y="3804398"/>
                <a:ext cx="494238" cy="369332"/>
              </a:xfrm>
              <a:prstGeom prst="rect">
                <a:avLst/>
              </a:prstGeom>
              <a:blipFill>
                <a:blip r:embed="R44d361df03624acf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54637077-5A77-1BA5-6418-1328E61AFD4B}"/>
              </a:ext>
            </a:extLst>
          </p:cNvPr>
          <p:cNvGrpSpPr/>
          <p:nvPr/>
        </p:nvGrpSpPr>
        <p:grpSpPr>
          <a:xfrm>
            <a:off x="3774047" y="3905557"/>
            <a:ext cx="182880" cy="182880"/>
            <a:chOff x="5867354" y="2967593"/>
            <a:chExt cx="353418" cy="353418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6C10085-743E-670B-8E14-485B158F3222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264F63B-B38B-9702-5D4C-C47E17E9564F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4D67E51-C593-794F-4A1F-A8500D023B29}"/>
              </a:ext>
            </a:extLst>
          </p:cNvPr>
          <p:cNvCxnSpPr/>
          <p:nvPr/>
        </p:nvCxnSpPr>
        <p:spPr>
          <a:xfrm>
            <a:off x="3854433" y="4004836"/>
            <a:ext cx="0" cy="17114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A9839FF-BEF7-DA1D-85AF-C9393060CD22}"/>
                  </a:ext>
                </a:extLst>
              </p:cNvPr>
              <p:cNvSpPr txBox="1"/>
              <p:nvPr/>
            </p:nvSpPr>
            <p:spPr>
              <a:xfrm>
                <a:off x="3588630" y="5745800"/>
                <a:ext cx="529825" cy="3766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A9839FF-BEF7-DA1D-85AF-C9393060CD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8630" y="5745800"/>
                <a:ext cx="529825" cy="376642"/>
              </a:xfrm>
              <a:prstGeom prst="rect">
                <a:avLst/>
              </a:prstGeom>
              <a:blipFill>
                <a:blip r:embed="R7e9a44788be948dc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7971964-067D-D2E8-AB5E-3C4D6E1DEBDE}"/>
              </a:ext>
            </a:extLst>
          </p:cNvPr>
          <p:cNvCxnSpPr/>
          <p:nvPr/>
        </p:nvCxnSpPr>
        <p:spPr>
          <a:xfrm>
            <a:off x="3906273" y="5598447"/>
            <a:ext cx="626077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D48C8E18-CC92-5403-8DE4-93B423ED4BC1}"/>
              </a:ext>
            </a:extLst>
          </p:cNvPr>
          <p:cNvSpPr txBox="1"/>
          <p:nvPr/>
        </p:nvSpPr>
        <p:spPr>
          <a:xfrm>
            <a:off x="3843139" y="5299368"/>
            <a:ext cx="7579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QUOTA</a:t>
            </a:r>
            <a:endParaRPr lang="en-GB" sz="1000" b="1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14CFC46-77E3-D1B2-1566-4736ECEDE926}"/>
              </a:ext>
            </a:extLst>
          </p:cNvPr>
          <p:cNvGrpSpPr/>
          <p:nvPr/>
        </p:nvGrpSpPr>
        <p:grpSpPr>
          <a:xfrm>
            <a:off x="5362488" y="4531586"/>
            <a:ext cx="182880" cy="182880"/>
            <a:chOff x="5867354" y="2967593"/>
            <a:chExt cx="353418" cy="353418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F276218-33D3-842D-2E13-644594D2D17B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68B5298-788D-A085-B776-CE66E80D8025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B29F2CF-2C83-D2F9-E89B-1E57ACB1C40C}"/>
              </a:ext>
            </a:extLst>
          </p:cNvPr>
          <p:cNvCxnSpPr/>
          <p:nvPr/>
        </p:nvCxnSpPr>
        <p:spPr>
          <a:xfrm>
            <a:off x="5454785" y="463317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888D192-7521-47CB-9FAB-AC396477DCC9}"/>
                  </a:ext>
                </a:extLst>
              </p:cNvPr>
              <p:cNvSpPr txBox="1"/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888D192-7521-47CB-9FAB-AC396477DC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blipFill>
                <a:blip r:embed="R45bd8cf4c642418b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5" name="Group 44">
            <a:extLst>
              <a:ext uri="{FF2B5EF4-FFF2-40B4-BE49-F238E27FC236}">
                <a16:creationId xmlns:a16="http://schemas.microsoft.com/office/drawing/2014/main" id="{170E2AF8-1C5D-FFBA-FFB7-AC90BDD3C02E}"/>
              </a:ext>
            </a:extLst>
          </p:cNvPr>
          <p:cNvGrpSpPr/>
          <p:nvPr/>
        </p:nvGrpSpPr>
        <p:grpSpPr>
          <a:xfrm>
            <a:off x="3197366" y="4535396"/>
            <a:ext cx="182880" cy="182880"/>
            <a:chOff x="5867354" y="2967593"/>
            <a:chExt cx="353418" cy="353418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AB4E141-829E-57E8-2865-3F0C95A76702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DDBEF20-2569-F6AA-ACEC-044AADDA84CF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0B8824F-AD74-0196-ADED-68B7141F62C6}"/>
              </a:ext>
            </a:extLst>
          </p:cNvPr>
          <p:cNvCxnSpPr/>
          <p:nvPr/>
        </p:nvCxnSpPr>
        <p:spPr>
          <a:xfrm>
            <a:off x="3289663" y="463698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43545F3-F5FC-F0D1-A0C5-2A30E6676A71}"/>
                  </a:ext>
                </a:extLst>
              </p:cNvPr>
              <p:cNvSpPr txBox="1"/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43545F3-F5FC-F0D1-A0C5-2A30E6676A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blipFill>
                <a:blip r:embed="R1a0ff60f42574854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CFA25255-454A-8106-2D48-A437D8BB88E2}"/>
              </a:ext>
            </a:extLst>
          </p:cNvPr>
          <p:cNvSpPr txBox="1"/>
          <p:nvPr/>
        </p:nvSpPr>
        <p:spPr>
          <a:xfrm>
            <a:off x="5277399" y="3591761"/>
            <a:ext cx="19995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ASSUMING LICENCES ARE GIVEN AWAY TO FOREIGN PRODUCERS 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993894"/>
      </p:ext>
    </p:extLst>
  </p:cSld>
  <p:clrMapOvr>
    <a:masterClrMapping/>
  </p:clrMapOvr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10">
            <a:extLst>
              <a:ext uri="{FF2B5EF4-FFF2-40B4-BE49-F238E27FC236}">
                <a16:creationId xmlns:a16="http://schemas.microsoft.com/office/drawing/2014/main" id="{C65F7C6F-A465-1975-82D1-6842767F03D8}"/>
              </a:ext>
            </a:extLst>
          </p:cNvPr>
          <p:cNvSpPr/>
          <p:nvPr/>
        </p:nvSpPr>
        <p:spPr>
          <a:xfrm>
            <a:off x="4585580" y="3992577"/>
            <a:ext cx="869133" cy="641151"/>
          </a:xfrm>
          <a:custGeom>
            <a:avLst/>
            <a:gdLst>
              <a:gd name="connsiteX0" fmla="*/ 0 w 869133"/>
              <a:gd name="connsiteY0" fmla="*/ 0 h 629216"/>
              <a:gd name="connsiteX1" fmla="*/ 0 w 869133"/>
              <a:gd name="connsiteY1" fmla="*/ 629216 h 629216"/>
              <a:gd name="connsiteX2" fmla="*/ 869133 w 869133"/>
              <a:gd name="connsiteY2" fmla="*/ 629216 h 629216"/>
              <a:gd name="connsiteX3" fmla="*/ 0 w 869133"/>
              <a:gd name="connsiteY3" fmla="*/ 0 h 62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9133" h="629216">
                <a:moveTo>
                  <a:pt x="0" y="0"/>
                </a:moveTo>
                <a:lnTo>
                  <a:pt x="0" y="629216"/>
                </a:lnTo>
                <a:lnTo>
                  <a:pt x="869133" y="6292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Freeform 7">
            <a:extLst>
              <a:ext uri="{FF2B5EF4-FFF2-40B4-BE49-F238E27FC236}">
                <a16:creationId xmlns:a16="http://schemas.microsoft.com/office/drawing/2014/main" id="{C7591AE3-4701-0F45-DAE3-4867854D270F}"/>
              </a:ext>
            </a:extLst>
          </p:cNvPr>
          <p:cNvSpPr/>
          <p:nvPr/>
        </p:nvSpPr>
        <p:spPr>
          <a:xfrm>
            <a:off x="3299989" y="3997105"/>
            <a:ext cx="561315" cy="642796"/>
          </a:xfrm>
          <a:custGeom>
            <a:avLst/>
            <a:gdLst>
              <a:gd name="connsiteX0" fmla="*/ 561315 w 561315"/>
              <a:gd name="connsiteY0" fmla="*/ 0 h 642796"/>
              <a:gd name="connsiteX1" fmla="*/ 0 w 561315"/>
              <a:gd name="connsiteY1" fmla="*/ 642796 h 642796"/>
              <a:gd name="connsiteX2" fmla="*/ 556788 w 561315"/>
              <a:gd name="connsiteY2" fmla="*/ 633743 h 642796"/>
              <a:gd name="connsiteX3" fmla="*/ 561315 w 561315"/>
              <a:gd name="connsiteY3" fmla="*/ 0 h 642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315" h="642796">
                <a:moveTo>
                  <a:pt x="561315" y="0"/>
                </a:moveTo>
                <a:lnTo>
                  <a:pt x="0" y="642796"/>
                </a:lnTo>
                <a:lnTo>
                  <a:pt x="556788" y="633743"/>
                </a:lnTo>
                <a:lnTo>
                  <a:pt x="56131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3D24727-A07C-F6A5-B077-6AA2FF11D5DE}"/>
              </a:ext>
            </a:extLst>
          </p:cNvPr>
          <p:cNvSpPr txBox="1"/>
          <p:nvPr/>
        </p:nvSpPr>
        <p:spPr>
          <a:xfrm>
            <a:off x="3886053" y="4939286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DWL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4D6CCF3-5BAD-6772-5392-C17EE0D6846C}"/>
              </a:ext>
            </a:extLst>
          </p:cNvPr>
          <p:cNvCxnSpPr>
            <a:cxnSpLocks/>
          </p:cNvCxnSpPr>
          <p:nvPr/>
        </p:nvCxnSpPr>
        <p:spPr>
          <a:xfrm flipV="1">
            <a:off x="4220308" y="4436662"/>
            <a:ext cx="633568" cy="502074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B8457E9-E268-37A5-3386-D9C5D59C6B9B}"/>
              </a:ext>
            </a:extLst>
          </p:cNvPr>
          <p:cNvCxnSpPr>
            <a:cxnSpLocks/>
          </p:cNvCxnSpPr>
          <p:nvPr/>
        </p:nvCxnSpPr>
        <p:spPr>
          <a:xfrm flipH="1">
            <a:off x="3286099" y="4631469"/>
            <a:ext cx="74774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6063CD-DE2D-4EBB-AC64-76F13A322582}"/>
              </a:ext>
            </a:extLst>
          </p:cNvPr>
          <p:cNvCxnSpPr>
            <a:cxnSpLocks/>
          </p:cNvCxnSpPr>
          <p:nvPr/>
        </p:nvCxnSpPr>
        <p:spPr>
          <a:xfrm>
            <a:off x="2178971" y="4637538"/>
            <a:ext cx="110712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2343150" y="2354543"/>
            <a:ext cx="2963636" cy="334957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Quotas</a:t>
            </a:r>
            <a:endParaRPr lang="en-GB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cxnSp>
        <p:nvCxnSpPr>
          <p:cNvPr id="28" name="Straight Connector 27"/>
          <p:cNvCxnSpPr/>
          <p:nvPr/>
        </p:nvCxnSpPr>
        <p:spPr>
          <a:xfrm flipH="1">
            <a:off x="4033839" y="2354571"/>
            <a:ext cx="1999567" cy="227246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042874" y="1952632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</a:t>
            </a:r>
            <a:r>
              <a:rPr lang="en-US" b="1" baseline="-25000" dirty="0">
                <a:solidFill>
                  <a:schemeClr val="accent4"/>
                </a:solidFill>
              </a:rPr>
              <a:t>D+Q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09C1D30-30F2-000F-74FE-A31BB0D29253}"/>
              </a:ext>
            </a:extLst>
          </p:cNvPr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169D7F-4230-31C9-E3B5-4E7F9A1206A6}"/>
              </a:ext>
            </a:extLst>
          </p:cNvPr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55905A-72DA-72A6-D255-3E91DA76294E}"/>
                  </a:ext>
                </a:extLst>
              </p:cNvPr>
              <p:cNvSpPr txBox="1"/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55905A-72DA-72A6-D255-3E91DA7629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444330"/>
                <a:ext cx="489301" cy="369332"/>
              </a:xfrm>
              <a:prstGeom prst="rect">
                <a:avLst/>
              </a:prstGeom>
              <a:blipFill>
                <a:blip r:embed="R7659b40a44a64a0a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B56A7F3-B07B-6138-A73F-2B117A64B140}"/>
              </a:ext>
            </a:extLst>
          </p:cNvPr>
          <p:cNvCxnSpPr>
            <a:cxnSpLocks/>
          </p:cNvCxnSpPr>
          <p:nvPr/>
        </p:nvCxnSpPr>
        <p:spPr>
          <a:xfrm>
            <a:off x="4044001" y="4637538"/>
            <a:ext cx="141078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3B6752DB-3CDB-4C58-22F2-47A86694BC78}"/>
              </a:ext>
            </a:extLst>
          </p:cNvPr>
          <p:cNvGrpSpPr/>
          <p:nvPr/>
        </p:nvGrpSpPr>
        <p:grpSpPr>
          <a:xfrm>
            <a:off x="4506109" y="3901030"/>
            <a:ext cx="182880" cy="182880"/>
            <a:chOff x="5867354" y="2967593"/>
            <a:chExt cx="353418" cy="353418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66DEE0A0-A18A-3725-01A3-01D3A43D402D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C835B84-F628-6EDF-607C-0FD640D19B8C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4963945-5719-9C9A-542C-8FB05C615EF9}"/>
              </a:ext>
            </a:extLst>
          </p:cNvPr>
          <p:cNvCxnSpPr/>
          <p:nvPr/>
        </p:nvCxnSpPr>
        <p:spPr>
          <a:xfrm>
            <a:off x="4586495" y="4000309"/>
            <a:ext cx="0" cy="17114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05AD07E-01E2-0272-49B1-81EA08C39C97}"/>
                  </a:ext>
                </a:extLst>
              </p:cNvPr>
              <p:cNvSpPr txBox="1"/>
              <p:nvPr/>
            </p:nvSpPr>
            <p:spPr>
              <a:xfrm>
                <a:off x="4324051" y="5742466"/>
                <a:ext cx="529825" cy="3732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05AD07E-01E2-0272-49B1-81EA08C39C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051" y="5742466"/>
                <a:ext cx="529825" cy="373244"/>
              </a:xfrm>
              <a:prstGeom prst="rect">
                <a:avLst/>
              </a:prstGeom>
              <a:blipFill>
                <a:blip r:embed="R75fe68d010d4402a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7253225-9E58-230E-8EBB-C39A92F72097}"/>
              </a:ext>
            </a:extLst>
          </p:cNvPr>
          <p:cNvCxnSpPr/>
          <p:nvPr/>
        </p:nvCxnSpPr>
        <p:spPr>
          <a:xfrm>
            <a:off x="2155369" y="3995782"/>
            <a:ext cx="241027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5D4EA55-0BFA-C0C6-E68B-B67E66305E7E}"/>
                  </a:ext>
                </a:extLst>
              </p:cNvPr>
              <p:cNvSpPr txBox="1"/>
              <p:nvPr/>
            </p:nvSpPr>
            <p:spPr>
              <a:xfrm>
                <a:off x="1599601" y="3804398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5D4EA55-0BFA-C0C6-E68B-B67E66305E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9601" y="3804398"/>
                <a:ext cx="494238" cy="369332"/>
              </a:xfrm>
              <a:prstGeom prst="rect">
                <a:avLst/>
              </a:prstGeom>
              <a:blipFill>
                <a:blip r:embed="R14631526a7d640f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54637077-5A77-1BA5-6418-1328E61AFD4B}"/>
              </a:ext>
            </a:extLst>
          </p:cNvPr>
          <p:cNvGrpSpPr/>
          <p:nvPr/>
        </p:nvGrpSpPr>
        <p:grpSpPr>
          <a:xfrm>
            <a:off x="3774047" y="3905557"/>
            <a:ext cx="182880" cy="182880"/>
            <a:chOff x="5867354" y="2967593"/>
            <a:chExt cx="353418" cy="353418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6C10085-743E-670B-8E14-485B158F3222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264F63B-B38B-9702-5D4C-C47E17E9564F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4D67E51-C593-794F-4A1F-A8500D023B29}"/>
              </a:ext>
            </a:extLst>
          </p:cNvPr>
          <p:cNvCxnSpPr/>
          <p:nvPr/>
        </p:nvCxnSpPr>
        <p:spPr>
          <a:xfrm>
            <a:off x="3854433" y="4004836"/>
            <a:ext cx="0" cy="17114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A9839FF-BEF7-DA1D-85AF-C9393060CD22}"/>
                  </a:ext>
                </a:extLst>
              </p:cNvPr>
              <p:cNvSpPr txBox="1"/>
              <p:nvPr/>
            </p:nvSpPr>
            <p:spPr>
              <a:xfrm>
                <a:off x="3588630" y="5745800"/>
                <a:ext cx="529825" cy="3766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fr-FR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/>
                            </a:rPr>
                            <m:t>2 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A9839FF-BEF7-DA1D-85AF-C9393060CD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8630" y="5745800"/>
                <a:ext cx="529825" cy="376642"/>
              </a:xfrm>
              <a:prstGeom prst="rect">
                <a:avLst/>
              </a:prstGeom>
              <a:blipFill>
                <a:blip r:embed="Rbc1ca8cddb88417c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7971964-067D-D2E8-AB5E-3C4D6E1DEBDE}"/>
              </a:ext>
            </a:extLst>
          </p:cNvPr>
          <p:cNvCxnSpPr/>
          <p:nvPr/>
        </p:nvCxnSpPr>
        <p:spPr>
          <a:xfrm>
            <a:off x="3906273" y="5598447"/>
            <a:ext cx="626077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D48C8E18-CC92-5403-8DE4-93B423ED4BC1}"/>
              </a:ext>
            </a:extLst>
          </p:cNvPr>
          <p:cNvSpPr txBox="1"/>
          <p:nvPr/>
        </p:nvSpPr>
        <p:spPr>
          <a:xfrm>
            <a:off x="3843139" y="5299368"/>
            <a:ext cx="7579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QUOTA</a:t>
            </a:r>
            <a:endParaRPr lang="en-GB" sz="1000" b="1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14CFC46-77E3-D1B2-1566-4736ECEDE926}"/>
              </a:ext>
            </a:extLst>
          </p:cNvPr>
          <p:cNvGrpSpPr/>
          <p:nvPr/>
        </p:nvGrpSpPr>
        <p:grpSpPr>
          <a:xfrm>
            <a:off x="5362488" y="4531586"/>
            <a:ext cx="182880" cy="182880"/>
            <a:chOff x="5867354" y="2967593"/>
            <a:chExt cx="353418" cy="353418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F276218-33D3-842D-2E13-644594D2D17B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68B5298-788D-A085-B776-CE66E80D8025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B29F2CF-2C83-D2F9-E89B-1E57ACB1C40C}"/>
              </a:ext>
            </a:extLst>
          </p:cNvPr>
          <p:cNvCxnSpPr/>
          <p:nvPr/>
        </p:nvCxnSpPr>
        <p:spPr>
          <a:xfrm>
            <a:off x="5454785" y="463317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888D192-7521-47CB-9FAB-AC396477DCC9}"/>
                  </a:ext>
                </a:extLst>
              </p:cNvPr>
              <p:cNvSpPr txBox="1"/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888D192-7521-47CB-9FAB-AC396477DC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332" y="5744389"/>
                <a:ext cx="524887" cy="372666"/>
              </a:xfrm>
              <a:prstGeom prst="rect">
                <a:avLst/>
              </a:prstGeom>
              <a:blipFill>
                <a:blip r:embed="R9511c5d167a747d7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5" name="Group 44">
            <a:extLst>
              <a:ext uri="{FF2B5EF4-FFF2-40B4-BE49-F238E27FC236}">
                <a16:creationId xmlns:a16="http://schemas.microsoft.com/office/drawing/2014/main" id="{170E2AF8-1C5D-FFBA-FFB7-AC90BDD3C02E}"/>
              </a:ext>
            </a:extLst>
          </p:cNvPr>
          <p:cNvGrpSpPr/>
          <p:nvPr/>
        </p:nvGrpSpPr>
        <p:grpSpPr>
          <a:xfrm>
            <a:off x="3197366" y="4535396"/>
            <a:ext cx="182880" cy="182880"/>
            <a:chOff x="5867354" y="2967593"/>
            <a:chExt cx="353418" cy="353418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AB4E141-829E-57E8-2865-3F0C95A76702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DDBEF20-2569-F6AA-ACEC-044AADDA84CF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0B8824F-AD74-0196-ADED-68B7141F62C6}"/>
              </a:ext>
            </a:extLst>
          </p:cNvPr>
          <p:cNvCxnSpPr/>
          <p:nvPr/>
        </p:nvCxnSpPr>
        <p:spPr>
          <a:xfrm>
            <a:off x="3289663" y="4636981"/>
            <a:ext cx="0" cy="108454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43545F3-F5FC-F0D1-A0C5-2A30E6676A71}"/>
                  </a:ext>
                </a:extLst>
              </p:cNvPr>
              <p:cNvSpPr txBox="1"/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43545F3-F5FC-F0D1-A0C5-2A30E6676A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210" y="5748199"/>
                <a:ext cx="524887" cy="376065"/>
              </a:xfrm>
              <a:prstGeom prst="rect">
                <a:avLst/>
              </a:prstGeom>
              <a:blipFill>
                <a:blip r:embed="Re3d3198ce3454292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>
            <a:extLst>
              <a:ext uri="{FF2B5EF4-FFF2-40B4-BE49-F238E27FC236}">
                <a16:creationId xmlns:a16="http://schemas.microsoft.com/office/drawing/2014/main" id="{0CAE132C-D5D0-76BA-3D90-C2BA1C6C8AAF}"/>
              </a:ext>
            </a:extLst>
          </p:cNvPr>
          <p:cNvSpPr txBox="1"/>
          <p:nvPr/>
        </p:nvSpPr>
        <p:spPr>
          <a:xfrm>
            <a:off x="5161259" y="3571138"/>
            <a:ext cx="28594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ASSUMING LICENCES ARE EITHET AUCTIONED OR GIVEN AWAY TO DOMESTIC PRODUCERS</a:t>
            </a:r>
            <a:endParaRPr lang="en-GB" sz="1400" b="1" dirty="0">
              <a:solidFill>
                <a:srgbClr val="C00000"/>
              </a:solidFill>
            </a:endParaRP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7542C2F-B9C0-152F-1516-B3A32E6944E6}"/>
              </a:ext>
            </a:extLst>
          </p:cNvPr>
          <p:cNvCxnSpPr>
            <a:cxnSpLocks/>
            <a:stCxn id="40" idx="0"/>
          </p:cNvCxnSpPr>
          <p:nvPr/>
        </p:nvCxnSpPr>
        <p:spPr>
          <a:xfrm flipH="1" flipV="1">
            <a:off x="3621923" y="4444330"/>
            <a:ext cx="596914" cy="494956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8546391"/>
      </p:ext>
    </p:extLst>
  </p:cSld>
  <p:clrMapOvr>
    <a:masterClrMapping/>
  </p:clrMapOvr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B91D70C1-D21B-24CA-9CFC-950EDE7171FB}"/>
              </a:ext>
            </a:extLst>
          </p:cNvPr>
          <p:cNvSpPr/>
          <p:nvPr/>
        </p:nvSpPr>
        <p:spPr>
          <a:xfrm>
            <a:off x="2901521" y="4340271"/>
            <a:ext cx="2164166" cy="136087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C3C724C-920C-7728-461E-8AB32F3689B0}"/>
              </a:ext>
            </a:extLst>
          </p:cNvPr>
          <p:cNvSpPr/>
          <p:nvPr/>
        </p:nvSpPr>
        <p:spPr>
          <a:xfrm>
            <a:off x="2155369" y="4346518"/>
            <a:ext cx="750645" cy="138241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Production Subsidies</a:t>
            </a:r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3F0F253-FA38-2C58-1509-1BB086BD6AD8}"/>
              </a:ext>
            </a:extLst>
          </p:cNvPr>
          <p:cNvCxnSpPr>
            <a:cxnSpLocks/>
          </p:cNvCxnSpPr>
          <p:nvPr/>
        </p:nvCxnSpPr>
        <p:spPr>
          <a:xfrm flipV="1">
            <a:off x="2166128" y="2354543"/>
            <a:ext cx="3151416" cy="260934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1346FA32-945C-0F30-5E04-D25B1393DD85}"/>
              </a:ext>
            </a:extLst>
          </p:cNvPr>
          <p:cNvGrpSpPr/>
          <p:nvPr/>
        </p:nvGrpSpPr>
        <p:grpSpPr>
          <a:xfrm>
            <a:off x="4974249" y="4255078"/>
            <a:ext cx="182880" cy="182880"/>
            <a:chOff x="5867354" y="2967593"/>
            <a:chExt cx="353418" cy="353418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9823A66A-97D0-84D0-E8B9-0CB00343B583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9E5CA1F-496C-B4B6-ACD0-E6B6185ED32F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BC5D669-4767-003A-779E-91858C1CE076}"/>
              </a:ext>
            </a:extLst>
          </p:cNvPr>
          <p:cNvCxnSpPr>
            <a:cxnSpLocks/>
          </p:cNvCxnSpPr>
          <p:nvPr/>
        </p:nvCxnSpPr>
        <p:spPr>
          <a:xfrm>
            <a:off x="5065689" y="4346518"/>
            <a:ext cx="0" cy="136575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61CD06C-6A9D-5F87-A010-BE2555F3420F}"/>
                  </a:ext>
                </a:extLst>
              </p:cNvPr>
              <p:cNvSpPr txBox="1"/>
              <p:nvPr/>
            </p:nvSpPr>
            <p:spPr>
              <a:xfrm>
                <a:off x="1603972" y="4164416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61CD06C-6A9D-5F87-A010-BE2555F34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164416"/>
                <a:ext cx="489301" cy="369332"/>
              </a:xfrm>
              <a:prstGeom prst="rect">
                <a:avLst/>
              </a:prstGeom>
              <a:blipFill>
                <a:blip r:embed="R7ee3ae0227fd4edd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7210B10-0858-32AA-BB1D-D3F8E2764B3A}"/>
                  </a:ext>
                </a:extLst>
              </p:cNvPr>
              <p:cNvSpPr txBox="1"/>
              <p:nvPr/>
            </p:nvSpPr>
            <p:spPr>
              <a:xfrm>
                <a:off x="4800928" y="5751012"/>
                <a:ext cx="524887" cy="372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7210B10-0858-32AA-BB1D-D3F8E2764B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928" y="5751012"/>
                <a:ext cx="524887" cy="372666"/>
              </a:xfrm>
              <a:prstGeom prst="rect">
                <a:avLst/>
              </a:prstGeom>
              <a:blipFill>
                <a:blip r:embed="R0bdf8a8afff34b32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C841923-E8F8-11AF-BDF0-C7036F9D0DE8}"/>
              </a:ext>
            </a:extLst>
          </p:cNvPr>
          <p:cNvCxnSpPr>
            <a:cxnSpLocks/>
          </p:cNvCxnSpPr>
          <p:nvPr/>
        </p:nvCxnSpPr>
        <p:spPr>
          <a:xfrm>
            <a:off x="2895264" y="4390140"/>
            <a:ext cx="0" cy="13608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CB5AFE-F25C-A9D4-AFCD-5A991E1635C7}"/>
                  </a:ext>
                </a:extLst>
              </p:cNvPr>
              <p:cNvSpPr txBox="1"/>
              <p:nvPr/>
            </p:nvSpPr>
            <p:spPr>
              <a:xfrm>
                <a:off x="2634481" y="5756711"/>
                <a:ext cx="524887" cy="376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CB5AFE-F25C-A9D4-AFCD-5A991E1635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4481" y="5756711"/>
                <a:ext cx="524887" cy="376065"/>
              </a:xfrm>
              <a:prstGeom prst="rect">
                <a:avLst/>
              </a:prstGeom>
              <a:blipFill>
                <a:blip r:embed="Ra0234cc948884152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ight Brace 19">
            <a:extLst>
              <a:ext uri="{FF2B5EF4-FFF2-40B4-BE49-F238E27FC236}">
                <a16:creationId xmlns:a16="http://schemas.microsoft.com/office/drawing/2014/main" id="{D4A79FA3-20CF-F9CC-E773-D3A387437676}"/>
              </a:ext>
            </a:extLst>
          </p:cNvPr>
          <p:cNvSpPr/>
          <p:nvPr/>
        </p:nvSpPr>
        <p:spPr>
          <a:xfrm rot="5400000">
            <a:off x="2431530" y="5856617"/>
            <a:ext cx="168855" cy="721176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ight Brace 26">
            <a:extLst>
              <a:ext uri="{FF2B5EF4-FFF2-40B4-BE49-F238E27FC236}">
                <a16:creationId xmlns:a16="http://schemas.microsoft.com/office/drawing/2014/main" id="{AF81442C-06D5-7406-1CC5-720FAFD2D246}"/>
              </a:ext>
            </a:extLst>
          </p:cNvPr>
          <p:cNvSpPr/>
          <p:nvPr/>
        </p:nvSpPr>
        <p:spPr>
          <a:xfrm rot="5400000">
            <a:off x="3914017" y="5151185"/>
            <a:ext cx="173736" cy="2129609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AF2BF51-6EE9-7893-ACAD-66B55F5216AE}"/>
              </a:ext>
            </a:extLst>
          </p:cNvPr>
          <p:cNvSpPr txBox="1"/>
          <p:nvPr/>
        </p:nvSpPr>
        <p:spPr>
          <a:xfrm>
            <a:off x="3458130" y="6319510"/>
            <a:ext cx="1085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IMPORTED</a:t>
            </a:r>
            <a:endParaRPr lang="en-GB" sz="14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80034FF-392B-9F30-26F8-F83C36E2C6EF}"/>
              </a:ext>
            </a:extLst>
          </p:cNvPr>
          <p:cNvSpPr txBox="1"/>
          <p:nvPr/>
        </p:nvSpPr>
        <p:spPr>
          <a:xfrm>
            <a:off x="1781171" y="6319510"/>
            <a:ext cx="1469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SUPPLIED DOMESTICALLY</a:t>
            </a:r>
            <a:endParaRPr lang="en-GB" sz="14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7290D09-495F-C03B-5B15-6B016CEEC708}"/>
              </a:ext>
            </a:extLst>
          </p:cNvPr>
          <p:cNvSpPr txBox="1"/>
          <p:nvPr/>
        </p:nvSpPr>
        <p:spPr>
          <a:xfrm>
            <a:off x="471505" y="4096014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WORLD</a:t>
            </a:r>
          </a:p>
          <a:p>
            <a:pPr algn="ctr"/>
            <a:r>
              <a:rPr lang="en-US" sz="1400" b="1" dirty="0"/>
              <a:t>PRICE</a:t>
            </a:r>
            <a:endParaRPr lang="en-GB" sz="1400" b="1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A07BFC9-486E-E9B2-70FB-EF13D83CE095}"/>
              </a:ext>
            </a:extLst>
          </p:cNvPr>
          <p:cNvCxnSpPr>
            <a:cxnSpLocks/>
          </p:cNvCxnSpPr>
          <p:nvPr/>
        </p:nvCxnSpPr>
        <p:spPr>
          <a:xfrm>
            <a:off x="1315689" y="4357624"/>
            <a:ext cx="3135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B9BFFAA-809E-4BA3-249F-640DDA987DA7}"/>
              </a:ext>
            </a:extLst>
          </p:cNvPr>
          <p:cNvCxnSpPr/>
          <p:nvPr/>
        </p:nvCxnSpPr>
        <p:spPr>
          <a:xfrm>
            <a:off x="2171697" y="4346518"/>
            <a:ext cx="385354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FFD90FA3-9272-8498-E591-C4FE40BFDCD9}"/>
              </a:ext>
            </a:extLst>
          </p:cNvPr>
          <p:cNvSpPr/>
          <p:nvPr/>
        </p:nvSpPr>
        <p:spPr>
          <a:xfrm>
            <a:off x="6582900" y="2946138"/>
            <a:ext cx="1676297" cy="810792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FRE-TRADE EQUILIBRIUM</a:t>
            </a:r>
            <a:endParaRPr lang="en-GB" b="1" dirty="0">
              <a:solidFill>
                <a:schemeClr val="tx1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F4B71BA-C1FB-BC66-13D4-42ACE7B5D820}"/>
              </a:ext>
            </a:extLst>
          </p:cNvPr>
          <p:cNvGrpSpPr/>
          <p:nvPr/>
        </p:nvGrpSpPr>
        <p:grpSpPr>
          <a:xfrm>
            <a:off x="2805485" y="4256232"/>
            <a:ext cx="182880" cy="182880"/>
            <a:chOff x="5867354" y="2967593"/>
            <a:chExt cx="353418" cy="353418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56BA071-BE27-9B2B-9CC2-811C13908356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50D67DD-B1DE-DFC6-5BAA-E640BB1339F3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D4A395C8-09F7-0197-E169-CCD3C6A7F1FF}"/>
              </a:ext>
            </a:extLst>
          </p:cNvPr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6D9460-8525-B5A3-267E-8BB85951E300}"/>
              </a:ext>
            </a:extLst>
          </p:cNvPr>
          <p:cNvSpPr txBox="1"/>
          <p:nvPr/>
        </p:nvSpPr>
        <p:spPr>
          <a:xfrm>
            <a:off x="5446268" y="1867895"/>
            <a:ext cx="2123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</a:rPr>
              <a:t>1</a:t>
            </a:r>
            <a:endParaRPr lang="en-GB" sz="1200" b="1" baseline="-25000" dirty="0">
              <a:solidFill>
                <a:srgbClr val="C0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8E4E6F9-D522-CE2A-CAAA-4166C806DB46}"/>
              </a:ext>
            </a:extLst>
          </p:cNvPr>
          <p:cNvSpPr txBox="1"/>
          <p:nvPr/>
        </p:nvSpPr>
        <p:spPr>
          <a:xfrm>
            <a:off x="2149802" y="4793932"/>
            <a:ext cx="2915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CONSUMER</a:t>
            </a:r>
            <a:br>
              <a:rPr lang="en-US" sz="1400" b="1" dirty="0"/>
            </a:br>
            <a:r>
              <a:rPr lang="en-US" sz="1400" b="1" dirty="0"/>
              <a:t>EXPENDITURE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3527652765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B91D70C1-D21B-24CA-9CFC-950EDE7171FB}"/>
              </a:ext>
            </a:extLst>
          </p:cNvPr>
          <p:cNvSpPr/>
          <p:nvPr/>
        </p:nvSpPr>
        <p:spPr>
          <a:xfrm>
            <a:off x="2901521" y="4340271"/>
            <a:ext cx="2164166" cy="136087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C3C724C-920C-7728-461E-8AB32F3689B0}"/>
              </a:ext>
            </a:extLst>
          </p:cNvPr>
          <p:cNvSpPr/>
          <p:nvPr/>
        </p:nvSpPr>
        <p:spPr>
          <a:xfrm>
            <a:off x="2155369" y="4346518"/>
            <a:ext cx="750645" cy="13824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Production Subsidies</a:t>
            </a:r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3F0F253-FA38-2C58-1509-1BB086BD6AD8}"/>
              </a:ext>
            </a:extLst>
          </p:cNvPr>
          <p:cNvCxnSpPr>
            <a:cxnSpLocks/>
          </p:cNvCxnSpPr>
          <p:nvPr/>
        </p:nvCxnSpPr>
        <p:spPr>
          <a:xfrm flipV="1">
            <a:off x="2166128" y="2354543"/>
            <a:ext cx="3151416" cy="260934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1346FA32-945C-0F30-5E04-D25B1393DD85}"/>
              </a:ext>
            </a:extLst>
          </p:cNvPr>
          <p:cNvGrpSpPr/>
          <p:nvPr/>
        </p:nvGrpSpPr>
        <p:grpSpPr>
          <a:xfrm>
            <a:off x="4974249" y="4255078"/>
            <a:ext cx="182880" cy="182880"/>
            <a:chOff x="5867354" y="2967593"/>
            <a:chExt cx="353418" cy="353418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9823A66A-97D0-84D0-E8B9-0CB00343B583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9E5CA1F-496C-B4B6-ACD0-E6B6185ED32F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BC5D669-4767-003A-779E-91858C1CE076}"/>
              </a:ext>
            </a:extLst>
          </p:cNvPr>
          <p:cNvCxnSpPr>
            <a:cxnSpLocks/>
          </p:cNvCxnSpPr>
          <p:nvPr/>
        </p:nvCxnSpPr>
        <p:spPr>
          <a:xfrm>
            <a:off x="5065689" y="4346518"/>
            <a:ext cx="0" cy="136575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61CD06C-6A9D-5F87-A010-BE2555F3420F}"/>
                  </a:ext>
                </a:extLst>
              </p:cNvPr>
              <p:cNvSpPr txBox="1"/>
              <p:nvPr/>
            </p:nvSpPr>
            <p:spPr>
              <a:xfrm>
                <a:off x="1603972" y="4164416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61CD06C-6A9D-5F87-A010-BE2555F34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164416"/>
                <a:ext cx="489301" cy="369332"/>
              </a:xfrm>
              <a:prstGeom prst="rect">
                <a:avLst/>
              </a:prstGeom>
              <a:blipFill>
                <a:blip r:embed="R2b2480c6a1214eac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7210B10-0858-32AA-BB1D-D3F8E2764B3A}"/>
                  </a:ext>
                </a:extLst>
              </p:cNvPr>
              <p:cNvSpPr txBox="1"/>
              <p:nvPr/>
            </p:nvSpPr>
            <p:spPr>
              <a:xfrm>
                <a:off x="4800928" y="5751012"/>
                <a:ext cx="524887" cy="372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7210B10-0858-32AA-BB1D-D3F8E2764B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928" y="5751012"/>
                <a:ext cx="524887" cy="372666"/>
              </a:xfrm>
              <a:prstGeom prst="rect">
                <a:avLst/>
              </a:prstGeom>
              <a:blipFill>
                <a:blip r:embed="Rf3c5fb5b96214b3b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C841923-E8F8-11AF-BDF0-C7036F9D0DE8}"/>
              </a:ext>
            </a:extLst>
          </p:cNvPr>
          <p:cNvCxnSpPr>
            <a:cxnSpLocks/>
          </p:cNvCxnSpPr>
          <p:nvPr/>
        </p:nvCxnSpPr>
        <p:spPr>
          <a:xfrm>
            <a:off x="2895264" y="4390140"/>
            <a:ext cx="0" cy="13608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CB5AFE-F25C-A9D4-AFCD-5A991E1635C7}"/>
                  </a:ext>
                </a:extLst>
              </p:cNvPr>
              <p:cNvSpPr txBox="1"/>
              <p:nvPr/>
            </p:nvSpPr>
            <p:spPr>
              <a:xfrm>
                <a:off x="2634481" y="5756711"/>
                <a:ext cx="524887" cy="376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CB5AFE-F25C-A9D4-AFCD-5A991E1635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4481" y="5756711"/>
                <a:ext cx="524887" cy="376065"/>
              </a:xfrm>
              <a:prstGeom prst="rect">
                <a:avLst/>
              </a:prstGeom>
              <a:blipFill>
                <a:blip r:embed="R9c44572af66f4624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ight Brace 19">
            <a:extLst>
              <a:ext uri="{FF2B5EF4-FFF2-40B4-BE49-F238E27FC236}">
                <a16:creationId xmlns:a16="http://schemas.microsoft.com/office/drawing/2014/main" id="{D4A79FA3-20CF-F9CC-E773-D3A387437676}"/>
              </a:ext>
            </a:extLst>
          </p:cNvPr>
          <p:cNvSpPr/>
          <p:nvPr/>
        </p:nvSpPr>
        <p:spPr>
          <a:xfrm rot="5400000">
            <a:off x="2431530" y="5856617"/>
            <a:ext cx="168855" cy="721176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ight Brace 26">
            <a:extLst>
              <a:ext uri="{FF2B5EF4-FFF2-40B4-BE49-F238E27FC236}">
                <a16:creationId xmlns:a16="http://schemas.microsoft.com/office/drawing/2014/main" id="{AF81442C-06D5-7406-1CC5-720FAFD2D246}"/>
              </a:ext>
            </a:extLst>
          </p:cNvPr>
          <p:cNvSpPr/>
          <p:nvPr/>
        </p:nvSpPr>
        <p:spPr>
          <a:xfrm rot="5400000">
            <a:off x="3914017" y="5151185"/>
            <a:ext cx="173736" cy="2129609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AF2BF51-6EE9-7893-ACAD-66B55F5216AE}"/>
              </a:ext>
            </a:extLst>
          </p:cNvPr>
          <p:cNvSpPr txBox="1"/>
          <p:nvPr/>
        </p:nvSpPr>
        <p:spPr>
          <a:xfrm>
            <a:off x="3458130" y="6319510"/>
            <a:ext cx="1085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IMPORTED</a:t>
            </a:r>
            <a:endParaRPr lang="en-GB" sz="14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80034FF-392B-9F30-26F8-F83C36E2C6EF}"/>
              </a:ext>
            </a:extLst>
          </p:cNvPr>
          <p:cNvSpPr txBox="1"/>
          <p:nvPr/>
        </p:nvSpPr>
        <p:spPr>
          <a:xfrm>
            <a:off x="1781171" y="6319510"/>
            <a:ext cx="1469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SUPPLIED DOMESTICALLY</a:t>
            </a:r>
            <a:endParaRPr lang="en-GB" sz="14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7290D09-495F-C03B-5B15-6B016CEEC708}"/>
              </a:ext>
            </a:extLst>
          </p:cNvPr>
          <p:cNvSpPr txBox="1"/>
          <p:nvPr/>
        </p:nvSpPr>
        <p:spPr>
          <a:xfrm>
            <a:off x="471505" y="4096014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WORLD</a:t>
            </a:r>
          </a:p>
          <a:p>
            <a:pPr algn="ctr"/>
            <a:r>
              <a:rPr lang="en-US" sz="1400" b="1" dirty="0"/>
              <a:t>PRICE</a:t>
            </a:r>
            <a:endParaRPr lang="en-GB" sz="1400" b="1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A07BFC9-486E-E9B2-70FB-EF13D83CE095}"/>
              </a:ext>
            </a:extLst>
          </p:cNvPr>
          <p:cNvCxnSpPr>
            <a:cxnSpLocks/>
          </p:cNvCxnSpPr>
          <p:nvPr/>
        </p:nvCxnSpPr>
        <p:spPr>
          <a:xfrm>
            <a:off x="1315689" y="4357624"/>
            <a:ext cx="3135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B9BFFAA-809E-4BA3-249F-640DDA987DA7}"/>
              </a:ext>
            </a:extLst>
          </p:cNvPr>
          <p:cNvCxnSpPr/>
          <p:nvPr/>
        </p:nvCxnSpPr>
        <p:spPr>
          <a:xfrm>
            <a:off x="2171697" y="4346518"/>
            <a:ext cx="385354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FFD90FA3-9272-8498-E591-C4FE40BFDCD9}"/>
              </a:ext>
            </a:extLst>
          </p:cNvPr>
          <p:cNvSpPr/>
          <p:nvPr/>
        </p:nvSpPr>
        <p:spPr>
          <a:xfrm>
            <a:off x="6582900" y="2946138"/>
            <a:ext cx="1676297" cy="810792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FRE-TRADE EQUILIBRIUM</a:t>
            </a:r>
            <a:endParaRPr lang="en-GB" b="1" dirty="0">
              <a:solidFill>
                <a:schemeClr val="tx1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F4B71BA-C1FB-BC66-13D4-42ACE7B5D820}"/>
              </a:ext>
            </a:extLst>
          </p:cNvPr>
          <p:cNvGrpSpPr/>
          <p:nvPr/>
        </p:nvGrpSpPr>
        <p:grpSpPr>
          <a:xfrm>
            <a:off x="2805485" y="4256232"/>
            <a:ext cx="182880" cy="182880"/>
            <a:chOff x="5867354" y="2967593"/>
            <a:chExt cx="353418" cy="353418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56BA071-BE27-9B2B-9CC2-811C13908356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50D67DD-B1DE-DFC6-5BAA-E640BB1339F3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D4A395C8-09F7-0197-E169-CCD3C6A7F1FF}"/>
              </a:ext>
            </a:extLst>
          </p:cNvPr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6D9460-8525-B5A3-267E-8BB85951E300}"/>
              </a:ext>
            </a:extLst>
          </p:cNvPr>
          <p:cNvSpPr txBox="1"/>
          <p:nvPr/>
        </p:nvSpPr>
        <p:spPr>
          <a:xfrm>
            <a:off x="5446268" y="1867895"/>
            <a:ext cx="2123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</a:rPr>
              <a:t>1</a:t>
            </a:r>
            <a:endParaRPr lang="en-GB" sz="1200" b="1" baseline="-25000" dirty="0">
              <a:solidFill>
                <a:srgbClr val="C00000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5320AD1-DF10-E480-B160-02E650D3B9D4}"/>
              </a:ext>
            </a:extLst>
          </p:cNvPr>
          <p:cNvCxnSpPr/>
          <p:nvPr/>
        </p:nvCxnSpPr>
        <p:spPr>
          <a:xfrm>
            <a:off x="1892770" y="5271911"/>
            <a:ext cx="556919" cy="0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1F1A0D3-470F-B43F-6ED2-F7FD3B08827F}"/>
              </a:ext>
            </a:extLst>
          </p:cNvPr>
          <p:cNvSpPr txBox="1"/>
          <p:nvPr/>
        </p:nvSpPr>
        <p:spPr>
          <a:xfrm>
            <a:off x="789916" y="5003830"/>
            <a:ext cx="1085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PRODUCER REVENUE</a:t>
            </a:r>
            <a:endParaRPr lang="en-GB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8E4E6F9-D522-CE2A-CAAA-4166C806DB46}"/>
              </a:ext>
            </a:extLst>
          </p:cNvPr>
          <p:cNvSpPr txBox="1"/>
          <p:nvPr/>
        </p:nvSpPr>
        <p:spPr>
          <a:xfrm>
            <a:off x="2895264" y="4793932"/>
            <a:ext cx="2170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IMPORT</a:t>
            </a:r>
            <a:br>
              <a:rPr lang="en-US" sz="1400" b="1" dirty="0"/>
            </a:br>
            <a:r>
              <a:rPr lang="en-US" sz="1400" b="1" dirty="0"/>
              <a:t>EXPENDITURE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1942094367"/>
      </p:ext>
    </p:extLst>
  </p:cSld>
  <p:clrMapOvr>
    <a:masterClrMapping/>
  </p:clrMapOvr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9DA6450-9369-5297-2FC8-705C8EBED197}"/>
              </a:ext>
            </a:extLst>
          </p:cNvPr>
          <p:cNvSpPr/>
          <p:nvPr/>
        </p:nvSpPr>
        <p:spPr>
          <a:xfrm>
            <a:off x="2143375" y="4342734"/>
            <a:ext cx="765110" cy="626483"/>
          </a:xfrm>
          <a:custGeom>
            <a:avLst/>
            <a:gdLst>
              <a:gd name="connsiteX0" fmla="*/ 2666 w 765110"/>
              <a:gd name="connsiteY0" fmla="*/ 5331 h 626483"/>
              <a:gd name="connsiteX1" fmla="*/ 765110 w 765110"/>
              <a:gd name="connsiteY1" fmla="*/ 0 h 626483"/>
              <a:gd name="connsiteX2" fmla="*/ 0 w 765110"/>
              <a:gd name="connsiteY2" fmla="*/ 626483 h 626483"/>
              <a:gd name="connsiteX3" fmla="*/ 2666 w 765110"/>
              <a:gd name="connsiteY3" fmla="*/ 5331 h 626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5110" h="626483">
                <a:moveTo>
                  <a:pt x="2666" y="5331"/>
                </a:moveTo>
                <a:lnTo>
                  <a:pt x="765110" y="0"/>
                </a:lnTo>
                <a:lnTo>
                  <a:pt x="0" y="626483"/>
                </a:lnTo>
                <a:cubicBezTo>
                  <a:pt x="1777" y="420321"/>
                  <a:pt x="3555" y="214159"/>
                  <a:pt x="2666" y="533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">
            <a:extLst>
              <a:ext uri="{FF2B5EF4-FFF2-40B4-BE49-F238E27FC236}">
                <a16:creationId xmlns:a16="http://schemas.microsoft.com/office/drawing/2014/main" id="{1C12721A-735F-8991-9380-27E388E23182}"/>
              </a:ext>
            </a:extLst>
          </p:cNvPr>
          <p:cNvSpPr/>
          <p:nvPr/>
        </p:nvSpPr>
        <p:spPr>
          <a:xfrm>
            <a:off x="2163537" y="2237014"/>
            <a:ext cx="2902152" cy="2104057"/>
          </a:xfrm>
          <a:custGeom>
            <a:avLst/>
            <a:gdLst>
              <a:gd name="connsiteX0" fmla="*/ 0 w 3298371"/>
              <a:gd name="connsiteY0" fmla="*/ 0 h 2392136"/>
              <a:gd name="connsiteX1" fmla="*/ 3298371 w 3298371"/>
              <a:gd name="connsiteY1" fmla="*/ 2392136 h 2392136"/>
              <a:gd name="connsiteX2" fmla="*/ 8164 w 3298371"/>
              <a:gd name="connsiteY2" fmla="*/ 2392136 h 2392136"/>
              <a:gd name="connsiteX3" fmla="*/ 0 w 3298371"/>
              <a:gd name="connsiteY3" fmla="*/ 0 h 2392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98371" h="2392136">
                <a:moveTo>
                  <a:pt x="0" y="0"/>
                </a:moveTo>
                <a:lnTo>
                  <a:pt x="3298371" y="2392136"/>
                </a:lnTo>
                <a:lnTo>
                  <a:pt x="8164" y="2392136"/>
                </a:lnTo>
                <a:cubicBezTo>
                  <a:pt x="5443" y="1594757"/>
                  <a:pt x="2721" y="797379"/>
                  <a:pt x="0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72F3080-290C-3E70-4987-4D82BBE02687}"/>
              </a:ext>
            </a:extLst>
          </p:cNvPr>
          <p:cNvSpPr txBox="1"/>
          <p:nvPr/>
        </p:nvSpPr>
        <p:spPr>
          <a:xfrm>
            <a:off x="2533310" y="3450964"/>
            <a:ext cx="673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CS</a:t>
            </a:r>
            <a:r>
              <a:rPr lang="en-US" b="1" baseline="-25000" dirty="0">
                <a:solidFill>
                  <a:srgbClr val="002060"/>
                </a:solidFill>
              </a:rPr>
              <a:t>1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Production Subsidies</a:t>
            </a:r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3F0F253-FA38-2C58-1509-1BB086BD6AD8}"/>
              </a:ext>
            </a:extLst>
          </p:cNvPr>
          <p:cNvCxnSpPr>
            <a:cxnSpLocks/>
          </p:cNvCxnSpPr>
          <p:nvPr/>
        </p:nvCxnSpPr>
        <p:spPr>
          <a:xfrm flipV="1">
            <a:off x="2166128" y="2354543"/>
            <a:ext cx="3151416" cy="260934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1346FA32-945C-0F30-5E04-D25B1393DD85}"/>
              </a:ext>
            </a:extLst>
          </p:cNvPr>
          <p:cNvGrpSpPr/>
          <p:nvPr/>
        </p:nvGrpSpPr>
        <p:grpSpPr>
          <a:xfrm>
            <a:off x="4974249" y="4255078"/>
            <a:ext cx="182880" cy="182880"/>
            <a:chOff x="5867354" y="2967593"/>
            <a:chExt cx="353418" cy="353418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9823A66A-97D0-84D0-E8B9-0CB00343B583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9E5CA1F-496C-B4B6-ACD0-E6B6185ED32F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BC5D669-4767-003A-779E-91858C1CE076}"/>
              </a:ext>
            </a:extLst>
          </p:cNvPr>
          <p:cNvCxnSpPr>
            <a:cxnSpLocks/>
          </p:cNvCxnSpPr>
          <p:nvPr/>
        </p:nvCxnSpPr>
        <p:spPr>
          <a:xfrm>
            <a:off x="5065689" y="4346518"/>
            <a:ext cx="0" cy="136575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61CD06C-6A9D-5F87-A010-BE2555F3420F}"/>
                  </a:ext>
                </a:extLst>
              </p:cNvPr>
              <p:cNvSpPr txBox="1"/>
              <p:nvPr/>
            </p:nvSpPr>
            <p:spPr>
              <a:xfrm>
                <a:off x="1603972" y="4164416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61CD06C-6A9D-5F87-A010-BE2555F34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164416"/>
                <a:ext cx="489301" cy="369332"/>
              </a:xfrm>
              <a:prstGeom prst="rect">
                <a:avLst/>
              </a:prstGeom>
              <a:blipFill>
                <a:blip r:embed="R97c252fb03174cfe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7210B10-0858-32AA-BB1D-D3F8E2764B3A}"/>
                  </a:ext>
                </a:extLst>
              </p:cNvPr>
              <p:cNvSpPr txBox="1"/>
              <p:nvPr/>
            </p:nvSpPr>
            <p:spPr>
              <a:xfrm>
                <a:off x="4800928" y="5751012"/>
                <a:ext cx="524887" cy="372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7210B10-0858-32AA-BB1D-D3F8E2764B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928" y="5751012"/>
                <a:ext cx="524887" cy="372666"/>
              </a:xfrm>
              <a:prstGeom prst="rect">
                <a:avLst/>
              </a:prstGeom>
              <a:blipFill>
                <a:blip r:embed="R066b82c5a76d48c9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C841923-E8F8-11AF-BDF0-C7036F9D0DE8}"/>
              </a:ext>
            </a:extLst>
          </p:cNvPr>
          <p:cNvCxnSpPr>
            <a:cxnSpLocks/>
          </p:cNvCxnSpPr>
          <p:nvPr/>
        </p:nvCxnSpPr>
        <p:spPr>
          <a:xfrm>
            <a:off x="2899725" y="4351404"/>
            <a:ext cx="0" cy="13608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CB5AFE-F25C-A9D4-AFCD-5A991E1635C7}"/>
                  </a:ext>
                </a:extLst>
              </p:cNvPr>
              <p:cNvSpPr txBox="1"/>
              <p:nvPr/>
            </p:nvSpPr>
            <p:spPr>
              <a:xfrm>
                <a:off x="2634481" y="5756711"/>
                <a:ext cx="524887" cy="376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CB5AFE-F25C-A9D4-AFCD-5A991E1635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4481" y="5756711"/>
                <a:ext cx="524887" cy="376065"/>
              </a:xfrm>
              <a:prstGeom prst="rect">
                <a:avLst/>
              </a:prstGeom>
              <a:blipFill>
                <a:blip r:embed="R6102925ee7a24775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ight Brace 19">
            <a:extLst>
              <a:ext uri="{FF2B5EF4-FFF2-40B4-BE49-F238E27FC236}">
                <a16:creationId xmlns:a16="http://schemas.microsoft.com/office/drawing/2014/main" id="{D4A79FA3-20CF-F9CC-E773-D3A387437676}"/>
              </a:ext>
            </a:extLst>
          </p:cNvPr>
          <p:cNvSpPr/>
          <p:nvPr/>
        </p:nvSpPr>
        <p:spPr>
          <a:xfrm rot="5400000">
            <a:off x="2431530" y="5856617"/>
            <a:ext cx="168855" cy="721176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ight Brace 26">
            <a:extLst>
              <a:ext uri="{FF2B5EF4-FFF2-40B4-BE49-F238E27FC236}">
                <a16:creationId xmlns:a16="http://schemas.microsoft.com/office/drawing/2014/main" id="{AF81442C-06D5-7406-1CC5-720FAFD2D246}"/>
              </a:ext>
            </a:extLst>
          </p:cNvPr>
          <p:cNvSpPr/>
          <p:nvPr/>
        </p:nvSpPr>
        <p:spPr>
          <a:xfrm rot="5400000">
            <a:off x="3914017" y="5151185"/>
            <a:ext cx="173736" cy="2129609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AF2BF51-6EE9-7893-ACAD-66B55F5216AE}"/>
              </a:ext>
            </a:extLst>
          </p:cNvPr>
          <p:cNvSpPr txBox="1"/>
          <p:nvPr/>
        </p:nvSpPr>
        <p:spPr>
          <a:xfrm>
            <a:off x="3458130" y="6319510"/>
            <a:ext cx="1085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IMPORTED</a:t>
            </a:r>
            <a:endParaRPr lang="en-GB" sz="14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80034FF-392B-9F30-26F8-F83C36E2C6EF}"/>
              </a:ext>
            </a:extLst>
          </p:cNvPr>
          <p:cNvSpPr txBox="1"/>
          <p:nvPr/>
        </p:nvSpPr>
        <p:spPr>
          <a:xfrm>
            <a:off x="1781171" y="6319510"/>
            <a:ext cx="1469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SUPPLIED DOMESTICALLY</a:t>
            </a:r>
            <a:endParaRPr lang="en-GB" sz="14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7290D09-495F-C03B-5B15-6B016CEEC708}"/>
              </a:ext>
            </a:extLst>
          </p:cNvPr>
          <p:cNvSpPr txBox="1"/>
          <p:nvPr/>
        </p:nvSpPr>
        <p:spPr>
          <a:xfrm>
            <a:off x="471505" y="4096014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WORLD</a:t>
            </a:r>
          </a:p>
          <a:p>
            <a:pPr algn="ctr"/>
            <a:r>
              <a:rPr lang="en-US" sz="1400" b="1" dirty="0"/>
              <a:t>PRICE</a:t>
            </a:r>
            <a:endParaRPr lang="en-GB" sz="1400" b="1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A07BFC9-486E-E9B2-70FB-EF13D83CE095}"/>
              </a:ext>
            </a:extLst>
          </p:cNvPr>
          <p:cNvCxnSpPr>
            <a:cxnSpLocks/>
          </p:cNvCxnSpPr>
          <p:nvPr/>
        </p:nvCxnSpPr>
        <p:spPr>
          <a:xfrm>
            <a:off x="1315689" y="4357624"/>
            <a:ext cx="3135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B9BFFAA-809E-4BA3-249F-640DDA987DA7}"/>
              </a:ext>
            </a:extLst>
          </p:cNvPr>
          <p:cNvCxnSpPr/>
          <p:nvPr/>
        </p:nvCxnSpPr>
        <p:spPr>
          <a:xfrm>
            <a:off x="2171697" y="4346518"/>
            <a:ext cx="385354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FFD90FA3-9272-8498-E591-C4FE40BFDCD9}"/>
              </a:ext>
            </a:extLst>
          </p:cNvPr>
          <p:cNvSpPr/>
          <p:nvPr/>
        </p:nvSpPr>
        <p:spPr>
          <a:xfrm>
            <a:off x="6582900" y="2946138"/>
            <a:ext cx="1676297" cy="810792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FRE-TRADE EQUILIBRIUM</a:t>
            </a:r>
            <a:endParaRPr lang="en-GB" b="1" dirty="0">
              <a:solidFill>
                <a:schemeClr val="tx1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F4B71BA-C1FB-BC66-13D4-42ACE7B5D820}"/>
              </a:ext>
            </a:extLst>
          </p:cNvPr>
          <p:cNvGrpSpPr/>
          <p:nvPr/>
        </p:nvGrpSpPr>
        <p:grpSpPr>
          <a:xfrm>
            <a:off x="2805485" y="4256232"/>
            <a:ext cx="182880" cy="182880"/>
            <a:chOff x="5867354" y="2967593"/>
            <a:chExt cx="353418" cy="353418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56BA071-BE27-9B2B-9CC2-811C13908356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50D67DD-B1DE-DFC6-5BAA-E640BB1339F3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4007691B-D619-8CC4-A0CD-F870A4C30194}"/>
              </a:ext>
            </a:extLst>
          </p:cNvPr>
          <p:cNvSpPr txBox="1"/>
          <p:nvPr/>
        </p:nvSpPr>
        <p:spPr>
          <a:xfrm>
            <a:off x="2117770" y="4910355"/>
            <a:ext cx="673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PS</a:t>
            </a:r>
            <a:r>
              <a:rPr lang="en-US" b="1" baseline="-25000" dirty="0">
                <a:solidFill>
                  <a:srgbClr val="C00000"/>
                </a:solidFill>
              </a:rPr>
              <a:t>1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4957D6D-2B6F-511D-51EF-3503D14BC6DC}"/>
              </a:ext>
            </a:extLst>
          </p:cNvPr>
          <p:cNvCxnSpPr/>
          <p:nvPr/>
        </p:nvCxnSpPr>
        <p:spPr>
          <a:xfrm flipV="1">
            <a:off x="2454413" y="4501855"/>
            <a:ext cx="0" cy="38231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4F28D212-E55C-E984-2793-3B106A82B4AE}"/>
              </a:ext>
            </a:extLst>
          </p:cNvPr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0FF1307-5F84-949F-4603-445FB0806F6B}"/>
              </a:ext>
            </a:extLst>
          </p:cNvPr>
          <p:cNvSpPr txBox="1"/>
          <p:nvPr/>
        </p:nvSpPr>
        <p:spPr>
          <a:xfrm>
            <a:off x="5446268" y="1867895"/>
            <a:ext cx="2123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</a:rPr>
              <a:t>1</a:t>
            </a:r>
            <a:endParaRPr lang="en-GB" sz="1200" b="1" baseline="-25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612926"/>
      </p:ext>
    </p:extLst>
  </p:cSld>
  <p:clrMapOvr>
    <a:masterClrMapping/>
  </p:clrMapOvr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7F1F06B1-24CF-1C4F-6B5A-C0BB65875C58}"/>
              </a:ext>
            </a:extLst>
          </p:cNvPr>
          <p:cNvSpPr/>
          <p:nvPr/>
        </p:nvSpPr>
        <p:spPr>
          <a:xfrm>
            <a:off x="2176399" y="3744534"/>
            <a:ext cx="1454025" cy="61309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29778A8-1E7E-BD41-F422-AA71C62F7E4A}"/>
              </a:ext>
            </a:extLst>
          </p:cNvPr>
          <p:cNvSpPr txBox="1"/>
          <p:nvPr/>
        </p:nvSpPr>
        <p:spPr>
          <a:xfrm>
            <a:off x="2178867" y="3100148"/>
            <a:ext cx="1398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SUBSIDY EXPENDITURE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76B6E43-22DE-9F88-644D-6100BD64AE26}"/>
              </a:ext>
            </a:extLst>
          </p:cNvPr>
          <p:cNvSpPr/>
          <p:nvPr/>
        </p:nvSpPr>
        <p:spPr>
          <a:xfrm>
            <a:off x="2145516" y="4340271"/>
            <a:ext cx="2920171" cy="136087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BD1AA48-E54B-EB68-7D20-D76A272F0EAA}"/>
              </a:ext>
            </a:extLst>
          </p:cNvPr>
          <p:cNvCxnSpPr>
            <a:cxnSpLocks/>
          </p:cNvCxnSpPr>
          <p:nvPr/>
        </p:nvCxnSpPr>
        <p:spPr>
          <a:xfrm flipV="1">
            <a:off x="2166128" y="2953366"/>
            <a:ext cx="3151416" cy="2609343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Production Subsidies</a:t>
            </a:r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3F0F253-FA38-2C58-1509-1BB086BD6AD8}"/>
              </a:ext>
            </a:extLst>
          </p:cNvPr>
          <p:cNvCxnSpPr>
            <a:cxnSpLocks/>
          </p:cNvCxnSpPr>
          <p:nvPr/>
        </p:nvCxnSpPr>
        <p:spPr>
          <a:xfrm flipV="1">
            <a:off x="2166128" y="2354543"/>
            <a:ext cx="3151416" cy="260934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1346FA32-945C-0F30-5E04-D25B1393DD85}"/>
              </a:ext>
            </a:extLst>
          </p:cNvPr>
          <p:cNvGrpSpPr/>
          <p:nvPr/>
        </p:nvGrpSpPr>
        <p:grpSpPr>
          <a:xfrm>
            <a:off x="4974249" y="4255078"/>
            <a:ext cx="182880" cy="182880"/>
            <a:chOff x="5867354" y="2967593"/>
            <a:chExt cx="353418" cy="353418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9823A66A-97D0-84D0-E8B9-0CB00343B583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9E5CA1F-496C-B4B6-ACD0-E6B6185ED32F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BC5D669-4767-003A-779E-91858C1CE076}"/>
              </a:ext>
            </a:extLst>
          </p:cNvPr>
          <p:cNvCxnSpPr>
            <a:cxnSpLocks/>
          </p:cNvCxnSpPr>
          <p:nvPr/>
        </p:nvCxnSpPr>
        <p:spPr>
          <a:xfrm>
            <a:off x="5065689" y="4346518"/>
            <a:ext cx="0" cy="136575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61CD06C-6A9D-5F87-A010-BE2555F3420F}"/>
                  </a:ext>
                </a:extLst>
              </p:cNvPr>
              <p:cNvSpPr txBox="1"/>
              <p:nvPr/>
            </p:nvSpPr>
            <p:spPr>
              <a:xfrm>
                <a:off x="1603972" y="4164416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61CD06C-6A9D-5F87-A010-BE2555F34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164416"/>
                <a:ext cx="489301" cy="369332"/>
              </a:xfrm>
              <a:prstGeom prst="rect">
                <a:avLst/>
              </a:prstGeom>
              <a:blipFill>
                <a:blip r:embed="R523cf719b70d42d9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7210B10-0858-32AA-BB1D-D3F8E2764B3A}"/>
                  </a:ext>
                </a:extLst>
              </p:cNvPr>
              <p:cNvSpPr txBox="1"/>
              <p:nvPr/>
            </p:nvSpPr>
            <p:spPr>
              <a:xfrm>
                <a:off x="4800928" y="5751012"/>
                <a:ext cx="524887" cy="372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7210B10-0858-32AA-BB1D-D3F8E2764B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928" y="5751012"/>
                <a:ext cx="524887" cy="372666"/>
              </a:xfrm>
              <a:prstGeom prst="rect">
                <a:avLst/>
              </a:prstGeom>
              <a:blipFill>
                <a:blip r:embed="Rdcc3a244f3ac4833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C841923-E8F8-11AF-BDF0-C7036F9D0DE8}"/>
              </a:ext>
            </a:extLst>
          </p:cNvPr>
          <p:cNvCxnSpPr>
            <a:cxnSpLocks/>
          </p:cNvCxnSpPr>
          <p:nvPr/>
        </p:nvCxnSpPr>
        <p:spPr>
          <a:xfrm>
            <a:off x="3633224" y="3744533"/>
            <a:ext cx="0" cy="196774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CB5AFE-F25C-A9D4-AFCD-5A991E1635C7}"/>
                  </a:ext>
                </a:extLst>
              </p:cNvPr>
              <p:cNvSpPr txBox="1"/>
              <p:nvPr/>
            </p:nvSpPr>
            <p:spPr>
              <a:xfrm>
                <a:off x="3366787" y="5756711"/>
                <a:ext cx="529824" cy="3766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CB5AFE-F25C-A9D4-AFCD-5A991E1635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787" y="5756711"/>
                <a:ext cx="529824" cy="376642"/>
              </a:xfrm>
              <a:prstGeom prst="rect">
                <a:avLst/>
              </a:prstGeom>
              <a:blipFill>
                <a:blip r:embed="R00894d1600544c40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67290D09-495F-C03B-5B15-6B016CEEC708}"/>
              </a:ext>
            </a:extLst>
          </p:cNvPr>
          <p:cNvSpPr txBox="1"/>
          <p:nvPr/>
        </p:nvSpPr>
        <p:spPr>
          <a:xfrm>
            <a:off x="471505" y="4096014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WORLD</a:t>
            </a:r>
          </a:p>
          <a:p>
            <a:pPr algn="ctr"/>
            <a:r>
              <a:rPr lang="en-US" sz="1400" b="1" dirty="0"/>
              <a:t>PRICE</a:t>
            </a:r>
            <a:endParaRPr lang="en-GB" sz="1400" b="1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A07BFC9-486E-E9B2-70FB-EF13D83CE095}"/>
              </a:ext>
            </a:extLst>
          </p:cNvPr>
          <p:cNvCxnSpPr>
            <a:cxnSpLocks/>
          </p:cNvCxnSpPr>
          <p:nvPr/>
        </p:nvCxnSpPr>
        <p:spPr>
          <a:xfrm>
            <a:off x="1315689" y="4357624"/>
            <a:ext cx="3135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B9BFFAA-809E-4BA3-249F-640DDA987DA7}"/>
              </a:ext>
            </a:extLst>
          </p:cNvPr>
          <p:cNvCxnSpPr/>
          <p:nvPr/>
        </p:nvCxnSpPr>
        <p:spPr>
          <a:xfrm>
            <a:off x="2171697" y="4346518"/>
            <a:ext cx="385354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F4B71BA-C1FB-BC66-13D4-42ACE7B5D820}"/>
              </a:ext>
            </a:extLst>
          </p:cNvPr>
          <p:cNvGrpSpPr/>
          <p:nvPr/>
        </p:nvGrpSpPr>
        <p:grpSpPr>
          <a:xfrm>
            <a:off x="3538984" y="4256232"/>
            <a:ext cx="182880" cy="182880"/>
            <a:chOff x="5867354" y="2967593"/>
            <a:chExt cx="353418" cy="353418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56BA071-BE27-9B2B-9CC2-811C13908356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50D67DD-B1DE-DFC6-5BAA-E640BB1339F3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FD91A50B-D3D6-6025-14D4-497D44C29628}"/>
              </a:ext>
            </a:extLst>
          </p:cNvPr>
          <p:cNvSpPr txBox="1"/>
          <p:nvPr/>
        </p:nvSpPr>
        <p:spPr>
          <a:xfrm>
            <a:off x="5300238" y="2601615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</a:t>
            </a:r>
            <a:r>
              <a:rPr lang="en-US" b="1" baseline="-25000" dirty="0">
                <a:solidFill>
                  <a:schemeClr val="accent4"/>
                </a:solidFill>
              </a:rPr>
              <a:t>D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1145592-D175-2924-03D0-B95DFDF2A23E}"/>
              </a:ext>
            </a:extLst>
          </p:cNvPr>
          <p:cNvSpPr txBox="1"/>
          <p:nvPr/>
        </p:nvSpPr>
        <p:spPr>
          <a:xfrm>
            <a:off x="5446268" y="2534851"/>
            <a:ext cx="2123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4"/>
                </a:solidFill>
              </a:rPr>
              <a:t>2</a:t>
            </a:r>
            <a:endParaRPr lang="en-GB" sz="1200" b="1" baseline="-25000" dirty="0">
              <a:solidFill>
                <a:schemeClr val="accent4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DAD04F7-B7C5-0190-79AC-30922F966C47}"/>
              </a:ext>
            </a:extLst>
          </p:cNvPr>
          <p:cNvSpPr txBox="1"/>
          <p:nvPr/>
        </p:nvSpPr>
        <p:spPr>
          <a:xfrm>
            <a:off x="5446268" y="1867895"/>
            <a:ext cx="2123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</a:rPr>
              <a:t>1</a:t>
            </a:r>
            <a:endParaRPr lang="en-GB" sz="1200" b="1" baseline="-25000" dirty="0">
              <a:solidFill>
                <a:srgbClr val="C00000"/>
              </a:solidFill>
            </a:endParaRPr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1A53FFDE-4C3C-B49A-5131-FEE31D6E384C}"/>
              </a:ext>
            </a:extLst>
          </p:cNvPr>
          <p:cNvSpPr/>
          <p:nvPr/>
        </p:nvSpPr>
        <p:spPr>
          <a:xfrm>
            <a:off x="5017755" y="2715016"/>
            <a:ext cx="182880" cy="238350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55C83F2-F1CC-754A-F1B4-3D64EF69205D}"/>
              </a:ext>
            </a:extLst>
          </p:cNvPr>
          <p:cNvCxnSpPr/>
          <p:nvPr/>
        </p:nvCxnSpPr>
        <p:spPr>
          <a:xfrm>
            <a:off x="2015159" y="4963886"/>
            <a:ext cx="0" cy="631844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4355E1D5-B7ED-CDE0-1152-FCFE3EBC20BE}"/>
              </a:ext>
            </a:extLst>
          </p:cNvPr>
          <p:cNvSpPr txBox="1"/>
          <p:nvPr/>
        </p:nvSpPr>
        <p:spPr>
          <a:xfrm>
            <a:off x="1003999" y="5004128"/>
            <a:ext cx="9589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PER UNIT</a:t>
            </a:r>
            <a:br>
              <a:rPr lang="en-US" sz="1400" b="1" dirty="0"/>
            </a:br>
            <a:r>
              <a:rPr lang="en-US" sz="1400" b="1" dirty="0"/>
              <a:t>SUBSIDY</a:t>
            </a:r>
            <a:endParaRPr lang="en-GB" sz="14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A720F27-9F06-C4F8-81A9-0FD52109AA20}"/>
              </a:ext>
            </a:extLst>
          </p:cNvPr>
          <p:cNvSpPr txBox="1"/>
          <p:nvPr/>
        </p:nvSpPr>
        <p:spPr>
          <a:xfrm>
            <a:off x="3630421" y="4841884"/>
            <a:ext cx="14442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CONSUMER</a:t>
            </a:r>
            <a:br>
              <a:rPr lang="en-US" sz="1400" b="1" dirty="0"/>
            </a:br>
            <a:r>
              <a:rPr lang="en-US" sz="1400" b="1" dirty="0"/>
              <a:t>EXPENDITURE</a:t>
            </a:r>
            <a:endParaRPr lang="en-GB" sz="1400" b="1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9F260EE-74CA-3584-D668-C7C364542E5B}"/>
              </a:ext>
            </a:extLst>
          </p:cNvPr>
          <p:cNvSpPr/>
          <p:nvPr/>
        </p:nvSpPr>
        <p:spPr>
          <a:xfrm>
            <a:off x="6769787" y="2673350"/>
            <a:ext cx="1676297" cy="92745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SUBSIDY EQUILIBRIUM</a:t>
            </a:r>
            <a:endParaRPr lang="en-GB" b="1" dirty="0">
              <a:solidFill>
                <a:schemeClr val="tx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116F4D6-785C-9AF8-240B-CA2BBD482981}"/>
              </a:ext>
            </a:extLst>
          </p:cNvPr>
          <p:cNvCxnSpPr>
            <a:cxnSpLocks/>
          </p:cNvCxnSpPr>
          <p:nvPr/>
        </p:nvCxnSpPr>
        <p:spPr>
          <a:xfrm flipH="1">
            <a:off x="2155370" y="3744533"/>
            <a:ext cx="146741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1E1A46BF-973A-CED3-65BD-CA7F7AD46AB8}"/>
                  </a:ext>
                </a:extLst>
              </p:cNvPr>
              <p:cNvSpPr txBox="1"/>
              <p:nvPr/>
            </p:nvSpPr>
            <p:spPr>
              <a:xfrm>
                <a:off x="1601503" y="3572264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1E1A46BF-973A-CED3-65BD-CA7F7AD46A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1503" y="3572264"/>
                <a:ext cx="494238" cy="369332"/>
              </a:xfrm>
              <a:prstGeom prst="rect">
                <a:avLst/>
              </a:prstGeom>
              <a:blipFill>
                <a:blip r:embed="Rc095d433fb24427b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2039BED6-FE52-93E8-1AE0-EB4F8FFEA03D}"/>
              </a:ext>
            </a:extLst>
          </p:cNvPr>
          <p:cNvCxnSpPr>
            <a:cxnSpLocks/>
          </p:cNvCxnSpPr>
          <p:nvPr/>
        </p:nvCxnSpPr>
        <p:spPr>
          <a:xfrm>
            <a:off x="2867628" y="3623368"/>
            <a:ext cx="0" cy="30040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2742539"/>
      </p:ext>
    </p:extLst>
  </p:cSld>
  <p:clrMapOvr>
    <a:masterClrMapping/>
  </p:clrMapOvr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EFB50B10-5505-0E88-0FB8-81C1D150C0C5}"/>
              </a:ext>
            </a:extLst>
          </p:cNvPr>
          <p:cNvSpPr/>
          <p:nvPr/>
        </p:nvSpPr>
        <p:spPr>
          <a:xfrm>
            <a:off x="3630424" y="4340271"/>
            <a:ext cx="1435263" cy="136087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FD182FA-DEAC-E4B1-257D-98F3F64B0F28}"/>
              </a:ext>
            </a:extLst>
          </p:cNvPr>
          <p:cNvSpPr txBox="1"/>
          <p:nvPr/>
        </p:nvSpPr>
        <p:spPr>
          <a:xfrm>
            <a:off x="3652953" y="5137242"/>
            <a:ext cx="14217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IMPORT</a:t>
            </a:r>
            <a:br>
              <a:rPr lang="en-US" sz="1400" b="1" dirty="0"/>
            </a:br>
            <a:r>
              <a:rPr lang="en-US" sz="1400" b="1" dirty="0"/>
              <a:t>EXPENDITURE</a:t>
            </a:r>
            <a:endParaRPr lang="en-GB" sz="1400" b="1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4B9F295-4A9E-DE83-14BF-289CF7EBD425}"/>
              </a:ext>
            </a:extLst>
          </p:cNvPr>
          <p:cNvSpPr/>
          <p:nvPr/>
        </p:nvSpPr>
        <p:spPr>
          <a:xfrm>
            <a:off x="2176399" y="3744533"/>
            <a:ext cx="1454025" cy="196774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BD1AA48-E54B-EB68-7D20-D76A272F0EAA}"/>
              </a:ext>
            </a:extLst>
          </p:cNvPr>
          <p:cNvCxnSpPr>
            <a:cxnSpLocks/>
          </p:cNvCxnSpPr>
          <p:nvPr/>
        </p:nvCxnSpPr>
        <p:spPr>
          <a:xfrm flipV="1">
            <a:off x="2166128" y="2953366"/>
            <a:ext cx="3151416" cy="2609343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Production Subsidies</a:t>
            </a:r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3F0F253-FA38-2C58-1509-1BB086BD6AD8}"/>
              </a:ext>
            </a:extLst>
          </p:cNvPr>
          <p:cNvCxnSpPr>
            <a:cxnSpLocks/>
          </p:cNvCxnSpPr>
          <p:nvPr/>
        </p:nvCxnSpPr>
        <p:spPr>
          <a:xfrm flipV="1">
            <a:off x="2166128" y="2354543"/>
            <a:ext cx="3151416" cy="260934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1346FA32-945C-0F30-5E04-D25B1393DD85}"/>
              </a:ext>
            </a:extLst>
          </p:cNvPr>
          <p:cNvGrpSpPr/>
          <p:nvPr/>
        </p:nvGrpSpPr>
        <p:grpSpPr>
          <a:xfrm>
            <a:off x="4974249" y="4255078"/>
            <a:ext cx="182880" cy="182880"/>
            <a:chOff x="5867354" y="2967593"/>
            <a:chExt cx="353418" cy="353418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9823A66A-97D0-84D0-E8B9-0CB00343B583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9E5CA1F-496C-B4B6-ACD0-E6B6185ED32F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BC5D669-4767-003A-779E-91858C1CE076}"/>
              </a:ext>
            </a:extLst>
          </p:cNvPr>
          <p:cNvCxnSpPr>
            <a:cxnSpLocks/>
          </p:cNvCxnSpPr>
          <p:nvPr/>
        </p:nvCxnSpPr>
        <p:spPr>
          <a:xfrm>
            <a:off x="5065689" y="4346518"/>
            <a:ext cx="0" cy="136575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61CD06C-6A9D-5F87-A010-BE2555F3420F}"/>
                  </a:ext>
                </a:extLst>
              </p:cNvPr>
              <p:cNvSpPr txBox="1"/>
              <p:nvPr/>
            </p:nvSpPr>
            <p:spPr>
              <a:xfrm>
                <a:off x="1603972" y="4164416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61CD06C-6A9D-5F87-A010-BE2555F34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164416"/>
                <a:ext cx="489301" cy="369332"/>
              </a:xfrm>
              <a:prstGeom prst="rect">
                <a:avLst/>
              </a:prstGeom>
              <a:blipFill>
                <a:blip r:embed="R9c988e07227f4a7e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7210B10-0858-32AA-BB1D-D3F8E2764B3A}"/>
                  </a:ext>
                </a:extLst>
              </p:cNvPr>
              <p:cNvSpPr txBox="1"/>
              <p:nvPr/>
            </p:nvSpPr>
            <p:spPr>
              <a:xfrm>
                <a:off x="4800928" y="5751012"/>
                <a:ext cx="524887" cy="372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7210B10-0858-32AA-BB1D-D3F8E2764B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928" y="5751012"/>
                <a:ext cx="524887" cy="372666"/>
              </a:xfrm>
              <a:prstGeom prst="rect">
                <a:avLst/>
              </a:prstGeom>
              <a:blipFill>
                <a:blip r:embed="R4570276405fa4a1a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C841923-E8F8-11AF-BDF0-C7036F9D0DE8}"/>
              </a:ext>
            </a:extLst>
          </p:cNvPr>
          <p:cNvCxnSpPr>
            <a:cxnSpLocks/>
          </p:cNvCxnSpPr>
          <p:nvPr/>
        </p:nvCxnSpPr>
        <p:spPr>
          <a:xfrm>
            <a:off x="3633224" y="3734873"/>
            <a:ext cx="0" cy="197740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CB5AFE-F25C-A9D4-AFCD-5A991E1635C7}"/>
                  </a:ext>
                </a:extLst>
              </p:cNvPr>
              <p:cNvSpPr txBox="1"/>
              <p:nvPr/>
            </p:nvSpPr>
            <p:spPr>
              <a:xfrm>
                <a:off x="3366787" y="5756711"/>
                <a:ext cx="529824" cy="3766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CB5AFE-F25C-A9D4-AFCD-5A991E1635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787" y="5756711"/>
                <a:ext cx="529824" cy="376642"/>
              </a:xfrm>
              <a:prstGeom prst="rect">
                <a:avLst/>
              </a:prstGeom>
              <a:blipFill>
                <a:blip r:embed="R324cdf0f73254194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67290D09-495F-C03B-5B15-6B016CEEC708}"/>
              </a:ext>
            </a:extLst>
          </p:cNvPr>
          <p:cNvSpPr txBox="1"/>
          <p:nvPr/>
        </p:nvSpPr>
        <p:spPr>
          <a:xfrm>
            <a:off x="471505" y="4096014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WORLD</a:t>
            </a:r>
          </a:p>
          <a:p>
            <a:pPr algn="ctr"/>
            <a:r>
              <a:rPr lang="en-US" sz="1400" b="1" dirty="0"/>
              <a:t>PRICE</a:t>
            </a:r>
            <a:endParaRPr lang="en-GB" sz="1400" b="1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A07BFC9-486E-E9B2-70FB-EF13D83CE095}"/>
              </a:ext>
            </a:extLst>
          </p:cNvPr>
          <p:cNvCxnSpPr>
            <a:cxnSpLocks/>
          </p:cNvCxnSpPr>
          <p:nvPr/>
        </p:nvCxnSpPr>
        <p:spPr>
          <a:xfrm>
            <a:off x="1315689" y="4357624"/>
            <a:ext cx="3135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B9BFFAA-809E-4BA3-249F-640DDA987DA7}"/>
              </a:ext>
            </a:extLst>
          </p:cNvPr>
          <p:cNvCxnSpPr>
            <a:cxnSpLocks/>
          </p:cNvCxnSpPr>
          <p:nvPr/>
        </p:nvCxnSpPr>
        <p:spPr>
          <a:xfrm>
            <a:off x="2171697" y="4346518"/>
            <a:ext cx="385354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F4B71BA-C1FB-BC66-13D4-42ACE7B5D820}"/>
              </a:ext>
            </a:extLst>
          </p:cNvPr>
          <p:cNvGrpSpPr/>
          <p:nvPr/>
        </p:nvGrpSpPr>
        <p:grpSpPr>
          <a:xfrm>
            <a:off x="3538984" y="4256232"/>
            <a:ext cx="182880" cy="182880"/>
            <a:chOff x="5867354" y="2967593"/>
            <a:chExt cx="353418" cy="353418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56BA071-BE27-9B2B-9CC2-811C13908356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50D67DD-B1DE-DFC6-5BAA-E640BB1339F3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FD91A50B-D3D6-6025-14D4-497D44C29628}"/>
              </a:ext>
            </a:extLst>
          </p:cNvPr>
          <p:cNvSpPr txBox="1"/>
          <p:nvPr/>
        </p:nvSpPr>
        <p:spPr>
          <a:xfrm>
            <a:off x="5300238" y="2601615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</a:t>
            </a:r>
            <a:r>
              <a:rPr lang="en-US" b="1" baseline="-25000" dirty="0">
                <a:solidFill>
                  <a:schemeClr val="accent4"/>
                </a:solidFill>
              </a:rPr>
              <a:t>D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1145592-D175-2924-03D0-B95DFDF2A23E}"/>
              </a:ext>
            </a:extLst>
          </p:cNvPr>
          <p:cNvSpPr txBox="1"/>
          <p:nvPr/>
        </p:nvSpPr>
        <p:spPr>
          <a:xfrm>
            <a:off x="5446268" y="2534851"/>
            <a:ext cx="2123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4"/>
                </a:solidFill>
              </a:rPr>
              <a:t>2</a:t>
            </a:r>
            <a:endParaRPr lang="en-GB" sz="1200" b="1" baseline="-25000" dirty="0">
              <a:solidFill>
                <a:schemeClr val="accent4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DAD04F7-B7C5-0190-79AC-30922F966C47}"/>
              </a:ext>
            </a:extLst>
          </p:cNvPr>
          <p:cNvSpPr txBox="1"/>
          <p:nvPr/>
        </p:nvSpPr>
        <p:spPr>
          <a:xfrm>
            <a:off x="5446268" y="1867895"/>
            <a:ext cx="2123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</a:rPr>
              <a:t>1</a:t>
            </a:r>
            <a:endParaRPr lang="en-GB" sz="1200" b="1" baseline="-25000" dirty="0">
              <a:solidFill>
                <a:srgbClr val="C00000"/>
              </a:solidFill>
            </a:endParaRPr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1A53FFDE-4C3C-B49A-5131-FEE31D6E384C}"/>
              </a:ext>
            </a:extLst>
          </p:cNvPr>
          <p:cNvSpPr/>
          <p:nvPr/>
        </p:nvSpPr>
        <p:spPr>
          <a:xfrm>
            <a:off x="5017755" y="2715016"/>
            <a:ext cx="182880" cy="238350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55C83F2-F1CC-754A-F1B4-3D64EF69205D}"/>
              </a:ext>
            </a:extLst>
          </p:cNvPr>
          <p:cNvCxnSpPr/>
          <p:nvPr/>
        </p:nvCxnSpPr>
        <p:spPr>
          <a:xfrm>
            <a:off x="2015159" y="4963886"/>
            <a:ext cx="0" cy="631844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4355E1D5-B7ED-CDE0-1152-FCFE3EBC20BE}"/>
              </a:ext>
            </a:extLst>
          </p:cNvPr>
          <p:cNvSpPr txBox="1"/>
          <p:nvPr/>
        </p:nvSpPr>
        <p:spPr>
          <a:xfrm>
            <a:off x="1003999" y="5004128"/>
            <a:ext cx="9589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PER UNIT</a:t>
            </a:r>
            <a:br>
              <a:rPr lang="en-US" sz="1400" b="1" dirty="0"/>
            </a:br>
            <a:r>
              <a:rPr lang="en-US" sz="1400" b="1" dirty="0"/>
              <a:t>SUBSIDY</a:t>
            </a:r>
            <a:endParaRPr lang="en-GB" sz="14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5490FA2-35AB-6696-7BF7-A62335762474}"/>
              </a:ext>
            </a:extLst>
          </p:cNvPr>
          <p:cNvSpPr txBox="1"/>
          <p:nvPr/>
        </p:nvSpPr>
        <p:spPr>
          <a:xfrm>
            <a:off x="2554600" y="5143739"/>
            <a:ext cx="1085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PRODUCER REVENUE</a:t>
            </a:r>
            <a:endParaRPr lang="en-GB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EC3696F-CBF5-42B5-DB66-E3C011BB0039}"/>
              </a:ext>
            </a:extLst>
          </p:cNvPr>
          <p:cNvSpPr/>
          <p:nvPr/>
        </p:nvSpPr>
        <p:spPr>
          <a:xfrm>
            <a:off x="6769787" y="2673350"/>
            <a:ext cx="1676297" cy="92745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SUBSIDY EQUILIBRIUM</a:t>
            </a:r>
            <a:endParaRPr lang="en-GB" b="1" dirty="0">
              <a:solidFill>
                <a:schemeClr val="tx1"/>
              </a:solidFill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91BFC977-EBD9-B944-6B03-4739FC00A85D}"/>
              </a:ext>
            </a:extLst>
          </p:cNvPr>
          <p:cNvCxnSpPr>
            <a:cxnSpLocks/>
          </p:cNvCxnSpPr>
          <p:nvPr/>
        </p:nvCxnSpPr>
        <p:spPr>
          <a:xfrm flipH="1">
            <a:off x="2155370" y="3744533"/>
            <a:ext cx="146741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29F3A6D-F7E4-09C5-4E29-9C823FAA734B}"/>
                  </a:ext>
                </a:extLst>
              </p:cNvPr>
              <p:cNvSpPr txBox="1"/>
              <p:nvPr/>
            </p:nvSpPr>
            <p:spPr>
              <a:xfrm>
                <a:off x="1601503" y="3572264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29F3A6D-F7E4-09C5-4E29-9C823FAA73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1503" y="3572264"/>
                <a:ext cx="494238" cy="369332"/>
              </a:xfrm>
              <a:prstGeom prst="rect">
                <a:avLst/>
              </a:prstGeom>
              <a:blipFill>
                <a:blip r:embed="R14beecc2a30d4b7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3939834"/>
      </p:ext>
    </p:extLst>
  </p:cSld>
  <p:clrMapOvr>
    <a:masterClrMapping/>
  </p:clrMapOvr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2">
            <a:extLst>
              <a:ext uri="{FF2B5EF4-FFF2-40B4-BE49-F238E27FC236}">
                <a16:creationId xmlns:a16="http://schemas.microsoft.com/office/drawing/2014/main" id="{3647ED71-9DFF-57AE-4757-0FB72A848FFF}"/>
              </a:ext>
            </a:extLst>
          </p:cNvPr>
          <p:cNvSpPr/>
          <p:nvPr/>
        </p:nvSpPr>
        <p:spPr>
          <a:xfrm>
            <a:off x="2163537" y="2237014"/>
            <a:ext cx="2902152" cy="2104057"/>
          </a:xfrm>
          <a:custGeom>
            <a:avLst/>
            <a:gdLst>
              <a:gd name="connsiteX0" fmla="*/ 0 w 3298371"/>
              <a:gd name="connsiteY0" fmla="*/ 0 h 2392136"/>
              <a:gd name="connsiteX1" fmla="*/ 3298371 w 3298371"/>
              <a:gd name="connsiteY1" fmla="*/ 2392136 h 2392136"/>
              <a:gd name="connsiteX2" fmla="*/ 8164 w 3298371"/>
              <a:gd name="connsiteY2" fmla="*/ 2392136 h 2392136"/>
              <a:gd name="connsiteX3" fmla="*/ 0 w 3298371"/>
              <a:gd name="connsiteY3" fmla="*/ 0 h 2392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98371" h="2392136">
                <a:moveTo>
                  <a:pt x="0" y="0"/>
                </a:moveTo>
                <a:lnTo>
                  <a:pt x="3298371" y="2392136"/>
                </a:lnTo>
                <a:lnTo>
                  <a:pt x="8164" y="2392136"/>
                </a:lnTo>
                <a:cubicBezTo>
                  <a:pt x="5443" y="1594757"/>
                  <a:pt x="2721" y="797379"/>
                  <a:pt x="0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EB286DB-6E23-719D-072B-F2958D1128CD}"/>
              </a:ext>
            </a:extLst>
          </p:cNvPr>
          <p:cNvSpPr txBox="1"/>
          <p:nvPr/>
        </p:nvSpPr>
        <p:spPr>
          <a:xfrm>
            <a:off x="2533310" y="3450964"/>
            <a:ext cx="673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CS</a:t>
            </a:r>
            <a:r>
              <a:rPr lang="en-US" b="1" baseline="-25000" dirty="0">
                <a:solidFill>
                  <a:srgbClr val="002060"/>
                </a:solidFill>
              </a:rPr>
              <a:t>1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BD1AA48-E54B-EB68-7D20-D76A272F0EAA}"/>
              </a:ext>
            </a:extLst>
          </p:cNvPr>
          <p:cNvCxnSpPr>
            <a:cxnSpLocks/>
          </p:cNvCxnSpPr>
          <p:nvPr/>
        </p:nvCxnSpPr>
        <p:spPr>
          <a:xfrm flipV="1">
            <a:off x="2166128" y="2953366"/>
            <a:ext cx="3151416" cy="2609343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Production Subsidies</a:t>
            </a:r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3F0F253-FA38-2C58-1509-1BB086BD6AD8}"/>
              </a:ext>
            </a:extLst>
          </p:cNvPr>
          <p:cNvCxnSpPr>
            <a:cxnSpLocks/>
          </p:cNvCxnSpPr>
          <p:nvPr/>
        </p:nvCxnSpPr>
        <p:spPr>
          <a:xfrm flipV="1">
            <a:off x="2166128" y="2354543"/>
            <a:ext cx="3151416" cy="260934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1346FA32-945C-0F30-5E04-D25B1393DD85}"/>
              </a:ext>
            </a:extLst>
          </p:cNvPr>
          <p:cNvGrpSpPr/>
          <p:nvPr/>
        </p:nvGrpSpPr>
        <p:grpSpPr>
          <a:xfrm>
            <a:off x="4974249" y="4255078"/>
            <a:ext cx="182880" cy="182880"/>
            <a:chOff x="5867354" y="2967593"/>
            <a:chExt cx="353418" cy="353418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9823A66A-97D0-84D0-E8B9-0CB00343B583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9E5CA1F-496C-B4B6-ACD0-E6B6185ED32F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BC5D669-4767-003A-779E-91858C1CE076}"/>
              </a:ext>
            </a:extLst>
          </p:cNvPr>
          <p:cNvCxnSpPr>
            <a:cxnSpLocks/>
          </p:cNvCxnSpPr>
          <p:nvPr/>
        </p:nvCxnSpPr>
        <p:spPr>
          <a:xfrm>
            <a:off x="5065689" y="4346518"/>
            <a:ext cx="0" cy="136575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61CD06C-6A9D-5F87-A010-BE2555F3420F}"/>
                  </a:ext>
                </a:extLst>
              </p:cNvPr>
              <p:cNvSpPr txBox="1"/>
              <p:nvPr/>
            </p:nvSpPr>
            <p:spPr>
              <a:xfrm>
                <a:off x="1603972" y="4164416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61CD06C-6A9D-5F87-A010-BE2555F34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164416"/>
                <a:ext cx="489301" cy="369332"/>
              </a:xfrm>
              <a:prstGeom prst="rect">
                <a:avLst/>
              </a:prstGeom>
              <a:blipFill>
                <a:blip r:embed="Red7cae11fe0b47cb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7210B10-0858-32AA-BB1D-D3F8E2764B3A}"/>
                  </a:ext>
                </a:extLst>
              </p:cNvPr>
              <p:cNvSpPr txBox="1"/>
              <p:nvPr/>
            </p:nvSpPr>
            <p:spPr>
              <a:xfrm>
                <a:off x="4800928" y="5751012"/>
                <a:ext cx="524887" cy="372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7210B10-0858-32AA-BB1D-D3F8E2764B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928" y="5751012"/>
                <a:ext cx="524887" cy="372666"/>
              </a:xfrm>
              <a:prstGeom prst="rect">
                <a:avLst/>
              </a:prstGeom>
              <a:blipFill>
                <a:blip r:embed="R39dfd1d1efc34822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C841923-E8F8-11AF-BDF0-C7036F9D0DE8}"/>
              </a:ext>
            </a:extLst>
          </p:cNvPr>
          <p:cNvCxnSpPr>
            <a:cxnSpLocks/>
          </p:cNvCxnSpPr>
          <p:nvPr/>
        </p:nvCxnSpPr>
        <p:spPr>
          <a:xfrm>
            <a:off x="3633224" y="4351404"/>
            <a:ext cx="0" cy="13608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CB5AFE-F25C-A9D4-AFCD-5A991E1635C7}"/>
                  </a:ext>
                </a:extLst>
              </p:cNvPr>
              <p:cNvSpPr txBox="1"/>
              <p:nvPr/>
            </p:nvSpPr>
            <p:spPr>
              <a:xfrm>
                <a:off x="3366787" y="5756711"/>
                <a:ext cx="529824" cy="3766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CB5AFE-F25C-A9D4-AFCD-5A991E1635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787" y="5756711"/>
                <a:ext cx="529824" cy="376642"/>
              </a:xfrm>
              <a:prstGeom prst="rect">
                <a:avLst/>
              </a:prstGeom>
              <a:blipFill>
                <a:blip r:embed="R52a1ee4593884e9d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ight Brace 19">
            <a:extLst>
              <a:ext uri="{FF2B5EF4-FFF2-40B4-BE49-F238E27FC236}">
                <a16:creationId xmlns:a16="http://schemas.microsoft.com/office/drawing/2014/main" id="{D4A79FA3-20CF-F9CC-E773-D3A387437676}"/>
              </a:ext>
            </a:extLst>
          </p:cNvPr>
          <p:cNvSpPr/>
          <p:nvPr/>
        </p:nvSpPr>
        <p:spPr>
          <a:xfrm rot="5400000">
            <a:off x="2796325" y="5491823"/>
            <a:ext cx="168855" cy="1450766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ight Brace 26">
            <a:extLst>
              <a:ext uri="{FF2B5EF4-FFF2-40B4-BE49-F238E27FC236}">
                <a16:creationId xmlns:a16="http://schemas.microsoft.com/office/drawing/2014/main" id="{AF81442C-06D5-7406-1CC5-720FAFD2D246}"/>
              </a:ext>
            </a:extLst>
          </p:cNvPr>
          <p:cNvSpPr/>
          <p:nvPr/>
        </p:nvSpPr>
        <p:spPr>
          <a:xfrm rot="5400000">
            <a:off x="4277745" y="5514914"/>
            <a:ext cx="173736" cy="1402151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AF2BF51-6EE9-7893-ACAD-66B55F5216AE}"/>
              </a:ext>
            </a:extLst>
          </p:cNvPr>
          <p:cNvSpPr txBox="1"/>
          <p:nvPr/>
        </p:nvSpPr>
        <p:spPr>
          <a:xfrm>
            <a:off x="3663536" y="6319510"/>
            <a:ext cx="1402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IMPORTED</a:t>
            </a:r>
            <a:endParaRPr lang="en-GB" sz="14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80034FF-392B-9F30-26F8-F83C36E2C6EF}"/>
              </a:ext>
            </a:extLst>
          </p:cNvPr>
          <p:cNvSpPr txBox="1"/>
          <p:nvPr/>
        </p:nvSpPr>
        <p:spPr>
          <a:xfrm>
            <a:off x="2155363" y="6319510"/>
            <a:ext cx="1450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SUPPLIED DOMESTICALLY</a:t>
            </a:r>
            <a:endParaRPr lang="en-GB" sz="14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7290D09-495F-C03B-5B15-6B016CEEC708}"/>
              </a:ext>
            </a:extLst>
          </p:cNvPr>
          <p:cNvSpPr txBox="1"/>
          <p:nvPr/>
        </p:nvSpPr>
        <p:spPr>
          <a:xfrm>
            <a:off x="471505" y="4096014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WORLD</a:t>
            </a:r>
          </a:p>
          <a:p>
            <a:pPr algn="ctr"/>
            <a:r>
              <a:rPr lang="en-US" sz="1400" b="1" dirty="0"/>
              <a:t>PRICE</a:t>
            </a:r>
            <a:endParaRPr lang="en-GB" sz="1400" b="1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A07BFC9-486E-E9B2-70FB-EF13D83CE095}"/>
              </a:ext>
            </a:extLst>
          </p:cNvPr>
          <p:cNvCxnSpPr>
            <a:cxnSpLocks/>
          </p:cNvCxnSpPr>
          <p:nvPr/>
        </p:nvCxnSpPr>
        <p:spPr>
          <a:xfrm>
            <a:off x="1315689" y="4357624"/>
            <a:ext cx="3135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B9BFFAA-809E-4BA3-249F-640DDA987DA7}"/>
              </a:ext>
            </a:extLst>
          </p:cNvPr>
          <p:cNvCxnSpPr/>
          <p:nvPr/>
        </p:nvCxnSpPr>
        <p:spPr>
          <a:xfrm>
            <a:off x="2171697" y="4346518"/>
            <a:ext cx="385354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F4B71BA-C1FB-BC66-13D4-42ACE7B5D820}"/>
              </a:ext>
            </a:extLst>
          </p:cNvPr>
          <p:cNvGrpSpPr/>
          <p:nvPr/>
        </p:nvGrpSpPr>
        <p:grpSpPr>
          <a:xfrm>
            <a:off x="3538984" y="4256232"/>
            <a:ext cx="182880" cy="182880"/>
            <a:chOff x="5867354" y="2967593"/>
            <a:chExt cx="353418" cy="353418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56BA071-BE27-9B2B-9CC2-811C13908356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50D67DD-B1DE-DFC6-5BAA-E640BB1339F3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FD91A50B-D3D6-6025-14D4-497D44C29628}"/>
              </a:ext>
            </a:extLst>
          </p:cNvPr>
          <p:cNvSpPr txBox="1"/>
          <p:nvPr/>
        </p:nvSpPr>
        <p:spPr>
          <a:xfrm>
            <a:off x="5300238" y="2601615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</a:t>
            </a:r>
            <a:r>
              <a:rPr lang="en-US" b="1" baseline="-25000" dirty="0">
                <a:solidFill>
                  <a:schemeClr val="accent4"/>
                </a:solidFill>
              </a:rPr>
              <a:t>D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1145592-D175-2924-03D0-B95DFDF2A23E}"/>
              </a:ext>
            </a:extLst>
          </p:cNvPr>
          <p:cNvSpPr txBox="1"/>
          <p:nvPr/>
        </p:nvSpPr>
        <p:spPr>
          <a:xfrm>
            <a:off x="5446268" y="2534851"/>
            <a:ext cx="2123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4"/>
                </a:solidFill>
              </a:rPr>
              <a:t>2</a:t>
            </a:r>
            <a:endParaRPr lang="en-GB" sz="1200" b="1" baseline="-25000" dirty="0">
              <a:solidFill>
                <a:schemeClr val="accent4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DAD04F7-B7C5-0190-79AC-30922F966C47}"/>
              </a:ext>
            </a:extLst>
          </p:cNvPr>
          <p:cNvSpPr txBox="1"/>
          <p:nvPr/>
        </p:nvSpPr>
        <p:spPr>
          <a:xfrm>
            <a:off x="5446268" y="1867895"/>
            <a:ext cx="2123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</a:rPr>
              <a:t>1</a:t>
            </a:r>
            <a:endParaRPr lang="en-GB" sz="1200" b="1" baseline="-25000" dirty="0">
              <a:solidFill>
                <a:srgbClr val="C00000"/>
              </a:solidFill>
            </a:endParaRPr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1A53FFDE-4C3C-B49A-5131-FEE31D6E384C}"/>
              </a:ext>
            </a:extLst>
          </p:cNvPr>
          <p:cNvSpPr/>
          <p:nvPr/>
        </p:nvSpPr>
        <p:spPr>
          <a:xfrm>
            <a:off x="5017755" y="2715016"/>
            <a:ext cx="182880" cy="238350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722668A-AE74-F133-707B-F18F1CC5FCDB}"/>
              </a:ext>
            </a:extLst>
          </p:cNvPr>
          <p:cNvCxnSpPr/>
          <p:nvPr/>
        </p:nvCxnSpPr>
        <p:spPr>
          <a:xfrm>
            <a:off x="2015159" y="4963886"/>
            <a:ext cx="0" cy="631844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4175E53D-484F-CE29-A58C-9083B69085DC}"/>
              </a:ext>
            </a:extLst>
          </p:cNvPr>
          <p:cNvSpPr txBox="1"/>
          <p:nvPr/>
        </p:nvSpPr>
        <p:spPr>
          <a:xfrm>
            <a:off x="1003999" y="5004128"/>
            <a:ext cx="9589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PER UNIT</a:t>
            </a:r>
            <a:br>
              <a:rPr lang="en-US" sz="1400" b="1" dirty="0"/>
            </a:br>
            <a:r>
              <a:rPr lang="en-US" sz="1400" b="1" dirty="0"/>
              <a:t>SUBSIDY</a:t>
            </a:r>
            <a:endParaRPr lang="en-GB" sz="1400" b="1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4F1AA80-0406-0E50-CF30-357DCD311602}"/>
              </a:ext>
            </a:extLst>
          </p:cNvPr>
          <p:cNvSpPr/>
          <p:nvPr/>
        </p:nvSpPr>
        <p:spPr>
          <a:xfrm>
            <a:off x="6769787" y="2673350"/>
            <a:ext cx="1676297" cy="92745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SUBSIDY EQUILIBRIUM</a:t>
            </a:r>
            <a:endParaRPr lang="en-GB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823551"/>
      </p:ext>
    </p:extLst>
  </p:cSld>
  <p:clrMapOvr>
    <a:masterClrMapping/>
  </p:clrMapOvr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EC1D15C4-E3F0-0602-EF4E-527EA23CCA1A}"/>
              </a:ext>
            </a:extLst>
          </p:cNvPr>
          <p:cNvSpPr/>
          <p:nvPr/>
        </p:nvSpPr>
        <p:spPr>
          <a:xfrm>
            <a:off x="2159276" y="3742083"/>
            <a:ext cx="1478446" cy="1220028"/>
          </a:xfrm>
          <a:custGeom>
            <a:avLst/>
            <a:gdLst>
              <a:gd name="connsiteX0" fmla="*/ 0 w 1478446"/>
              <a:gd name="connsiteY0" fmla="*/ 1220028 h 1220028"/>
              <a:gd name="connsiteX1" fmla="*/ 1478446 w 1478446"/>
              <a:gd name="connsiteY1" fmla="*/ 0 h 1220028"/>
              <a:gd name="connsiteX2" fmla="*/ 0 w 1478446"/>
              <a:gd name="connsiteY2" fmla="*/ 7454 h 1220028"/>
              <a:gd name="connsiteX3" fmla="*/ 0 w 1478446"/>
              <a:gd name="connsiteY3" fmla="*/ 1220028 h 122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8446" h="1220028">
                <a:moveTo>
                  <a:pt x="0" y="1220028"/>
                </a:moveTo>
                <a:lnTo>
                  <a:pt x="1478446" y="0"/>
                </a:lnTo>
                <a:lnTo>
                  <a:pt x="0" y="7454"/>
                </a:lnTo>
                <a:lnTo>
                  <a:pt x="0" y="122002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BD1AA48-E54B-EB68-7D20-D76A272F0EAA}"/>
              </a:ext>
            </a:extLst>
          </p:cNvPr>
          <p:cNvCxnSpPr>
            <a:cxnSpLocks/>
          </p:cNvCxnSpPr>
          <p:nvPr/>
        </p:nvCxnSpPr>
        <p:spPr>
          <a:xfrm flipV="1">
            <a:off x="2166128" y="2953366"/>
            <a:ext cx="3151416" cy="2609343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Production Subsidies</a:t>
            </a:r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3F0F253-FA38-2C58-1509-1BB086BD6AD8}"/>
              </a:ext>
            </a:extLst>
          </p:cNvPr>
          <p:cNvCxnSpPr>
            <a:cxnSpLocks/>
          </p:cNvCxnSpPr>
          <p:nvPr/>
        </p:nvCxnSpPr>
        <p:spPr>
          <a:xfrm flipV="1">
            <a:off x="2166128" y="2354543"/>
            <a:ext cx="3151416" cy="260934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1346FA32-945C-0F30-5E04-D25B1393DD85}"/>
              </a:ext>
            </a:extLst>
          </p:cNvPr>
          <p:cNvGrpSpPr/>
          <p:nvPr/>
        </p:nvGrpSpPr>
        <p:grpSpPr>
          <a:xfrm>
            <a:off x="4974249" y="4255078"/>
            <a:ext cx="182880" cy="182880"/>
            <a:chOff x="5867354" y="2967593"/>
            <a:chExt cx="353418" cy="353418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9823A66A-97D0-84D0-E8B9-0CB00343B583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9E5CA1F-496C-B4B6-ACD0-E6B6185ED32F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BC5D669-4767-003A-779E-91858C1CE076}"/>
              </a:ext>
            </a:extLst>
          </p:cNvPr>
          <p:cNvCxnSpPr>
            <a:cxnSpLocks/>
          </p:cNvCxnSpPr>
          <p:nvPr/>
        </p:nvCxnSpPr>
        <p:spPr>
          <a:xfrm>
            <a:off x="5065689" y="4346518"/>
            <a:ext cx="0" cy="136575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61CD06C-6A9D-5F87-A010-BE2555F3420F}"/>
                  </a:ext>
                </a:extLst>
              </p:cNvPr>
              <p:cNvSpPr txBox="1"/>
              <p:nvPr/>
            </p:nvSpPr>
            <p:spPr>
              <a:xfrm>
                <a:off x="1603972" y="4164416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61CD06C-6A9D-5F87-A010-BE2555F34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164416"/>
                <a:ext cx="489301" cy="369332"/>
              </a:xfrm>
              <a:prstGeom prst="rect">
                <a:avLst/>
              </a:prstGeom>
              <a:blipFill>
                <a:blip r:embed="R9b6580f6bc3d48e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7210B10-0858-32AA-BB1D-D3F8E2764B3A}"/>
                  </a:ext>
                </a:extLst>
              </p:cNvPr>
              <p:cNvSpPr txBox="1"/>
              <p:nvPr/>
            </p:nvSpPr>
            <p:spPr>
              <a:xfrm>
                <a:off x="4800928" y="5751012"/>
                <a:ext cx="524887" cy="372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7210B10-0858-32AA-BB1D-D3F8E2764B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928" y="5751012"/>
                <a:ext cx="524887" cy="372666"/>
              </a:xfrm>
              <a:prstGeom prst="rect">
                <a:avLst/>
              </a:prstGeom>
              <a:blipFill>
                <a:blip r:embed="Raca3996f7ead45e2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C841923-E8F8-11AF-BDF0-C7036F9D0DE8}"/>
              </a:ext>
            </a:extLst>
          </p:cNvPr>
          <p:cNvCxnSpPr>
            <a:cxnSpLocks/>
          </p:cNvCxnSpPr>
          <p:nvPr/>
        </p:nvCxnSpPr>
        <p:spPr>
          <a:xfrm>
            <a:off x="3633224" y="3749537"/>
            <a:ext cx="0" cy="196273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CB5AFE-F25C-A9D4-AFCD-5A991E1635C7}"/>
                  </a:ext>
                </a:extLst>
              </p:cNvPr>
              <p:cNvSpPr txBox="1"/>
              <p:nvPr/>
            </p:nvSpPr>
            <p:spPr>
              <a:xfrm>
                <a:off x="3366787" y="5756711"/>
                <a:ext cx="529824" cy="3766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CB5AFE-F25C-A9D4-AFCD-5A991E1635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787" y="5756711"/>
                <a:ext cx="529824" cy="376642"/>
              </a:xfrm>
              <a:prstGeom prst="rect">
                <a:avLst/>
              </a:prstGeom>
              <a:blipFill>
                <a:blip r:embed="R565e4aade21d49e0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ight Brace 19">
            <a:extLst>
              <a:ext uri="{FF2B5EF4-FFF2-40B4-BE49-F238E27FC236}">
                <a16:creationId xmlns:a16="http://schemas.microsoft.com/office/drawing/2014/main" id="{D4A79FA3-20CF-F9CC-E773-D3A387437676}"/>
              </a:ext>
            </a:extLst>
          </p:cNvPr>
          <p:cNvSpPr/>
          <p:nvPr/>
        </p:nvSpPr>
        <p:spPr>
          <a:xfrm rot="5400000">
            <a:off x="2796325" y="5491823"/>
            <a:ext cx="168855" cy="1450766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ight Brace 26">
            <a:extLst>
              <a:ext uri="{FF2B5EF4-FFF2-40B4-BE49-F238E27FC236}">
                <a16:creationId xmlns:a16="http://schemas.microsoft.com/office/drawing/2014/main" id="{AF81442C-06D5-7406-1CC5-720FAFD2D246}"/>
              </a:ext>
            </a:extLst>
          </p:cNvPr>
          <p:cNvSpPr/>
          <p:nvPr/>
        </p:nvSpPr>
        <p:spPr>
          <a:xfrm rot="5400000">
            <a:off x="4277745" y="5514914"/>
            <a:ext cx="173736" cy="1402151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AF2BF51-6EE9-7893-ACAD-66B55F5216AE}"/>
              </a:ext>
            </a:extLst>
          </p:cNvPr>
          <p:cNvSpPr txBox="1"/>
          <p:nvPr/>
        </p:nvSpPr>
        <p:spPr>
          <a:xfrm>
            <a:off x="3663536" y="6319510"/>
            <a:ext cx="1402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IMPORTED</a:t>
            </a:r>
            <a:endParaRPr lang="en-GB" sz="14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80034FF-392B-9F30-26F8-F83C36E2C6EF}"/>
              </a:ext>
            </a:extLst>
          </p:cNvPr>
          <p:cNvSpPr txBox="1"/>
          <p:nvPr/>
        </p:nvSpPr>
        <p:spPr>
          <a:xfrm>
            <a:off x="2155363" y="6319510"/>
            <a:ext cx="1450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SUPPLIED DOMESTICALLY</a:t>
            </a:r>
            <a:endParaRPr lang="en-GB" sz="14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7290D09-495F-C03B-5B15-6B016CEEC708}"/>
              </a:ext>
            </a:extLst>
          </p:cNvPr>
          <p:cNvSpPr txBox="1"/>
          <p:nvPr/>
        </p:nvSpPr>
        <p:spPr>
          <a:xfrm>
            <a:off x="471505" y="4096014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WORLD</a:t>
            </a:r>
          </a:p>
          <a:p>
            <a:pPr algn="ctr"/>
            <a:r>
              <a:rPr lang="en-US" sz="1400" b="1" dirty="0"/>
              <a:t>PRICE</a:t>
            </a:r>
            <a:endParaRPr lang="en-GB" sz="1400" b="1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A07BFC9-486E-E9B2-70FB-EF13D83CE095}"/>
              </a:ext>
            </a:extLst>
          </p:cNvPr>
          <p:cNvCxnSpPr>
            <a:cxnSpLocks/>
          </p:cNvCxnSpPr>
          <p:nvPr/>
        </p:nvCxnSpPr>
        <p:spPr>
          <a:xfrm>
            <a:off x="1315689" y="4357624"/>
            <a:ext cx="3135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B9BFFAA-809E-4BA3-249F-640DDA987DA7}"/>
              </a:ext>
            </a:extLst>
          </p:cNvPr>
          <p:cNvCxnSpPr/>
          <p:nvPr/>
        </p:nvCxnSpPr>
        <p:spPr>
          <a:xfrm>
            <a:off x="2171697" y="4346518"/>
            <a:ext cx="385354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F4B71BA-C1FB-BC66-13D4-42ACE7B5D820}"/>
              </a:ext>
            </a:extLst>
          </p:cNvPr>
          <p:cNvGrpSpPr/>
          <p:nvPr/>
        </p:nvGrpSpPr>
        <p:grpSpPr>
          <a:xfrm>
            <a:off x="3538984" y="4256232"/>
            <a:ext cx="182880" cy="182880"/>
            <a:chOff x="5867354" y="2967593"/>
            <a:chExt cx="353418" cy="353418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56BA071-BE27-9B2B-9CC2-811C13908356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50D67DD-B1DE-DFC6-5BAA-E640BB1339F3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FD91A50B-D3D6-6025-14D4-497D44C29628}"/>
              </a:ext>
            </a:extLst>
          </p:cNvPr>
          <p:cNvSpPr txBox="1"/>
          <p:nvPr/>
        </p:nvSpPr>
        <p:spPr>
          <a:xfrm>
            <a:off x="5300238" y="2601615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</a:t>
            </a:r>
            <a:r>
              <a:rPr lang="en-US" b="1" baseline="-25000" dirty="0">
                <a:solidFill>
                  <a:schemeClr val="accent4"/>
                </a:solidFill>
              </a:rPr>
              <a:t>D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1145592-D175-2924-03D0-B95DFDF2A23E}"/>
              </a:ext>
            </a:extLst>
          </p:cNvPr>
          <p:cNvSpPr txBox="1"/>
          <p:nvPr/>
        </p:nvSpPr>
        <p:spPr>
          <a:xfrm>
            <a:off x="5446268" y="2534851"/>
            <a:ext cx="2123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4"/>
                </a:solidFill>
              </a:rPr>
              <a:t>2</a:t>
            </a:r>
            <a:endParaRPr lang="en-GB" sz="1200" b="1" baseline="-25000" dirty="0">
              <a:solidFill>
                <a:schemeClr val="accent4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DAD04F7-B7C5-0190-79AC-30922F966C47}"/>
              </a:ext>
            </a:extLst>
          </p:cNvPr>
          <p:cNvSpPr txBox="1"/>
          <p:nvPr/>
        </p:nvSpPr>
        <p:spPr>
          <a:xfrm>
            <a:off x="5446268" y="1867895"/>
            <a:ext cx="2123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</a:rPr>
              <a:t>1</a:t>
            </a:r>
            <a:endParaRPr lang="en-GB" sz="1200" b="1" baseline="-25000" dirty="0">
              <a:solidFill>
                <a:srgbClr val="C00000"/>
              </a:solidFill>
            </a:endParaRPr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1A53FFDE-4C3C-B49A-5131-FEE31D6E384C}"/>
              </a:ext>
            </a:extLst>
          </p:cNvPr>
          <p:cNvSpPr/>
          <p:nvPr/>
        </p:nvSpPr>
        <p:spPr>
          <a:xfrm>
            <a:off x="5017755" y="2715016"/>
            <a:ext cx="182880" cy="238350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63740C4-600A-2FDF-3534-592FD6AB0826}"/>
              </a:ext>
            </a:extLst>
          </p:cNvPr>
          <p:cNvCxnSpPr>
            <a:cxnSpLocks/>
          </p:cNvCxnSpPr>
          <p:nvPr/>
        </p:nvCxnSpPr>
        <p:spPr>
          <a:xfrm flipH="1">
            <a:off x="2166128" y="3749537"/>
            <a:ext cx="146709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1CF09E9-EC67-7E87-E094-E233750E2F4C}"/>
                  </a:ext>
                </a:extLst>
              </p:cNvPr>
              <p:cNvSpPr txBox="1"/>
              <p:nvPr/>
            </p:nvSpPr>
            <p:spPr>
              <a:xfrm>
                <a:off x="1601503" y="3572264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1CF09E9-EC67-7E87-E094-E233750E2F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1503" y="3572264"/>
                <a:ext cx="494238" cy="369332"/>
              </a:xfrm>
              <a:prstGeom prst="rect">
                <a:avLst/>
              </a:prstGeom>
              <a:blipFill>
                <a:blip r:embed="Rd8e744aa713b4e6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F6B8E0E-D399-F87E-18DD-9ED10875B263}"/>
              </a:ext>
            </a:extLst>
          </p:cNvPr>
          <p:cNvCxnSpPr/>
          <p:nvPr/>
        </p:nvCxnSpPr>
        <p:spPr>
          <a:xfrm>
            <a:off x="2015159" y="4963886"/>
            <a:ext cx="0" cy="631844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C91EB45D-8A27-FDFB-EA5D-3F802F646845}"/>
              </a:ext>
            </a:extLst>
          </p:cNvPr>
          <p:cNvSpPr txBox="1"/>
          <p:nvPr/>
        </p:nvSpPr>
        <p:spPr>
          <a:xfrm>
            <a:off x="1003999" y="5004128"/>
            <a:ext cx="9589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PER UNIT</a:t>
            </a:r>
            <a:br>
              <a:rPr lang="en-US" sz="1400" b="1" dirty="0"/>
            </a:br>
            <a:r>
              <a:rPr lang="en-US" sz="1400" b="1" dirty="0"/>
              <a:t>SUBSIDY</a:t>
            </a:r>
            <a:endParaRPr lang="en-GB" sz="1400" b="1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6E32F73-E602-850B-0EE0-2BF0687DB3A7}"/>
              </a:ext>
            </a:extLst>
          </p:cNvPr>
          <p:cNvSpPr txBox="1"/>
          <p:nvPr/>
        </p:nvSpPr>
        <p:spPr>
          <a:xfrm>
            <a:off x="2306741" y="3853487"/>
            <a:ext cx="673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PS</a:t>
            </a:r>
            <a:r>
              <a:rPr lang="en-US" b="1" baseline="-25000" dirty="0">
                <a:solidFill>
                  <a:srgbClr val="C00000"/>
                </a:solidFill>
              </a:rPr>
              <a:t>2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C2427C4-8BB4-1257-AA8D-A61EF15193A4}"/>
              </a:ext>
            </a:extLst>
          </p:cNvPr>
          <p:cNvSpPr/>
          <p:nvPr/>
        </p:nvSpPr>
        <p:spPr>
          <a:xfrm>
            <a:off x="6769787" y="2673350"/>
            <a:ext cx="1676297" cy="92745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SUBSIDY EQUILIBRIUM</a:t>
            </a:r>
            <a:endParaRPr lang="en-GB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186102"/>
      </p:ext>
    </p:extLst>
  </p:cSld>
  <p:clrMapOvr>
    <a:masterClrMapping/>
  </p:clrMapOvr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1482D07-4383-4B57-8DBC-3B1247148FC8}"/>
              </a:ext>
            </a:extLst>
          </p:cNvPr>
          <p:cNvSpPr/>
          <p:nvPr/>
        </p:nvSpPr>
        <p:spPr>
          <a:xfrm>
            <a:off x="2148840" y="3733800"/>
            <a:ext cx="1478280" cy="619760"/>
          </a:xfrm>
          <a:custGeom>
            <a:avLst/>
            <a:gdLst>
              <a:gd name="connsiteX0" fmla="*/ 0 w 1478280"/>
              <a:gd name="connsiteY0" fmla="*/ 619760 h 619760"/>
              <a:gd name="connsiteX1" fmla="*/ 756920 w 1478280"/>
              <a:gd name="connsiteY1" fmla="*/ 609600 h 619760"/>
              <a:gd name="connsiteX2" fmla="*/ 1478280 w 1478280"/>
              <a:gd name="connsiteY2" fmla="*/ 0 h 619760"/>
              <a:gd name="connsiteX3" fmla="*/ 15240 w 1478280"/>
              <a:gd name="connsiteY3" fmla="*/ 10160 h 619760"/>
              <a:gd name="connsiteX4" fmla="*/ 0 w 1478280"/>
              <a:gd name="connsiteY4" fmla="*/ 619760 h 619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8280" h="619760">
                <a:moveTo>
                  <a:pt x="0" y="619760"/>
                </a:moveTo>
                <a:lnTo>
                  <a:pt x="756920" y="609600"/>
                </a:lnTo>
                <a:lnTo>
                  <a:pt x="1478280" y="0"/>
                </a:lnTo>
                <a:lnTo>
                  <a:pt x="15240" y="10160"/>
                </a:lnTo>
                <a:lnTo>
                  <a:pt x="0" y="61976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BD1AA48-E54B-EB68-7D20-D76A272F0EAA}"/>
              </a:ext>
            </a:extLst>
          </p:cNvPr>
          <p:cNvCxnSpPr>
            <a:cxnSpLocks/>
          </p:cNvCxnSpPr>
          <p:nvPr/>
        </p:nvCxnSpPr>
        <p:spPr>
          <a:xfrm flipV="1">
            <a:off x="2166128" y="2953366"/>
            <a:ext cx="3151416" cy="2609343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Production Subsidies</a:t>
            </a:r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3F0F253-FA38-2C58-1509-1BB086BD6AD8}"/>
              </a:ext>
            </a:extLst>
          </p:cNvPr>
          <p:cNvCxnSpPr>
            <a:cxnSpLocks/>
          </p:cNvCxnSpPr>
          <p:nvPr/>
        </p:nvCxnSpPr>
        <p:spPr>
          <a:xfrm flipV="1">
            <a:off x="2166128" y="2354543"/>
            <a:ext cx="3151416" cy="260934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1346FA32-945C-0F30-5E04-D25B1393DD85}"/>
              </a:ext>
            </a:extLst>
          </p:cNvPr>
          <p:cNvGrpSpPr/>
          <p:nvPr/>
        </p:nvGrpSpPr>
        <p:grpSpPr>
          <a:xfrm>
            <a:off x="4974249" y="4255078"/>
            <a:ext cx="182880" cy="182880"/>
            <a:chOff x="5867354" y="2967593"/>
            <a:chExt cx="353418" cy="353418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9823A66A-97D0-84D0-E8B9-0CB00343B583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9E5CA1F-496C-B4B6-ACD0-E6B6185ED32F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BC5D669-4767-003A-779E-91858C1CE076}"/>
              </a:ext>
            </a:extLst>
          </p:cNvPr>
          <p:cNvCxnSpPr>
            <a:cxnSpLocks/>
          </p:cNvCxnSpPr>
          <p:nvPr/>
        </p:nvCxnSpPr>
        <p:spPr>
          <a:xfrm>
            <a:off x="5065689" y="4346518"/>
            <a:ext cx="0" cy="136575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61CD06C-6A9D-5F87-A010-BE2555F3420F}"/>
                  </a:ext>
                </a:extLst>
              </p:cNvPr>
              <p:cNvSpPr txBox="1"/>
              <p:nvPr/>
            </p:nvSpPr>
            <p:spPr>
              <a:xfrm>
                <a:off x="1603972" y="4164416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61CD06C-6A9D-5F87-A010-BE2555F34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164416"/>
                <a:ext cx="489301" cy="369332"/>
              </a:xfrm>
              <a:prstGeom prst="rect">
                <a:avLst/>
              </a:prstGeom>
              <a:blipFill>
                <a:blip r:embed="R2380c677278e4fbf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7210B10-0858-32AA-BB1D-D3F8E2764B3A}"/>
                  </a:ext>
                </a:extLst>
              </p:cNvPr>
              <p:cNvSpPr txBox="1"/>
              <p:nvPr/>
            </p:nvSpPr>
            <p:spPr>
              <a:xfrm>
                <a:off x="4800928" y="5751012"/>
                <a:ext cx="524887" cy="372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7210B10-0858-32AA-BB1D-D3F8E2764B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928" y="5751012"/>
                <a:ext cx="524887" cy="372666"/>
              </a:xfrm>
              <a:prstGeom prst="rect">
                <a:avLst/>
              </a:prstGeom>
              <a:blipFill>
                <a:blip r:embed="R5eb82dd7122140df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C841923-E8F8-11AF-BDF0-C7036F9D0DE8}"/>
              </a:ext>
            </a:extLst>
          </p:cNvPr>
          <p:cNvCxnSpPr>
            <a:cxnSpLocks/>
          </p:cNvCxnSpPr>
          <p:nvPr/>
        </p:nvCxnSpPr>
        <p:spPr>
          <a:xfrm>
            <a:off x="3633224" y="3749537"/>
            <a:ext cx="0" cy="196273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CB5AFE-F25C-A9D4-AFCD-5A991E1635C7}"/>
                  </a:ext>
                </a:extLst>
              </p:cNvPr>
              <p:cNvSpPr txBox="1"/>
              <p:nvPr/>
            </p:nvSpPr>
            <p:spPr>
              <a:xfrm>
                <a:off x="3366787" y="5756711"/>
                <a:ext cx="529824" cy="3766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CB5AFE-F25C-A9D4-AFCD-5A991E1635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787" y="5756711"/>
                <a:ext cx="529824" cy="376642"/>
              </a:xfrm>
              <a:prstGeom prst="rect">
                <a:avLst/>
              </a:prstGeom>
              <a:blipFill>
                <a:blip r:embed="Rb29f072f87234b82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67290D09-495F-C03B-5B15-6B016CEEC708}"/>
              </a:ext>
            </a:extLst>
          </p:cNvPr>
          <p:cNvSpPr txBox="1"/>
          <p:nvPr/>
        </p:nvSpPr>
        <p:spPr>
          <a:xfrm>
            <a:off x="471505" y="4096014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WORLD</a:t>
            </a:r>
          </a:p>
          <a:p>
            <a:pPr algn="ctr"/>
            <a:r>
              <a:rPr lang="en-US" sz="1400" b="1" dirty="0"/>
              <a:t>PRICE</a:t>
            </a:r>
            <a:endParaRPr lang="en-GB" sz="1400" b="1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A07BFC9-486E-E9B2-70FB-EF13D83CE095}"/>
              </a:ext>
            </a:extLst>
          </p:cNvPr>
          <p:cNvCxnSpPr>
            <a:cxnSpLocks/>
          </p:cNvCxnSpPr>
          <p:nvPr/>
        </p:nvCxnSpPr>
        <p:spPr>
          <a:xfrm>
            <a:off x="1315689" y="4357624"/>
            <a:ext cx="3135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B9BFFAA-809E-4BA3-249F-640DDA987DA7}"/>
              </a:ext>
            </a:extLst>
          </p:cNvPr>
          <p:cNvCxnSpPr/>
          <p:nvPr/>
        </p:nvCxnSpPr>
        <p:spPr>
          <a:xfrm>
            <a:off x="2171697" y="4346518"/>
            <a:ext cx="385354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F4B71BA-C1FB-BC66-13D4-42ACE7B5D820}"/>
              </a:ext>
            </a:extLst>
          </p:cNvPr>
          <p:cNvGrpSpPr/>
          <p:nvPr/>
        </p:nvGrpSpPr>
        <p:grpSpPr>
          <a:xfrm>
            <a:off x="3538984" y="4256232"/>
            <a:ext cx="182880" cy="182880"/>
            <a:chOff x="5867354" y="2967593"/>
            <a:chExt cx="353418" cy="353418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56BA071-BE27-9B2B-9CC2-811C13908356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50D67DD-B1DE-DFC6-5BAA-E640BB1339F3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FD91A50B-D3D6-6025-14D4-497D44C29628}"/>
              </a:ext>
            </a:extLst>
          </p:cNvPr>
          <p:cNvSpPr txBox="1"/>
          <p:nvPr/>
        </p:nvSpPr>
        <p:spPr>
          <a:xfrm>
            <a:off x="5300238" y="2601615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</a:t>
            </a:r>
            <a:r>
              <a:rPr lang="en-US" b="1" baseline="-25000" dirty="0">
                <a:solidFill>
                  <a:schemeClr val="accent4"/>
                </a:solidFill>
              </a:rPr>
              <a:t>D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1145592-D175-2924-03D0-B95DFDF2A23E}"/>
              </a:ext>
            </a:extLst>
          </p:cNvPr>
          <p:cNvSpPr txBox="1"/>
          <p:nvPr/>
        </p:nvSpPr>
        <p:spPr>
          <a:xfrm>
            <a:off x="5446268" y="2534851"/>
            <a:ext cx="2123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4"/>
                </a:solidFill>
              </a:rPr>
              <a:t>2</a:t>
            </a:r>
            <a:endParaRPr lang="en-GB" sz="1200" b="1" baseline="-25000" dirty="0">
              <a:solidFill>
                <a:schemeClr val="accent4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DAD04F7-B7C5-0190-79AC-30922F966C47}"/>
              </a:ext>
            </a:extLst>
          </p:cNvPr>
          <p:cNvSpPr txBox="1"/>
          <p:nvPr/>
        </p:nvSpPr>
        <p:spPr>
          <a:xfrm>
            <a:off x="5446268" y="1867895"/>
            <a:ext cx="2123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</a:rPr>
              <a:t>1</a:t>
            </a:r>
            <a:endParaRPr lang="en-GB" sz="1200" b="1" baseline="-25000" dirty="0">
              <a:solidFill>
                <a:srgbClr val="C00000"/>
              </a:solidFill>
            </a:endParaRPr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1A53FFDE-4C3C-B49A-5131-FEE31D6E384C}"/>
              </a:ext>
            </a:extLst>
          </p:cNvPr>
          <p:cNvSpPr/>
          <p:nvPr/>
        </p:nvSpPr>
        <p:spPr>
          <a:xfrm>
            <a:off x="5017755" y="2715016"/>
            <a:ext cx="182880" cy="238350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63740C4-600A-2FDF-3534-592FD6AB0826}"/>
              </a:ext>
            </a:extLst>
          </p:cNvPr>
          <p:cNvCxnSpPr>
            <a:cxnSpLocks/>
          </p:cNvCxnSpPr>
          <p:nvPr/>
        </p:nvCxnSpPr>
        <p:spPr>
          <a:xfrm flipH="1">
            <a:off x="2166128" y="3749537"/>
            <a:ext cx="146709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1CF09E9-EC67-7E87-E094-E233750E2F4C}"/>
                  </a:ext>
                </a:extLst>
              </p:cNvPr>
              <p:cNvSpPr txBox="1"/>
              <p:nvPr/>
            </p:nvSpPr>
            <p:spPr>
              <a:xfrm>
                <a:off x="1601503" y="3572264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1CF09E9-EC67-7E87-E094-E233750E2F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1503" y="3572264"/>
                <a:ext cx="494238" cy="369332"/>
              </a:xfrm>
              <a:prstGeom prst="rect">
                <a:avLst/>
              </a:prstGeom>
              <a:blipFill>
                <a:blip r:embed="R6866852a02ce488e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F6B8E0E-D399-F87E-18DD-9ED10875B263}"/>
              </a:ext>
            </a:extLst>
          </p:cNvPr>
          <p:cNvCxnSpPr/>
          <p:nvPr/>
        </p:nvCxnSpPr>
        <p:spPr>
          <a:xfrm>
            <a:off x="2015159" y="4963886"/>
            <a:ext cx="0" cy="631844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C91EB45D-8A27-FDFB-EA5D-3F802F646845}"/>
              </a:ext>
            </a:extLst>
          </p:cNvPr>
          <p:cNvSpPr txBox="1"/>
          <p:nvPr/>
        </p:nvSpPr>
        <p:spPr>
          <a:xfrm>
            <a:off x="1003999" y="5004128"/>
            <a:ext cx="9589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PER UNIT</a:t>
            </a:r>
            <a:br>
              <a:rPr lang="en-US" sz="1400" b="1" dirty="0"/>
            </a:br>
            <a:r>
              <a:rPr lang="en-US" sz="1400" b="1" dirty="0"/>
              <a:t>SUBSIDY</a:t>
            </a:r>
            <a:endParaRPr lang="en-GB" sz="1400" b="1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6E32F73-E602-850B-0EE0-2BF0687DB3A7}"/>
              </a:ext>
            </a:extLst>
          </p:cNvPr>
          <p:cNvSpPr txBox="1"/>
          <p:nvPr/>
        </p:nvSpPr>
        <p:spPr>
          <a:xfrm>
            <a:off x="2160024" y="3835371"/>
            <a:ext cx="1038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>
                <a:solidFill>
                  <a:schemeClr val="accent2">
                    <a:lumMod val="75000"/>
                  </a:schemeClr>
                </a:solidFill>
              </a:rPr>
              <a:t>Δ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PS &gt; 0</a:t>
            </a:r>
            <a:endParaRPr lang="en-GB" b="1" baseline="-250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530BB6F-1945-CF20-159E-32B03F91AB27}"/>
              </a:ext>
            </a:extLst>
          </p:cNvPr>
          <p:cNvCxnSpPr>
            <a:cxnSpLocks/>
          </p:cNvCxnSpPr>
          <p:nvPr/>
        </p:nvCxnSpPr>
        <p:spPr>
          <a:xfrm>
            <a:off x="2899725" y="4351404"/>
            <a:ext cx="0" cy="13608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B3BD1D0-9A20-32DA-16E0-BC2A8BD7CCEA}"/>
                  </a:ext>
                </a:extLst>
              </p:cNvPr>
              <p:cNvSpPr txBox="1"/>
              <p:nvPr/>
            </p:nvSpPr>
            <p:spPr>
              <a:xfrm>
                <a:off x="2634481" y="5756711"/>
                <a:ext cx="524887" cy="376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B3BD1D0-9A20-32DA-16E0-BC2A8BD7CC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4481" y="5756711"/>
                <a:ext cx="524887" cy="376065"/>
              </a:xfrm>
              <a:prstGeom prst="rect">
                <a:avLst/>
              </a:prstGeom>
              <a:blipFill>
                <a:blip r:embed="R0fa0f48ea4294449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" name="Group 50">
            <a:extLst>
              <a:ext uri="{FF2B5EF4-FFF2-40B4-BE49-F238E27FC236}">
                <a16:creationId xmlns:a16="http://schemas.microsoft.com/office/drawing/2014/main" id="{0FABD847-0132-6519-F016-E638DF9687B7}"/>
              </a:ext>
            </a:extLst>
          </p:cNvPr>
          <p:cNvGrpSpPr/>
          <p:nvPr/>
        </p:nvGrpSpPr>
        <p:grpSpPr>
          <a:xfrm>
            <a:off x="2805485" y="4256232"/>
            <a:ext cx="182880" cy="182880"/>
            <a:chOff x="5867354" y="2967593"/>
            <a:chExt cx="353418" cy="353418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3F481822-F9D2-7E71-50FA-E0CDAF57B80D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A543826C-90A6-87B1-47FA-EACF71E4781E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59350350"/>
      </p:ext>
    </p:extLst>
  </p:cSld>
  <p:clrMapOvr>
    <a:masterClrMapping/>
  </p:clrMapOvr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77AFF110-6B19-CF13-4222-765FE67D858E}"/>
              </a:ext>
            </a:extLst>
          </p:cNvPr>
          <p:cNvSpPr/>
          <p:nvPr/>
        </p:nvSpPr>
        <p:spPr>
          <a:xfrm>
            <a:off x="2160941" y="3747695"/>
            <a:ext cx="1488609" cy="58094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BD1AA48-E54B-EB68-7D20-D76A272F0EAA}"/>
              </a:ext>
            </a:extLst>
          </p:cNvPr>
          <p:cNvCxnSpPr>
            <a:cxnSpLocks/>
          </p:cNvCxnSpPr>
          <p:nvPr/>
        </p:nvCxnSpPr>
        <p:spPr>
          <a:xfrm flipV="1">
            <a:off x="2166128" y="2953366"/>
            <a:ext cx="3151416" cy="2609343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Production Subsidies</a:t>
            </a:r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3F0F253-FA38-2C58-1509-1BB086BD6AD8}"/>
              </a:ext>
            </a:extLst>
          </p:cNvPr>
          <p:cNvCxnSpPr>
            <a:cxnSpLocks/>
          </p:cNvCxnSpPr>
          <p:nvPr/>
        </p:nvCxnSpPr>
        <p:spPr>
          <a:xfrm flipV="1">
            <a:off x="2166128" y="2354543"/>
            <a:ext cx="3151416" cy="260934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1346FA32-945C-0F30-5E04-D25B1393DD85}"/>
              </a:ext>
            </a:extLst>
          </p:cNvPr>
          <p:cNvGrpSpPr/>
          <p:nvPr/>
        </p:nvGrpSpPr>
        <p:grpSpPr>
          <a:xfrm>
            <a:off x="4974249" y="4255078"/>
            <a:ext cx="182880" cy="182880"/>
            <a:chOff x="5867354" y="2967593"/>
            <a:chExt cx="353418" cy="353418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9823A66A-97D0-84D0-E8B9-0CB00343B583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9E5CA1F-496C-B4B6-ACD0-E6B6185ED32F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BC5D669-4767-003A-779E-91858C1CE076}"/>
              </a:ext>
            </a:extLst>
          </p:cNvPr>
          <p:cNvCxnSpPr>
            <a:cxnSpLocks/>
          </p:cNvCxnSpPr>
          <p:nvPr/>
        </p:nvCxnSpPr>
        <p:spPr>
          <a:xfrm>
            <a:off x="5065689" y="4346518"/>
            <a:ext cx="0" cy="136575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61CD06C-6A9D-5F87-A010-BE2555F3420F}"/>
                  </a:ext>
                </a:extLst>
              </p:cNvPr>
              <p:cNvSpPr txBox="1"/>
              <p:nvPr/>
            </p:nvSpPr>
            <p:spPr>
              <a:xfrm>
                <a:off x="1603972" y="4164416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61CD06C-6A9D-5F87-A010-BE2555F34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164416"/>
                <a:ext cx="489301" cy="369332"/>
              </a:xfrm>
              <a:prstGeom prst="rect">
                <a:avLst/>
              </a:prstGeom>
              <a:blipFill>
                <a:blip r:embed="R23fc283a20814a5e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7210B10-0858-32AA-BB1D-D3F8E2764B3A}"/>
                  </a:ext>
                </a:extLst>
              </p:cNvPr>
              <p:cNvSpPr txBox="1"/>
              <p:nvPr/>
            </p:nvSpPr>
            <p:spPr>
              <a:xfrm>
                <a:off x="4800928" y="5751012"/>
                <a:ext cx="524887" cy="372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7210B10-0858-32AA-BB1D-D3F8E2764B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928" y="5751012"/>
                <a:ext cx="524887" cy="372666"/>
              </a:xfrm>
              <a:prstGeom prst="rect">
                <a:avLst/>
              </a:prstGeom>
              <a:blipFill>
                <a:blip r:embed="Rbf8b9c672e364309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C841923-E8F8-11AF-BDF0-C7036F9D0DE8}"/>
              </a:ext>
            </a:extLst>
          </p:cNvPr>
          <p:cNvCxnSpPr>
            <a:cxnSpLocks/>
          </p:cNvCxnSpPr>
          <p:nvPr/>
        </p:nvCxnSpPr>
        <p:spPr>
          <a:xfrm>
            <a:off x="3633224" y="3749537"/>
            <a:ext cx="0" cy="196273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CB5AFE-F25C-A9D4-AFCD-5A991E1635C7}"/>
                  </a:ext>
                </a:extLst>
              </p:cNvPr>
              <p:cNvSpPr txBox="1"/>
              <p:nvPr/>
            </p:nvSpPr>
            <p:spPr>
              <a:xfrm>
                <a:off x="3366787" y="5756711"/>
                <a:ext cx="529824" cy="3766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CB5AFE-F25C-A9D4-AFCD-5A991E1635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787" y="5756711"/>
                <a:ext cx="529824" cy="376642"/>
              </a:xfrm>
              <a:prstGeom prst="rect">
                <a:avLst/>
              </a:prstGeom>
              <a:blipFill>
                <a:blip r:embed="R01e080c60cc1468b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67290D09-495F-C03B-5B15-6B016CEEC708}"/>
              </a:ext>
            </a:extLst>
          </p:cNvPr>
          <p:cNvSpPr txBox="1"/>
          <p:nvPr/>
        </p:nvSpPr>
        <p:spPr>
          <a:xfrm>
            <a:off x="471505" y="4096014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WORLD</a:t>
            </a:r>
          </a:p>
          <a:p>
            <a:pPr algn="ctr"/>
            <a:r>
              <a:rPr lang="en-US" sz="1400" b="1" dirty="0"/>
              <a:t>PRICE</a:t>
            </a:r>
            <a:endParaRPr lang="en-GB" sz="1400" b="1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A07BFC9-486E-E9B2-70FB-EF13D83CE095}"/>
              </a:ext>
            </a:extLst>
          </p:cNvPr>
          <p:cNvCxnSpPr>
            <a:cxnSpLocks/>
          </p:cNvCxnSpPr>
          <p:nvPr/>
        </p:nvCxnSpPr>
        <p:spPr>
          <a:xfrm>
            <a:off x="1315689" y="4357624"/>
            <a:ext cx="3135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B9BFFAA-809E-4BA3-249F-640DDA987DA7}"/>
              </a:ext>
            </a:extLst>
          </p:cNvPr>
          <p:cNvCxnSpPr/>
          <p:nvPr/>
        </p:nvCxnSpPr>
        <p:spPr>
          <a:xfrm>
            <a:off x="2171697" y="4346518"/>
            <a:ext cx="385354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F4B71BA-C1FB-BC66-13D4-42ACE7B5D820}"/>
              </a:ext>
            </a:extLst>
          </p:cNvPr>
          <p:cNvGrpSpPr/>
          <p:nvPr/>
        </p:nvGrpSpPr>
        <p:grpSpPr>
          <a:xfrm>
            <a:off x="3538984" y="4256232"/>
            <a:ext cx="182880" cy="182880"/>
            <a:chOff x="5867354" y="2967593"/>
            <a:chExt cx="353418" cy="353418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56BA071-BE27-9B2B-9CC2-811C13908356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50D67DD-B1DE-DFC6-5BAA-E640BB1339F3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FD91A50B-D3D6-6025-14D4-497D44C29628}"/>
              </a:ext>
            </a:extLst>
          </p:cNvPr>
          <p:cNvSpPr txBox="1"/>
          <p:nvPr/>
        </p:nvSpPr>
        <p:spPr>
          <a:xfrm>
            <a:off x="5300238" y="2601615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</a:t>
            </a:r>
            <a:r>
              <a:rPr lang="en-US" b="1" baseline="-25000" dirty="0">
                <a:solidFill>
                  <a:schemeClr val="accent4"/>
                </a:solidFill>
              </a:rPr>
              <a:t>D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1145592-D175-2924-03D0-B95DFDF2A23E}"/>
              </a:ext>
            </a:extLst>
          </p:cNvPr>
          <p:cNvSpPr txBox="1"/>
          <p:nvPr/>
        </p:nvSpPr>
        <p:spPr>
          <a:xfrm>
            <a:off x="5446268" y="2534851"/>
            <a:ext cx="2123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4"/>
                </a:solidFill>
              </a:rPr>
              <a:t>2</a:t>
            </a:r>
            <a:endParaRPr lang="en-GB" sz="1200" b="1" baseline="-25000" dirty="0">
              <a:solidFill>
                <a:schemeClr val="accent4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DAD04F7-B7C5-0190-79AC-30922F966C47}"/>
              </a:ext>
            </a:extLst>
          </p:cNvPr>
          <p:cNvSpPr txBox="1"/>
          <p:nvPr/>
        </p:nvSpPr>
        <p:spPr>
          <a:xfrm>
            <a:off x="5446268" y="1867895"/>
            <a:ext cx="2123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</a:rPr>
              <a:t>1</a:t>
            </a:r>
            <a:endParaRPr lang="en-GB" sz="1200" b="1" baseline="-25000" dirty="0">
              <a:solidFill>
                <a:srgbClr val="C00000"/>
              </a:solidFill>
            </a:endParaRPr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1A53FFDE-4C3C-B49A-5131-FEE31D6E384C}"/>
              </a:ext>
            </a:extLst>
          </p:cNvPr>
          <p:cNvSpPr/>
          <p:nvPr/>
        </p:nvSpPr>
        <p:spPr>
          <a:xfrm>
            <a:off x="5017755" y="2715016"/>
            <a:ext cx="182880" cy="238350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63740C4-600A-2FDF-3534-592FD6AB0826}"/>
              </a:ext>
            </a:extLst>
          </p:cNvPr>
          <p:cNvCxnSpPr>
            <a:cxnSpLocks/>
          </p:cNvCxnSpPr>
          <p:nvPr/>
        </p:nvCxnSpPr>
        <p:spPr>
          <a:xfrm flipH="1">
            <a:off x="2166128" y="3749537"/>
            <a:ext cx="146709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1CF09E9-EC67-7E87-E094-E233750E2F4C}"/>
                  </a:ext>
                </a:extLst>
              </p:cNvPr>
              <p:cNvSpPr txBox="1"/>
              <p:nvPr/>
            </p:nvSpPr>
            <p:spPr>
              <a:xfrm>
                <a:off x="1601503" y="3572264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1CF09E9-EC67-7E87-E094-E233750E2F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1503" y="3572264"/>
                <a:ext cx="494238" cy="369332"/>
              </a:xfrm>
              <a:prstGeom prst="rect">
                <a:avLst/>
              </a:prstGeom>
              <a:blipFill>
                <a:blip r:embed="R9f39d4b619a34c09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F6B8E0E-D399-F87E-18DD-9ED10875B263}"/>
              </a:ext>
            </a:extLst>
          </p:cNvPr>
          <p:cNvCxnSpPr/>
          <p:nvPr/>
        </p:nvCxnSpPr>
        <p:spPr>
          <a:xfrm>
            <a:off x="2015159" y="4963886"/>
            <a:ext cx="0" cy="631844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C91EB45D-8A27-FDFB-EA5D-3F802F646845}"/>
              </a:ext>
            </a:extLst>
          </p:cNvPr>
          <p:cNvSpPr txBox="1"/>
          <p:nvPr/>
        </p:nvSpPr>
        <p:spPr>
          <a:xfrm>
            <a:off x="1003999" y="5004128"/>
            <a:ext cx="9589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PER UNIT</a:t>
            </a:r>
            <a:br>
              <a:rPr lang="en-US" sz="1400" b="1" dirty="0"/>
            </a:br>
            <a:r>
              <a:rPr lang="en-US" sz="1400" b="1" dirty="0"/>
              <a:t>SUBSIDY</a:t>
            </a:r>
            <a:endParaRPr lang="en-GB" sz="1400" b="1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6E32F73-E602-850B-0EE0-2BF0687DB3A7}"/>
              </a:ext>
            </a:extLst>
          </p:cNvPr>
          <p:cNvSpPr txBox="1"/>
          <p:nvPr/>
        </p:nvSpPr>
        <p:spPr>
          <a:xfrm>
            <a:off x="2182887" y="3130328"/>
            <a:ext cx="13474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SUBSIDY EXPENDITURE</a:t>
            </a:r>
            <a:endParaRPr lang="en-GB" sz="1400" b="1" baseline="-25000" dirty="0">
              <a:solidFill>
                <a:srgbClr val="C00000"/>
              </a:solidFill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F918BA0-D98B-AB9E-FE3B-B4856294034D}"/>
              </a:ext>
            </a:extLst>
          </p:cNvPr>
          <p:cNvCxnSpPr>
            <a:cxnSpLocks/>
          </p:cNvCxnSpPr>
          <p:nvPr/>
        </p:nvCxnSpPr>
        <p:spPr>
          <a:xfrm>
            <a:off x="2856342" y="3661105"/>
            <a:ext cx="0" cy="40547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5C885B6-B51E-7CE9-11D5-1658FB675DF4}"/>
              </a:ext>
            </a:extLst>
          </p:cNvPr>
          <p:cNvCxnSpPr>
            <a:cxnSpLocks/>
          </p:cNvCxnSpPr>
          <p:nvPr/>
        </p:nvCxnSpPr>
        <p:spPr>
          <a:xfrm>
            <a:off x="2899725" y="4351404"/>
            <a:ext cx="0" cy="13608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D9379F1-A625-BB2B-7E31-437D20AE999E}"/>
                  </a:ext>
                </a:extLst>
              </p:cNvPr>
              <p:cNvSpPr txBox="1"/>
              <p:nvPr/>
            </p:nvSpPr>
            <p:spPr>
              <a:xfrm>
                <a:off x="2634481" y="5756711"/>
                <a:ext cx="524887" cy="376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D9379F1-A625-BB2B-7E31-437D20AE99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4481" y="5756711"/>
                <a:ext cx="524887" cy="376065"/>
              </a:xfrm>
              <a:prstGeom prst="rect">
                <a:avLst/>
              </a:prstGeom>
              <a:blipFill>
                <a:blip r:embed="R06f8f45825d444d1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Group 43">
            <a:extLst>
              <a:ext uri="{FF2B5EF4-FFF2-40B4-BE49-F238E27FC236}">
                <a16:creationId xmlns:a16="http://schemas.microsoft.com/office/drawing/2014/main" id="{3BD25F54-27E5-E2D2-8F70-A82ACAE8D3F9}"/>
              </a:ext>
            </a:extLst>
          </p:cNvPr>
          <p:cNvGrpSpPr/>
          <p:nvPr/>
        </p:nvGrpSpPr>
        <p:grpSpPr>
          <a:xfrm>
            <a:off x="2805485" y="4256232"/>
            <a:ext cx="182880" cy="182880"/>
            <a:chOff x="5867354" y="2967593"/>
            <a:chExt cx="353418" cy="353418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4CC108D-42E2-C6CD-D61C-C7999A045640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F60533DB-9C1A-8C5B-7C7E-867FFEC09558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89312326"/>
      </p:ext>
    </p:extLst>
  </p:cSld>
  <p:clrMapOvr>
    <a:masterClrMapping/>
  </p:clrMapOvr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861C29D-86A5-7AE8-2CCB-115AED5AD69D}"/>
              </a:ext>
            </a:extLst>
          </p:cNvPr>
          <p:cNvSpPr/>
          <p:nvPr/>
        </p:nvSpPr>
        <p:spPr>
          <a:xfrm>
            <a:off x="2905760" y="3728720"/>
            <a:ext cx="751840" cy="619760"/>
          </a:xfrm>
          <a:custGeom>
            <a:avLst/>
            <a:gdLst>
              <a:gd name="connsiteX0" fmla="*/ 0 w 751840"/>
              <a:gd name="connsiteY0" fmla="*/ 614680 h 619760"/>
              <a:gd name="connsiteX1" fmla="*/ 751840 w 751840"/>
              <a:gd name="connsiteY1" fmla="*/ 619760 h 619760"/>
              <a:gd name="connsiteX2" fmla="*/ 721360 w 751840"/>
              <a:gd name="connsiteY2" fmla="*/ 0 h 619760"/>
              <a:gd name="connsiteX3" fmla="*/ 0 w 751840"/>
              <a:gd name="connsiteY3" fmla="*/ 614680 h 619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1840" h="619760">
                <a:moveTo>
                  <a:pt x="0" y="614680"/>
                </a:moveTo>
                <a:lnTo>
                  <a:pt x="751840" y="619760"/>
                </a:lnTo>
                <a:lnTo>
                  <a:pt x="721360" y="0"/>
                </a:lnTo>
                <a:lnTo>
                  <a:pt x="0" y="61468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BD1AA48-E54B-EB68-7D20-D76A272F0EAA}"/>
              </a:ext>
            </a:extLst>
          </p:cNvPr>
          <p:cNvCxnSpPr>
            <a:cxnSpLocks/>
          </p:cNvCxnSpPr>
          <p:nvPr/>
        </p:nvCxnSpPr>
        <p:spPr>
          <a:xfrm flipV="1">
            <a:off x="2166128" y="2953366"/>
            <a:ext cx="3151416" cy="2609343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1698" y="2242061"/>
            <a:ext cx="3837216" cy="27871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155370" y="5717719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66856" y="5533053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73627" y="205739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PRICE</a:t>
            </a:r>
            <a:endParaRPr lang="en-GB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025241" y="500412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16401" y="194939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606795" y="568780"/>
            <a:ext cx="8596668" cy="688521"/>
          </a:xfrm>
        </p:spPr>
        <p:txBody>
          <a:bodyPr/>
          <a:lstStyle/>
          <a:p>
            <a:r>
              <a:rPr lang="en-US" dirty="0"/>
              <a:t>Production Subsidies</a:t>
            </a:r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3F0F253-FA38-2C58-1509-1BB086BD6AD8}"/>
              </a:ext>
            </a:extLst>
          </p:cNvPr>
          <p:cNvCxnSpPr>
            <a:cxnSpLocks/>
          </p:cNvCxnSpPr>
          <p:nvPr/>
        </p:nvCxnSpPr>
        <p:spPr>
          <a:xfrm flipV="1">
            <a:off x="2166128" y="2354543"/>
            <a:ext cx="3151416" cy="260934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2155370" y="1801584"/>
            <a:ext cx="0" cy="39106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1346FA32-945C-0F30-5E04-D25B1393DD85}"/>
              </a:ext>
            </a:extLst>
          </p:cNvPr>
          <p:cNvGrpSpPr/>
          <p:nvPr/>
        </p:nvGrpSpPr>
        <p:grpSpPr>
          <a:xfrm>
            <a:off x="4974249" y="4255078"/>
            <a:ext cx="182880" cy="182880"/>
            <a:chOff x="5867354" y="2967593"/>
            <a:chExt cx="353418" cy="353418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9823A66A-97D0-84D0-E8B9-0CB00343B583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9E5CA1F-496C-B4B6-ACD0-E6B6185ED32F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BC5D669-4767-003A-779E-91858C1CE076}"/>
              </a:ext>
            </a:extLst>
          </p:cNvPr>
          <p:cNvCxnSpPr>
            <a:cxnSpLocks/>
          </p:cNvCxnSpPr>
          <p:nvPr/>
        </p:nvCxnSpPr>
        <p:spPr>
          <a:xfrm>
            <a:off x="5065689" y="4346518"/>
            <a:ext cx="0" cy="136575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61CD06C-6A9D-5F87-A010-BE2555F3420F}"/>
                  </a:ext>
                </a:extLst>
              </p:cNvPr>
              <p:cNvSpPr txBox="1"/>
              <p:nvPr/>
            </p:nvSpPr>
            <p:spPr>
              <a:xfrm>
                <a:off x="1603972" y="4164416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61CD06C-6A9D-5F87-A010-BE2555F34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972" y="4164416"/>
                <a:ext cx="489301" cy="369332"/>
              </a:xfrm>
              <a:prstGeom prst="rect">
                <a:avLst/>
              </a:prstGeom>
              <a:blipFill>
                <a:blip r:embed="Ra4d67c3ba4434728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7210B10-0858-32AA-BB1D-D3F8E2764B3A}"/>
                  </a:ext>
                </a:extLst>
              </p:cNvPr>
              <p:cNvSpPr txBox="1"/>
              <p:nvPr/>
            </p:nvSpPr>
            <p:spPr>
              <a:xfrm>
                <a:off x="4800928" y="5751012"/>
                <a:ext cx="524887" cy="372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7210B10-0858-32AA-BB1D-D3F8E2764B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928" y="5751012"/>
                <a:ext cx="524887" cy="372666"/>
              </a:xfrm>
              <a:prstGeom prst="rect">
                <a:avLst/>
              </a:prstGeom>
              <a:blipFill>
                <a:blip r:embed="Reb11bd65dfc84803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C841923-E8F8-11AF-BDF0-C7036F9D0DE8}"/>
              </a:ext>
            </a:extLst>
          </p:cNvPr>
          <p:cNvCxnSpPr>
            <a:cxnSpLocks/>
          </p:cNvCxnSpPr>
          <p:nvPr/>
        </p:nvCxnSpPr>
        <p:spPr>
          <a:xfrm>
            <a:off x="3633224" y="3749537"/>
            <a:ext cx="0" cy="196273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CB5AFE-F25C-A9D4-AFCD-5A991E1635C7}"/>
                  </a:ext>
                </a:extLst>
              </p:cNvPr>
              <p:cNvSpPr txBox="1"/>
              <p:nvPr/>
            </p:nvSpPr>
            <p:spPr>
              <a:xfrm>
                <a:off x="3366787" y="5756711"/>
                <a:ext cx="529824" cy="3766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CB5AFE-F25C-A9D4-AFCD-5A991E1635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787" y="5756711"/>
                <a:ext cx="529824" cy="376642"/>
              </a:xfrm>
              <a:prstGeom prst="rect">
                <a:avLst/>
              </a:prstGeom>
              <a:blipFill>
                <a:blip r:embed="R56ced1d7fff84ef5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67290D09-495F-C03B-5B15-6B016CEEC708}"/>
              </a:ext>
            </a:extLst>
          </p:cNvPr>
          <p:cNvSpPr txBox="1"/>
          <p:nvPr/>
        </p:nvSpPr>
        <p:spPr>
          <a:xfrm>
            <a:off x="471505" y="4096014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WORLD</a:t>
            </a:r>
          </a:p>
          <a:p>
            <a:pPr algn="ctr"/>
            <a:r>
              <a:rPr lang="en-US" sz="1400" b="1" dirty="0"/>
              <a:t>PRICE</a:t>
            </a:r>
            <a:endParaRPr lang="en-GB" sz="1400" b="1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A07BFC9-486E-E9B2-70FB-EF13D83CE095}"/>
              </a:ext>
            </a:extLst>
          </p:cNvPr>
          <p:cNvCxnSpPr>
            <a:cxnSpLocks/>
          </p:cNvCxnSpPr>
          <p:nvPr/>
        </p:nvCxnSpPr>
        <p:spPr>
          <a:xfrm>
            <a:off x="1315689" y="4357624"/>
            <a:ext cx="3135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B9BFFAA-809E-4BA3-249F-640DDA987DA7}"/>
              </a:ext>
            </a:extLst>
          </p:cNvPr>
          <p:cNvCxnSpPr/>
          <p:nvPr/>
        </p:nvCxnSpPr>
        <p:spPr>
          <a:xfrm>
            <a:off x="2171697" y="4346518"/>
            <a:ext cx="385354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F4B71BA-C1FB-BC66-13D4-42ACE7B5D820}"/>
              </a:ext>
            </a:extLst>
          </p:cNvPr>
          <p:cNvGrpSpPr/>
          <p:nvPr/>
        </p:nvGrpSpPr>
        <p:grpSpPr>
          <a:xfrm>
            <a:off x="3538984" y="4256232"/>
            <a:ext cx="182880" cy="182880"/>
            <a:chOff x="5867354" y="2967593"/>
            <a:chExt cx="353418" cy="353418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56BA071-BE27-9B2B-9CC2-811C13908356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50D67DD-B1DE-DFC6-5BAA-E640BB1339F3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FD91A50B-D3D6-6025-14D4-497D44C29628}"/>
              </a:ext>
            </a:extLst>
          </p:cNvPr>
          <p:cNvSpPr txBox="1"/>
          <p:nvPr/>
        </p:nvSpPr>
        <p:spPr>
          <a:xfrm>
            <a:off x="5300238" y="2601615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</a:t>
            </a:r>
            <a:r>
              <a:rPr lang="en-US" b="1" baseline="-25000" dirty="0">
                <a:solidFill>
                  <a:schemeClr val="accent4"/>
                </a:solidFill>
              </a:rPr>
              <a:t>D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1145592-D175-2924-03D0-B95DFDF2A23E}"/>
              </a:ext>
            </a:extLst>
          </p:cNvPr>
          <p:cNvSpPr txBox="1"/>
          <p:nvPr/>
        </p:nvSpPr>
        <p:spPr>
          <a:xfrm>
            <a:off x="5446268" y="2534851"/>
            <a:ext cx="2123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4"/>
                </a:solidFill>
              </a:rPr>
              <a:t>2</a:t>
            </a:r>
            <a:endParaRPr lang="en-GB" sz="1200" b="1" baseline="-25000" dirty="0">
              <a:solidFill>
                <a:schemeClr val="accent4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DAD04F7-B7C5-0190-79AC-30922F966C47}"/>
              </a:ext>
            </a:extLst>
          </p:cNvPr>
          <p:cNvSpPr txBox="1"/>
          <p:nvPr/>
        </p:nvSpPr>
        <p:spPr>
          <a:xfrm>
            <a:off x="5446268" y="1867895"/>
            <a:ext cx="2123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</a:rPr>
              <a:t>1</a:t>
            </a:r>
            <a:endParaRPr lang="en-GB" sz="1200" b="1" baseline="-25000" dirty="0">
              <a:solidFill>
                <a:srgbClr val="C00000"/>
              </a:solidFill>
            </a:endParaRPr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1A53FFDE-4C3C-B49A-5131-FEE31D6E384C}"/>
              </a:ext>
            </a:extLst>
          </p:cNvPr>
          <p:cNvSpPr/>
          <p:nvPr/>
        </p:nvSpPr>
        <p:spPr>
          <a:xfrm>
            <a:off x="5017755" y="2715016"/>
            <a:ext cx="182880" cy="238350"/>
          </a:xfrm>
          <a:prstGeom prst="down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63740C4-600A-2FDF-3534-592FD6AB0826}"/>
              </a:ext>
            </a:extLst>
          </p:cNvPr>
          <p:cNvCxnSpPr>
            <a:cxnSpLocks/>
          </p:cNvCxnSpPr>
          <p:nvPr/>
        </p:nvCxnSpPr>
        <p:spPr>
          <a:xfrm flipH="1">
            <a:off x="2166128" y="3749537"/>
            <a:ext cx="146709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1CF09E9-EC67-7E87-E094-E233750E2F4C}"/>
                  </a:ext>
                </a:extLst>
              </p:cNvPr>
              <p:cNvSpPr txBox="1"/>
              <p:nvPr/>
            </p:nvSpPr>
            <p:spPr>
              <a:xfrm>
                <a:off x="1601503" y="3572264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1CF09E9-EC67-7E87-E094-E233750E2F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1503" y="3572264"/>
                <a:ext cx="494238" cy="369332"/>
              </a:xfrm>
              <a:prstGeom prst="rect">
                <a:avLst/>
              </a:prstGeom>
              <a:blipFill>
                <a:blip r:embed="R1c92594aecb4449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F6B8E0E-D399-F87E-18DD-9ED10875B263}"/>
              </a:ext>
            </a:extLst>
          </p:cNvPr>
          <p:cNvCxnSpPr/>
          <p:nvPr/>
        </p:nvCxnSpPr>
        <p:spPr>
          <a:xfrm>
            <a:off x="2015159" y="4963886"/>
            <a:ext cx="0" cy="631844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C91EB45D-8A27-FDFB-EA5D-3F802F646845}"/>
              </a:ext>
            </a:extLst>
          </p:cNvPr>
          <p:cNvSpPr txBox="1"/>
          <p:nvPr/>
        </p:nvSpPr>
        <p:spPr>
          <a:xfrm>
            <a:off x="1003999" y="5004128"/>
            <a:ext cx="9589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PER UNIT</a:t>
            </a:r>
            <a:br>
              <a:rPr lang="en-US" sz="1400" b="1" dirty="0"/>
            </a:br>
            <a:r>
              <a:rPr lang="en-US" sz="1400" b="1" dirty="0"/>
              <a:t>SUBSIDY</a:t>
            </a:r>
            <a:endParaRPr lang="en-GB" sz="14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7D61398-928D-612A-A932-0EA6306C12DA}"/>
              </a:ext>
            </a:extLst>
          </p:cNvPr>
          <p:cNvSpPr txBox="1"/>
          <p:nvPr/>
        </p:nvSpPr>
        <p:spPr>
          <a:xfrm>
            <a:off x="2228185" y="3909131"/>
            <a:ext cx="751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DWL</a:t>
            </a:r>
            <a:endParaRPr lang="en-GB" b="1" baseline="-25000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49024D2-9405-5335-FA82-418C61F6366A}"/>
              </a:ext>
            </a:extLst>
          </p:cNvPr>
          <p:cNvCxnSpPr>
            <a:cxnSpLocks/>
          </p:cNvCxnSpPr>
          <p:nvPr/>
        </p:nvCxnSpPr>
        <p:spPr>
          <a:xfrm>
            <a:off x="2974899" y="4096014"/>
            <a:ext cx="526938" cy="0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958DA27-BE44-8E85-BAFE-36025CB24A59}"/>
              </a:ext>
            </a:extLst>
          </p:cNvPr>
          <p:cNvCxnSpPr>
            <a:cxnSpLocks/>
          </p:cNvCxnSpPr>
          <p:nvPr/>
        </p:nvCxnSpPr>
        <p:spPr>
          <a:xfrm>
            <a:off x="2899725" y="4351404"/>
            <a:ext cx="0" cy="136087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F4E979F8-469A-BAF6-5534-7E9417D95172}"/>
                  </a:ext>
                </a:extLst>
              </p:cNvPr>
              <p:cNvSpPr txBox="1"/>
              <p:nvPr/>
            </p:nvSpPr>
            <p:spPr>
              <a:xfrm>
                <a:off x="2634481" y="5756711"/>
                <a:ext cx="524887" cy="376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dirty="0">
                              <a:latin typeface="Cambria Math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F4E979F8-469A-BAF6-5534-7E9417D951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4481" y="5756711"/>
                <a:ext cx="524887" cy="376065"/>
              </a:xfrm>
              <a:prstGeom prst="rect">
                <a:avLst/>
              </a:prstGeom>
              <a:blipFill>
                <a:blip r:embed="R4b276fa94c3641d1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oup 48">
            <a:extLst>
              <a:ext uri="{FF2B5EF4-FFF2-40B4-BE49-F238E27FC236}">
                <a16:creationId xmlns:a16="http://schemas.microsoft.com/office/drawing/2014/main" id="{859E692A-DB6A-B3E7-3D65-1F191C0FD261}"/>
              </a:ext>
            </a:extLst>
          </p:cNvPr>
          <p:cNvGrpSpPr/>
          <p:nvPr/>
        </p:nvGrpSpPr>
        <p:grpSpPr>
          <a:xfrm>
            <a:off x="2805485" y="4256232"/>
            <a:ext cx="182880" cy="182880"/>
            <a:chOff x="5867354" y="2967593"/>
            <a:chExt cx="353418" cy="353418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583402D7-D008-8261-B03C-B7196ED1B1C2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A3B992D-2E7F-9699-D79F-06EF28A69E67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7666208"/>
      </p:ext>
    </p:extLst>
  </p:cSld>
  <p:clrMapOvr>
    <a:masterClrMapping/>
  </p:clrMapOvr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84E40F1-3312-0130-7B87-1239BB1764ED}"/>
              </a:ext>
            </a:extLst>
          </p:cNvPr>
          <p:cNvSpPr/>
          <p:nvPr/>
        </p:nvSpPr>
        <p:spPr>
          <a:xfrm>
            <a:off x="2071191" y="2998736"/>
            <a:ext cx="2499796" cy="262700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cxnSpLocks/>
          </p:cNvCxnSpPr>
          <p:nvPr/>
        </p:nvCxnSpPr>
        <p:spPr>
          <a:xfrm>
            <a:off x="2071192" y="1682283"/>
            <a:ext cx="3289299" cy="338866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057649" y="5642805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54604" y="5452696"/>
            <a:ext cx="1461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169309" y="1352867"/>
            <a:ext cx="798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PRICE</a:t>
            </a:r>
            <a:endParaRPr lang="en-GB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377345" y="5070951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90745" y="1608876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606795" y="415428"/>
            <a:ext cx="8596668" cy="688521"/>
          </a:xfrm>
        </p:spPr>
        <p:txBody>
          <a:bodyPr/>
          <a:lstStyle/>
          <a:p>
            <a:r>
              <a:rPr lang="en-US" dirty="0"/>
              <a:t>Export Subsidies</a:t>
            </a:r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3F0F253-FA38-2C58-1509-1BB086BD6AD8}"/>
              </a:ext>
            </a:extLst>
          </p:cNvPr>
          <p:cNvCxnSpPr>
            <a:cxnSpLocks/>
          </p:cNvCxnSpPr>
          <p:nvPr/>
        </p:nvCxnSpPr>
        <p:spPr>
          <a:xfrm flipV="1">
            <a:off x="2067481" y="1981558"/>
            <a:ext cx="3613929" cy="33169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cxnSpLocks/>
          </p:cNvCxnSpPr>
          <p:nvPr/>
        </p:nvCxnSpPr>
        <p:spPr>
          <a:xfrm flipV="1">
            <a:off x="2057649" y="1215414"/>
            <a:ext cx="0" cy="442194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B6F3A93-6115-598B-AB60-EFB3EB38A925}"/>
              </a:ext>
            </a:extLst>
          </p:cNvPr>
          <p:cNvCxnSpPr>
            <a:cxnSpLocks/>
          </p:cNvCxnSpPr>
          <p:nvPr/>
        </p:nvCxnSpPr>
        <p:spPr>
          <a:xfrm>
            <a:off x="2067481" y="3001321"/>
            <a:ext cx="250351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68FAE1C-5277-7F03-2DB9-8EDB6169B72F}"/>
                  </a:ext>
                </a:extLst>
              </p:cNvPr>
              <p:cNvSpPr txBox="1"/>
              <p:nvPr/>
            </p:nvSpPr>
            <p:spPr>
              <a:xfrm>
                <a:off x="1523486" y="2816655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68FAE1C-5277-7F03-2DB9-8EDB6169B7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486" y="2816655"/>
                <a:ext cx="489301" cy="369332"/>
              </a:xfrm>
              <a:prstGeom prst="rect">
                <a:avLst/>
              </a:prstGeom>
              <a:blipFill>
                <a:blip r:embed="R0de9a6b9db684d1b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extBox 59">
            <a:extLst>
              <a:ext uri="{FF2B5EF4-FFF2-40B4-BE49-F238E27FC236}">
                <a16:creationId xmlns:a16="http://schemas.microsoft.com/office/drawing/2014/main" id="{FFFE3626-9CAC-2D33-3BF7-165341FF8DEB}"/>
              </a:ext>
            </a:extLst>
          </p:cNvPr>
          <p:cNvSpPr txBox="1"/>
          <p:nvPr/>
        </p:nvSpPr>
        <p:spPr>
          <a:xfrm>
            <a:off x="287533" y="2739711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WORLD</a:t>
            </a:r>
          </a:p>
          <a:p>
            <a:pPr algn="ctr"/>
            <a:r>
              <a:rPr lang="en-US" sz="1400" b="1" dirty="0"/>
              <a:t>PRICE</a:t>
            </a:r>
            <a:endParaRPr lang="en-GB" sz="1400" b="1" dirty="0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80613029-B241-CEED-2CE5-60798BF838CE}"/>
              </a:ext>
            </a:extLst>
          </p:cNvPr>
          <p:cNvCxnSpPr>
            <a:cxnSpLocks/>
          </p:cNvCxnSpPr>
          <p:nvPr/>
        </p:nvCxnSpPr>
        <p:spPr>
          <a:xfrm>
            <a:off x="1131717" y="3001321"/>
            <a:ext cx="3135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27FEFA8E-B370-9775-2D76-346272396DFE}"/>
              </a:ext>
            </a:extLst>
          </p:cNvPr>
          <p:cNvSpPr/>
          <p:nvPr/>
        </p:nvSpPr>
        <p:spPr>
          <a:xfrm>
            <a:off x="6130437" y="3152847"/>
            <a:ext cx="1676297" cy="79970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FREE TRADE EQUILIBRIUM</a:t>
            </a:r>
            <a:endParaRPr lang="en-GB" b="1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3882D2-ABA0-5C93-88EA-B4415A369EC4}"/>
              </a:ext>
            </a:extLst>
          </p:cNvPr>
          <p:cNvCxnSpPr>
            <a:cxnSpLocks/>
          </p:cNvCxnSpPr>
          <p:nvPr/>
        </p:nvCxnSpPr>
        <p:spPr>
          <a:xfrm>
            <a:off x="3344826" y="5255617"/>
            <a:ext cx="0" cy="38174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5AECC40-DDE7-FE10-545B-B51259A1E7E6}"/>
              </a:ext>
            </a:extLst>
          </p:cNvPr>
          <p:cNvCxnSpPr>
            <a:cxnSpLocks/>
          </p:cNvCxnSpPr>
          <p:nvPr/>
        </p:nvCxnSpPr>
        <p:spPr>
          <a:xfrm>
            <a:off x="4570995" y="3001321"/>
            <a:ext cx="0" cy="263604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BE5E372-7B1C-EC70-ECDF-0D363665298F}"/>
                  </a:ext>
                </a:extLst>
              </p:cNvPr>
              <p:cNvSpPr txBox="1"/>
              <p:nvPr/>
            </p:nvSpPr>
            <p:spPr>
              <a:xfrm>
                <a:off x="3090814" y="5684098"/>
                <a:ext cx="508024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BE5E372-7B1C-EC70-ECDF-0D36366529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0814" y="5684098"/>
                <a:ext cx="508024" cy="372603"/>
              </a:xfrm>
              <a:prstGeom prst="rect">
                <a:avLst/>
              </a:prstGeom>
              <a:blipFill>
                <a:blip r:embed="Rb903a051be4046d7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FA36F76-5780-C72A-51B3-B9A8F60B3956}"/>
                  </a:ext>
                </a:extLst>
              </p:cNvPr>
              <p:cNvSpPr txBox="1"/>
              <p:nvPr/>
            </p:nvSpPr>
            <p:spPr>
              <a:xfrm>
                <a:off x="4326985" y="5686413"/>
                <a:ext cx="488019" cy="376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FA36F76-5780-C72A-51B3-B9A8F60B39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6985" y="5686413"/>
                <a:ext cx="488019" cy="376000"/>
              </a:xfrm>
              <a:prstGeom prst="rect">
                <a:avLst/>
              </a:prstGeom>
              <a:blipFill>
                <a:blip r:embed="R5b8784c46cb74ff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ight Brace 12">
            <a:extLst>
              <a:ext uri="{FF2B5EF4-FFF2-40B4-BE49-F238E27FC236}">
                <a16:creationId xmlns:a16="http://schemas.microsoft.com/office/drawing/2014/main" id="{7218E059-8349-3E6D-D143-941A93CB70BC}"/>
              </a:ext>
            </a:extLst>
          </p:cNvPr>
          <p:cNvSpPr/>
          <p:nvPr/>
        </p:nvSpPr>
        <p:spPr>
          <a:xfrm rot="5400000">
            <a:off x="2632720" y="5539046"/>
            <a:ext cx="114945" cy="1245424"/>
          </a:xfrm>
          <a:prstGeom prst="rightBrace">
            <a:avLst>
              <a:gd name="adj1" fmla="val 147059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F917946E-F2DB-E3E9-DCFF-6DED1F753A45}"/>
              </a:ext>
            </a:extLst>
          </p:cNvPr>
          <p:cNvSpPr/>
          <p:nvPr/>
        </p:nvSpPr>
        <p:spPr>
          <a:xfrm rot="5400000">
            <a:off x="3912004" y="5561976"/>
            <a:ext cx="114945" cy="1203034"/>
          </a:xfrm>
          <a:prstGeom prst="rightBrace">
            <a:avLst>
              <a:gd name="adj1" fmla="val 147059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7A0B66-A21A-8ED1-8D6B-2258159A31BC}"/>
              </a:ext>
            </a:extLst>
          </p:cNvPr>
          <p:cNvSpPr txBox="1"/>
          <p:nvPr/>
        </p:nvSpPr>
        <p:spPr>
          <a:xfrm>
            <a:off x="1758001" y="6253361"/>
            <a:ext cx="18643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DOMESTIC CONSUMPTION</a:t>
            </a:r>
            <a:endParaRPr lang="en-GB" sz="14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09E804F-9536-49F9-7341-8C6B5595119F}"/>
              </a:ext>
            </a:extLst>
          </p:cNvPr>
          <p:cNvSpPr txBox="1"/>
          <p:nvPr/>
        </p:nvSpPr>
        <p:spPr>
          <a:xfrm>
            <a:off x="3498797" y="6264573"/>
            <a:ext cx="941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EXPORTS</a:t>
            </a:r>
            <a:endParaRPr lang="en-GB" sz="14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A7C2941-9E2C-9593-5F3C-5E9035951E43}"/>
              </a:ext>
            </a:extLst>
          </p:cNvPr>
          <p:cNvSpPr txBox="1"/>
          <p:nvPr/>
        </p:nvSpPr>
        <p:spPr>
          <a:xfrm>
            <a:off x="2690191" y="4690810"/>
            <a:ext cx="12904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PRODUCER REVENUE</a:t>
            </a:r>
            <a:endParaRPr lang="en-GB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7F94E3A-FCDA-D2B6-BE2E-D520C3C1E8C9}"/>
              </a:ext>
            </a:extLst>
          </p:cNvPr>
          <p:cNvCxnSpPr>
            <a:cxnSpLocks/>
          </p:cNvCxnSpPr>
          <p:nvPr/>
        </p:nvCxnSpPr>
        <p:spPr>
          <a:xfrm>
            <a:off x="3344819" y="2998736"/>
            <a:ext cx="0" cy="169207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9088643"/>
      </p:ext>
    </p:extLst>
  </p:cSld>
  <p:clrMapOvr>
    <a:masterClrMapping/>
  </p:clrMapOvr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84E40F1-3312-0130-7B87-1239BB1764ED}"/>
              </a:ext>
            </a:extLst>
          </p:cNvPr>
          <p:cNvSpPr/>
          <p:nvPr/>
        </p:nvSpPr>
        <p:spPr>
          <a:xfrm>
            <a:off x="3344819" y="2998736"/>
            <a:ext cx="1226168" cy="262700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30AB35F-27CA-C1AD-9B99-B01C32C44D2A}"/>
              </a:ext>
            </a:extLst>
          </p:cNvPr>
          <p:cNvSpPr/>
          <p:nvPr/>
        </p:nvSpPr>
        <p:spPr>
          <a:xfrm>
            <a:off x="2057649" y="3001321"/>
            <a:ext cx="1287172" cy="26334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cxnSpLocks/>
          </p:cNvCxnSpPr>
          <p:nvPr/>
        </p:nvCxnSpPr>
        <p:spPr>
          <a:xfrm>
            <a:off x="2071192" y="1682283"/>
            <a:ext cx="3289299" cy="338866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057649" y="5642805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54604" y="5452696"/>
            <a:ext cx="1461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169309" y="1352867"/>
            <a:ext cx="798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PRICE</a:t>
            </a:r>
            <a:endParaRPr lang="en-GB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377345" y="5070951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90745" y="1608876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606795" y="415428"/>
            <a:ext cx="8596668" cy="688521"/>
          </a:xfrm>
        </p:spPr>
        <p:txBody>
          <a:bodyPr/>
          <a:lstStyle/>
          <a:p>
            <a:r>
              <a:rPr lang="en-US" dirty="0"/>
              <a:t>Export Subsidies</a:t>
            </a:r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3F0F253-FA38-2C58-1509-1BB086BD6AD8}"/>
              </a:ext>
            </a:extLst>
          </p:cNvPr>
          <p:cNvCxnSpPr>
            <a:cxnSpLocks/>
          </p:cNvCxnSpPr>
          <p:nvPr/>
        </p:nvCxnSpPr>
        <p:spPr>
          <a:xfrm flipV="1">
            <a:off x="2067481" y="1981558"/>
            <a:ext cx="3613929" cy="33169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cxnSpLocks/>
          </p:cNvCxnSpPr>
          <p:nvPr/>
        </p:nvCxnSpPr>
        <p:spPr>
          <a:xfrm flipV="1">
            <a:off x="2057649" y="1215414"/>
            <a:ext cx="0" cy="442194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B6F3A93-6115-598B-AB60-EFB3EB38A925}"/>
              </a:ext>
            </a:extLst>
          </p:cNvPr>
          <p:cNvCxnSpPr>
            <a:cxnSpLocks/>
          </p:cNvCxnSpPr>
          <p:nvPr/>
        </p:nvCxnSpPr>
        <p:spPr>
          <a:xfrm>
            <a:off x="2067481" y="3001321"/>
            <a:ext cx="250351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68FAE1C-5277-7F03-2DB9-8EDB6169B72F}"/>
                  </a:ext>
                </a:extLst>
              </p:cNvPr>
              <p:cNvSpPr txBox="1"/>
              <p:nvPr/>
            </p:nvSpPr>
            <p:spPr>
              <a:xfrm>
                <a:off x="1523486" y="2816655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68FAE1C-5277-7F03-2DB9-8EDB6169B7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486" y="2816655"/>
                <a:ext cx="489301" cy="369332"/>
              </a:xfrm>
              <a:prstGeom prst="rect">
                <a:avLst/>
              </a:prstGeom>
              <a:blipFill>
                <a:blip r:embed="Rc21db0aaae1d4d0a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extBox 59">
            <a:extLst>
              <a:ext uri="{FF2B5EF4-FFF2-40B4-BE49-F238E27FC236}">
                <a16:creationId xmlns:a16="http://schemas.microsoft.com/office/drawing/2014/main" id="{FFFE3626-9CAC-2D33-3BF7-165341FF8DEB}"/>
              </a:ext>
            </a:extLst>
          </p:cNvPr>
          <p:cNvSpPr txBox="1"/>
          <p:nvPr/>
        </p:nvSpPr>
        <p:spPr>
          <a:xfrm>
            <a:off x="287533" y="2739711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WORLD</a:t>
            </a:r>
          </a:p>
          <a:p>
            <a:pPr algn="ctr"/>
            <a:r>
              <a:rPr lang="en-US" sz="1400" b="1" dirty="0"/>
              <a:t>PRICE</a:t>
            </a:r>
            <a:endParaRPr lang="en-GB" sz="1400" b="1" dirty="0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80613029-B241-CEED-2CE5-60798BF838CE}"/>
              </a:ext>
            </a:extLst>
          </p:cNvPr>
          <p:cNvCxnSpPr>
            <a:cxnSpLocks/>
          </p:cNvCxnSpPr>
          <p:nvPr/>
        </p:nvCxnSpPr>
        <p:spPr>
          <a:xfrm>
            <a:off x="1131717" y="3001321"/>
            <a:ext cx="3135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27FEFA8E-B370-9775-2D76-346272396DFE}"/>
              </a:ext>
            </a:extLst>
          </p:cNvPr>
          <p:cNvSpPr/>
          <p:nvPr/>
        </p:nvSpPr>
        <p:spPr>
          <a:xfrm>
            <a:off x="6130437" y="3152847"/>
            <a:ext cx="1676297" cy="79970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FREE TRADE EQUILIBRIUM</a:t>
            </a:r>
            <a:endParaRPr lang="en-GB" b="1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3882D2-ABA0-5C93-88EA-B4415A369EC4}"/>
              </a:ext>
            </a:extLst>
          </p:cNvPr>
          <p:cNvCxnSpPr>
            <a:cxnSpLocks/>
          </p:cNvCxnSpPr>
          <p:nvPr/>
        </p:nvCxnSpPr>
        <p:spPr>
          <a:xfrm>
            <a:off x="3344826" y="3001321"/>
            <a:ext cx="0" cy="263604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5AECC40-DDE7-FE10-545B-B51259A1E7E6}"/>
              </a:ext>
            </a:extLst>
          </p:cNvPr>
          <p:cNvCxnSpPr>
            <a:cxnSpLocks/>
          </p:cNvCxnSpPr>
          <p:nvPr/>
        </p:nvCxnSpPr>
        <p:spPr>
          <a:xfrm>
            <a:off x="4570995" y="3001321"/>
            <a:ext cx="0" cy="263604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BE5E372-7B1C-EC70-ECDF-0D363665298F}"/>
                  </a:ext>
                </a:extLst>
              </p:cNvPr>
              <p:cNvSpPr txBox="1"/>
              <p:nvPr/>
            </p:nvSpPr>
            <p:spPr>
              <a:xfrm>
                <a:off x="3090814" y="5684098"/>
                <a:ext cx="508024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BE5E372-7B1C-EC70-ECDF-0D36366529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0814" y="5684098"/>
                <a:ext cx="508024" cy="372603"/>
              </a:xfrm>
              <a:prstGeom prst="rect">
                <a:avLst/>
              </a:prstGeom>
              <a:blipFill>
                <a:blip r:embed="Rdc8d35304d54423a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FA36F76-5780-C72A-51B3-B9A8F60B3956}"/>
                  </a:ext>
                </a:extLst>
              </p:cNvPr>
              <p:cNvSpPr txBox="1"/>
              <p:nvPr/>
            </p:nvSpPr>
            <p:spPr>
              <a:xfrm>
                <a:off x="4326985" y="5686413"/>
                <a:ext cx="488019" cy="376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FA36F76-5780-C72A-51B3-B9A8F60B39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6985" y="5686413"/>
                <a:ext cx="488019" cy="376000"/>
              </a:xfrm>
              <a:prstGeom prst="rect">
                <a:avLst/>
              </a:prstGeom>
              <a:blipFill>
                <a:blip r:embed="Ra665345711bf4f1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ight Brace 12">
            <a:extLst>
              <a:ext uri="{FF2B5EF4-FFF2-40B4-BE49-F238E27FC236}">
                <a16:creationId xmlns:a16="http://schemas.microsoft.com/office/drawing/2014/main" id="{7218E059-8349-3E6D-D143-941A93CB70BC}"/>
              </a:ext>
            </a:extLst>
          </p:cNvPr>
          <p:cNvSpPr/>
          <p:nvPr/>
        </p:nvSpPr>
        <p:spPr>
          <a:xfrm rot="5400000">
            <a:off x="2632720" y="5539046"/>
            <a:ext cx="114945" cy="1245424"/>
          </a:xfrm>
          <a:prstGeom prst="rightBrace">
            <a:avLst>
              <a:gd name="adj1" fmla="val 147059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F917946E-F2DB-E3E9-DCFF-6DED1F753A45}"/>
              </a:ext>
            </a:extLst>
          </p:cNvPr>
          <p:cNvSpPr/>
          <p:nvPr/>
        </p:nvSpPr>
        <p:spPr>
          <a:xfrm rot="5400000">
            <a:off x="3912004" y="5561976"/>
            <a:ext cx="114945" cy="1203034"/>
          </a:xfrm>
          <a:prstGeom prst="rightBrace">
            <a:avLst>
              <a:gd name="adj1" fmla="val 147059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7A0B66-A21A-8ED1-8D6B-2258159A31BC}"/>
              </a:ext>
            </a:extLst>
          </p:cNvPr>
          <p:cNvSpPr txBox="1"/>
          <p:nvPr/>
        </p:nvSpPr>
        <p:spPr>
          <a:xfrm>
            <a:off x="1758001" y="6253361"/>
            <a:ext cx="18643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DOMESTIC CONSUMPTION</a:t>
            </a:r>
            <a:endParaRPr lang="en-GB" sz="14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09E804F-9536-49F9-7341-8C6B5595119F}"/>
              </a:ext>
            </a:extLst>
          </p:cNvPr>
          <p:cNvSpPr txBox="1"/>
          <p:nvPr/>
        </p:nvSpPr>
        <p:spPr>
          <a:xfrm>
            <a:off x="3498797" y="6264573"/>
            <a:ext cx="941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EXPORTS</a:t>
            </a:r>
            <a:endParaRPr lang="en-GB" sz="14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A7C2941-9E2C-9593-5F3C-5E9035951E43}"/>
              </a:ext>
            </a:extLst>
          </p:cNvPr>
          <p:cNvSpPr txBox="1"/>
          <p:nvPr/>
        </p:nvSpPr>
        <p:spPr>
          <a:xfrm>
            <a:off x="2054338" y="3447300"/>
            <a:ext cx="12904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DOMESTIC CONSUMPTION EXPENDITURE</a:t>
            </a:r>
            <a:endParaRPr lang="en-GB" sz="12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7FC03CD-CFBF-3081-BB0D-CC24B249533E}"/>
              </a:ext>
            </a:extLst>
          </p:cNvPr>
          <p:cNvSpPr txBox="1"/>
          <p:nvPr/>
        </p:nvSpPr>
        <p:spPr>
          <a:xfrm>
            <a:off x="3344819" y="4258140"/>
            <a:ext cx="1226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EXPORT REVENUE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518065580"/>
      </p:ext>
    </p:extLst>
  </p:cSld>
  <p:clrMapOvr>
    <a:masterClrMapping/>
  </p:clrMapOvr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68B1958-0C96-EFB9-DDE3-20362E40F84E}"/>
              </a:ext>
            </a:extLst>
          </p:cNvPr>
          <p:cNvSpPr/>
          <p:nvPr/>
        </p:nvSpPr>
        <p:spPr>
          <a:xfrm>
            <a:off x="2047394" y="2995661"/>
            <a:ext cx="2524606" cy="2312169"/>
          </a:xfrm>
          <a:custGeom>
            <a:avLst/>
            <a:gdLst>
              <a:gd name="connsiteX0" fmla="*/ 0 w 2524606"/>
              <a:gd name="connsiteY0" fmla="*/ 2312169 h 2312169"/>
              <a:gd name="connsiteX1" fmla="*/ 2524606 w 2524606"/>
              <a:gd name="connsiteY1" fmla="*/ 0 h 2312169"/>
              <a:gd name="connsiteX2" fmla="*/ 6158 w 2524606"/>
              <a:gd name="connsiteY2" fmla="*/ 0 h 2312169"/>
              <a:gd name="connsiteX3" fmla="*/ 0 w 2524606"/>
              <a:gd name="connsiteY3" fmla="*/ 2312169 h 2312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4606" h="2312169">
                <a:moveTo>
                  <a:pt x="0" y="2312169"/>
                </a:moveTo>
                <a:lnTo>
                  <a:pt x="2524606" y="0"/>
                </a:lnTo>
                <a:lnTo>
                  <a:pt x="6158" y="0"/>
                </a:lnTo>
                <a:cubicBezTo>
                  <a:pt x="4105" y="770723"/>
                  <a:pt x="2053" y="1541446"/>
                  <a:pt x="0" y="23121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8CFF58B-D3A4-73DB-BE3F-E8EB2238B330}"/>
              </a:ext>
            </a:extLst>
          </p:cNvPr>
          <p:cNvSpPr/>
          <p:nvPr/>
        </p:nvSpPr>
        <p:spPr>
          <a:xfrm>
            <a:off x="2047394" y="1671782"/>
            <a:ext cx="1311564" cy="1330036"/>
          </a:xfrm>
          <a:custGeom>
            <a:avLst/>
            <a:gdLst>
              <a:gd name="connsiteX0" fmla="*/ 0 w 1311564"/>
              <a:gd name="connsiteY0" fmla="*/ 0 h 1330036"/>
              <a:gd name="connsiteX1" fmla="*/ 1311564 w 1311564"/>
              <a:gd name="connsiteY1" fmla="*/ 1330036 h 1330036"/>
              <a:gd name="connsiteX2" fmla="*/ 12315 w 1311564"/>
              <a:gd name="connsiteY2" fmla="*/ 1326957 h 1330036"/>
              <a:gd name="connsiteX3" fmla="*/ 0 w 1311564"/>
              <a:gd name="connsiteY3" fmla="*/ 0 h 1330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1564" h="1330036">
                <a:moveTo>
                  <a:pt x="0" y="0"/>
                </a:moveTo>
                <a:lnTo>
                  <a:pt x="1311564" y="1330036"/>
                </a:lnTo>
                <a:lnTo>
                  <a:pt x="12315" y="1326957"/>
                </a:lnTo>
                <a:cubicBezTo>
                  <a:pt x="14368" y="888743"/>
                  <a:pt x="16420" y="450529"/>
                  <a:pt x="0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cxnSpLocks/>
          </p:cNvCxnSpPr>
          <p:nvPr/>
        </p:nvCxnSpPr>
        <p:spPr>
          <a:xfrm>
            <a:off x="2071192" y="1682283"/>
            <a:ext cx="3289299" cy="338866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057649" y="5642805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54604" y="5452696"/>
            <a:ext cx="1461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169309" y="1352867"/>
            <a:ext cx="798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PRICE</a:t>
            </a:r>
            <a:endParaRPr lang="en-GB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377345" y="5070951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90745" y="1608876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606795" y="415428"/>
            <a:ext cx="8596668" cy="688521"/>
          </a:xfrm>
        </p:spPr>
        <p:txBody>
          <a:bodyPr/>
          <a:lstStyle/>
          <a:p>
            <a:r>
              <a:rPr lang="en-US" dirty="0"/>
              <a:t>Export Subsidies</a:t>
            </a:r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3F0F253-FA38-2C58-1509-1BB086BD6AD8}"/>
              </a:ext>
            </a:extLst>
          </p:cNvPr>
          <p:cNvCxnSpPr>
            <a:cxnSpLocks/>
          </p:cNvCxnSpPr>
          <p:nvPr/>
        </p:nvCxnSpPr>
        <p:spPr>
          <a:xfrm flipV="1">
            <a:off x="2067481" y="1981558"/>
            <a:ext cx="3613929" cy="33169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cxnSpLocks/>
          </p:cNvCxnSpPr>
          <p:nvPr/>
        </p:nvCxnSpPr>
        <p:spPr>
          <a:xfrm flipV="1">
            <a:off x="2057649" y="1215414"/>
            <a:ext cx="0" cy="442194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B6F3A93-6115-598B-AB60-EFB3EB38A925}"/>
              </a:ext>
            </a:extLst>
          </p:cNvPr>
          <p:cNvCxnSpPr>
            <a:cxnSpLocks/>
          </p:cNvCxnSpPr>
          <p:nvPr/>
        </p:nvCxnSpPr>
        <p:spPr>
          <a:xfrm>
            <a:off x="2067481" y="3001321"/>
            <a:ext cx="250351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68FAE1C-5277-7F03-2DB9-8EDB6169B72F}"/>
                  </a:ext>
                </a:extLst>
              </p:cNvPr>
              <p:cNvSpPr txBox="1"/>
              <p:nvPr/>
            </p:nvSpPr>
            <p:spPr>
              <a:xfrm>
                <a:off x="1523486" y="2816655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68FAE1C-5277-7F03-2DB9-8EDB6169B7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486" y="2816655"/>
                <a:ext cx="489301" cy="369332"/>
              </a:xfrm>
              <a:prstGeom prst="rect">
                <a:avLst/>
              </a:prstGeom>
              <a:blipFill>
                <a:blip r:embed="R7c35404dd1f948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extBox 59">
            <a:extLst>
              <a:ext uri="{FF2B5EF4-FFF2-40B4-BE49-F238E27FC236}">
                <a16:creationId xmlns:a16="http://schemas.microsoft.com/office/drawing/2014/main" id="{FFFE3626-9CAC-2D33-3BF7-165341FF8DEB}"/>
              </a:ext>
            </a:extLst>
          </p:cNvPr>
          <p:cNvSpPr txBox="1"/>
          <p:nvPr/>
        </p:nvSpPr>
        <p:spPr>
          <a:xfrm>
            <a:off x="287533" y="2739711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WORLD</a:t>
            </a:r>
          </a:p>
          <a:p>
            <a:pPr algn="ctr"/>
            <a:r>
              <a:rPr lang="en-US" sz="1400" b="1" dirty="0"/>
              <a:t>PRICE</a:t>
            </a:r>
            <a:endParaRPr lang="en-GB" sz="1400" b="1" dirty="0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80613029-B241-CEED-2CE5-60798BF838CE}"/>
              </a:ext>
            </a:extLst>
          </p:cNvPr>
          <p:cNvCxnSpPr>
            <a:cxnSpLocks/>
          </p:cNvCxnSpPr>
          <p:nvPr/>
        </p:nvCxnSpPr>
        <p:spPr>
          <a:xfrm>
            <a:off x="1131717" y="3001321"/>
            <a:ext cx="3135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27FEFA8E-B370-9775-2D76-346272396DFE}"/>
              </a:ext>
            </a:extLst>
          </p:cNvPr>
          <p:cNvSpPr/>
          <p:nvPr/>
        </p:nvSpPr>
        <p:spPr>
          <a:xfrm>
            <a:off x="6130437" y="3152847"/>
            <a:ext cx="1676297" cy="79970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FREE TRADE EQUILIBRIUM</a:t>
            </a:r>
            <a:endParaRPr lang="en-GB" b="1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3882D2-ABA0-5C93-88EA-B4415A369EC4}"/>
              </a:ext>
            </a:extLst>
          </p:cNvPr>
          <p:cNvCxnSpPr>
            <a:cxnSpLocks/>
          </p:cNvCxnSpPr>
          <p:nvPr/>
        </p:nvCxnSpPr>
        <p:spPr>
          <a:xfrm>
            <a:off x="3344826" y="3001321"/>
            <a:ext cx="0" cy="263604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5AECC40-DDE7-FE10-545B-B51259A1E7E6}"/>
              </a:ext>
            </a:extLst>
          </p:cNvPr>
          <p:cNvCxnSpPr>
            <a:cxnSpLocks/>
          </p:cNvCxnSpPr>
          <p:nvPr/>
        </p:nvCxnSpPr>
        <p:spPr>
          <a:xfrm>
            <a:off x="4570995" y="3001321"/>
            <a:ext cx="0" cy="263604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BE5E372-7B1C-EC70-ECDF-0D363665298F}"/>
                  </a:ext>
                </a:extLst>
              </p:cNvPr>
              <p:cNvSpPr txBox="1"/>
              <p:nvPr/>
            </p:nvSpPr>
            <p:spPr>
              <a:xfrm>
                <a:off x="3090814" y="5684098"/>
                <a:ext cx="508024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BE5E372-7B1C-EC70-ECDF-0D36366529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0814" y="5684098"/>
                <a:ext cx="508024" cy="372603"/>
              </a:xfrm>
              <a:prstGeom prst="rect">
                <a:avLst/>
              </a:prstGeom>
              <a:blipFill>
                <a:blip r:embed="R8ab866acf64e4f8d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FA36F76-5780-C72A-51B3-B9A8F60B3956}"/>
                  </a:ext>
                </a:extLst>
              </p:cNvPr>
              <p:cNvSpPr txBox="1"/>
              <p:nvPr/>
            </p:nvSpPr>
            <p:spPr>
              <a:xfrm>
                <a:off x="4326985" y="5686413"/>
                <a:ext cx="488019" cy="376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FA36F76-5780-C72A-51B3-B9A8F60B39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6985" y="5686413"/>
                <a:ext cx="488019" cy="376000"/>
              </a:xfrm>
              <a:prstGeom prst="rect">
                <a:avLst/>
              </a:prstGeom>
              <a:blipFill>
                <a:blip r:embed="R7a438ac6f66b4d21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ight Brace 12">
            <a:extLst>
              <a:ext uri="{FF2B5EF4-FFF2-40B4-BE49-F238E27FC236}">
                <a16:creationId xmlns:a16="http://schemas.microsoft.com/office/drawing/2014/main" id="{7218E059-8349-3E6D-D143-941A93CB70BC}"/>
              </a:ext>
            </a:extLst>
          </p:cNvPr>
          <p:cNvSpPr/>
          <p:nvPr/>
        </p:nvSpPr>
        <p:spPr>
          <a:xfrm rot="5400000">
            <a:off x="2632720" y="5539046"/>
            <a:ext cx="114945" cy="1245424"/>
          </a:xfrm>
          <a:prstGeom prst="rightBrace">
            <a:avLst>
              <a:gd name="adj1" fmla="val 147059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F917946E-F2DB-E3E9-DCFF-6DED1F753A45}"/>
              </a:ext>
            </a:extLst>
          </p:cNvPr>
          <p:cNvSpPr/>
          <p:nvPr/>
        </p:nvSpPr>
        <p:spPr>
          <a:xfrm rot="5400000">
            <a:off x="3912004" y="5561976"/>
            <a:ext cx="114945" cy="1203034"/>
          </a:xfrm>
          <a:prstGeom prst="rightBrace">
            <a:avLst>
              <a:gd name="adj1" fmla="val 147059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7A0B66-A21A-8ED1-8D6B-2258159A31BC}"/>
              </a:ext>
            </a:extLst>
          </p:cNvPr>
          <p:cNvSpPr txBox="1"/>
          <p:nvPr/>
        </p:nvSpPr>
        <p:spPr>
          <a:xfrm>
            <a:off x="1758001" y="6253361"/>
            <a:ext cx="18643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DOMESTIC CONSUMPTION</a:t>
            </a:r>
            <a:endParaRPr lang="en-GB" sz="14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09E804F-9536-49F9-7341-8C6B5595119F}"/>
              </a:ext>
            </a:extLst>
          </p:cNvPr>
          <p:cNvSpPr txBox="1"/>
          <p:nvPr/>
        </p:nvSpPr>
        <p:spPr>
          <a:xfrm>
            <a:off x="3498797" y="6264573"/>
            <a:ext cx="941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EXPORTS</a:t>
            </a:r>
            <a:endParaRPr lang="en-GB" sz="14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EC240B9-2894-B9B8-0898-92DBDC73263A}"/>
              </a:ext>
            </a:extLst>
          </p:cNvPr>
          <p:cNvSpPr txBox="1"/>
          <p:nvPr/>
        </p:nvSpPr>
        <p:spPr>
          <a:xfrm>
            <a:off x="2212372" y="2471441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CS</a:t>
            </a:r>
            <a:r>
              <a:rPr lang="en-US" b="1" baseline="-25000" dirty="0">
                <a:solidFill>
                  <a:srgbClr val="002060"/>
                </a:solidFill>
              </a:rPr>
              <a:t>1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6DE207D-2985-C6C2-F161-AC9C6DB4BC8C}"/>
              </a:ext>
            </a:extLst>
          </p:cNvPr>
          <p:cNvSpPr txBox="1"/>
          <p:nvPr/>
        </p:nvSpPr>
        <p:spPr>
          <a:xfrm>
            <a:off x="2600836" y="3579656"/>
            <a:ext cx="529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PS</a:t>
            </a:r>
            <a:r>
              <a:rPr lang="en-US" b="1" baseline="-25000" dirty="0">
                <a:solidFill>
                  <a:srgbClr val="C00000"/>
                </a:solidFill>
              </a:rPr>
              <a:t>1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252"/>
      </p:ext>
    </p:extLst>
  </p:cSld>
  <p:clrMapOvr>
    <a:masterClrMapping/>
  </p:clrMapOvr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DDDB9D25-8955-CB4A-2108-D30B1AA354ED}"/>
              </a:ext>
            </a:extLst>
          </p:cNvPr>
          <p:cNvSpPr/>
          <p:nvPr/>
        </p:nvSpPr>
        <p:spPr>
          <a:xfrm>
            <a:off x="2057649" y="2285101"/>
            <a:ext cx="3279748" cy="334967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cxnSpLocks/>
          </p:cNvCxnSpPr>
          <p:nvPr/>
        </p:nvCxnSpPr>
        <p:spPr>
          <a:xfrm>
            <a:off x="2071192" y="1682283"/>
            <a:ext cx="3289299" cy="338866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057649" y="5642805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54604" y="5452696"/>
            <a:ext cx="1461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169309" y="1352867"/>
            <a:ext cx="798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PRICE</a:t>
            </a:r>
            <a:endParaRPr lang="en-GB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377345" y="5070951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90745" y="1608876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606795" y="415428"/>
            <a:ext cx="8596668" cy="688521"/>
          </a:xfrm>
        </p:spPr>
        <p:txBody>
          <a:bodyPr/>
          <a:lstStyle/>
          <a:p>
            <a:r>
              <a:rPr lang="en-US" dirty="0"/>
              <a:t>Export Subsidies</a:t>
            </a:r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3F0F253-FA38-2C58-1509-1BB086BD6AD8}"/>
              </a:ext>
            </a:extLst>
          </p:cNvPr>
          <p:cNvCxnSpPr>
            <a:cxnSpLocks/>
          </p:cNvCxnSpPr>
          <p:nvPr/>
        </p:nvCxnSpPr>
        <p:spPr>
          <a:xfrm flipV="1">
            <a:off x="2067481" y="1981558"/>
            <a:ext cx="3613929" cy="33169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cxnSpLocks/>
          </p:cNvCxnSpPr>
          <p:nvPr/>
        </p:nvCxnSpPr>
        <p:spPr>
          <a:xfrm flipV="1">
            <a:off x="2057649" y="1215414"/>
            <a:ext cx="0" cy="442194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B6F3A93-6115-598B-AB60-EFB3EB38A925}"/>
              </a:ext>
            </a:extLst>
          </p:cNvPr>
          <p:cNvCxnSpPr>
            <a:cxnSpLocks/>
          </p:cNvCxnSpPr>
          <p:nvPr/>
        </p:nvCxnSpPr>
        <p:spPr>
          <a:xfrm>
            <a:off x="2067481" y="3001321"/>
            <a:ext cx="326991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68FAE1C-5277-7F03-2DB9-8EDB6169B72F}"/>
                  </a:ext>
                </a:extLst>
              </p:cNvPr>
              <p:cNvSpPr txBox="1"/>
              <p:nvPr/>
            </p:nvSpPr>
            <p:spPr>
              <a:xfrm>
                <a:off x="1523486" y="2816655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68FAE1C-5277-7F03-2DB9-8EDB6169B7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486" y="2816655"/>
                <a:ext cx="489301" cy="369332"/>
              </a:xfrm>
              <a:prstGeom prst="rect">
                <a:avLst/>
              </a:prstGeom>
              <a:blipFill>
                <a:blip r:embed="Rc38f0bf5bb864da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extBox 59">
            <a:extLst>
              <a:ext uri="{FF2B5EF4-FFF2-40B4-BE49-F238E27FC236}">
                <a16:creationId xmlns:a16="http://schemas.microsoft.com/office/drawing/2014/main" id="{FFFE3626-9CAC-2D33-3BF7-165341FF8DEB}"/>
              </a:ext>
            </a:extLst>
          </p:cNvPr>
          <p:cNvSpPr txBox="1"/>
          <p:nvPr/>
        </p:nvSpPr>
        <p:spPr>
          <a:xfrm>
            <a:off x="287533" y="2739711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WORLD</a:t>
            </a:r>
          </a:p>
          <a:p>
            <a:pPr algn="ctr"/>
            <a:r>
              <a:rPr lang="en-US" sz="1400" b="1" dirty="0"/>
              <a:t>PRICE</a:t>
            </a:r>
            <a:endParaRPr lang="en-GB" sz="1400" b="1" dirty="0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80613029-B241-CEED-2CE5-60798BF838CE}"/>
              </a:ext>
            </a:extLst>
          </p:cNvPr>
          <p:cNvCxnSpPr>
            <a:cxnSpLocks/>
          </p:cNvCxnSpPr>
          <p:nvPr/>
        </p:nvCxnSpPr>
        <p:spPr>
          <a:xfrm>
            <a:off x="1131717" y="3001321"/>
            <a:ext cx="3135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C3D2DAA4-383F-A680-E69B-B1B158C3A73B}"/>
              </a:ext>
            </a:extLst>
          </p:cNvPr>
          <p:cNvSpPr/>
          <p:nvPr/>
        </p:nvSpPr>
        <p:spPr>
          <a:xfrm>
            <a:off x="6130437" y="2924949"/>
            <a:ext cx="1843584" cy="1027604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EXPORT SUBSIDY EQUILIBRIUM</a:t>
            </a:r>
            <a:endParaRPr lang="en-GB" b="1" dirty="0">
              <a:solidFill>
                <a:schemeClr val="tx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EFBC352-E98E-BA3B-1C08-165EF8B7A1FB}"/>
              </a:ext>
            </a:extLst>
          </p:cNvPr>
          <p:cNvCxnSpPr>
            <a:cxnSpLocks/>
          </p:cNvCxnSpPr>
          <p:nvPr/>
        </p:nvCxnSpPr>
        <p:spPr>
          <a:xfrm>
            <a:off x="2057649" y="2290624"/>
            <a:ext cx="328138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E31AE1A-5F81-E8B9-1905-39C3C23D991D}"/>
                  </a:ext>
                </a:extLst>
              </p:cNvPr>
              <p:cNvSpPr txBox="1"/>
              <p:nvPr/>
            </p:nvSpPr>
            <p:spPr>
              <a:xfrm>
                <a:off x="1523486" y="2105958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E31AE1A-5F81-E8B9-1905-39C3C23D99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486" y="2105958"/>
                <a:ext cx="494238" cy="369332"/>
              </a:xfrm>
              <a:prstGeom prst="rect">
                <a:avLst/>
              </a:prstGeom>
              <a:blipFill>
                <a:blip r:embed="Red7d994d8be942a0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8F26839-A129-9CAE-F861-7C95594C49C6}"/>
              </a:ext>
            </a:extLst>
          </p:cNvPr>
          <p:cNvCxnSpPr/>
          <p:nvPr/>
        </p:nvCxnSpPr>
        <p:spPr>
          <a:xfrm>
            <a:off x="2187921" y="2311750"/>
            <a:ext cx="0" cy="660806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95D2C58-A20D-2CFA-C333-0BD631934B1A}"/>
              </a:ext>
            </a:extLst>
          </p:cNvPr>
          <p:cNvSpPr txBox="1"/>
          <p:nvPr/>
        </p:nvSpPr>
        <p:spPr>
          <a:xfrm>
            <a:off x="1195126" y="2499438"/>
            <a:ext cx="8723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SUBSIDY</a:t>
            </a:r>
            <a:endParaRPr lang="en-GB" sz="1400" b="1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4C35587-29B7-0118-AB1B-BB3D57F32833}"/>
              </a:ext>
            </a:extLst>
          </p:cNvPr>
          <p:cNvCxnSpPr>
            <a:cxnSpLocks/>
          </p:cNvCxnSpPr>
          <p:nvPr/>
        </p:nvCxnSpPr>
        <p:spPr>
          <a:xfrm>
            <a:off x="2647212" y="2279657"/>
            <a:ext cx="0" cy="335770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A81EBDB-C5AD-37A6-B4E1-38C167BEF69E}"/>
              </a:ext>
            </a:extLst>
          </p:cNvPr>
          <p:cNvCxnSpPr>
            <a:cxnSpLocks/>
          </p:cNvCxnSpPr>
          <p:nvPr/>
        </p:nvCxnSpPr>
        <p:spPr>
          <a:xfrm>
            <a:off x="5339032" y="2290624"/>
            <a:ext cx="0" cy="335770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8DFCC37-1B8F-7BB0-6D78-7129B70B6413}"/>
                  </a:ext>
                </a:extLst>
              </p:cNvPr>
              <p:cNvSpPr txBox="1"/>
              <p:nvPr/>
            </p:nvSpPr>
            <p:spPr>
              <a:xfrm>
                <a:off x="2396296" y="5684098"/>
                <a:ext cx="508023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8DFCC37-1B8F-7BB0-6D78-7129B70B64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6296" y="5684098"/>
                <a:ext cx="508023" cy="373179"/>
              </a:xfrm>
              <a:prstGeom prst="rect">
                <a:avLst/>
              </a:prstGeom>
              <a:blipFill>
                <a:blip r:embed="Rb57c7b514c4f433d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8E912C0-A5D8-E005-54AE-31DBB7E2133E}"/>
                  </a:ext>
                </a:extLst>
              </p:cNvPr>
              <p:cNvSpPr txBox="1"/>
              <p:nvPr/>
            </p:nvSpPr>
            <p:spPr>
              <a:xfrm>
                <a:off x="5094119" y="5686413"/>
                <a:ext cx="492955" cy="3765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8E912C0-A5D8-E005-54AE-31DBB7E213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4119" y="5686413"/>
                <a:ext cx="492955" cy="376578"/>
              </a:xfrm>
              <a:prstGeom prst="rect">
                <a:avLst/>
              </a:prstGeom>
              <a:blipFill>
                <a:blip r:embed="R5f5a37741e26435f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ight Brace 13">
            <a:extLst>
              <a:ext uri="{FF2B5EF4-FFF2-40B4-BE49-F238E27FC236}">
                <a16:creationId xmlns:a16="http://schemas.microsoft.com/office/drawing/2014/main" id="{48854A73-C9E8-4137-BAA6-FC6F20861649}"/>
              </a:ext>
            </a:extLst>
          </p:cNvPr>
          <p:cNvSpPr/>
          <p:nvPr/>
        </p:nvSpPr>
        <p:spPr>
          <a:xfrm rot="5400000">
            <a:off x="2299873" y="5871893"/>
            <a:ext cx="114945" cy="579731"/>
          </a:xfrm>
          <a:prstGeom prst="rightBrace">
            <a:avLst>
              <a:gd name="adj1" fmla="val 147059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35EEA491-DADD-9984-D715-695B7C1DC7B7}"/>
              </a:ext>
            </a:extLst>
          </p:cNvPr>
          <p:cNvSpPr/>
          <p:nvPr/>
        </p:nvSpPr>
        <p:spPr>
          <a:xfrm rot="5400000">
            <a:off x="3955739" y="4837675"/>
            <a:ext cx="114945" cy="2651640"/>
          </a:xfrm>
          <a:prstGeom prst="rightBrace">
            <a:avLst>
              <a:gd name="adj1" fmla="val 147059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BE0FE8C-41A9-6F11-BED9-C8351B18C004}"/>
              </a:ext>
            </a:extLst>
          </p:cNvPr>
          <p:cNvSpPr txBox="1"/>
          <p:nvPr/>
        </p:nvSpPr>
        <p:spPr>
          <a:xfrm>
            <a:off x="3058278" y="4386986"/>
            <a:ext cx="1749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50000"/>
                  </a:schemeClr>
                </a:solidFill>
              </a:rPr>
              <a:t>PRODUCER</a:t>
            </a:r>
            <a:br>
              <a:rPr lang="en-US" sz="14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</a:rPr>
              <a:t>REVENUE</a:t>
            </a:r>
            <a:endParaRPr lang="en-GB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60168CA-AADD-7DC9-2BC1-A04D21CA38EC}"/>
              </a:ext>
            </a:extLst>
          </p:cNvPr>
          <p:cNvSpPr txBox="1"/>
          <p:nvPr/>
        </p:nvSpPr>
        <p:spPr>
          <a:xfrm>
            <a:off x="1409660" y="6253361"/>
            <a:ext cx="18643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DOMESTIC CONSUMPTION</a:t>
            </a:r>
            <a:endParaRPr lang="en-GB" sz="14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0341BA4-A459-FBD4-C352-4FF9081DABCE}"/>
              </a:ext>
            </a:extLst>
          </p:cNvPr>
          <p:cNvSpPr txBox="1"/>
          <p:nvPr/>
        </p:nvSpPr>
        <p:spPr>
          <a:xfrm>
            <a:off x="3539595" y="6253361"/>
            <a:ext cx="941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EXPORTS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1643417370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53CD412B-912E-56DC-83F1-7775EBA0A60B}"/>
              </a:ext>
            </a:extLst>
          </p:cNvPr>
          <p:cNvSpPr/>
          <p:nvPr/>
        </p:nvSpPr>
        <p:spPr>
          <a:xfrm>
            <a:off x="2643502" y="2293518"/>
            <a:ext cx="2693896" cy="7161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DC9E27-CBB9-E8BF-B4B9-3130FF70B3C4}"/>
              </a:ext>
            </a:extLst>
          </p:cNvPr>
          <p:cNvSpPr/>
          <p:nvPr/>
        </p:nvSpPr>
        <p:spPr>
          <a:xfrm>
            <a:off x="2660753" y="3001320"/>
            <a:ext cx="2676644" cy="262442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DDB9D25-8955-CB4A-2108-D30B1AA354ED}"/>
              </a:ext>
            </a:extLst>
          </p:cNvPr>
          <p:cNvSpPr/>
          <p:nvPr/>
        </p:nvSpPr>
        <p:spPr>
          <a:xfrm>
            <a:off x="2057649" y="2285101"/>
            <a:ext cx="599393" cy="33496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cxnSpLocks/>
          </p:cNvCxnSpPr>
          <p:nvPr/>
        </p:nvCxnSpPr>
        <p:spPr>
          <a:xfrm>
            <a:off x="2071192" y="1682283"/>
            <a:ext cx="3289299" cy="338866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057649" y="5642805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54604" y="5452696"/>
            <a:ext cx="1461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169309" y="1352867"/>
            <a:ext cx="798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PRICE</a:t>
            </a:r>
            <a:endParaRPr lang="en-GB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377345" y="5070951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90745" y="1608876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606795" y="415428"/>
            <a:ext cx="8596668" cy="688521"/>
          </a:xfrm>
        </p:spPr>
        <p:txBody>
          <a:bodyPr/>
          <a:lstStyle/>
          <a:p>
            <a:r>
              <a:rPr lang="en-US" dirty="0"/>
              <a:t>Export Subsidies</a:t>
            </a:r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3F0F253-FA38-2C58-1509-1BB086BD6AD8}"/>
              </a:ext>
            </a:extLst>
          </p:cNvPr>
          <p:cNvCxnSpPr>
            <a:cxnSpLocks/>
          </p:cNvCxnSpPr>
          <p:nvPr/>
        </p:nvCxnSpPr>
        <p:spPr>
          <a:xfrm flipV="1">
            <a:off x="2067481" y="1981558"/>
            <a:ext cx="3613929" cy="33169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cxnSpLocks/>
          </p:cNvCxnSpPr>
          <p:nvPr/>
        </p:nvCxnSpPr>
        <p:spPr>
          <a:xfrm flipV="1">
            <a:off x="2057649" y="1215414"/>
            <a:ext cx="0" cy="442194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B6F3A93-6115-598B-AB60-EFB3EB38A925}"/>
              </a:ext>
            </a:extLst>
          </p:cNvPr>
          <p:cNvCxnSpPr>
            <a:cxnSpLocks/>
          </p:cNvCxnSpPr>
          <p:nvPr/>
        </p:nvCxnSpPr>
        <p:spPr>
          <a:xfrm>
            <a:off x="2067481" y="3001321"/>
            <a:ext cx="326991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68FAE1C-5277-7F03-2DB9-8EDB6169B72F}"/>
                  </a:ext>
                </a:extLst>
              </p:cNvPr>
              <p:cNvSpPr txBox="1"/>
              <p:nvPr/>
            </p:nvSpPr>
            <p:spPr>
              <a:xfrm>
                <a:off x="1523486" y="2816655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68FAE1C-5277-7F03-2DB9-8EDB6169B7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486" y="2816655"/>
                <a:ext cx="489301" cy="369332"/>
              </a:xfrm>
              <a:prstGeom prst="rect">
                <a:avLst/>
              </a:prstGeom>
              <a:blipFill>
                <a:blip r:embed="Rf6daa6d2436b4c7f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extBox 59">
            <a:extLst>
              <a:ext uri="{FF2B5EF4-FFF2-40B4-BE49-F238E27FC236}">
                <a16:creationId xmlns:a16="http://schemas.microsoft.com/office/drawing/2014/main" id="{FFFE3626-9CAC-2D33-3BF7-165341FF8DEB}"/>
              </a:ext>
            </a:extLst>
          </p:cNvPr>
          <p:cNvSpPr txBox="1"/>
          <p:nvPr/>
        </p:nvSpPr>
        <p:spPr>
          <a:xfrm>
            <a:off x="287533" y="2739711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WORLD</a:t>
            </a:r>
          </a:p>
          <a:p>
            <a:pPr algn="ctr"/>
            <a:r>
              <a:rPr lang="en-US" sz="1400" b="1" dirty="0"/>
              <a:t>PRICE</a:t>
            </a:r>
            <a:endParaRPr lang="en-GB" sz="1400" b="1" dirty="0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80613029-B241-CEED-2CE5-60798BF838CE}"/>
              </a:ext>
            </a:extLst>
          </p:cNvPr>
          <p:cNvCxnSpPr>
            <a:cxnSpLocks/>
          </p:cNvCxnSpPr>
          <p:nvPr/>
        </p:nvCxnSpPr>
        <p:spPr>
          <a:xfrm>
            <a:off x="1131717" y="3001321"/>
            <a:ext cx="3135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C3D2DAA4-383F-A680-E69B-B1B158C3A73B}"/>
              </a:ext>
            </a:extLst>
          </p:cNvPr>
          <p:cNvSpPr/>
          <p:nvPr/>
        </p:nvSpPr>
        <p:spPr>
          <a:xfrm>
            <a:off x="6130437" y="2924949"/>
            <a:ext cx="1843584" cy="1027604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EXPORT SUBSIDY EQUILIBRIUM</a:t>
            </a:r>
            <a:endParaRPr lang="en-GB" b="1" dirty="0">
              <a:solidFill>
                <a:schemeClr val="tx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EFBC352-E98E-BA3B-1C08-165EF8B7A1FB}"/>
              </a:ext>
            </a:extLst>
          </p:cNvPr>
          <p:cNvCxnSpPr>
            <a:cxnSpLocks/>
          </p:cNvCxnSpPr>
          <p:nvPr/>
        </p:nvCxnSpPr>
        <p:spPr>
          <a:xfrm>
            <a:off x="2057649" y="2290624"/>
            <a:ext cx="328138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E31AE1A-5F81-E8B9-1905-39C3C23D991D}"/>
                  </a:ext>
                </a:extLst>
              </p:cNvPr>
              <p:cNvSpPr txBox="1"/>
              <p:nvPr/>
            </p:nvSpPr>
            <p:spPr>
              <a:xfrm>
                <a:off x="1523486" y="2105958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E31AE1A-5F81-E8B9-1905-39C3C23D99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486" y="2105958"/>
                <a:ext cx="494238" cy="369332"/>
              </a:xfrm>
              <a:prstGeom prst="rect">
                <a:avLst/>
              </a:prstGeom>
              <a:blipFill>
                <a:blip r:embed="R8117930cee3d453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8F26839-A129-9CAE-F861-7C95594C49C6}"/>
              </a:ext>
            </a:extLst>
          </p:cNvPr>
          <p:cNvCxnSpPr/>
          <p:nvPr/>
        </p:nvCxnSpPr>
        <p:spPr>
          <a:xfrm>
            <a:off x="2187921" y="2311750"/>
            <a:ext cx="0" cy="660806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95D2C58-A20D-2CFA-C333-0BD631934B1A}"/>
              </a:ext>
            </a:extLst>
          </p:cNvPr>
          <p:cNvSpPr txBox="1"/>
          <p:nvPr/>
        </p:nvSpPr>
        <p:spPr>
          <a:xfrm>
            <a:off x="1195126" y="2499438"/>
            <a:ext cx="8723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SUBSIDY</a:t>
            </a:r>
            <a:endParaRPr lang="en-GB" sz="1400" b="1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4C35587-29B7-0118-AB1B-BB3D57F32833}"/>
              </a:ext>
            </a:extLst>
          </p:cNvPr>
          <p:cNvCxnSpPr>
            <a:cxnSpLocks/>
          </p:cNvCxnSpPr>
          <p:nvPr/>
        </p:nvCxnSpPr>
        <p:spPr>
          <a:xfrm>
            <a:off x="2647212" y="2279657"/>
            <a:ext cx="0" cy="335770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A81EBDB-C5AD-37A6-B4E1-38C167BEF69E}"/>
              </a:ext>
            </a:extLst>
          </p:cNvPr>
          <p:cNvCxnSpPr>
            <a:cxnSpLocks/>
          </p:cNvCxnSpPr>
          <p:nvPr/>
        </p:nvCxnSpPr>
        <p:spPr>
          <a:xfrm>
            <a:off x="5339032" y="2290624"/>
            <a:ext cx="0" cy="335770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8DFCC37-1B8F-7BB0-6D78-7129B70B6413}"/>
                  </a:ext>
                </a:extLst>
              </p:cNvPr>
              <p:cNvSpPr txBox="1"/>
              <p:nvPr/>
            </p:nvSpPr>
            <p:spPr>
              <a:xfrm>
                <a:off x="2396296" y="5684098"/>
                <a:ext cx="508023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8DFCC37-1B8F-7BB0-6D78-7129B70B64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6296" y="5684098"/>
                <a:ext cx="508023" cy="373179"/>
              </a:xfrm>
              <a:prstGeom prst="rect">
                <a:avLst/>
              </a:prstGeom>
              <a:blipFill>
                <a:blip r:embed="R0872a1571ebd499a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8E912C0-A5D8-E005-54AE-31DBB7E2133E}"/>
                  </a:ext>
                </a:extLst>
              </p:cNvPr>
              <p:cNvSpPr txBox="1"/>
              <p:nvPr/>
            </p:nvSpPr>
            <p:spPr>
              <a:xfrm>
                <a:off x="5094119" y="5686413"/>
                <a:ext cx="492955" cy="3765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8E912C0-A5D8-E005-54AE-31DBB7E213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4119" y="5686413"/>
                <a:ext cx="492955" cy="376578"/>
              </a:xfrm>
              <a:prstGeom prst="rect">
                <a:avLst/>
              </a:prstGeom>
              <a:blipFill>
                <a:blip r:embed="Ra41987567bce4e2a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ight Brace 13">
            <a:extLst>
              <a:ext uri="{FF2B5EF4-FFF2-40B4-BE49-F238E27FC236}">
                <a16:creationId xmlns:a16="http://schemas.microsoft.com/office/drawing/2014/main" id="{48854A73-C9E8-4137-BAA6-FC6F20861649}"/>
              </a:ext>
            </a:extLst>
          </p:cNvPr>
          <p:cNvSpPr/>
          <p:nvPr/>
        </p:nvSpPr>
        <p:spPr>
          <a:xfrm rot="5400000">
            <a:off x="2299873" y="5871893"/>
            <a:ext cx="114945" cy="579731"/>
          </a:xfrm>
          <a:prstGeom prst="rightBrace">
            <a:avLst>
              <a:gd name="adj1" fmla="val 147059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35EEA491-DADD-9984-D715-695B7C1DC7B7}"/>
              </a:ext>
            </a:extLst>
          </p:cNvPr>
          <p:cNvSpPr/>
          <p:nvPr/>
        </p:nvSpPr>
        <p:spPr>
          <a:xfrm rot="5400000">
            <a:off x="3955739" y="4837675"/>
            <a:ext cx="114945" cy="2651640"/>
          </a:xfrm>
          <a:prstGeom prst="rightBrace">
            <a:avLst>
              <a:gd name="adj1" fmla="val 147059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785FE1-60CF-B514-12A0-1AD840202164}"/>
              </a:ext>
            </a:extLst>
          </p:cNvPr>
          <p:cNvSpPr txBox="1"/>
          <p:nvPr/>
        </p:nvSpPr>
        <p:spPr>
          <a:xfrm>
            <a:off x="1409660" y="6253361"/>
            <a:ext cx="18643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DOMESTIC CONSUMPTION</a:t>
            </a:r>
            <a:endParaRPr lang="en-GB" sz="14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DB8A58-C8B5-DDC3-2FF4-11C7DC719B1E}"/>
              </a:ext>
            </a:extLst>
          </p:cNvPr>
          <p:cNvSpPr txBox="1"/>
          <p:nvPr/>
        </p:nvSpPr>
        <p:spPr>
          <a:xfrm>
            <a:off x="3539595" y="6253361"/>
            <a:ext cx="941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EXPORTS</a:t>
            </a:r>
            <a:endParaRPr lang="en-GB" sz="14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BE0FE8C-41A9-6F11-BED9-C8351B18C004}"/>
              </a:ext>
            </a:extLst>
          </p:cNvPr>
          <p:cNvSpPr txBox="1"/>
          <p:nvPr/>
        </p:nvSpPr>
        <p:spPr>
          <a:xfrm>
            <a:off x="3058278" y="4386986"/>
            <a:ext cx="1749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EXPORT</a:t>
            </a:r>
          </a:p>
          <a:p>
            <a:pPr algn="ctr"/>
            <a:r>
              <a:rPr lang="en-US" sz="1400" b="1" dirty="0"/>
              <a:t>REVENUE</a:t>
            </a:r>
            <a:endParaRPr lang="en-GB" sz="1400" b="1" dirty="0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566D9B1-6B55-AE2B-D8BE-3E49BB158514}"/>
              </a:ext>
            </a:extLst>
          </p:cNvPr>
          <p:cNvCxnSpPr>
            <a:cxnSpLocks/>
          </p:cNvCxnSpPr>
          <p:nvPr/>
        </p:nvCxnSpPr>
        <p:spPr>
          <a:xfrm>
            <a:off x="1845839" y="3856679"/>
            <a:ext cx="51150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F69B04A8-B8A9-BB31-D495-BB744D22D3D8}"/>
              </a:ext>
            </a:extLst>
          </p:cNvPr>
          <p:cNvSpPr txBox="1"/>
          <p:nvPr/>
        </p:nvSpPr>
        <p:spPr>
          <a:xfrm>
            <a:off x="2647211" y="2391179"/>
            <a:ext cx="2713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SUBSIDY</a:t>
            </a:r>
            <a:br>
              <a:rPr lang="en-US" sz="1400" b="1" dirty="0"/>
            </a:br>
            <a:r>
              <a:rPr lang="en-US" sz="1400" b="1" dirty="0"/>
              <a:t>EXPENDITURE</a:t>
            </a:r>
            <a:endParaRPr lang="en-GB" sz="14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AF56CCC-8BC4-6AC3-E49E-1954A0ACBE22}"/>
              </a:ext>
            </a:extLst>
          </p:cNvPr>
          <p:cNvSpPr txBox="1"/>
          <p:nvPr/>
        </p:nvSpPr>
        <p:spPr>
          <a:xfrm>
            <a:off x="314858" y="3484755"/>
            <a:ext cx="14894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DOMESTIC CONSUMPTION EXPENDITURE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3597716709"/>
      </p:ext>
    </p:extLst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BF82F25-C239-E8DF-0530-7EAA8AE1378E}"/>
              </a:ext>
            </a:extLst>
          </p:cNvPr>
          <p:cNvSpPr/>
          <p:nvPr/>
        </p:nvSpPr>
        <p:spPr>
          <a:xfrm>
            <a:off x="2047393" y="2286267"/>
            <a:ext cx="3281383" cy="3008684"/>
          </a:xfrm>
          <a:custGeom>
            <a:avLst/>
            <a:gdLst>
              <a:gd name="connsiteX0" fmla="*/ 0 w 2524606"/>
              <a:gd name="connsiteY0" fmla="*/ 2312169 h 2312169"/>
              <a:gd name="connsiteX1" fmla="*/ 2524606 w 2524606"/>
              <a:gd name="connsiteY1" fmla="*/ 0 h 2312169"/>
              <a:gd name="connsiteX2" fmla="*/ 6158 w 2524606"/>
              <a:gd name="connsiteY2" fmla="*/ 0 h 2312169"/>
              <a:gd name="connsiteX3" fmla="*/ 0 w 2524606"/>
              <a:gd name="connsiteY3" fmla="*/ 2312169 h 2312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4606" h="2312169">
                <a:moveTo>
                  <a:pt x="0" y="2312169"/>
                </a:moveTo>
                <a:lnTo>
                  <a:pt x="2524606" y="0"/>
                </a:lnTo>
                <a:lnTo>
                  <a:pt x="6158" y="0"/>
                </a:lnTo>
                <a:cubicBezTo>
                  <a:pt x="4105" y="770723"/>
                  <a:pt x="2053" y="1541446"/>
                  <a:pt x="0" y="23121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98470F20-CD0D-2255-DE8D-C1ABD7E12D06}"/>
              </a:ext>
            </a:extLst>
          </p:cNvPr>
          <p:cNvSpPr/>
          <p:nvPr/>
        </p:nvSpPr>
        <p:spPr>
          <a:xfrm>
            <a:off x="2047394" y="1671782"/>
            <a:ext cx="609152" cy="616863"/>
          </a:xfrm>
          <a:custGeom>
            <a:avLst/>
            <a:gdLst>
              <a:gd name="connsiteX0" fmla="*/ 0 w 1311564"/>
              <a:gd name="connsiteY0" fmla="*/ 0 h 1330036"/>
              <a:gd name="connsiteX1" fmla="*/ 1311564 w 1311564"/>
              <a:gd name="connsiteY1" fmla="*/ 1330036 h 1330036"/>
              <a:gd name="connsiteX2" fmla="*/ 12315 w 1311564"/>
              <a:gd name="connsiteY2" fmla="*/ 1326957 h 1330036"/>
              <a:gd name="connsiteX3" fmla="*/ 0 w 1311564"/>
              <a:gd name="connsiteY3" fmla="*/ 0 h 1330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1564" h="1330036">
                <a:moveTo>
                  <a:pt x="0" y="0"/>
                </a:moveTo>
                <a:lnTo>
                  <a:pt x="1311564" y="1330036"/>
                </a:lnTo>
                <a:lnTo>
                  <a:pt x="12315" y="1326957"/>
                </a:lnTo>
                <a:cubicBezTo>
                  <a:pt x="14368" y="888743"/>
                  <a:pt x="16420" y="450529"/>
                  <a:pt x="0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cxnSpLocks/>
          </p:cNvCxnSpPr>
          <p:nvPr/>
        </p:nvCxnSpPr>
        <p:spPr>
          <a:xfrm>
            <a:off x="2071192" y="1682283"/>
            <a:ext cx="3289299" cy="338866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057649" y="5642805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54604" y="5452696"/>
            <a:ext cx="1461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169309" y="1352867"/>
            <a:ext cx="798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PRICE</a:t>
            </a:r>
            <a:endParaRPr lang="en-GB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377345" y="5070951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90745" y="1608876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606795" y="415428"/>
            <a:ext cx="8596668" cy="688521"/>
          </a:xfrm>
        </p:spPr>
        <p:txBody>
          <a:bodyPr/>
          <a:lstStyle/>
          <a:p>
            <a:r>
              <a:rPr lang="en-US" dirty="0"/>
              <a:t>Export Subsidies</a:t>
            </a:r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3F0F253-FA38-2C58-1509-1BB086BD6AD8}"/>
              </a:ext>
            </a:extLst>
          </p:cNvPr>
          <p:cNvCxnSpPr>
            <a:cxnSpLocks/>
          </p:cNvCxnSpPr>
          <p:nvPr/>
        </p:nvCxnSpPr>
        <p:spPr>
          <a:xfrm flipV="1">
            <a:off x="2067481" y="1981558"/>
            <a:ext cx="3613929" cy="33169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cxnSpLocks/>
          </p:cNvCxnSpPr>
          <p:nvPr/>
        </p:nvCxnSpPr>
        <p:spPr>
          <a:xfrm flipV="1">
            <a:off x="2057649" y="1215414"/>
            <a:ext cx="0" cy="442194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68FAE1C-5277-7F03-2DB9-8EDB6169B72F}"/>
                  </a:ext>
                </a:extLst>
              </p:cNvPr>
              <p:cNvSpPr txBox="1"/>
              <p:nvPr/>
            </p:nvSpPr>
            <p:spPr>
              <a:xfrm>
                <a:off x="1523486" y="2816655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68FAE1C-5277-7F03-2DB9-8EDB6169B7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486" y="2816655"/>
                <a:ext cx="489301" cy="369332"/>
              </a:xfrm>
              <a:prstGeom prst="rect">
                <a:avLst/>
              </a:prstGeom>
              <a:blipFill>
                <a:blip r:embed="Rd03e9853534c423a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extBox 59">
            <a:extLst>
              <a:ext uri="{FF2B5EF4-FFF2-40B4-BE49-F238E27FC236}">
                <a16:creationId xmlns:a16="http://schemas.microsoft.com/office/drawing/2014/main" id="{FFFE3626-9CAC-2D33-3BF7-165341FF8DEB}"/>
              </a:ext>
            </a:extLst>
          </p:cNvPr>
          <p:cNvSpPr txBox="1"/>
          <p:nvPr/>
        </p:nvSpPr>
        <p:spPr>
          <a:xfrm>
            <a:off x="287533" y="2739711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WORLD</a:t>
            </a:r>
          </a:p>
          <a:p>
            <a:pPr algn="ctr"/>
            <a:r>
              <a:rPr lang="en-US" sz="1400" b="1" dirty="0"/>
              <a:t>PRICE</a:t>
            </a:r>
            <a:endParaRPr lang="en-GB" sz="1400" b="1" dirty="0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80613029-B241-CEED-2CE5-60798BF838CE}"/>
              </a:ext>
            </a:extLst>
          </p:cNvPr>
          <p:cNvCxnSpPr>
            <a:cxnSpLocks/>
          </p:cNvCxnSpPr>
          <p:nvPr/>
        </p:nvCxnSpPr>
        <p:spPr>
          <a:xfrm>
            <a:off x="1131717" y="3001321"/>
            <a:ext cx="3135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C3D2DAA4-383F-A680-E69B-B1B158C3A73B}"/>
              </a:ext>
            </a:extLst>
          </p:cNvPr>
          <p:cNvSpPr/>
          <p:nvPr/>
        </p:nvSpPr>
        <p:spPr>
          <a:xfrm>
            <a:off x="6130437" y="2924949"/>
            <a:ext cx="1843584" cy="1027604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EXPORT SUBSIDY EQUILIBRIUM</a:t>
            </a:r>
            <a:endParaRPr lang="en-GB" b="1" dirty="0">
              <a:solidFill>
                <a:schemeClr val="tx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EFBC352-E98E-BA3B-1C08-165EF8B7A1FB}"/>
              </a:ext>
            </a:extLst>
          </p:cNvPr>
          <p:cNvCxnSpPr>
            <a:cxnSpLocks/>
          </p:cNvCxnSpPr>
          <p:nvPr/>
        </p:nvCxnSpPr>
        <p:spPr>
          <a:xfrm>
            <a:off x="2057649" y="2290624"/>
            <a:ext cx="328138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E31AE1A-5F81-E8B9-1905-39C3C23D991D}"/>
                  </a:ext>
                </a:extLst>
              </p:cNvPr>
              <p:cNvSpPr txBox="1"/>
              <p:nvPr/>
            </p:nvSpPr>
            <p:spPr>
              <a:xfrm>
                <a:off x="1523486" y="2105958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E31AE1A-5F81-E8B9-1905-39C3C23D99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486" y="2105958"/>
                <a:ext cx="494238" cy="369332"/>
              </a:xfrm>
              <a:prstGeom prst="rect">
                <a:avLst/>
              </a:prstGeom>
              <a:blipFill>
                <a:blip r:embed="R0ebfcda086314eb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8F26839-A129-9CAE-F861-7C95594C49C6}"/>
              </a:ext>
            </a:extLst>
          </p:cNvPr>
          <p:cNvCxnSpPr/>
          <p:nvPr/>
        </p:nvCxnSpPr>
        <p:spPr>
          <a:xfrm>
            <a:off x="2187921" y="2311750"/>
            <a:ext cx="0" cy="660806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95D2C58-A20D-2CFA-C333-0BD631934B1A}"/>
              </a:ext>
            </a:extLst>
          </p:cNvPr>
          <p:cNvSpPr txBox="1"/>
          <p:nvPr/>
        </p:nvSpPr>
        <p:spPr>
          <a:xfrm>
            <a:off x="1195126" y="2499438"/>
            <a:ext cx="8723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SUBSIDY</a:t>
            </a:r>
            <a:endParaRPr lang="en-GB" sz="1400" b="1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4C35587-29B7-0118-AB1B-BB3D57F32833}"/>
              </a:ext>
            </a:extLst>
          </p:cNvPr>
          <p:cNvCxnSpPr>
            <a:cxnSpLocks/>
          </p:cNvCxnSpPr>
          <p:nvPr/>
        </p:nvCxnSpPr>
        <p:spPr>
          <a:xfrm>
            <a:off x="2647212" y="2279657"/>
            <a:ext cx="0" cy="335770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A81EBDB-C5AD-37A6-B4E1-38C167BEF69E}"/>
              </a:ext>
            </a:extLst>
          </p:cNvPr>
          <p:cNvCxnSpPr>
            <a:cxnSpLocks/>
          </p:cNvCxnSpPr>
          <p:nvPr/>
        </p:nvCxnSpPr>
        <p:spPr>
          <a:xfrm>
            <a:off x="5339032" y="2290624"/>
            <a:ext cx="0" cy="335770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8DFCC37-1B8F-7BB0-6D78-7129B70B6413}"/>
                  </a:ext>
                </a:extLst>
              </p:cNvPr>
              <p:cNvSpPr txBox="1"/>
              <p:nvPr/>
            </p:nvSpPr>
            <p:spPr>
              <a:xfrm>
                <a:off x="2396296" y="5684098"/>
                <a:ext cx="508023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8DFCC37-1B8F-7BB0-6D78-7129B70B64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6296" y="5684098"/>
                <a:ext cx="508023" cy="373179"/>
              </a:xfrm>
              <a:prstGeom prst="rect">
                <a:avLst/>
              </a:prstGeom>
              <a:blipFill>
                <a:blip r:embed="Reac98a6054e24551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8E912C0-A5D8-E005-54AE-31DBB7E2133E}"/>
                  </a:ext>
                </a:extLst>
              </p:cNvPr>
              <p:cNvSpPr txBox="1"/>
              <p:nvPr/>
            </p:nvSpPr>
            <p:spPr>
              <a:xfrm>
                <a:off x="5094119" y="5686413"/>
                <a:ext cx="492955" cy="3765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8E912C0-A5D8-E005-54AE-31DBB7E213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4119" y="5686413"/>
                <a:ext cx="492955" cy="376578"/>
              </a:xfrm>
              <a:prstGeom prst="rect">
                <a:avLst/>
              </a:prstGeom>
              <a:blipFill>
                <a:blip r:embed="R1ac37a8c2cb246ee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ight Brace 13">
            <a:extLst>
              <a:ext uri="{FF2B5EF4-FFF2-40B4-BE49-F238E27FC236}">
                <a16:creationId xmlns:a16="http://schemas.microsoft.com/office/drawing/2014/main" id="{48854A73-C9E8-4137-BAA6-FC6F20861649}"/>
              </a:ext>
            </a:extLst>
          </p:cNvPr>
          <p:cNvSpPr/>
          <p:nvPr/>
        </p:nvSpPr>
        <p:spPr>
          <a:xfrm rot="5400000">
            <a:off x="2299873" y="5871893"/>
            <a:ext cx="114945" cy="579731"/>
          </a:xfrm>
          <a:prstGeom prst="rightBrace">
            <a:avLst>
              <a:gd name="adj1" fmla="val 147059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35EEA491-DADD-9984-D715-695B7C1DC7B7}"/>
              </a:ext>
            </a:extLst>
          </p:cNvPr>
          <p:cNvSpPr/>
          <p:nvPr/>
        </p:nvSpPr>
        <p:spPr>
          <a:xfrm rot="5400000">
            <a:off x="3955739" y="4837675"/>
            <a:ext cx="114945" cy="2651640"/>
          </a:xfrm>
          <a:prstGeom prst="rightBrace">
            <a:avLst>
              <a:gd name="adj1" fmla="val 147059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343367-A428-6509-ED65-803374DF8095}"/>
              </a:ext>
            </a:extLst>
          </p:cNvPr>
          <p:cNvSpPr txBox="1"/>
          <p:nvPr/>
        </p:nvSpPr>
        <p:spPr>
          <a:xfrm>
            <a:off x="2001791" y="1922492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CS</a:t>
            </a:r>
            <a:r>
              <a:rPr lang="en-US" b="1" baseline="-25000" dirty="0">
                <a:solidFill>
                  <a:srgbClr val="002060"/>
                </a:solidFill>
              </a:rPr>
              <a:t>2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E42CF18-E818-539B-2FCE-9FFC490A9DD6}"/>
              </a:ext>
            </a:extLst>
          </p:cNvPr>
          <p:cNvSpPr txBox="1"/>
          <p:nvPr/>
        </p:nvSpPr>
        <p:spPr>
          <a:xfrm>
            <a:off x="2774701" y="3388849"/>
            <a:ext cx="529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PS</a:t>
            </a:r>
            <a:r>
              <a:rPr lang="en-US" b="1" baseline="-25000" dirty="0">
                <a:solidFill>
                  <a:srgbClr val="C00000"/>
                </a:solidFill>
              </a:rPr>
              <a:t>2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302CC06-6104-A0A6-151E-989BF8A0D3E4}"/>
              </a:ext>
            </a:extLst>
          </p:cNvPr>
          <p:cNvCxnSpPr>
            <a:cxnSpLocks/>
          </p:cNvCxnSpPr>
          <p:nvPr/>
        </p:nvCxnSpPr>
        <p:spPr>
          <a:xfrm>
            <a:off x="2067481" y="3001321"/>
            <a:ext cx="326991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8D4851A9-8A30-366F-8947-4BF626196DF8}"/>
              </a:ext>
            </a:extLst>
          </p:cNvPr>
          <p:cNvSpPr txBox="1"/>
          <p:nvPr/>
        </p:nvSpPr>
        <p:spPr>
          <a:xfrm>
            <a:off x="1409660" y="6253361"/>
            <a:ext cx="18643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DOMESTIC CONSUMPTION</a:t>
            </a:r>
            <a:endParaRPr lang="en-GB" sz="14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39F34A-84AC-DEEB-5C3E-4E3D60782070}"/>
              </a:ext>
            </a:extLst>
          </p:cNvPr>
          <p:cNvSpPr txBox="1"/>
          <p:nvPr/>
        </p:nvSpPr>
        <p:spPr>
          <a:xfrm>
            <a:off x="3539595" y="6253361"/>
            <a:ext cx="941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EXPORTS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3579740074"/>
      </p:ext>
    </p:extLst>
  </p:cSld>
  <p:clrMapOvr>
    <a:masterClrMapping/>
  </p:clrMapOvr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BE20FF2-7F70-A5C5-99F1-C240A898DF7D}"/>
              </a:ext>
            </a:extLst>
          </p:cNvPr>
          <p:cNvSpPr/>
          <p:nvPr/>
        </p:nvSpPr>
        <p:spPr>
          <a:xfrm>
            <a:off x="2051931" y="2288188"/>
            <a:ext cx="3281340" cy="708769"/>
          </a:xfrm>
          <a:custGeom>
            <a:avLst/>
            <a:gdLst>
              <a:gd name="connsiteX0" fmla="*/ 0 w 3281340"/>
              <a:gd name="connsiteY0" fmla="*/ 704394 h 708769"/>
              <a:gd name="connsiteX1" fmla="*/ 2515694 w 3281340"/>
              <a:gd name="connsiteY1" fmla="*/ 708769 h 708769"/>
              <a:gd name="connsiteX2" fmla="*/ 3281340 w 3281340"/>
              <a:gd name="connsiteY2" fmla="*/ 0 h 708769"/>
              <a:gd name="connsiteX3" fmla="*/ 0 w 3281340"/>
              <a:gd name="connsiteY3" fmla="*/ 13125 h 708769"/>
              <a:gd name="connsiteX4" fmla="*/ 0 w 3281340"/>
              <a:gd name="connsiteY4" fmla="*/ 704394 h 708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1340" h="708769">
                <a:moveTo>
                  <a:pt x="0" y="704394"/>
                </a:moveTo>
                <a:lnTo>
                  <a:pt x="2515694" y="708769"/>
                </a:lnTo>
                <a:lnTo>
                  <a:pt x="3281340" y="0"/>
                </a:lnTo>
                <a:lnTo>
                  <a:pt x="0" y="13125"/>
                </a:lnTo>
                <a:lnTo>
                  <a:pt x="0" y="70439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cxnSpLocks/>
          </p:cNvCxnSpPr>
          <p:nvPr/>
        </p:nvCxnSpPr>
        <p:spPr>
          <a:xfrm>
            <a:off x="2071192" y="1682283"/>
            <a:ext cx="3289299" cy="338866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057649" y="5642805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54604" y="5452696"/>
            <a:ext cx="1461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169309" y="1352867"/>
            <a:ext cx="798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PRICE</a:t>
            </a:r>
            <a:endParaRPr lang="en-GB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377345" y="5070951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90745" y="1608876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606795" y="415428"/>
            <a:ext cx="8596668" cy="688521"/>
          </a:xfrm>
        </p:spPr>
        <p:txBody>
          <a:bodyPr/>
          <a:lstStyle/>
          <a:p>
            <a:r>
              <a:rPr lang="en-US" dirty="0"/>
              <a:t>Export Subsidies</a:t>
            </a:r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3F0F253-FA38-2C58-1509-1BB086BD6AD8}"/>
              </a:ext>
            </a:extLst>
          </p:cNvPr>
          <p:cNvCxnSpPr>
            <a:cxnSpLocks/>
          </p:cNvCxnSpPr>
          <p:nvPr/>
        </p:nvCxnSpPr>
        <p:spPr>
          <a:xfrm flipV="1">
            <a:off x="2067481" y="1981558"/>
            <a:ext cx="3613929" cy="33169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cxnSpLocks/>
          </p:cNvCxnSpPr>
          <p:nvPr/>
        </p:nvCxnSpPr>
        <p:spPr>
          <a:xfrm flipV="1">
            <a:off x="2057649" y="1215414"/>
            <a:ext cx="0" cy="442194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68FAE1C-5277-7F03-2DB9-8EDB6169B72F}"/>
                  </a:ext>
                </a:extLst>
              </p:cNvPr>
              <p:cNvSpPr txBox="1"/>
              <p:nvPr/>
            </p:nvSpPr>
            <p:spPr>
              <a:xfrm>
                <a:off x="1523486" y="2816655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68FAE1C-5277-7F03-2DB9-8EDB6169B7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486" y="2816655"/>
                <a:ext cx="489301" cy="369332"/>
              </a:xfrm>
              <a:prstGeom prst="rect">
                <a:avLst/>
              </a:prstGeom>
              <a:blipFill>
                <a:blip r:embed="R66b3a197f0014ab1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EFBC352-E98E-BA3B-1C08-165EF8B7A1FB}"/>
              </a:ext>
            </a:extLst>
          </p:cNvPr>
          <p:cNvCxnSpPr>
            <a:cxnSpLocks/>
          </p:cNvCxnSpPr>
          <p:nvPr/>
        </p:nvCxnSpPr>
        <p:spPr>
          <a:xfrm>
            <a:off x="2057649" y="2290624"/>
            <a:ext cx="328138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E31AE1A-5F81-E8B9-1905-39C3C23D991D}"/>
                  </a:ext>
                </a:extLst>
              </p:cNvPr>
              <p:cNvSpPr txBox="1"/>
              <p:nvPr/>
            </p:nvSpPr>
            <p:spPr>
              <a:xfrm>
                <a:off x="1523486" y="2105958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E31AE1A-5F81-E8B9-1905-39C3C23D99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486" y="2105958"/>
                <a:ext cx="494238" cy="369332"/>
              </a:xfrm>
              <a:prstGeom prst="rect">
                <a:avLst/>
              </a:prstGeom>
              <a:blipFill>
                <a:blip r:embed="Re25cabcb319f4d9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A81EBDB-C5AD-37A6-B4E1-38C167BEF69E}"/>
              </a:ext>
            </a:extLst>
          </p:cNvPr>
          <p:cNvCxnSpPr>
            <a:cxnSpLocks/>
          </p:cNvCxnSpPr>
          <p:nvPr/>
        </p:nvCxnSpPr>
        <p:spPr>
          <a:xfrm>
            <a:off x="5339032" y="2290624"/>
            <a:ext cx="0" cy="335770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5B38E93-6E27-AF1F-65E6-20DFA28777B4}"/>
              </a:ext>
            </a:extLst>
          </p:cNvPr>
          <p:cNvCxnSpPr>
            <a:cxnSpLocks/>
          </p:cNvCxnSpPr>
          <p:nvPr/>
        </p:nvCxnSpPr>
        <p:spPr>
          <a:xfrm flipH="1">
            <a:off x="2647212" y="2283812"/>
            <a:ext cx="8486" cy="335355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A25E084-6E40-E73D-E557-07E68CABBEF8}"/>
              </a:ext>
            </a:extLst>
          </p:cNvPr>
          <p:cNvCxnSpPr>
            <a:cxnSpLocks/>
          </p:cNvCxnSpPr>
          <p:nvPr/>
        </p:nvCxnSpPr>
        <p:spPr>
          <a:xfrm>
            <a:off x="5339032" y="2290624"/>
            <a:ext cx="0" cy="335770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5CF8C7D-3286-08D4-2928-A74B958A270C}"/>
                  </a:ext>
                </a:extLst>
              </p:cNvPr>
              <p:cNvSpPr txBox="1"/>
              <p:nvPr/>
            </p:nvSpPr>
            <p:spPr>
              <a:xfrm>
                <a:off x="2396296" y="5684098"/>
                <a:ext cx="508023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5CF8C7D-3286-08D4-2928-A74B958A27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6296" y="5684098"/>
                <a:ext cx="508023" cy="373179"/>
              </a:xfrm>
              <a:prstGeom prst="rect">
                <a:avLst/>
              </a:prstGeom>
              <a:blipFill>
                <a:blip r:embed="Rff77028c3bf942c2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888B9B1-917E-B209-D9DA-6E78927F99F7}"/>
                  </a:ext>
                </a:extLst>
              </p:cNvPr>
              <p:cNvSpPr txBox="1"/>
              <p:nvPr/>
            </p:nvSpPr>
            <p:spPr>
              <a:xfrm>
                <a:off x="5094119" y="5686413"/>
                <a:ext cx="492955" cy="3765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888B9B1-917E-B209-D9DA-6E78927F99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4119" y="5686413"/>
                <a:ext cx="492955" cy="376578"/>
              </a:xfrm>
              <a:prstGeom prst="rect">
                <a:avLst/>
              </a:prstGeom>
              <a:blipFill>
                <a:blip r:embed="Rb13cf39f51ed467e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871FB2-09D4-51EB-985F-453791A790CB}"/>
              </a:ext>
            </a:extLst>
          </p:cNvPr>
          <p:cNvCxnSpPr>
            <a:cxnSpLocks/>
          </p:cNvCxnSpPr>
          <p:nvPr/>
        </p:nvCxnSpPr>
        <p:spPr>
          <a:xfrm>
            <a:off x="3344826" y="3001321"/>
            <a:ext cx="0" cy="263604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29E74BE-E5E8-296C-8B44-DE86A247305E}"/>
              </a:ext>
            </a:extLst>
          </p:cNvPr>
          <p:cNvCxnSpPr>
            <a:cxnSpLocks/>
          </p:cNvCxnSpPr>
          <p:nvPr/>
        </p:nvCxnSpPr>
        <p:spPr>
          <a:xfrm>
            <a:off x="4570995" y="3001321"/>
            <a:ext cx="0" cy="263604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1A5CCFA-231F-054A-4DE9-5D516C6F35EB}"/>
                  </a:ext>
                </a:extLst>
              </p:cNvPr>
              <p:cNvSpPr txBox="1"/>
              <p:nvPr/>
            </p:nvSpPr>
            <p:spPr>
              <a:xfrm>
                <a:off x="3090814" y="5684098"/>
                <a:ext cx="508024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1A5CCFA-231F-054A-4DE9-5D516C6F35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0814" y="5684098"/>
                <a:ext cx="508024" cy="372603"/>
              </a:xfrm>
              <a:prstGeom prst="rect">
                <a:avLst/>
              </a:prstGeom>
              <a:blipFill>
                <a:blip r:embed="Ra9352c7dfb654b14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BBF9979-5E64-FFC8-C230-51034E30F228}"/>
                  </a:ext>
                </a:extLst>
              </p:cNvPr>
              <p:cNvSpPr txBox="1"/>
              <p:nvPr/>
            </p:nvSpPr>
            <p:spPr>
              <a:xfrm>
                <a:off x="4326985" y="5686413"/>
                <a:ext cx="488019" cy="376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BBF9979-5E64-FFC8-C230-51034E30F2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6985" y="5686413"/>
                <a:ext cx="488019" cy="376000"/>
              </a:xfrm>
              <a:prstGeom prst="rect">
                <a:avLst/>
              </a:prstGeom>
              <a:blipFill>
                <a:blip r:embed="R190effd7e2a54a70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id="{C767C30B-D76E-79B9-D7B7-B1F2EAD65929}"/>
              </a:ext>
            </a:extLst>
          </p:cNvPr>
          <p:cNvSpPr txBox="1"/>
          <p:nvPr/>
        </p:nvSpPr>
        <p:spPr>
          <a:xfrm>
            <a:off x="3330377" y="2475290"/>
            <a:ext cx="981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>
                <a:solidFill>
                  <a:srgbClr val="C00000"/>
                </a:solidFill>
              </a:rPr>
              <a:t>Δ</a:t>
            </a:r>
            <a:r>
              <a:rPr lang="en-US" b="1" dirty="0">
                <a:solidFill>
                  <a:srgbClr val="C00000"/>
                </a:solidFill>
              </a:rPr>
              <a:t>PS &gt; 0</a:t>
            </a:r>
            <a:endParaRPr lang="en-GB" b="1" dirty="0">
              <a:solidFill>
                <a:srgbClr val="C00000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11BA2D1-CDCF-1DFE-7017-B3BCE61F02B4}"/>
              </a:ext>
            </a:extLst>
          </p:cNvPr>
          <p:cNvCxnSpPr>
            <a:cxnSpLocks/>
          </p:cNvCxnSpPr>
          <p:nvPr/>
        </p:nvCxnSpPr>
        <p:spPr>
          <a:xfrm>
            <a:off x="2067481" y="3001321"/>
            <a:ext cx="329301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6404277"/>
      </p:ext>
    </p:extLst>
  </p:cSld>
  <p:clrMapOvr>
    <a:masterClrMapping/>
  </p:clrMapOvr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23037F8-A59B-D57B-5B6D-AF68673B61CE}"/>
              </a:ext>
            </a:extLst>
          </p:cNvPr>
          <p:cNvSpPr/>
          <p:nvPr/>
        </p:nvSpPr>
        <p:spPr>
          <a:xfrm>
            <a:off x="2056306" y="2283812"/>
            <a:ext cx="1290661" cy="717520"/>
          </a:xfrm>
          <a:custGeom>
            <a:avLst/>
            <a:gdLst>
              <a:gd name="connsiteX0" fmla="*/ 0 w 1290661"/>
              <a:gd name="connsiteY0" fmla="*/ 4376 h 717520"/>
              <a:gd name="connsiteX1" fmla="*/ 8750 w 1290661"/>
              <a:gd name="connsiteY1" fmla="*/ 717520 h 717520"/>
              <a:gd name="connsiteX2" fmla="*/ 1290661 w 1290661"/>
              <a:gd name="connsiteY2" fmla="*/ 717520 h 717520"/>
              <a:gd name="connsiteX3" fmla="*/ 599392 w 1290661"/>
              <a:gd name="connsiteY3" fmla="*/ 0 h 717520"/>
              <a:gd name="connsiteX4" fmla="*/ 0 w 1290661"/>
              <a:gd name="connsiteY4" fmla="*/ 4376 h 71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0661" h="717520">
                <a:moveTo>
                  <a:pt x="0" y="4376"/>
                </a:moveTo>
                <a:lnTo>
                  <a:pt x="8750" y="717520"/>
                </a:lnTo>
                <a:lnTo>
                  <a:pt x="1290661" y="717520"/>
                </a:lnTo>
                <a:lnTo>
                  <a:pt x="599392" y="0"/>
                </a:lnTo>
                <a:lnTo>
                  <a:pt x="0" y="4376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cxnSpLocks/>
          </p:cNvCxnSpPr>
          <p:nvPr/>
        </p:nvCxnSpPr>
        <p:spPr>
          <a:xfrm>
            <a:off x="2071192" y="1682283"/>
            <a:ext cx="3289299" cy="338866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057649" y="5642805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54604" y="5452696"/>
            <a:ext cx="1461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169309" y="1352867"/>
            <a:ext cx="798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PRICE</a:t>
            </a:r>
            <a:endParaRPr lang="en-GB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377345" y="5070951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90745" y="1608876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606795" y="415428"/>
            <a:ext cx="8596668" cy="688521"/>
          </a:xfrm>
        </p:spPr>
        <p:txBody>
          <a:bodyPr/>
          <a:lstStyle/>
          <a:p>
            <a:r>
              <a:rPr lang="en-US" dirty="0"/>
              <a:t>Export Subsidies</a:t>
            </a:r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3F0F253-FA38-2C58-1509-1BB086BD6AD8}"/>
              </a:ext>
            </a:extLst>
          </p:cNvPr>
          <p:cNvCxnSpPr>
            <a:cxnSpLocks/>
          </p:cNvCxnSpPr>
          <p:nvPr/>
        </p:nvCxnSpPr>
        <p:spPr>
          <a:xfrm flipV="1">
            <a:off x="2067481" y="1981558"/>
            <a:ext cx="3613929" cy="33169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cxnSpLocks/>
          </p:cNvCxnSpPr>
          <p:nvPr/>
        </p:nvCxnSpPr>
        <p:spPr>
          <a:xfrm flipV="1">
            <a:off x="2057649" y="1215414"/>
            <a:ext cx="0" cy="442194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B6F3A93-6115-598B-AB60-EFB3EB38A925}"/>
              </a:ext>
            </a:extLst>
          </p:cNvPr>
          <p:cNvCxnSpPr>
            <a:cxnSpLocks/>
          </p:cNvCxnSpPr>
          <p:nvPr/>
        </p:nvCxnSpPr>
        <p:spPr>
          <a:xfrm>
            <a:off x="2067481" y="3001321"/>
            <a:ext cx="329301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68FAE1C-5277-7F03-2DB9-8EDB6169B72F}"/>
                  </a:ext>
                </a:extLst>
              </p:cNvPr>
              <p:cNvSpPr txBox="1"/>
              <p:nvPr/>
            </p:nvSpPr>
            <p:spPr>
              <a:xfrm>
                <a:off x="1523486" y="2816655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68FAE1C-5277-7F03-2DB9-8EDB6169B7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486" y="2816655"/>
                <a:ext cx="489301" cy="369332"/>
              </a:xfrm>
              <a:prstGeom prst="rect">
                <a:avLst/>
              </a:prstGeom>
              <a:blipFill>
                <a:blip r:embed="Rb74c5bdbe68844bb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EFBC352-E98E-BA3B-1C08-165EF8B7A1FB}"/>
              </a:ext>
            </a:extLst>
          </p:cNvPr>
          <p:cNvCxnSpPr>
            <a:cxnSpLocks/>
          </p:cNvCxnSpPr>
          <p:nvPr/>
        </p:nvCxnSpPr>
        <p:spPr>
          <a:xfrm>
            <a:off x="2057649" y="2290624"/>
            <a:ext cx="328138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E31AE1A-5F81-E8B9-1905-39C3C23D991D}"/>
                  </a:ext>
                </a:extLst>
              </p:cNvPr>
              <p:cNvSpPr txBox="1"/>
              <p:nvPr/>
            </p:nvSpPr>
            <p:spPr>
              <a:xfrm>
                <a:off x="1523486" y="2105958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E31AE1A-5F81-E8B9-1905-39C3C23D99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486" y="2105958"/>
                <a:ext cx="494238" cy="369332"/>
              </a:xfrm>
              <a:prstGeom prst="rect">
                <a:avLst/>
              </a:prstGeom>
              <a:blipFill>
                <a:blip r:embed="R80a26170a5094e0e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A81EBDB-C5AD-37A6-B4E1-38C167BEF69E}"/>
              </a:ext>
            </a:extLst>
          </p:cNvPr>
          <p:cNvCxnSpPr>
            <a:cxnSpLocks/>
          </p:cNvCxnSpPr>
          <p:nvPr/>
        </p:nvCxnSpPr>
        <p:spPr>
          <a:xfrm>
            <a:off x="5339032" y="2290624"/>
            <a:ext cx="0" cy="335770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5B38E93-6E27-AF1F-65E6-20DFA28777B4}"/>
              </a:ext>
            </a:extLst>
          </p:cNvPr>
          <p:cNvCxnSpPr>
            <a:cxnSpLocks/>
          </p:cNvCxnSpPr>
          <p:nvPr/>
        </p:nvCxnSpPr>
        <p:spPr>
          <a:xfrm>
            <a:off x="2647212" y="2900060"/>
            <a:ext cx="0" cy="273730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A25E084-6E40-E73D-E557-07E68CABBEF8}"/>
              </a:ext>
            </a:extLst>
          </p:cNvPr>
          <p:cNvCxnSpPr>
            <a:cxnSpLocks/>
          </p:cNvCxnSpPr>
          <p:nvPr/>
        </p:nvCxnSpPr>
        <p:spPr>
          <a:xfrm>
            <a:off x="5339032" y="2290624"/>
            <a:ext cx="0" cy="335770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5CF8C7D-3286-08D4-2928-A74B958A270C}"/>
                  </a:ext>
                </a:extLst>
              </p:cNvPr>
              <p:cNvSpPr txBox="1"/>
              <p:nvPr/>
            </p:nvSpPr>
            <p:spPr>
              <a:xfrm>
                <a:off x="2396296" y="5684098"/>
                <a:ext cx="508023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5CF8C7D-3286-08D4-2928-A74B958A27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6296" y="5684098"/>
                <a:ext cx="508023" cy="373179"/>
              </a:xfrm>
              <a:prstGeom prst="rect">
                <a:avLst/>
              </a:prstGeom>
              <a:blipFill>
                <a:blip r:embed="R8704aeb906bf496b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888B9B1-917E-B209-D9DA-6E78927F99F7}"/>
                  </a:ext>
                </a:extLst>
              </p:cNvPr>
              <p:cNvSpPr txBox="1"/>
              <p:nvPr/>
            </p:nvSpPr>
            <p:spPr>
              <a:xfrm>
                <a:off x="5094119" y="5686413"/>
                <a:ext cx="492955" cy="3765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888B9B1-917E-B209-D9DA-6E78927F99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4119" y="5686413"/>
                <a:ext cx="492955" cy="376578"/>
              </a:xfrm>
              <a:prstGeom prst="rect">
                <a:avLst/>
              </a:prstGeom>
              <a:blipFill>
                <a:blip r:embed="Rd09f322ee6eb40f9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871FB2-09D4-51EB-985F-453791A790CB}"/>
              </a:ext>
            </a:extLst>
          </p:cNvPr>
          <p:cNvCxnSpPr>
            <a:cxnSpLocks/>
          </p:cNvCxnSpPr>
          <p:nvPr/>
        </p:nvCxnSpPr>
        <p:spPr>
          <a:xfrm>
            <a:off x="3344826" y="3001321"/>
            <a:ext cx="0" cy="263604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29E74BE-E5E8-296C-8B44-DE86A247305E}"/>
              </a:ext>
            </a:extLst>
          </p:cNvPr>
          <p:cNvCxnSpPr>
            <a:cxnSpLocks/>
          </p:cNvCxnSpPr>
          <p:nvPr/>
        </p:nvCxnSpPr>
        <p:spPr>
          <a:xfrm>
            <a:off x="4570995" y="3001321"/>
            <a:ext cx="0" cy="263604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1A5CCFA-231F-054A-4DE9-5D516C6F35EB}"/>
                  </a:ext>
                </a:extLst>
              </p:cNvPr>
              <p:cNvSpPr txBox="1"/>
              <p:nvPr/>
            </p:nvSpPr>
            <p:spPr>
              <a:xfrm>
                <a:off x="3090814" y="5684098"/>
                <a:ext cx="508024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1A5CCFA-231F-054A-4DE9-5D516C6F35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0814" y="5684098"/>
                <a:ext cx="508024" cy="372603"/>
              </a:xfrm>
              <a:prstGeom prst="rect">
                <a:avLst/>
              </a:prstGeom>
              <a:blipFill>
                <a:blip r:embed="Re3f53e71b188420c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BBF9979-5E64-FFC8-C230-51034E30F228}"/>
                  </a:ext>
                </a:extLst>
              </p:cNvPr>
              <p:cNvSpPr txBox="1"/>
              <p:nvPr/>
            </p:nvSpPr>
            <p:spPr>
              <a:xfrm>
                <a:off x="4326985" y="5686413"/>
                <a:ext cx="488019" cy="376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BBF9979-5E64-FFC8-C230-51034E30F2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6985" y="5686413"/>
                <a:ext cx="488019" cy="376000"/>
              </a:xfrm>
              <a:prstGeom prst="rect">
                <a:avLst/>
              </a:prstGeom>
              <a:blipFill>
                <a:blip r:embed="Ra8637d07a4b54a9f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0DFD51B4-4E55-E3A6-107C-F5590435A1F2}"/>
              </a:ext>
            </a:extLst>
          </p:cNvPr>
          <p:cNvSpPr txBox="1"/>
          <p:nvPr/>
        </p:nvSpPr>
        <p:spPr>
          <a:xfrm>
            <a:off x="2041063" y="2530728"/>
            <a:ext cx="9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>
                <a:solidFill>
                  <a:srgbClr val="002060"/>
                </a:solidFill>
              </a:rPr>
              <a:t>Δ</a:t>
            </a:r>
            <a:r>
              <a:rPr lang="en-US" b="1" dirty="0">
                <a:solidFill>
                  <a:srgbClr val="002060"/>
                </a:solidFill>
              </a:rPr>
              <a:t>CS &lt; 0</a:t>
            </a:r>
            <a:endParaRPr lang="en-GB" b="1" dirty="0">
              <a:solidFill>
                <a:srgbClr val="002060"/>
              </a:solidFill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ADAFB81-8721-E705-B429-BC07E974ACCC}"/>
              </a:ext>
            </a:extLst>
          </p:cNvPr>
          <p:cNvCxnSpPr>
            <a:cxnSpLocks/>
            <a:stCxn id="18" idx="3"/>
          </p:cNvCxnSpPr>
          <p:nvPr/>
        </p:nvCxnSpPr>
        <p:spPr>
          <a:xfrm flipH="1">
            <a:off x="2655498" y="2283812"/>
            <a:ext cx="200" cy="24691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6816589"/>
      </p:ext>
    </p:extLst>
  </p:cSld>
  <p:clrMapOvr>
    <a:masterClrMapping/>
  </p:clrMapOvr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C37568A-8429-49D0-7DA8-82A4B4F74906}"/>
              </a:ext>
            </a:extLst>
          </p:cNvPr>
          <p:cNvSpPr/>
          <p:nvPr/>
        </p:nvSpPr>
        <p:spPr>
          <a:xfrm>
            <a:off x="2643502" y="2293518"/>
            <a:ext cx="2693896" cy="7161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34C50D-F419-C0D8-C5D5-76CC28C9441D}"/>
              </a:ext>
            </a:extLst>
          </p:cNvPr>
          <p:cNvSpPr txBox="1"/>
          <p:nvPr/>
        </p:nvSpPr>
        <p:spPr>
          <a:xfrm>
            <a:off x="2647211" y="2391179"/>
            <a:ext cx="2713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SUBSIDY</a:t>
            </a:r>
            <a:br>
              <a:rPr lang="en-US" sz="1400" b="1" dirty="0"/>
            </a:br>
            <a:r>
              <a:rPr lang="en-US" sz="1400" b="1" dirty="0"/>
              <a:t>EXPENDITURE</a:t>
            </a:r>
            <a:endParaRPr lang="en-GB" sz="1400" b="1" dirty="0"/>
          </a:p>
        </p:txBody>
      </p:sp>
      <p:cxnSp>
        <p:nvCxnSpPr>
          <p:cNvPr id="12" name="Straight Connector 11"/>
          <p:cNvCxnSpPr>
            <a:cxnSpLocks/>
          </p:cNvCxnSpPr>
          <p:nvPr/>
        </p:nvCxnSpPr>
        <p:spPr>
          <a:xfrm>
            <a:off x="2071192" y="1682283"/>
            <a:ext cx="3289299" cy="338866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057649" y="5642805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54604" y="5452696"/>
            <a:ext cx="1461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169309" y="1352867"/>
            <a:ext cx="798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PRICE</a:t>
            </a:r>
            <a:endParaRPr lang="en-GB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377345" y="5070951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90745" y="1608876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606795" y="415428"/>
            <a:ext cx="8596668" cy="688521"/>
          </a:xfrm>
        </p:spPr>
        <p:txBody>
          <a:bodyPr/>
          <a:lstStyle/>
          <a:p>
            <a:r>
              <a:rPr lang="en-US" dirty="0"/>
              <a:t>Export Subsidies</a:t>
            </a:r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3F0F253-FA38-2C58-1509-1BB086BD6AD8}"/>
              </a:ext>
            </a:extLst>
          </p:cNvPr>
          <p:cNvCxnSpPr>
            <a:cxnSpLocks/>
          </p:cNvCxnSpPr>
          <p:nvPr/>
        </p:nvCxnSpPr>
        <p:spPr>
          <a:xfrm flipV="1">
            <a:off x="2067481" y="1981558"/>
            <a:ext cx="3613929" cy="33169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cxnSpLocks/>
          </p:cNvCxnSpPr>
          <p:nvPr/>
        </p:nvCxnSpPr>
        <p:spPr>
          <a:xfrm flipV="1">
            <a:off x="2057649" y="1215414"/>
            <a:ext cx="0" cy="442194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B6F3A93-6115-598B-AB60-EFB3EB38A925}"/>
              </a:ext>
            </a:extLst>
          </p:cNvPr>
          <p:cNvCxnSpPr>
            <a:cxnSpLocks/>
          </p:cNvCxnSpPr>
          <p:nvPr/>
        </p:nvCxnSpPr>
        <p:spPr>
          <a:xfrm>
            <a:off x="2067481" y="3001321"/>
            <a:ext cx="329301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68FAE1C-5277-7F03-2DB9-8EDB6169B72F}"/>
                  </a:ext>
                </a:extLst>
              </p:cNvPr>
              <p:cNvSpPr txBox="1"/>
              <p:nvPr/>
            </p:nvSpPr>
            <p:spPr>
              <a:xfrm>
                <a:off x="1523486" y="2816655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68FAE1C-5277-7F03-2DB9-8EDB6169B7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486" y="2816655"/>
                <a:ext cx="489301" cy="369332"/>
              </a:xfrm>
              <a:prstGeom prst="rect">
                <a:avLst/>
              </a:prstGeom>
              <a:blipFill>
                <a:blip r:embed="R387ddd5bdbe04b4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EFBC352-E98E-BA3B-1C08-165EF8B7A1FB}"/>
              </a:ext>
            </a:extLst>
          </p:cNvPr>
          <p:cNvCxnSpPr>
            <a:cxnSpLocks/>
          </p:cNvCxnSpPr>
          <p:nvPr/>
        </p:nvCxnSpPr>
        <p:spPr>
          <a:xfrm>
            <a:off x="2057649" y="2290624"/>
            <a:ext cx="328138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E31AE1A-5F81-E8B9-1905-39C3C23D991D}"/>
                  </a:ext>
                </a:extLst>
              </p:cNvPr>
              <p:cNvSpPr txBox="1"/>
              <p:nvPr/>
            </p:nvSpPr>
            <p:spPr>
              <a:xfrm>
                <a:off x="1523486" y="2105958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E31AE1A-5F81-E8B9-1905-39C3C23D99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486" y="2105958"/>
                <a:ext cx="494238" cy="369332"/>
              </a:xfrm>
              <a:prstGeom prst="rect">
                <a:avLst/>
              </a:prstGeom>
              <a:blipFill>
                <a:blip r:embed="Rc8674f641f484cc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A81EBDB-C5AD-37A6-B4E1-38C167BEF69E}"/>
              </a:ext>
            </a:extLst>
          </p:cNvPr>
          <p:cNvCxnSpPr>
            <a:cxnSpLocks/>
          </p:cNvCxnSpPr>
          <p:nvPr/>
        </p:nvCxnSpPr>
        <p:spPr>
          <a:xfrm>
            <a:off x="5339032" y="2290624"/>
            <a:ext cx="0" cy="335770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5B38E93-6E27-AF1F-65E6-20DFA28777B4}"/>
              </a:ext>
            </a:extLst>
          </p:cNvPr>
          <p:cNvCxnSpPr>
            <a:cxnSpLocks/>
          </p:cNvCxnSpPr>
          <p:nvPr/>
        </p:nvCxnSpPr>
        <p:spPr>
          <a:xfrm>
            <a:off x="2647212" y="2290624"/>
            <a:ext cx="0" cy="334673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A25E084-6E40-E73D-E557-07E68CABBEF8}"/>
              </a:ext>
            </a:extLst>
          </p:cNvPr>
          <p:cNvCxnSpPr>
            <a:cxnSpLocks/>
          </p:cNvCxnSpPr>
          <p:nvPr/>
        </p:nvCxnSpPr>
        <p:spPr>
          <a:xfrm>
            <a:off x="5339032" y="2290624"/>
            <a:ext cx="0" cy="335770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5CF8C7D-3286-08D4-2928-A74B958A270C}"/>
                  </a:ext>
                </a:extLst>
              </p:cNvPr>
              <p:cNvSpPr txBox="1"/>
              <p:nvPr/>
            </p:nvSpPr>
            <p:spPr>
              <a:xfrm>
                <a:off x="2396296" y="5684098"/>
                <a:ext cx="508023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5CF8C7D-3286-08D4-2928-A74B958A27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6296" y="5684098"/>
                <a:ext cx="508023" cy="373179"/>
              </a:xfrm>
              <a:prstGeom prst="rect">
                <a:avLst/>
              </a:prstGeom>
              <a:blipFill>
                <a:blip r:embed="R7de5bc9091e34621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888B9B1-917E-B209-D9DA-6E78927F99F7}"/>
                  </a:ext>
                </a:extLst>
              </p:cNvPr>
              <p:cNvSpPr txBox="1"/>
              <p:nvPr/>
            </p:nvSpPr>
            <p:spPr>
              <a:xfrm>
                <a:off x="5094119" y="5686413"/>
                <a:ext cx="492955" cy="3765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888B9B1-917E-B209-D9DA-6E78927F99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4119" y="5686413"/>
                <a:ext cx="492955" cy="376578"/>
              </a:xfrm>
              <a:prstGeom prst="rect">
                <a:avLst/>
              </a:prstGeom>
              <a:blipFill>
                <a:blip r:embed="R73d8a11445434409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871FB2-09D4-51EB-985F-453791A790CB}"/>
              </a:ext>
            </a:extLst>
          </p:cNvPr>
          <p:cNvCxnSpPr>
            <a:cxnSpLocks/>
          </p:cNvCxnSpPr>
          <p:nvPr/>
        </p:nvCxnSpPr>
        <p:spPr>
          <a:xfrm>
            <a:off x="3344826" y="3001321"/>
            <a:ext cx="0" cy="263604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29E74BE-E5E8-296C-8B44-DE86A247305E}"/>
              </a:ext>
            </a:extLst>
          </p:cNvPr>
          <p:cNvCxnSpPr>
            <a:cxnSpLocks/>
          </p:cNvCxnSpPr>
          <p:nvPr/>
        </p:nvCxnSpPr>
        <p:spPr>
          <a:xfrm>
            <a:off x="4570995" y="3001321"/>
            <a:ext cx="0" cy="263604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1A5CCFA-231F-054A-4DE9-5D516C6F35EB}"/>
                  </a:ext>
                </a:extLst>
              </p:cNvPr>
              <p:cNvSpPr txBox="1"/>
              <p:nvPr/>
            </p:nvSpPr>
            <p:spPr>
              <a:xfrm>
                <a:off x="3090814" y="5684098"/>
                <a:ext cx="508024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1A5CCFA-231F-054A-4DE9-5D516C6F35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0814" y="5684098"/>
                <a:ext cx="508024" cy="372603"/>
              </a:xfrm>
              <a:prstGeom prst="rect">
                <a:avLst/>
              </a:prstGeom>
              <a:blipFill>
                <a:blip r:embed="R3a5bdf09fb7e4211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BBF9979-5E64-FFC8-C230-51034E30F228}"/>
                  </a:ext>
                </a:extLst>
              </p:cNvPr>
              <p:cNvSpPr txBox="1"/>
              <p:nvPr/>
            </p:nvSpPr>
            <p:spPr>
              <a:xfrm>
                <a:off x="4326985" y="5686413"/>
                <a:ext cx="488019" cy="376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BBF9979-5E64-FFC8-C230-51034E30F2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6985" y="5686413"/>
                <a:ext cx="488019" cy="376000"/>
              </a:xfrm>
              <a:prstGeom prst="rect">
                <a:avLst/>
              </a:prstGeom>
              <a:blipFill>
                <a:blip r:embed="R306232e02e2e4f8b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582204"/>
      </p:ext>
    </p:extLst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87AD920-85B6-932F-6E69-840D6BF13DED}"/>
              </a:ext>
            </a:extLst>
          </p:cNvPr>
          <p:cNvSpPr/>
          <p:nvPr/>
        </p:nvSpPr>
        <p:spPr>
          <a:xfrm flipH="1">
            <a:off x="4580827" y="2279437"/>
            <a:ext cx="768034" cy="721895"/>
          </a:xfrm>
          <a:custGeom>
            <a:avLst/>
            <a:gdLst>
              <a:gd name="connsiteX0" fmla="*/ 0 w 717519"/>
              <a:gd name="connsiteY0" fmla="*/ 0 h 721895"/>
              <a:gd name="connsiteX1" fmla="*/ 717519 w 717519"/>
              <a:gd name="connsiteY1" fmla="*/ 721895 h 721895"/>
              <a:gd name="connsiteX2" fmla="*/ 13125 w 717519"/>
              <a:gd name="connsiteY2" fmla="*/ 713145 h 721895"/>
              <a:gd name="connsiteX3" fmla="*/ 0 w 717519"/>
              <a:gd name="connsiteY3" fmla="*/ 0 h 721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7519" h="721895">
                <a:moveTo>
                  <a:pt x="0" y="0"/>
                </a:moveTo>
                <a:lnTo>
                  <a:pt x="717519" y="721895"/>
                </a:lnTo>
                <a:lnTo>
                  <a:pt x="13125" y="71314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390D5BE-A72F-969B-FB89-E5AAB9458AA4}"/>
              </a:ext>
            </a:extLst>
          </p:cNvPr>
          <p:cNvSpPr/>
          <p:nvPr/>
        </p:nvSpPr>
        <p:spPr>
          <a:xfrm>
            <a:off x="2625072" y="2279437"/>
            <a:ext cx="717519" cy="721895"/>
          </a:xfrm>
          <a:custGeom>
            <a:avLst/>
            <a:gdLst>
              <a:gd name="connsiteX0" fmla="*/ 0 w 717519"/>
              <a:gd name="connsiteY0" fmla="*/ 0 h 721895"/>
              <a:gd name="connsiteX1" fmla="*/ 717519 w 717519"/>
              <a:gd name="connsiteY1" fmla="*/ 721895 h 721895"/>
              <a:gd name="connsiteX2" fmla="*/ 13125 w 717519"/>
              <a:gd name="connsiteY2" fmla="*/ 713145 h 721895"/>
              <a:gd name="connsiteX3" fmla="*/ 0 w 717519"/>
              <a:gd name="connsiteY3" fmla="*/ 0 h 721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7519" h="721895">
                <a:moveTo>
                  <a:pt x="0" y="0"/>
                </a:moveTo>
                <a:lnTo>
                  <a:pt x="717519" y="721895"/>
                </a:lnTo>
                <a:lnTo>
                  <a:pt x="13125" y="71314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cxnSpLocks/>
          </p:cNvCxnSpPr>
          <p:nvPr/>
        </p:nvCxnSpPr>
        <p:spPr>
          <a:xfrm>
            <a:off x="2071192" y="1682283"/>
            <a:ext cx="3289299" cy="338866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057649" y="5642805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54604" y="5452696"/>
            <a:ext cx="1461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169309" y="1352867"/>
            <a:ext cx="798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PRICE</a:t>
            </a:r>
            <a:endParaRPr lang="en-GB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377345" y="5070951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90745" y="1608876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606795" y="415428"/>
            <a:ext cx="8596668" cy="688521"/>
          </a:xfrm>
        </p:spPr>
        <p:txBody>
          <a:bodyPr/>
          <a:lstStyle/>
          <a:p>
            <a:r>
              <a:rPr lang="en-US" dirty="0"/>
              <a:t>Export Subsidies</a:t>
            </a:r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3F0F253-FA38-2C58-1509-1BB086BD6AD8}"/>
              </a:ext>
            </a:extLst>
          </p:cNvPr>
          <p:cNvCxnSpPr>
            <a:cxnSpLocks/>
          </p:cNvCxnSpPr>
          <p:nvPr/>
        </p:nvCxnSpPr>
        <p:spPr>
          <a:xfrm flipV="1">
            <a:off x="2067481" y="1981558"/>
            <a:ext cx="3613929" cy="33169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cxnSpLocks/>
          </p:cNvCxnSpPr>
          <p:nvPr/>
        </p:nvCxnSpPr>
        <p:spPr>
          <a:xfrm flipV="1">
            <a:off x="2057649" y="1215414"/>
            <a:ext cx="0" cy="442194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B6F3A93-6115-598B-AB60-EFB3EB38A925}"/>
              </a:ext>
            </a:extLst>
          </p:cNvPr>
          <p:cNvCxnSpPr>
            <a:cxnSpLocks/>
          </p:cNvCxnSpPr>
          <p:nvPr/>
        </p:nvCxnSpPr>
        <p:spPr>
          <a:xfrm>
            <a:off x="2067481" y="3001321"/>
            <a:ext cx="327429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68FAE1C-5277-7F03-2DB9-8EDB6169B72F}"/>
                  </a:ext>
                </a:extLst>
              </p:cNvPr>
              <p:cNvSpPr txBox="1"/>
              <p:nvPr/>
            </p:nvSpPr>
            <p:spPr>
              <a:xfrm>
                <a:off x="1523486" y="2816655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68FAE1C-5277-7F03-2DB9-8EDB6169B7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486" y="2816655"/>
                <a:ext cx="489301" cy="369332"/>
              </a:xfrm>
              <a:prstGeom prst="rect">
                <a:avLst/>
              </a:prstGeom>
              <a:blipFill>
                <a:blip r:embed="R14e92ffc69664dd8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EFBC352-E98E-BA3B-1C08-165EF8B7A1FB}"/>
              </a:ext>
            </a:extLst>
          </p:cNvPr>
          <p:cNvCxnSpPr>
            <a:cxnSpLocks/>
          </p:cNvCxnSpPr>
          <p:nvPr/>
        </p:nvCxnSpPr>
        <p:spPr>
          <a:xfrm>
            <a:off x="2057649" y="2290624"/>
            <a:ext cx="328138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E31AE1A-5F81-E8B9-1905-39C3C23D991D}"/>
                  </a:ext>
                </a:extLst>
              </p:cNvPr>
              <p:cNvSpPr txBox="1"/>
              <p:nvPr/>
            </p:nvSpPr>
            <p:spPr>
              <a:xfrm>
                <a:off x="1523486" y="2105958"/>
                <a:ext cx="4942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E31AE1A-5F81-E8B9-1905-39C3C23D99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486" y="2105958"/>
                <a:ext cx="494238" cy="369332"/>
              </a:xfrm>
              <a:prstGeom prst="rect">
                <a:avLst/>
              </a:prstGeom>
              <a:blipFill>
                <a:blip r:embed="R370f78549f92404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A81EBDB-C5AD-37A6-B4E1-38C167BEF69E}"/>
              </a:ext>
            </a:extLst>
          </p:cNvPr>
          <p:cNvCxnSpPr>
            <a:cxnSpLocks/>
          </p:cNvCxnSpPr>
          <p:nvPr/>
        </p:nvCxnSpPr>
        <p:spPr>
          <a:xfrm>
            <a:off x="5339032" y="2290624"/>
            <a:ext cx="0" cy="335770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5B38E93-6E27-AF1F-65E6-20DFA28777B4}"/>
              </a:ext>
            </a:extLst>
          </p:cNvPr>
          <p:cNvCxnSpPr>
            <a:cxnSpLocks/>
          </p:cNvCxnSpPr>
          <p:nvPr/>
        </p:nvCxnSpPr>
        <p:spPr>
          <a:xfrm>
            <a:off x="2647212" y="2290624"/>
            <a:ext cx="0" cy="334673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A25E084-6E40-E73D-E557-07E68CABBEF8}"/>
              </a:ext>
            </a:extLst>
          </p:cNvPr>
          <p:cNvCxnSpPr>
            <a:cxnSpLocks/>
          </p:cNvCxnSpPr>
          <p:nvPr/>
        </p:nvCxnSpPr>
        <p:spPr>
          <a:xfrm>
            <a:off x="5339032" y="2290624"/>
            <a:ext cx="0" cy="335770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5CF8C7D-3286-08D4-2928-A74B958A270C}"/>
                  </a:ext>
                </a:extLst>
              </p:cNvPr>
              <p:cNvSpPr txBox="1"/>
              <p:nvPr/>
            </p:nvSpPr>
            <p:spPr>
              <a:xfrm>
                <a:off x="2396296" y="5684098"/>
                <a:ext cx="508023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5CF8C7D-3286-08D4-2928-A74B958A27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6296" y="5684098"/>
                <a:ext cx="508023" cy="373179"/>
              </a:xfrm>
              <a:prstGeom prst="rect">
                <a:avLst/>
              </a:prstGeom>
              <a:blipFill>
                <a:blip r:embed="R26d0279ae7f3440c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888B9B1-917E-B209-D9DA-6E78927F99F7}"/>
                  </a:ext>
                </a:extLst>
              </p:cNvPr>
              <p:cNvSpPr txBox="1"/>
              <p:nvPr/>
            </p:nvSpPr>
            <p:spPr>
              <a:xfrm>
                <a:off x="5094119" y="5686413"/>
                <a:ext cx="492955" cy="3765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888B9B1-917E-B209-D9DA-6E78927F99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4119" y="5686413"/>
                <a:ext cx="492955" cy="376578"/>
              </a:xfrm>
              <a:prstGeom prst="rect">
                <a:avLst/>
              </a:prstGeom>
              <a:blipFill>
                <a:blip r:embed="R3a117bc324404080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871FB2-09D4-51EB-985F-453791A790CB}"/>
              </a:ext>
            </a:extLst>
          </p:cNvPr>
          <p:cNvCxnSpPr>
            <a:cxnSpLocks/>
          </p:cNvCxnSpPr>
          <p:nvPr/>
        </p:nvCxnSpPr>
        <p:spPr>
          <a:xfrm>
            <a:off x="3344826" y="3001321"/>
            <a:ext cx="0" cy="263604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29E74BE-E5E8-296C-8B44-DE86A247305E}"/>
              </a:ext>
            </a:extLst>
          </p:cNvPr>
          <p:cNvCxnSpPr>
            <a:cxnSpLocks/>
          </p:cNvCxnSpPr>
          <p:nvPr/>
        </p:nvCxnSpPr>
        <p:spPr>
          <a:xfrm>
            <a:off x="4570995" y="3001321"/>
            <a:ext cx="0" cy="263604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1A5CCFA-231F-054A-4DE9-5D516C6F35EB}"/>
                  </a:ext>
                </a:extLst>
              </p:cNvPr>
              <p:cNvSpPr txBox="1"/>
              <p:nvPr/>
            </p:nvSpPr>
            <p:spPr>
              <a:xfrm>
                <a:off x="3090814" y="5684098"/>
                <a:ext cx="508024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1A5CCFA-231F-054A-4DE9-5D516C6F35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0814" y="5684098"/>
                <a:ext cx="508024" cy="372603"/>
              </a:xfrm>
              <a:prstGeom prst="rect">
                <a:avLst/>
              </a:prstGeom>
              <a:blipFill>
                <a:blip r:embed="Rb96475ee7d4246ed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BBF9979-5E64-FFC8-C230-51034E30F228}"/>
                  </a:ext>
                </a:extLst>
              </p:cNvPr>
              <p:cNvSpPr txBox="1"/>
              <p:nvPr/>
            </p:nvSpPr>
            <p:spPr>
              <a:xfrm>
                <a:off x="4326985" y="5686413"/>
                <a:ext cx="488019" cy="376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BBF9979-5E64-FFC8-C230-51034E30F2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6985" y="5686413"/>
                <a:ext cx="488019" cy="376000"/>
              </a:xfrm>
              <a:prstGeom prst="rect">
                <a:avLst/>
              </a:prstGeom>
              <a:blipFill>
                <a:blip r:embed="R6aad9feadd5c47a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037DF0B-7EE6-8765-0656-31A4DB07277D}"/>
              </a:ext>
            </a:extLst>
          </p:cNvPr>
          <p:cNvCxnSpPr>
            <a:cxnSpLocks/>
          </p:cNvCxnSpPr>
          <p:nvPr/>
        </p:nvCxnSpPr>
        <p:spPr>
          <a:xfrm flipH="1">
            <a:off x="2863954" y="2775167"/>
            <a:ext cx="705511" cy="0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8DD1A47-3CCF-2F70-B0EC-98E2850A9AC3}"/>
              </a:ext>
            </a:extLst>
          </p:cNvPr>
          <p:cNvCxnSpPr>
            <a:cxnSpLocks/>
          </p:cNvCxnSpPr>
          <p:nvPr/>
        </p:nvCxnSpPr>
        <p:spPr>
          <a:xfrm>
            <a:off x="4288316" y="2775167"/>
            <a:ext cx="827399" cy="0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99F254D6-E3E6-1397-9F44-0964C69A5FFA}"/>
              </a:ext>
            </a:extLst>
          </p:cNvPr>
          <p:cNvSpPr txBox="1"/>
          <p:nvPr/>
        </p:nvSpPr>
        <p:spPr>
          <a:xfrm>
            <a:off x="3321586" y="2589812"/>
            <a:ext cx="1237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DWL</a:t>
            </a:r>
            <a:endParaRPr lang="en-GB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0392"/>
      </p:ext>
    </p:extLst>
  </p:cSld>
  <p:clrMapOvr>
    <a:masterClrMapping/>
  </p:clrMapOvr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B1B52CAF-AD8A-07CD-4848-F13C0A0E6800}"/>
              </a:ext>
            </a:extLst>
          </p:cNvPr>
          <p:cNvSpPr/>
          <p:nvPr/>
        </p:nvSpPr>
        <p:spPr>
          <a:xfrm>
            <a:off x="3633130" y="3998834"/>
            <a:ext cx="1556634" cy="8025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1F0009F-E256-8CDE-B68D-F88D36522D8F}"/>
              </a:ext>
            </a:extLst>
          </p:cNvPr>
          <p:cNvSpPr/>
          <p:nvPr/>
        </p:nvSpPr>
        <p:spPr>
          <a:xfrm>
            <a:off x="2228850" y="1777093"/>
            <a:ext cx="2960914" cy="2226128"/>
          </a:xfrm>
          <a:custGeom>
            <a:avLst/>
            <a:gdLst>
              <a:gd name="connsiteX0" fmla="*/ 0 w 2960914"/>
              <a:gd name="connsiteY0" fmla="*/ 0 h 2226128"/>
              <a:gd name="connsiteX1" fmla="*/ 2960914 w 2960914"/>
              <a:gd name="connsiteY1" fmla="*/ 2226128 h 2226128"/>
              <a:gd name="connsiteX2" fmla="*/ 8164 w 2960914"/>
              <a:gd name="connsiteY2" fmla="*/ 2217964 h 2226128"/>
              <a:gd name="connsiteX3" fmla="*/ 0 w 2960914"/>
              <a:gd name="connsiteY3" fmla="*/ 0 h 2226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60914" h="2226128">
                <a:moveTo>
                  <a:pt x="0" y="0"/>
                </a:moveTo>
                <a:lnTo>
                  <a:pt x="2960914" y="2226128"/>
                </a:lnTo>
                <a:lnTo>
                  <a:pt x="8164" y="2217964"/>
                </a:lnTo>
                <a:cubicBezTo>
                  <a:pt x="6350" y="1477735"/>
                  <a:pt x="4535" y="737507"/>
                  <a:pt x="0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5D4C1A7-2A27-25D9-2FFB-05C9F75308E9}"/>
              </a:ext>
            </a:extLst>
          </p:cNvPr>
          <p:cNvSpPr/>
          <p:nvPr/>
        </p:nvSpPr>
        <p:spPr>
          <a:xfrm>
            <a:off x="2215354" y="3998834"/>
            <a:ext cx="1428917" cy="1191652"/>
          </a:xfrm>
          <a:custGeom>
            <a:avLst/>
            <a:gdLst>
              <a:gd name="connsiteX0" fmla="*/ 0 w 1428917"/>
              <a:gd name="connsiteY0" fmla="*/ 5332 h 1191652"/>
              <a:gd name="connsiteX1" fmla="*/ 1428917 w 1428917"/>
              <a:gd name="connsiteY1" fmla="*/ 0 h 1191652"/>
              <a:gd name="connsiteX2" fmla="*/ 18661 w 1428917"/>
              <a:gd name="connsiteY2" fmla="*/ 1191652 h 1191652"/>
              <a:gd name="connsiteX3" fmla="*/ 0 w 1428917"/>
              <a:gd name="connsiteY3" fmla="*/ 5332 h 1191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8917" h="1191652">
                <a:moveTo>
                  <a:pt x="0" y="5332"/>
                </a:moveTo>
                <a:lnTo>
                  <a:pt x="1428917" y="0"/>
                </a:lnTo>
                <a:lnTo>
                  <a:pt x="18661" y="1191652"/>
                </a:lnTo>
                <a:cubicBezTo>
                  <a:pt x="22216" y="795323"/>
                  <a:pt x="25770" y="398995"/>
                  <a:pt x="0" y="533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FE9C2D-716E-C75E-C1FA-8960BB828DC3}"/>
              </a:ext>
            </a:extLst>
          </p:cNvPr>
          <p:cNvSpPr txBox="1"/>
          <p:nvPr/>
        </p:nvSpPr>
        <p:spPr>
          <a:xfrm>
            <a:off x="10634216" y="1792371"/>
            <a:ext cx="989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DD9DA2A-8A3B-7152-2454-0724FC63537C}"/>
              </a:ext>
            </a:extLst>
          </p:cNvPr>
          <p:cNvCxnSpPr>
            <a:cxnSpLocks/>
          </p:cNvCxnSpPr>
          <p:nvPr/>
        </p:nvCxnSpPr>
        <p:spPr>
          <a:xfrm flipV="1">
            <a:off x="2243920" y="1936506"/>
            <a:ext cx="3835853" cy="324557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7C0336E-F7ED-CE0A-1F16-AA6248E9D0FD}"/>
              </a:ext>
            </a:extLst>
          </p:cNvPr>
          <p:cNvCxnSpPr>
            <a:cxnSpLocks/>
          </p:cNvCxnSpPr>
          <p:nvPr/>
        </p:nvCxnSpPr>
        <p:spPr>
          <a:xfrm>
            <a:off x="2243920" y="1792371"/>
            <a:ext cx="4184534" cy="312540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13C8CA0-A9CF-E2FC-F412-FCAA12C4860A}"/>
              </a:ext>
            </a:extLst>
          </p:cNvPr>
          <p:cNvSpPr txBox="1"/>
          <p:nvPr/>
        </p:nvSpPr>
        <p:spPr>
          <a:xfrm>
            <a:off x="7044364" y="5231884"/>
            <a:ext cx="18664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</a:t>
            </a:r>
            <a:br>
              <a:rPr lang="en-US" b="1" dirty="0"/>
            </a:br>
            <a:r>
              <a:rPr lang="en-US" b="1" dirty="0"/>
              <a:t>OF FERTILIZERS</a:t>
            </a:r>
            <a:endParaRPr lang="en-GB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85F445-5C79-EBC4-945A-02BFD70D3DF2}"/>
              </a:ext>
            </a:extLst>
          </p:cNvPr>
          <p:cNvSpPr txBox="1"/>
          <p:nvPr/>
        </p:nvSpPr>
        <p:spPr>
          <a:xfrm>
            <a:off x="677334" y="1276924"/>
            <a:ext cx="15009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PRICE OF</a:t>
            </a:r>
            <a:br>
              <a:rPr lang="en-US" b="1" dirty="0"/>
            </a:br>
            <a:r>
              <a:rPr lang="en-US" b="1" dirty="0"/>
              <a:t>FERTILIZERS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B4CD7EC-DAFD-0F46-9C50-4801B9004E36}"/>
              </a:ext>
            </a:extLst>
          </p:cNvPr>
          <p:cNvCxnSpPr/>
          <p:nvPr/>
        </p:nvCxnSpPr>
        <p:spPr>
          <a:xfrm>
            <a:off x="2232878" y="5551240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E61F002-3D83-8B1C-8FE7-4D549006E5AC}"/>
              </a:ext>
            </a:extLst>
          </p:cNvPr>
          <p:cNvSpPr txBox="1"/>
          <p:nvPr/>
        </p:nvSpPr>
        <p:spPr>
          <a:xfrm>
            <a:off x="6079773" y="1589998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B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CF129B1-D7A4-7031-69FD-C4124E476DD2}"/>
              </a:ext>
            </a:extLst>
          </p:cNvPr>
          <p:cNvSpPr txBox="1"/>
          <p:nvPr/>
        </p:nvSpPr>
        <p:spPr>
          <a:xfrm>
            <a:off x="6428454" y="4904217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B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6FE809B-2AEF-D1CA-4F94-11B06B97D1F3}"/>
              </a:ext>
            </a:extLst>
          </p:cNvPr>
          <p:cNvCxnSpPr>
            <a:cxnSpLocks/>
          </p:cNvCxnSpPr>
          <p:nvPr/>
        </p:nvCxnSpPr>
        <p:spPr>
          <a:xfrm>
            <a:off x="2243920" y="4801359"/>
            <a:ext cx="450890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325AB8F-553B-2D55-A462-95BFB4A5DA15}"/>
              </a:ext>
            </a:extLst>
          </p:cNvPr>
          <p:cNvCxnSpPr>
            <a:cxnSpLocks/>
          </p:cNvCxnSpPr>
          <p:nvPr/>
        </p:nvCxnSpPr>
        <p:spPr>
          <a:xfrm>
            <a:off x="2241517" y="3609935"/>
            <a:ext cx="448600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14FA6525-5E4B-7F19-AF27-C8B400E48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988" y="344755"/>
            <a:ext cx="8596668" cy="803066"/>
          </a:xfrm>
        </p:spPr>
        <p:txBody>
          <a:bodyPr/>
          <a:lstStyle/>
          <a:p>
            <a:r>
              <a:rPr lang="en-US" dirty="0"/>
              <a:t>Trade Creation &amp; Diversion: An Example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01A2D8B-5DEE-2B1E-1BFF-3D807D6F4196}"/>
              </a:ext>
            </a:extLst>
          </p:cNvPr>
          <p:cNvCxnSpPr>
            <a:cxnSpLocks/>
          </p:cNvCxnSpPr>
          <p:nvPr/>
        </p:nvCxnSpPr>
        <p:spPr>
          <a:xfrm>
            <a:off x="2255373" y="4404663"/>
            <a:ext cx="448600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14C7EC9-908D-0D74-F603-92C25EDCE4DA}"/>
              </a:ext>
            </a:extLst>
          </p:cNvPr>
          <p:cNvCxnSpPr>
            <a:cxnSpLocks/>
          </p:cNvCxnSpPr>
          <p:nvPr/>
        </p:nvCxnSpPr>
        <p:spPr>
          <a:xfrm>
            <a:off x="2266827" y="4001608"/>
            <a:ext cx="448600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3050EBC-D815-ADC2-C047-D8B021D9B737}"/>
              </a:ext>
            </a:extLst>
          </p:cNvPr>
          <p:cNvCxnSpPr>
            <a:cxnSpLocks/>
          </p:cNvCxnSpPr>
          <p:nvPr/>
        </p:nvCxnSpPr>
        <p:spPr>
          <a:xfrm flipV="1">
            <a:off x="2232878" y="1162525"/>
            <a:ext cx="0" cy="438327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07C0270-9BC2-2E8E-707C-230791A91080}"/>
                  </a:ext>
                </a:extLst>
              </p:cNvPr>
              <p:cNvSpPr txBox="1"/>
              <p:nvPr/>
            </p:nvSpPr>
            <p:spPr>
              <a:xfrm>
                <a:off x="1723326" y="4606978"/>
                <a:ext cx="467820" cy="3887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𝐽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07C0270-9BC2-2E8E-707C-230791A910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3326" y="4606978"/>
                <a:ext cx="467820" cy="388761"/>
              </a:xfrm>
              <a:prstGeom prst="rect">
                <a:avLst/>
              </a:prstGeom>
              <a:blipFill>
                <a:blip r:embed="R0884219e74334fa4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78699C4-724B-B103-85B2-19283F725115}"/>
                  </a:ext>
                </a:extLst>
              </p:cNvPr>
              <p:cNvSpPr txBox="1"/>
              <p:nvPr/>
            </p:nvSpPr>
            <p:spPr>
              <a:xfrm>
                <a:off x="1703498" y="4219997"/>
                <a:ext cx="4962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78699C4-724B-B103-85B2-19283F7251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3498" y="4219997"/>
                <a:ext cx="496226" cy="369332"/>
              </a:xfrm>
              <a:prstGeom prst="rect">
                <a:avLst/>
              </a:prstGeom>
              <a:blipFill>
                <a:blip r:embed="R1ec134509904424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13AA987-CE62-960E-573D-109D807975DB}"/>
                  </a:ext>
                </a:extLst>
              </p:cNvPr>
              <p:cNvSpPr txBox="1"/>
              <p:nvPr/>
            </p:nvSpPr>
            <p:spPr>
              <a:xfrm>
                <a:off x="1315310" y="3807227"/>
                <a:ext cx="840550" cy="3887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𝐽</m:t>
                          </m:r>
                        </m:sub>
                      </m:sSub>
                      <m:r>
                        <a:rPr lang="en-US" b="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13AA987-CE62-960E-573D-109D807975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5310" y="3807227"/>
                <a:ext cx="840550" cy="388761"/>
              </a:xfrm>
              <a:prstGeom prst="rect">
                <a:avLst/>
              </a:prstGeom>
              <a:blipFill>
                <a:blip r:embed="R9ae62519549f4fad"/>
                <a:stretch>
                  <a:fillRect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AD01EDA-F79A-C129-0486-FE935C0A05F0}"/>
                  </a:ext>
                </a:extLst>
              </p:cNvPr>
              <p:cNvSpPr txBox="1"/>
              <p:nvPr/>
            </p:nvSpPr>
            <p:spPr>
              <a:xfrm>
                <a:off x="1295482" y="3420246"/>
                <a:ext cx="8689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AD01EDA-F79A-C129-0486-FE935C0A05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82" y="3420246"/>
                <a:ext cx="868956" cy="369332"/>
              </a:xfrm>
              <a:prstGeom prst="rect">
                <a:avLst/>
              </a:prstGeom>
              <a:blipFill>
                <a:blip r:embed="Rfd86409be735460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26E2517-9127-457F-7EAF-F39A1DF23A3F}"/>
              </a:ext>
            </a:extLst>
          </p:cNvPr>
          <p:cNvCxnSpPr/>
          <p:nvPr/>
        </p:nvCxnSpPr>
        <p:spPr>
          <a:xfrm flipV="1">
            <a:off x="6600133" y="4049608"/>
            <a:ext cx="0" cy="727723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6112983A-19CA-74F1-F280-5013209BBB5B}"/>
              </a:ext>
            </a:extLst>
          </p:cNvPr>
          <p:cNvCxnSpPr>
            <a:cxnSpLocks/>
          </p:cNvCxnSpPr>
          <p:nvPr/>
        </p:nvCxnSpPr>
        <p:spPr>
          <a:xfrm flipV="1">
            <a:off x="6391835" y="3664284"/>
            <a:ext cx="0" cy="727723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C7FF18E-5F87-64ED-A102-17DE2E75447D}"/>
              </a:ext>
            </a:extLst>
          </p:cNvPr>
          <p:cNvCxnSpPr>
            <a:cxnSpLocks/>
          </p:cNvCxnSpPr>
          <p:nvPr/>
        </p:nvCxnSpPr>
        <p:spPr>
          <a:xfrm>
            <a:off x="5193041" y="4007112"/>
            <a:ext cx="0" cy="153868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1315FC4-546F-021C-AC70-7FE62805D747}"/>
                  </a:ext>
                </a:extLst>
              </p:cNvPr>
              <p:cNvSpPr txBox="1"/>
              <p:nvPr/>
            </p:nvSpPr>
            <p:spPr>
              <a:xfrm>
                <a:off x="4944639" y="5600560"/>
                <a:ext cx="508023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1315FC4-546F-021C-AC70-7FE62805D7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4639" y="5600560"/>
                <a:ext cx="508023" cy="372603"/>
              </a:xfrm>
              <a:prstGeom prst="rect">
                <a:avLst/>
              </a:prstGeom>
              <a:blipFill>
                <a:blip r:embed="R1b58c7105c2340fb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58FF8CB-FC1D-7FED-1E23-1012AE26C35D}"/>
              </a:ext>
            </a:extLst>
          </p:cNvPr>
          <p:cNvCxnSpPr>
            <a:cxnSpLocks/>
          </p:cNvCxnSpPr>
          <p:nvPr/>
        </p:nvCxnSpPr>
        <p:spPr>
          <a:xfrm>
            <a:off x="3633131" y="4007988"/>
            <a:ext cx="0" cy="153868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FE3E4C1-F0C3-81A1-6D04-B857AD538142}"/>
                  </a:ext>
                </a:extLst>
              </p:cNvPr>
              <p:cNvSpPr txBox="1"/>
              <p:nvPr/>
            </p:nvSpPr>
            <p:spPr>
              <a:xfrm>
                <a:off x="3389121" y="5598861"/>
                <a:ext cx="488019" cy="376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FE3E4C1-F0C3-81A1-6D04-B857AD5381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9121" y="5598861"/>
                <a:ext cx="488019" cy="376000"/>
              </a:xfrm>
              <a:prstGeom prst="rect">
                <a:avLst/>
              </a:prstGeom>
              <a:blipFill>
                <a:blip r:embed="R90dfdf365b624e69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ight Brace 12">
            <a:extLst>
              <a:ext uri="{FF2B5EF4-FFF2-40B4-BE49-F238E27FC236}">
                <a16:creationId xmlns:a16="http://schemas.microsoft.com/office/drawing/2014/main" id="{40DB9BAC-72CD-0969-5E7B-C4D2B499213A}"/>
              </a:ext>
            </a:extLst>
          </p:cNvPr>
          <p:cNvSpPr/>
          <p:nvPr/>
        </p:nvSpPr>
        <p:spPr>
          <a:xfrm rot="5400000">
            <a:off x="2848577" y="5392229"/>
            <a:ext cx="168855" cy="1400253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249FBA29-7BB7-F0D9-3823-121D5D9054F1}"/>
              </a:ext>
            </a:extLst>
          </p:cNvPr>
          <p:cNvSpPr/>
          <p:nvPr/>
        </p:nvSpPr>
        <p:spPr>
          <a:xfrm rot="5400000">
            <a:off x="4351012" y="5334756"/>
            <a:ext cx="168855" cy="1515199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845EAC-4EF5-77E2-BEBD-9EF5C28A49D9}"/>
              </a:ext>
            </a:extLst>
          </p:cNvPr>
          <p:cNvSpPr txBox="1"/>
          <p:nvPr/>
        </p:nvSpPr>
        <p:spPr>
          <a:xfrm>
            <a:off x="3577803" y="6214647"/>
            <a:ext cx="16152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IMPORTED</a:t>
            </a:r>
            <a:br>
              <a:rPr lang="en-US" sz="1400" b="1" dirty="0"/>
            </a:br>
            <a:r>
              <a:rPr lang="en-US" sz="1400" b="1" dirty="0"/>
              <a:t>FROM JAPAN</a:t>
            </a:r>
            <a:endParaRPr lang="en-GB" sz="14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A2FDCC-E509-2623-4D27-669A2C230D2A}"/>
              </a:ext>
            </a:extLst>
          </p:cNvPr>
          <p:cNvSpPr txBox="1"/>
          <p:nvPr/>
        </p:nvSpPr>
        <p:spPr>
          <a:xfrm>
            <a:off x="2177855" y="6194066"/>
            <a:ext cx="1469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PRODUCED</a:t>
            </a:r>
            <a:br>
              <a:rPr lang="en-US" sz="1400" b="1" dirty="0"/>
            </a:br>
            <a:r>
              <a:rPr lang="en-US" sz="1400" b="1" dirty="0"/>
              <a:t>IN BRAZIL</a:t>
            </a:r>
            <a:endParaRPr lang="en-GB" sz="1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0D03AB-ECAA-BB8F-2861-4AFCA69A4C79}"/>
              </a:ext>
            </a:extLst>
          </p:cNvPr>
          <p:cNvSpPr txBox="1"/>
          <p:nvPr/>
        </p:nvSpPr>
        <p:spPr>
          <a:xfrm>
            <a:off x="2325169" y="4398079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5"/>
                </a:solidFill>
              </a:rPr>
              <a:t>PS</a:t>
            </a:r>
            <a:endParaRPr lang="en-GB" b="1" baseline="-25000" dirty="0">
              <a:solidFill>
                <a:schemeClr val="accent5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CCE4CB6-7413-E2FD-80E0-A686853A3723}"/>
              </a:ext>
            </a:extLst>
          </p:cNvPr>
          <p:cNvSpPr txBox="1"/>
          <p:nvPr/>
        </p:nvSpPr>
        <p:spPr>
          <a:xfrm>
            <a:off x="2644273" y="2867936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CS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986A132-6839-6A7A-D85D-7B57ABA773F1}"/>
              </a:ext>
            </a:extLst>
          </p:cNvPr>
          <p:cNvSpPr/>
          <p:nvPr/>
        </p:nvSpPr>
        <p:spPr>
          <a:xfrm>
            <a:off x="7294387" y="2419729"/>
            <a:ext cx="1676297" cy="80474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NO FTA EQUILIBRIUM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350A567-9887-C842-FB8E-8467CB77AFC5}"/>
              </a:ext>
            </a:extLst>
          </p:cNvPr>
          <p:cNvSpPr txBox="1"/>
          <p:nvPr/>
        </p:nvSpPr>
        <p:spPr>
          <a:xfrm>
            <a:off x="3621991" y="4044704"/>
            <a:ext cx="15743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6">
                    <a:lumMod val="50000"/>
                  </a:schemeClr>
                </a:solidFill>
              </a:rPr>
              <a:t>TARIFF</a:t>
            </a:r>
          </a:p>
          <a:p>
            <a:pPr algn="ctr"/>
            <a:endParaRPr lang="en-US" sz="14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sz="1400" b="1" dirty="0">
                <a:solidFill>
                  <a:schemeClr val="accent6">
                    <a:lumMod val="50000"/>
                  </a:schemeClr>
                </a:solidFill>
              </a:rPr>
              <a:t>REVENUE</a:t>
            </a:r>
            <a:endParaRPr lang="en-GB" sz="1400" b="1" baseline="-25000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B975CC9-FF4F-0E06-5790-DAFDDAD8C774}"/>
              </a:ext>
            </a:extLst>
          </p:cNvPr>
          <p:cNvGrpSpPr/>
          <p:nvPr/>
        </p:nvGrpSpPr>
        <p:grpSpPr>
          <a:xfrm>
            <a:off x="5103048" y="3905269"/>
            <a:ext cx="182880" cy="182880"/>
            <a:chOff x="5867354" y="2967593"/>
            <a:chExt cx="353418" cy="353418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EAD29AC-EA2B-9D8B-5D06-E3A4523867DA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F91237-AD35-07AD-B95A-B3A0CE8FDC96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C67CF8F-E84E-E045-77BC-4F1D1A32E268}"/>
              </a:ext>
            </a:extLst>
          </p:cNvPr>
          <p:cNvGrpSpPr/>
          <p:nvPr/>
        </p:nvGrpSpPr>
        <p:grpSpPr>
          <a:xfrm>
            <a:off x="3537693" y="3908075"/>
            <a:ext cx="182880" cy="182880"/>
            <a:chOff x="5867354" y="2967593"/>
            <a:chExt cx="353418" cy="353418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5AA69F5-49D2-0645-65B9-8589309277EF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8B91C6C-B02E-ED6B-F18C-4E5F4B171434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4347545"/>
      </p:ext>
    </p:extLst>
  </p:cSld>
  <p:clrMapOvr>
    <a:masterClrMapping/>
  </p:clrMapOvr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A11FDE2-270C-8658-6889-330A4E3E0806}"/>
              </a:ext>
            </a:extLst>
          </p:cNvPr>
          <p:cNvSpPr/>
          <p:nvPr/>
        </p:nvSpPr>
        <p:spPr>
          <a:xfrm>
            <a:off x="2215354" y="4387418"/>
            <a:ext cx="960911" cy="803067"/>
          </a:xfrm>
          <a:custGeom>
            <a:avLst/>
            <a:gdLst>
              <a:gd name="connsiteX0" fmla="*/ 0 w 1428917"/>
              <a:gd name="connsiteY0" fmla="*/ 5332 h 1191652"/>
              <a:gd name="connsiteX1" fmla="*/ 1428917 w 1428917"/>
              <a:gd name="connsiteY1" fmla="*/ 0 h 1191652"/>
              <a:gd name="connsiteX2" fmla="*/ 18661 w 1428917"/>
              <a:gd name="connsiteY2" fmla="*/ 1191652 h 1191652"/>
              <a:gd name="connsiteX3" fmla="*/ 0 w 1428917"/>
              <a:gd name="connsiteY3" fmla="*/ 5332 h 1191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8917" h="1191652">
                <a:moveTo>
                  <a:pt x="0" y="5332"/>
                </a:moveTo>
                <a:lnTo>
                  <a:pt x="1428917" y="0"/>
                </a:lnTo>
                <a:lnTo>
                  <a:pt x="18661" y="1191652"/>
                </a:lnTo>
                <a:cubicBezTo>
                  <a:pt x="22216" y="795323"/>
                  <a:pt x="25770" y="398995"/>
                  <a:pt x="0" y="533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D04C8-B23B-C075-C6E0-E111FDE1C60A}"/>
              </a:ext>
            </a:extLst>
          </p:cNvPr>
          <p:cNvSpPr txBox="1"/>
          <p:nvPr/>
        </p:nvSpPr>
        <p:spPr>
          <a:xfrm>
            <a:off x="2325169" y="4398079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5"/>
                </a:solidFill>
              </a:rPr>
              <a:t>PS</a:t>
            </a:r>
            <a:endParaRPr lang="en-GB" b="1" baseline="-25000" dirty="0">
              <a:solidFill>
                <a:schemeClr val="accent5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1F0009F-E256-8CDE-B68D-F88D36522D8F}"/>
              </a:ext>
            </a:extLst>
          </p:cNvPr>
          <p:cNvSpPr/>
          <p:nvPr/>
        </p:nvSpPr>
        <p:spPr>
          <a:xfrm>
            <a:off x="2228849" y="1777092"/>
            <a:ext cx="3522547" cy="2627565"/>
          </a:xfrm>
          <a:custGeom>
            <a:avLst/>
            <a:gdLst>
              <a:gd name="connsiteX0" fmla="*/ 0 w 2960914"/>
              <a:gd name="connsiteY0" fmla="*/ 0 h 2226128"/>
              <a:gd name="connsiteX1" fmla="*/ 2960914 w 2960914"/>
              <a:gd name="connsiteY1" fmla="*/ 2226128 h 2226128"/>
              <a:gd name="connsiteX2" fmla="*/ 8164 w 2960914"/>
              <a:gd name="connsiteY2" fmla="*/ 2217964 h 2226128"/>
              <a:gd name="connsiteX3" fmla="*/ 0 w 2960914"/>
              <a:gd name="connsiteY3" fmla="*/ 0 h 2226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60914" h="2226128">
                <a:moveTo>
                  <a:pt x="0" y="0"/>
                </a:moveTo>
                <a:lnTo>
                  <a:pt x="2960914" y="2226128"/>
                </a:lnTo>
                <a:lnTo>
                  <a:pt x="8164" y="2217964"/>
                </a:lnTo>
                <a:cubicBezTo>
                  <a:pt x="6350" y="1477735"/>
                  <a:pt x="4535" y="737507"/>
                  <a:pt x="0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FE9C2D-716E-C75E-C1FA-8960BB828DC3}"/>
              </a:ext>
            </a:extLst>
          </p:cNvPr>
          <p:cNvSpPr txBox="1"/>
          <p:nvPr/>
        </p:nvSpPr>
        <p:spPr>
          <a:xfrm>
            <a:off x="10634216" y="1792371"/>
            <a:ext cx="989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DD9DA2A-8A3B-7152-2454-0724FC63537C}"/>
              </a:ext>
            </a:extLst>
          </p:cNvPr>
          <p:cNvCxnSpPr>
            <a:cxnSpLocks/>
          </p:cNvCxnSpPr>
          <p:nvPr/>
        </p:nvCxnSpPr>
        <p:spPr>
          <a:xfrm flipV="1">
            <a:off x="2243920" y="1936506"/>
            <a:ext cx="3835853" cy="324557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7C0336E-F7ED-CE0A-1F16-AA6248E9D0FD}"/>
              </a:ext>
            </a:extLst>
          </p:cNvPr>
          <p:cNvCxnSpPr>
            <a:cxnSpLocks/>
          </p:cNvCxnSpPr>
          <p:nvPr/>
        </p:nvCxnSpPr>
        <p:spPr>
          <a:xfrm>
            <a:off x="2243920" y="1792371"/>
            <a:ext cx="4184534" cy="312540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13C8CA0-A9CF-E2FC-F412-FCAA12C4860A}"/>
              </a:ext>
            </a:extLst>
          </p:cNvPr>
          <p:cNvSpPr txBox="1"/>
          <p:nvPr/>
        </p:nvSpPr>
        <p:spPr>
          <a:xfrm>
            <a:off x="7044364" y="5231884"/>
            <a:ext cx="18664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</a:t>
            </a:r>
            <a:br>
              <a:rPr lang="en-US" b="1" dirty="0"/>
            </a:br>
            <a:r>
              <a:rPr lang="en-US" b="1" dirty="0"/>
              <a:t>OF FERTILIZERS</a:t>
            </a:r>
            <a:endParaRPr lang="en-GB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85F445-5C79-EBC4-945A-02BFD70D3DF2}"/>
              </a:ext>
            </a:extLst>
          </p:cNvPr>
          <p:cNvSpPr txBox="1"/>
          <p:nvPr/>
        </p:nvSpPr>
        <p:spPr>
          <a:xfrm>
            <a:off x="677334" y="1276924"/>
            <a:ext cx="15009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PRICE OF</a:t>
            </a:r>
            <a:br>
              <a:rPr lang="en-US" b="1" dirty="0"/>
            </a:br>
            <a:r>
              <a:rPr lang="en-US" b="1" dirty="0"/>
              <a:t>FERTILIZERS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B4CD7EC-DAFD-0F46-9C50-4801B9004E36}"/>
              </a:ext>
            </a:extLst>
          </p:cNvPr>
          <p:cNvCxnSpPr/>
          <p:nvPr/>
        </p:nvCxnSpPr>
        <p:spPr>
          <a:xfrm>
            <a:off x="2232878" y="5551240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E61F002-3D83-8B1C-8FE7-4D549006E5AC}"/>
              </a:ext>
            </a:extLst>
          </p:cNvPr>
          <p:cNvSpPr txBox="1"/>
          <p:nvPr/>
        </p:nvSpPr>
        <p:spPr>
          <a:xfrm>
            <a:off x="6079773" y="1589998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B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CF129B1-D7A4-7031-69FD-C4124E476DD2}"/>
              </a:ext>
            </a:extLst>
          </p:cNvPr>
          <p:cNvSpPr txBox="1"/>
          <p:nvPr/>
        </p:nvSpPr>
        <p:spPr>
          <a:xfrm>
            <a:off x="6428454" y="4904217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B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6FE809B-2AEF-D1CA-4F94-11B06B97D1F3}"/>
              </a:ext>
            </a:extLst>
          </p:cNvPr>
          <p:cNvCxnSpPr>
            <a:cxnSpLocks/>
          </p:cNvCxnSpPr>
          <p:nvPr/>
        </p:nvCxnSpPr>
        <p:spPr>
          <a:xfrm>
            <a:off x="2243920" y="4801359"/>
            <a:ext cx="450890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14FA6525-5E4B-7F19-AF27-C8B400E48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988" y="344755"/>
            <a:ext cx="8596668" cy="803066"/>
          </a:xfrm>
        </p:spPr>
        <p:txBody>
          <a:bodyPr/>
          <a:lstStyle/>
          <a:p>
            <a:r>
              <a:rPr lang="en-US" dirty="0"/>
              <a:t>Trade Creation &amp; Diversion: An Example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01A2D8B-5DEE-2B1E-1BFF-3D807D6F4196}"/>
              </a:ext>
            </a:extLst>
          </p:cNvPr>
          <p:cNvCxnSpPr>
            <a:cxnSpLocks/>
          </p:cNvCxnSpPr>
          <p:nvPr/>
        </p:nvCxnSpPr>
        <p:spPr>
          <a:xfrm>
            <a:off x="2255373" y="4404663"/>
            <a:ext cx="4486001" cy="0"/>
          </a:xfrm>
          <a:prstGeom prst="line">
            <a:avLst/>
          </a:prstGeom>
          <a:ln w="571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14C7EC9-908D-0D74-F603-92C25EDCE4DA}"/>
              </a:ext>
            </a:extLst>
          </p:cNvPr>
          <p:cNvCxnSpPr>
            <a:cxnSpLocks/>
          </p:cNvCxnSpPr>
          <p:nvPr/>
        </p:nvCxnSpPr>
        <p:spPr>
          <a:xfrm>
            <a:off x="2266827" y="4001608"/>
            <a:ext cx="448600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3050EBC-D815-ADC2-C047-D8B021D9B737}"/>
              </a:ext>
            </a:extLst>
          </p:cNvPr>
          <p:cNvCxnSpPr>
            <a:cxnSpLocks/>
          </p:cNvCxnSpPr>
          <p:nvPr/>
        </p:nvCxnSpPr>
        <p:spPr>
          <a:xfrm flipV="1">
            <a:off x="2232878" y="1162525"/>
            <a:ext cx="0" cy="438327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07C0270-9BC2-2E8E-707C-230791A91080}"/>
                  </a:ext>
                </a:extLst>
              </p:cNvPr>
              <p:cNvSpPr txBox="1"/>
              <p:nvPr/>
            </p:nvSpPr>
            <p:spPr>
              <a:xfrm>
                <a:off x="1723326" y="4606978"/>
                <a:ext cx="467820" cy="3887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𝐽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07C0270-9BC2-2E8E-707C-230791A910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3326" y="4606978"/>
                <a:ext cx="467820" cy="388761"/>
              </a:xfrm>
              <a:prstGeom prst="rect">
                <a:avLst/>
              </a:prstGeom>
              <a:blipFill>
                <a:blip r:embed="R94a50e562b71443f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78699C4-724B-B103-85B2-19283F725115}"/>
                  </a:ext>
                </a:extLst>
              </p:cNvPr>
              <p:cNvSpPr txBox="1"/>
              <p:nvPr/>
            </p:nvSpPr>
            <p:spPr>
              <a:xfrm>
                <a:off x="1703498" y="4219997"/>
                <a:ext cx="4962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78699C4-724B-B103-85B2-19283F7251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3498" y="4219997"/>
                <a:ext cx="496226" cy="369332"/>
              </a:xfrm>
              <a:prstGeom prst="rect">
                <a:avLst/>
              </a:prstGeom>
              <a:blipFill>
                <a:blip r:embed="R51169d522fcb42a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13AA987-CE62-960E-573D-109D807975DB}"/>
                  </a:ext>
                </a:extLst>
              </p:cNvPr>
              <p:cNvSpPr txBox="1"/>
              <p:nvPr/>
            </p:nvSpPr>
            <p:spPr>
              <a:xfrm>
                <a:off x="1315310" y="3807227"/>
                <a:ext cx="840550" cy="3887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𝐽</m:t>
                          </m:r>
                        </m:sub>
                      </m:sSub>
                      <m:r>
                        <a:rPr lang="en-US" b="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13AA987-CE62-960E-573D-109D807975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5310" y="3807227"/>
                <a:ext cx="840550" cy="388761"/>
              </a:xfrm>
              <a:prstGeom prst="rect">
                <a:avLst/>
              </a:prstGeom>
              <a:blipFill>
                <a:blip r:embed="Rf6eb70c27847498d"/>
                <a:stretch>
                  <a:fillRect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26E2517-9127-457F-7EAF-F39A1DF23A3F}"/>
              </a:ext>
            </a:extLst>
          </p:cNvPr>
          <p:cNvCxnSpPr/>
          <p:nvPr/>
        </p:nvCxnSpPr>
        <p:spPr>
          <a:xfrm flipV="1">
            <a:off x="6853570" y="4023709"/>
            <a:ext cx="0" cy="727723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C7FF18E-5F87-64ED-A102-17DE2E75447D}"/>
              </a:ext>
            </a:extLst>
          </p:cNvPr>
          <p:cNvCxnSpPr>
            <a:cxnSpLocks/>
          </p:cNvCxnSpPr>
          <p:nvPr/>
        </p:nvCxnSpPr>
        <p:spPr>
          <a:xfrm>
            <a:off x="5755828" y="4404663"/>
            <a:ext cx="0" cy="114113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1315FC4-546F-021C-AC70-7FE62805D747}"/>
                  </a:ext>
                </a:extLst>
              </p:cNvPr>
              <p:cNvSpPr txBox="1"/>
              <p:nvPr/>
            </p:nvSpPr>
            <p:spPr>
              <a:xfrm>
                <a:off x="5507701" y="5600560"/>
                <a:ext cx="508023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1315FC4-546F-021C-AC70-7FE62805D7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7701" y="5600560"/>
                <a:ext cx="508023" cy="373179"/>
              </a:xfrm>
              <a:prstGeom prst="rect">
                <a:avLst/>
              </a:prstGeom>
              <a:blipFill>
                <a:blip r:embed="Rded849c35ed04deb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58FF8CB-FC1D-7FED-1E23-1012AE26C35D}"/>
              </a:ext>
            </a:extLst>
          </p:cNvPr>
          <p:cNvCxnSpPr>
            <a:cxnSpLocks/>
          </p:cNvCxnSpPr>
          <p:nvPr/>
        </p:nvCxnSpPr>
        <p:spPr>
          <a:xfrm>
            <a:off x="3149830" y="4398079"/>
            <a:ext cx="3998" cy="114859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FE3E4C1-F0C3-81A1-6D04-B857AD538142}"/>
                  </a:ext>
                </a:extLst>
              </p:cNvPr>
              <p:cNvSpPr txBox="1"/>
              <p:nvPr/>
            </p:nvSpPr>
            <p:spPr>
              <a:xfrm>
                <a:off x="2909818" y="5598861"/>
                <a:ext cx="492955" cy="3765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FE3E4C1-F0C3-81A1-6D04-B857AD5381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9818" y="5598861"/>
                <a:ext cx="492955" cy="376578"/>
              </a:xfrm>
              <a:prstGeom prst="rect">
                <a:avLst/>
              </a:prstGeom>
              <a:blipFill>
                <a:blip r:embed="Rf93bd44d00034564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ight Brace 12">
            <a:extLst>
              <a:ext uri="{FF2B5EF4-FFF2-40B4-BE49-F238E27FC236}">
                <a16:creationId xmlns:a16="http://schemas.microsoft.com/office/drawing/2014/main" id="{40DB9BAC-72CD-0969-5E7B-C4D2B499213A}"/>
              </a:ext>
            </a:extLst>
          </p:cNvPr>
          <p:cNvSpPr/>
          <p:nvPr/>
        </p:nvSpPr>
        <p:spPr>
          <a:xfrm rot="5400000">
            <a:off x="2606925" y="5633881"/>
            <a:ext cx="168855" cy="916950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249FBA29-7BB7-F0D9-3823-121D5D9054F1}"/>
              </a:ext>
            </a:extLst>
          </p:cNvPr>
          <p:cNvSpPr/>
          <p:nvPr/>
        </p:nvSpPr>
        <p:spPr>
          <a:xfrm rot="5400000">
            <a:off x="4387398" y="4812787"/>
            <a:ext cx="168855" cy="2559139"/>
          </a:xfrm>
          <a:prstGeom prst="rightBrace">
            <a:avLst>
              <a:gd name="adj1" fmla="val 8147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845EAC-4EF5-77E2-BEBD-9EF5C28A49D9}"/>
              </a:ext>
            </a:extLst>
          </p:cNvPr>
          <p:cNvSpPr txBox="1"/>
          <p:nvPr/>
        </p:nvSpPr>
        <p:spPr>
          <a:xfrm>
            <a:off x="3612703" y="6214647"/>
            <a:ext cx="1727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IMPORTED</a:t>
            </a:r>
            <a:br>
              <a:rPr lang="en-US" sz="1400" b="1" dirty="0"/>
            </a:br>
            <a:r>
              <a:rPr lang="en-US" sz="1400" b="1" dirty="0"/>
              <a:t>FROM ARGENTINA</a:t>
            </a:r>
            <a:endParaRPr lang="en-GB" sz="14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A2FDCC-E509-2623-4D27-669A2C230D2A}"/>
              </a:ext>
            </a:extLst>
          </p:cNvPr>
          <p:cNvSpPr txBox="1"/>
          <p:nvPr/>
        </p:nvSpPr>
        <p:spPr>
          <a:xfrm>
            <a:off x="1959143" y="6194066"/>
            <a:ext cx="1469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PRODUCED</a:t>
            </a:r>
            <a:br>
              <a:rPr lang="en-US" sz="1400" b="1" dirty="0"/>
            </a:br>
            <a:r>
              <a:rPr lang="en-US" sz="1400" b="1" dirty="0"/>
              <a:t>IN BRAZIL</a:t>
            </a:r>
            <a:endParaRPr lang="en-GB" sz="14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CCE4CB6-7413-E2FD-80E0-A686853A3723}"/>
              </a:ext>
            </a:extLst>
          </p:cNvPr>
          <p:cNvSpPr txBox="1"/>
          <p:nvPr/>
        </p:nvSpPr>
        <p:spPr>
          <a:xfrm>
            <a:off x="2644273" y="2867936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CS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986A132-6839-6A7A-D85D-7B57ABA773F1}"/>
              </a:ext>
            </a:extLst>
          </p:cNvPr>
          <p:cNvSpPr/>
          <p:nvPr/>
        </p:nvSpPr>
        <p:spPr>
          <a:xfrm>
            <a:off x="7403244" y="2367169"/>
            <a:ext cx="1722269" cy="1317699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FTA BETWEEN BRAZIL &amp;  ARGENTINA EQUILIBRIUM</a:t>
            </a:r>
            <a:endParaRPr lang="en-GB" b="1" dirty="0">
              <a:solidFill>
                <a:schemeClr val="tx1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B975CC9-FF4F-0E06-5790-DAFDDAD8C774}"/>
              </a:ext>
            </a:extLst>
          </p:cNvPr>
          <p:cNvGrpSpPr/>
          <p:nvPr/>
        </p:nvGrpSpPr>
        <p:grpSpPr>
          <a:xfrm>
            <a:off x="5664388" y="4313223"/>
            <a:ext cx="182880" cy="182880"/>
            <a:chOff x="5867354" y="2967593"/>
            <a:chExt cx="353418" cy="353418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EAD29AC-EA2B-9D8B-5D06-E3A4523867DA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F91237-AD35-07AD-B95A-B3A0CE8FDC96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C67CF8F-E84E-E045-77BC-4F1D1A32E268}"/>
              </a:ext>
            </a:extLst>
          </p:cNvPr>
          <p:cNvGrpSpPr/>
          <p:nvPr/>
        </p:nvGrpSpPr>
        <p:grpSpPr>
          <a:xfrm>
            <a:off x="3056416" y="4317744"/>
            <a:ext cx="182880" cy="182880"/>
            <a:chOff x="5867354" y="2967593"/>
            <a:chExt cx="353418" cy="353418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5AA69F5-49D2-0645-65B9-8589309277EF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8B91C6C-B02E-ED6B-F18C-4E5F4B171434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50264259"/>
      </p:ext>
    </p:extLst>
  </p:cSld>
  <p:clrMapOvr>
    <a:masterClrMapping/>
  </p:clrMapOvr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5A96604B-0852-50AD-4379-6D631408529C}"/>
              </a:ext>
            </a:extLst>
          </p:cNvPr>
          <p:cNvSpPr/>
          <p:nvPr/>
        </p:nvSpPr>
        <p:spPr>
          <a:xfrm>
            <a:off x="2215403" y="3990415"/>
            <a:ext cx="3556747" cy="413497"/>
          </a:xfrm>
          <a:custGeom>
            <a:avLst/>
            <a:gdLst>
              <a:gd name="connsiteX0" fmla="*/ 0 w 3556747"/>
              <a:gd name="connsiteY0" fmla="*/ 6723 h 413497"/>
              <a:gd name="connsiteX1" fmla="*/ 30256 w 3556747"/>
              <a:gd name="connsiteY1" fmla="*/ 410135 h 413497"/>
              <a:gd name="connsiteX2" fmla="*/ 3556747 w 3556747"/>
              <a:gd name="connsiteY2" fmla="*/ 413497 h 413497"/>
              <a:gd name="connsiteX3" fmla="*/ 2981885 w 3556747"/>
              <a:gd name="connsiteY3" fmla="*/ 0 h 413497"/>
              <a:gd name="connsiteX4" fmla="*/ 0 w 3556747"/>
              <a:gd name="connsiteY4" fmla="*/ 6723 h 413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747" h="413497">
                <a:moveTo>
                  <a:pt x="0" y="6723"/>
                </a:moveTo>
                <a:lnTo>
                  <a:pt x="30256" y="410135"/>
                </a:lnTo>
                <a:lnTo>
                  <a:pt x="3556747" y="413497"/>
                </a:lnTo>
                <a:lnTo>
                  <a:pt x="2981885" y="0"/>
                </a:lnTo>
                <a:lnTo>
                  <a:pt x="0" y="6723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FE9C2D-716E-C75E-C1FA-8960BB828DC3}"/>
              </a:ext>
            </a:extLst>
          </p:cNvPr>
          <p:cNvSpPr txBox="1"/>
          <p:nvPr/>
        </p:nvSpPr>
        <p:spPr>
          <a:xfrm>
            <a:off x="10634216" y="1792371"/>
            <a:ext cx="989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DD9DA2A-8A3B-7152-2454-0724FC63537C}"/>
              </a:ext>
            </a:extLst>
          </p:cNvPr>
          <p:cNvCxnSpPr>
            <a:cxnSpLocks/>
          </p:cNvCxnSpPr>
          <p:nvPr/>
        </p:nvCxnSpPr>
        <p:spPr>
          <a:xfrm flipV="1">
            <a:off x="2243920" y="1936506"/>
            <a:ext cx="3835853" cy="324557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7C0336E-F7ED-CE0A-1F16-AA6248E9D0FD}"/>
              </a:ext>
            </a:extLst>
          </p:cNvPr>
          <p:cNvCxnSpPr>
            <a:cxnSpLocks/>
          </p:cNvCxnSpPr>
          <p:nvPr/>
        </p:nvCxnSpPr>
        <p:spPr>
          <a:xfrm>
            <a:off x="2243920" y="1792371"/>
            <a:ext cx="4184534" cy="312540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13C8CA0-A9CF-E2FC-F412-FCAA12C4860A}"/>
              </a:ext>
            </a:extLst>
          </p:cNvPr>
          <p:cNvSpPr txBox="1"/>
          <p:nvPr/>
        </p:nvSpPr>
        <p:spPr>
          <a:xfrm>
            <a:off x="7044364" y="5231884"/>
            <a:ext cx="18664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</a:t>
            </a:r>
            <a:br>
              <a:rPr lang="en-US" b="1" dirty="0"/>
            </a:br>
            <a:r>
              <a:rPr lang="en-US" b="1" dirty="0"/>
              <a:t>OF FERTILIZERS</a:t>
            </a:r>
            <a:endParaRPr lang="en-GB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85F445-5C79-EBC4-945A-02BFD70D3DF2}"/>
              </a:ext>
            </a:extLst>
          </p:cNvPr>
          <p:cNvSpPr txBox="1"/>
          <p:nvPr/>
        </p:nvSpPr>
        <p:spPr>
          <a:xfrm>
            <a:off x="677334" y="1276924"/>
            <a:ext cx="15009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PRICE OF</a:t>
            </a:r>
            <a:br>
              <a:rPr lang="en-US" b="1" dirty="0"/>
            </a:br>
            <a:r>
              <a:rPr lang="en-US" b="1" dirty="0"/>
              <a:t>FERTILIZERS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B4CD7EC-DAFD-0F46-9C50-4801B9004E36}"/>
              </a:ext>
            </a:extLst>
          </p:cNvPr>
          <p:cNvCxnSpPr/>
          <p:nvPr/>
        </p:nvCxnSpPr>
        <p:spPr>
          <a:xfrm>
            <a:off x="2232878" y="5551240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E61F002-3D83-8B1C-8FE7-4D549006E5AC}"/>
              </a:ext>
            </a:extLst>
          </p:cNvPr>
          <p:cNvSpPr txBox="1"/>
          <p:nvPr/>
        </p:nvSpPr>
        <p:spPr>
          <a:xfrm>
            <a:off x="6079773" y="1589998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B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CF129B1-D7A4-7031-69FD-C4124E476DD2}"/>
              </a:ext>
            </a:extLst>
          </p:cNvPr>
          <p:cNvSpPr txBox="1"/>
          <p:nvPr/>
        </p:nvSpPr>
        <p:spPr>
          <a:xfrm>
            <a:off x="6428454" y="4904217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B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6FE809B-2AEF-D1CA-4F94-11B06B97D1F3}"/>
              </a:ext>
            </a:extLst>
          </p:cNvPr>
          <p:cNvCxnSpPr>
            <a:cxnSpLocks/>
          </p:cNvCxnSpPr>
          <p:nvPr/>
        </p:nvCxnSpPr>
        <p:spPr>
          <a:xfrm>
            <a:off x="2243920" y="4801359"/>
            <a:ext cx="450890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14FA6525-5E4B-7F19-AF27-C8B400E48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988" y="344755"/>
            <a:ext cx="8596668" cy="803066"/>
          </a:xfrm>
        </p:spPr>
        <p:txBody>
          <a:bodyPr/>
          <a:lstStyle/>
          <a:p>
            <a:r>
              <a:rPr lang="en-US" dirty="0"/>
              <a:t>Trade Creation &amp; Diversion: An Example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01A2D8B-5DEE-2B1E-1BFF-3D807D6F4196}"/>
              </a:ext>
            </a:extLst>
          </p:cNvPr>
          <p:cNvCxnSpPr>
            <a:cxnSpLocks/>
          </p:cNvCxnSpPr>
          <p:nvPr/>
        </p:nvCxnSpPr>
        <p:spPr>
          <a:xfrm>
            <a:off x="2255373" y="4404663"/>
            <a:ext cx="4486001" cy="0"/>
          </a:xfrm>
          <a:prstGeom prst="line">
            <a:avLst/>
          </a:prstGeom>
          <a:ln w="571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14C7EC9-908D-0D74-F603-92C25EDCE4DA}"/>
              </a:ext>
            </a:extLst>
          </p:cNvPr>
          <p:cNvCxnSpPr>
            <a:cxnSpLocks/>
          </p:cNvCxnSpPr>
          <p:nvPr/>
        </p:nvCxnSpPr>
        <p:spPr>
          <a:xfrm>
            <a:off x="2266827" y="4001608"/>
            <a:ext cx="448600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3050EBC-D815-ADC2-C047-D8B021D9B737}"/>
              </a:ext>
            </a:extLst>
          </p:cNvPr>
          <p:cNvCxnSpPr>
            <a:cxnSpLocks/>
          </p:cNvCxnSpPr>
          <p:nvPr/>
        </p:nvCxnSpPr>
        <p:spPr>
          <a:xfrm flipV="1">
            <a:off x="2232878" y="1162525"/>
            <a:ext cx="0" cy="438327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07C0270-9BC2-2E8E-707C-230791A91080}"/>
                  </a:ext>
                </a:extLst>
              </p:cNvPr>
              <p:cNvSpPr txBox="1"/>
              <p:nvPr/>
            </p:nvSpPr>
            <p:spPr>
              <a:xfrm>
                <a:off x="1723326" y="4606978"/>
                <a:ext cx="467820" cy="3887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𝐽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07C0270-9BC2-2E8E-707C-230791A910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3326" y="4606978"/>
                <a:ext cx="467820" cy="388761"/>
              </a:xfrm>
              <a:prstGeom prst="rect">
                <a:avLst/>
              </a:prstGeom>
              <a:blipFill>
                <a:blip r:embed="Rbe41c0aca59d460a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78699C4-724B-B103-85B2-19283F725115}"/>
                  </a:ext>
                </a:extLst>
              </p:cNvPr>
              <p:cNvSpPr txBox="1"/>
              <p:nvPr/>
            </p:nvSpPr>
            <p:spPr>
              <a:xfrm>
                <a:off x="1703498" y="4219997"/>
                <a:ext cx="4962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78699C4-724B-B103-85B2-19283F7251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3498" y="4219997"/>
                <a:ext cx="496226" cy="369332"/>
              </a:xfrm>
              <a:prstGeom prst="rect">
                <a:avLst/>
              </a:prstGeom>
              <a:blipFill>
                <a:blip r:embed="R26cba21c5e4e4ab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13AA987-CE62-960E-573D-109D807975DB}"/>
                  </a:ext>
                </a:extLst>
              </p:cNvPr>
              <p:cNvSpPr txBox="1"/>
              <p:nvPr/>
            </p:nvSpPr>
            <p:spPr>
              <a:xfrm>
                <a:off x="1315310" y="3807227"/>
                <a:ext cx="840550" cy="3887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𝐽</m:t>
                          </m:r>
                        </m:sub>
                      </m:sSub>
                      <m:r>
                        <a:rPr lang="en-US" b="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13AA987-CE62-960E-573D-109D807975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5310" y="3807227"/>
                <a:ext cx="840550" cy="388761"/>
              </a:xfrm>
              <a:prstGeom prst="rect">
                <a:avLst/>
              </a:prstGeom>
              <a:blipFill>
                <a:blip r:embed="R489892fcf37240a0"/>
                <a:stretch>
                  <a:fillRect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26E2517-9127-457F-7EAF-F39A1DF23A3F}"/>
              </a:ext>
            </a:extLst>
          </p:cNvPr>
          <p:cNvCxnSpPr/>
          <p:nvPr/>
        </p:nvCxnSpPr>
        <p:spPr>
          <a:xfrm flipV="1">
            <a:off x="6853570" y="4023709"/>
            <a:ext cx="0" cy="727723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C7FF18E-5F87-64ED-A102-17DE2E75447D}"/>
              </a:ext>
            </a:extLst>
          </p:cNvPr>
          <p:cNvCxnSpPr>
            <a:cxnSpLocks/>
          </p:cNvCxnSpPr>
          <p:nvPr/>
        </p:nvCxnSpPr>
        <p:spPr>
          <a:xfrm>
            <a:off x="5755828" y="4404663"/>
            <a:ext cx="0" cy="114113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1315FC4-546F-021C-AC70-7FE62805D747}"/>
                  </a:ext>
                </a:extLst>
              </p:cNvPr>
              <p:cNvSpPr txBox="1"/>
              <p:nvPr/>
            </p:nvSpPr>
            <p:spPr>
              <a:xfrm>
                <a:off x="5507701" y="5600560"/>
                <a:ext cx="508023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1315FC4-546F-021C-AC70-7FE62805D7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7701" y="5600560"/>
                <a:ext cx="508023" cy="373179"/>
              </a:xfrm>
              <a:prstGeom prst="rect">
                <a:avLst/>
              </a:prstGeom>
              <a:blipFill>
                <a:blip r:embed="R17212edc31a14d3d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58FF8CB-FC1D-7FED-1E23-1012AE26C35D}"/>
              </a:ext>
            </a:extLst>
          </p:cNvPr>
          <p:cNvCxnSpPr>
            <a:cxnSpLocks/>
          </p:cNvCxnSpPr>
          <p:nvPr/>
        </p:nvCxnSpPr>
        <p:spPr>
          <a:xfrm>
            <a:off x="3149830" y="4398079"/>
            <a:ext cx="3998" cy="114859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FE3E4C1-F0C3-81A1-6D04-B857AD538142}"/>
                  </a:ext>
                </a:extLst>
              </p:cNvPr>
              <p:cNvSpPr txBox="1"/>
              <p:nvPr/>
            </p:nvSpPr>
            <p:spPr>
              <a:xfrm>
                <a:off x="2909818" y="5598861"/>
                <a:ext cx="492955" cy="3765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FE3E4C1-F0C3-81A1-6D04-B857AD5381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9818" y="5598861"/>
                <a:ext cx="492955" cy="376578"/>
              </a:xfrm>
              <a:prstGeom prst="rect">
                <a:avLst/>
              </a:prstGeom>
              <a:blipFill>
                <a:blip r:embed="R4f8974a773334900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3B975CC9-FF4F-0E06-5790-DAFDDAD8C774}"/>
              </a:ext>
            </a:extLst>
          </p:cNvPr>
          <p:cNvGrpSpPr/>
          <p:nvPr/>
        </p:nvGrpSpPr>
        <p:grpSpPr>
          <a:xfrm>
            <a:off x="5664388" y="4313223"/>
            <a:ext cx="182880" cy="182880"/>
            <a:chOff x="5867354" y="2967593"/>
            <a:chExt cx="353418" cy="353418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EAD29AC-EA2B-9D8B-5D06-E3A4523867DA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F91237-AD35-07AD-B95A-B3A0CE8FDC96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C67CF8F-E84E-E045-77BC-4F1D1A32E268}"/>
              </a:ext>
            </a:extLst>
          </p:cNvPr>
          <p:cNvGrpSpPr/>
          <p:nvPr/>
        </p:nvGrpSpPr>
        <p:grpSpPr>
          <a:xfrm>
            <a:off x="3056416" y="4317744"/>
            <a:ext cx="182880" cy="182880"/>
            <a:chOff x="5867354" y="2967593"/>
            <a:chExt cx="353418" cy="353418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5AA69F5-49D2-0645-65B9-8589309277EF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8B91C6C-B02E-ED6B-F18C-4E5F4B171434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DC97570-1F65-2D04-16BF-144A99A706AC}"/>
              </a:ext>
            </a:extLst>
          </p:cNvPr>
          <p:cNvCxnSpPr>
            <a:cxnSpLocks/>
          </p:cNvCxnSpPr>
          <p:nvPr/>
        </p:nvCxnSpPr>
        <p:spPr>
          <a:xfrm>
            <a:off x="5193041" y="4007112"/>
            <a:ext cx="0" cy="153868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B7EB12C-D539-EB11-1D8D-443099DEF9AE}"/>
                  </a:ext>
                </a:extLst>
              </p:cNvPr>
              <p:cNvSpPr txBox="1"/>
              <p:nvPr/>
            </p:nvSpPr>
            <p:spPr>
              <a:xfrm>
                <a:off x="4944639" y="5600560"/>
                <a:ext cx="508023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B7EB12C-D539-EB11-1D8D-443099DEF9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4639" y="5600560"/>
                <a:ext cx="508023" cy="372603"/>
              </a:xfrm>
              <a:prstGeom prst="rect">
                <a:avLst/>
              </a:prstGeom>
              <a:blipFill>
                <a:blip r:embed="R24ce02fe35c24fb1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E389D26-5876-28B4-2EEC-2C6DE8197A81}"/>
              </a:ext>
            </a:extLst>
          </p:cNvPr>
          <p:cNvCxnSpPr>
            <a:cxnSpLocks/>
          </p:cNvCxnSpPr>
          <p:nvPr/>
        </p:nvCxnSpPr>
        <p:spPr>
          <a:xfrm>
            <a:off x="3633131" y="4007988"/>
            <a:ext cx="0" cy="153868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C20217F-F229-2915-57BD-F5B748ECC30B}"/>
                  </a:ext>
                </a:extLst>
              </p:cNvPr>
              <p:cNvSpPr txBox="1"/>
              <p:nvPr/>
            </p:nvSpPr>
            <p:spPr>
              <a:xfrm>
                <a:off x="3389121" y="5598861"/>
                <a:ext cx="488019" cy="376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C20217F-F229-2915-57BD-F5B748ECC3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9121" y="5598861"/>
                <a:ext cx="488019" cy="376000"/>
              </a:xfrm>
              <a:prstGeom prst="rect">
                <a:avLst/>
              </a:prstGeom>
              <a:blipFill>
                <a:blip r:embed="R10ba8c44ef114dab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41AF13C8-245E-4A18-06BF-681704C5E57D}"/>
              </a:ext>
            </a:extLst>
          </p:cNvPr>
          <p:cNvGrpSpPr/>
          <p:nvPr/>
        </p:nvGrpSpPr>
        <p:grpSpPr>
          <a:xfrm>
            <a:off x="5103048" y="3905269"/>
            <a:ext cx="182880" cy="182880"/>
            <a:chOff x="5867354" y="2967593"/>
            <a:chExt cx="353418" cy="353418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E115A07-E7C6-FEA3-8930-4DE71414300C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B0FC509-04EB-F38C-B6AE-4A507E466CFC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5668302-480B-AEC9-B04F-DC3B7355D09B}"/>
              </a:ext>
            </a:extLst>
          </p:cNvPr>
          <p:cNvGrpSpPr/>
          <p:nvPr/>
        </p:nvGrpSpPr>
        <p:grpSpPr>
          <a:xfrm>
            <a:off x="3537693" y="3908075"/>
            <a:ext cx="182880" cy="182880"/>
            <a:chOff x="5867354" y="2967593"/>
            <a:chExt cx="353418" cy="353418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12C6276-F53E-5B39-26F0-CB639B1DF450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3A3D6D0-B3E6-68E8-579F-FDEB5526D68A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36032021-908B-D24D-390D-71D6C6E618BF}"/>
              </a:ext>
            </a:extLst>
          </p:cNvPr>
          <p:cNvSpPr txBox="1"/>
          <p:nvPr/>
        </p:nvSpPr>
        <p:spPr>
          <a:xfrm>
            <a:off x="3870149" y="4042099"/>
            <a:ext cx="1069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GAIN IN CS</a:t>
            </a:r>
            <a:endParaRPr lang="en-GB" sz="1400" b="1" baseline="-25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3672"/>
      </p:ext>
    </p:extLst>
  </p:cSld>
  <p:clrMapOvr>
    <a:masterClrMapping/>
  </p:clrMapOvr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5D87BD9-8818-10F1-0F0B-80D5F7689E33}"/>
              </a:ext>
            </a:extLst>
          </p:cNvPr>
          <p:cNvSpPr/>
          <p:nvPr/>
        </p:nvSpPr>
        <p:spPr>
          <a:xfrm>
            <a:off x="2228633" y="3994850"/>
            <a:ext cx="1390722" cy="410263"/>
          </a:xfrm>
          <a:custGeom>
            <a:avLst/>
            <a:gdLst>
              <a:gd name="connsiteX0" fmla="*/ 0 w 1390722"/>
              <a:gd name="connsiteY0" fmla="*/ 406787 h 410263"/>
              <a:gd name="connsiteX1" fmla="*/ 938737 w 1390722"/>
              <a:gd name="connsiteY1" fmla="*/ 410263 h 410263"/>
              <a:gd name="connsiteX2" fmla="*/ 1390722 w 1390722"/>
              <a:gd name="connsiteY2" fmla="*/ 0 h 410263"/>
              <a:gd name="connsiteX3" fmla="*/ 3477 w 1390722"/>
              <a:gd name="connsiteY3" fmla="*/ 0 h 410263"/>
              <a:gd name="connsiteX4" fmla="*/ 0 w 1390722"/>
              <a:gd name="connsiteY4" fmla="*/ 406787 h 41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0722" h="410263">
                <a:moveTo>
                  <a:pt x="0" y="406787"/>
                </a:moveTo>
                <a:lnTo>
                  <a:pt x="938737" y="410263"/>
                </a:lnTo>
                <a:lnTo>
                  <a:pt x="1390722" y="0"/>
                </a:lnTo>
                <a:lnTo>
                  <a:pt x="3477" y="0"/>
                </a:lnTo>
                <a:lnTo>
                  <a:pt x="0" y="406787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C0EA9A-ECA4-81C3-5D59-97D170F95192}"/>
              </a:ext>
            </a:extLst>
          </p:cNvPr>
          <p:cNvSpPr/>
          <p:nvPr/>
        </p:nvSpPr>
        <p:spPr>
          <a:xfrm>
            <a:off x="3629133" y="3988495"/>
            <a:ext cx="1559910" cy="8174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FE9C2D-716E-C75E-C1FA-8960BB828DC3}"/>
              </a:ext>
            </a:extLst>
          </p:cNvPr>
          <p:cNvSpPr txBox="1"/>
          <p:nvPr/>
        </p:nvSpPr>
        <p:spPr>
          <a:xfrm>
            <a:off x="10634216" y="1792371"/>
            <a:ext cx="989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DD9DA2A-8A3B-7152-2454-0724FC63537C}"/>
              </a:ext>
            </a:extLst>
          </p:cNvPr>
          <p:cNvCxnSpPr>
            <a:cxnSpLocks/>
          </p:cNvCxnSpPr>
          <p:nvPr/>
        </p:nvCxnSpPr>
        <p:spPr>
          <a:xfrm flipV="1">
            <a:off x="2243920" y="1936506"/>
            <a:ext cx="3835853" cy="324557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7C0336E-F7ED-CE0A-1F16-AA6248E9D0FD}"/>
              </a:ext>
            </a:extLst>
          </p:cNvPr>
          <p:cNvCxnSpPr>
            <a:cxnSpLocks/>
          </p:cNvCxnSpPr>
          <p:nvPr/>
        </p:nvCxnSpPr>
        <p:spPr>
          <a:xfrm>
            <a:off x="2243920" y="1792371"/>
            <a:ext cx="4184534" cy="312540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13C8CA0-A9CF-E2FC-F412-FCAA12C4860A}"/>
              </a:ext>
            </a:extLst>
          </p:cNvPr>
          <p:cNvSpPr txBox="1"/>
          <p:nvPr/>
        </p:nvSpPr>
        <p:spPr>
          <a:xfrm>
            <a:off x="7044364" y="5231884"/>
            <a:ext cx="18664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</a:t>
            </a:r>
            <a:br>
              <a:rPr lang="en-US" b="1" dirty="0"/>
            </a:br>
            <a:r>
              <a:rPr lang="en-US" b="1" dirty="0"/>
              <a:t>OF FERTILIZERS</a:t>
            </a:r>
            <a:endParaRPr lang="en-GB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85F445-5C79-EBC4-945A-02BFD70D3DF2}"/>
              </a:ext>
            </a:extLst>
          </p:cNvPr>
          <p:cNvSpPr txBox="1"/>
          <p:nvPr/>
        </p:nvSpPr>
        <p:spPr>
          <a:xfrm>
            <a:off x="677334" y="1276924"/>
            <a:ext cx="15009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PRICE OF</a:t>
            </a:r>
            <a:br>
              <a:rPr lang="en-US" b="1" dirty="0"/>
            </a:br>
            <a:r>
              <a:rPr lang="en-US" b="1" dirty="0"/>
              <a:t>FERTILIZERS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B4CD7EC-DAFD-0F46-9C50-4801B9004E36}"/>
              </a:ext>
            </a:extLst>
          </p:cNvPr>
          <p:cNvCxnSpPr/>
          <p:nvPr/>
        </p:nvCxnSpPr>
        <p:spPr>
          <a:xfrm>
            <a:off x="2232878" y="5551240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E61F002-3D83-8B1C-8FE7-4D549006E5AC}"/>
              </a:ext>
            </a:extLst>
          </p:cNvPr>
          <p:cNvSpPr txBox="1"/>
          <p:nvPr/>
        </p:nvSpPr>
        <p:spPr>
          <a:xfrm>
            <a:off x="6079773" y="1589998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B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CF129B1-D7A4-7031-69FD-C4124E476DD2}"/>
              </a:ext>
            </a:extLst>
          </p:cNvPr>
          <p:cNvSpPr txBox="1"/>
          <p:nvPr/>
        </p:nvSpPr>
        <p:spPr>
          <a:xfrm>
            <a:off x="6428454" y="4904217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B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6FE809B-2AEF-D1CA-4F94-11B06B97D1F3}"/>
              </a:ext>
            </a:extLst>
          </p:cNvPr>
          <p:cNvCxnSpPr>
            <a:cxnSpLocks/>
          </p:cNvCxnSpPr>
          <p:nvPr/>
        </p:nvCxnSpPr>
        <p:spPr>
          <a:xfrm>
            <a:off x="2243920" y="4801359"/>
            <a:ext cx="450890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14FA6525-5E4B-7F19-AF27-C8B400E48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988" y="344755"/>
            <a:ext cx="8596668" cy="803066"/>
          </a:xfrm>
        </p:spPr>
        <p:txBody>
          <a:bodyPr/>
          <a:lstStyle/>
          <a:p>
            <a:r>
              <a:rPr lang="en-US" dirty="0"/>
              <a:t>Trade Creation &amp; Diversion: An Example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01A2D8B-5DEE-2B1E-1BFF-3D807D6F4196}"/>
              </a:ext>
            </a:extLst>
          </p:cNvPr>
          <p:cNvCxnSpPr>
            <a:cxnSpLocks/>
          </p:cNvCxnSpPr>
          <p:nvPr/>
        </p:nvCxnSpPr>
        <p:spPr>
          <a:xfrm>
            <a:off x="2255373" y="4404663"/>
            <a:ext cx="4486001" cy="0"/>
          </a:xfrm>
          <a:prstGeom prst="line">
            <a:avLst/>
          </a:prstGeom>
          <a:ln w="571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14C7EC9-908D-0D74-F603-92C25EDCE4DA}"/>
              </a:ext>
            </a:extLst>
          </p:cNvPr>
          <p:cNvCxnSpPr>
            <a:cxnSpLocks/>
          </p:cNvCxnSpPr>
          <p:nvPr/>
        </p:nvCxnSpPr>
        <p:spPr>
          <a:xfrm>
            <a:off x="2266827" y="4001608"/>
            <a:ext cx="448600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3050EBC-D815-ADC2-C047-D8B021D9B737}"/>
              </a:ext>
            </a:extLst>
          </p:cNvPr>
          <p:cNvCxnSpPr>
            <a:cxnSpLocks/>
          </p:cNvCxnSpPr>
          <p:nvPr/>
        </p:nvCxnSpPr>
        <p:spPr>
          <a:xfrm flipV="1">
            <a:off x="2232878" y="1162525"/>
            <a:ext cx="0" cy="438327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07C0270-9BC2-2E8E-707C-230791A91080}"/>
                  </a:ext>
                </a:extLst>
              </p:cNvPr>
              <p:cNvSpPr txBox="1"/>
              <p:nvPr/>
            </p:nvSpPr>
            <p:spPr>
              <a:xfrm>
                <a:off x="1723326" y="4606978"/>
                <a:ext cx="467820" cy="3887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𝐽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07C0270-9BC2-2E8E-707C-230791A910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3326" y="4606978"/>
                <a:ext cx="467820" cy="388761"/>
              </a:xfrm>
              <a:prstGeom prst="rect">
                <a:avLst/>
              </a:prstGeom>
              <a:blipFill>
                <a:blip r:embed="Rf705c810030f42b6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78699C4-724B-B103-85B2-19283F725115}"/>
                  </a:ext>
                </a:extLst>
              </p:cNvPr>
              <p:cNvSpPr txBox="1"/>
              <p:nvPr/>
            </p:nvSpPr>
            <p:spPr>
              <a:xfrm>
                <a:off x="1703498" y="4219997"/>
                <a:ext cx="4962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78699C4-724B-B103-85B2-19283F7251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3498" y="4219997"/>
                <a:ext cx="496226" cy="369332"/>
              </a:xfrm>
              <a:prstGeom prst="rect">
                <a:avLst/>
              </a:prstGeom>
              <a:blipFill>
                <a:blip r:embed="Rda71df4cc81c458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13AA987-CE62-960E-573D-109D807975DB}"/>
                  </a:ext>
                </a:extLst>
              </p:cNvPr>
              <p:cNvSpPr txBox="1"/>
              <p:nvPr/>
            </p:nvSpPr>
            <p:spPr>
              <a:xfrm>
                <a:off x="1315310" y="3807227"/>
                <a:ext cx="840550" cy="3887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𝐽</m:t>
                          </m:r>
                        </m:sub>
                      </m:sSub>
                      <m:r>
                        <a:rPr lang="en-US" b="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13AA987-CE62-960E-573D-109D807975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5310" y="3807227"/>
                <a:ext cx="840550" cy="388761"/>
              </a:xfrm>
              <a:prstGeom prst="rect">
                <a:avLst/>
              </a:prstGeom>
              <a:blipFill>
                <a:blip r:embed="R84b152b31dd54a65"/>
                <a:stretch>
                  <a:fillRect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26E2517-9127-457F-7EAF-F39A1DF23A3F}"/>
              </a:ext>
            </a:extLst>
          </p:cNvPr>
          <p:cNvCxnSpPr/>
          <p:nvPr/>
        </p:nvCxnSpPr>
        <p:spPr>
          <a:xfrm flipV="1">
            <a:off x="6853570" y="4023709"/>
            <a:ext cx="0" cy="727723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C7FF18E-5F87-64ED-A102-17DE2E75447D}"/>
              </a:ext>
            </a:extLst>
          </p:cNvPr>
          <p:cNvCxnSpPr>
            <a:cxnSpLocks/>
          </p:cNvCxnSpPr>
          <p:nvPr/>
        </p:nvCxnSpPr>
        <p:spPr>
          <a:xfrm>
            <a:off x="5755828" y="4404663"/>
            <a:ext cx="0" cy="114113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1315FC4-546F-021C-AC70-7FE62805D747}"/>
                  </a:ext>
                </a:extLst>
              </p:cNvPr>
              <p:cNvSpPr txBox="1"/>
              <p:nvPr/>
            </p:nvSpPr>
            <p:spPr>
              <a:xfrm>
                <a:off x="5507701" y="5600560"/>
                <a:ext cx="508023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1315FC4-546F-021C-AC70-7FE62805D7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7701" y="5600560"/>
                <a:ext cx="508023" cy="373179"/>
              </a:xfrm>
              <a:prstGeom prst="rect">
                <a:avLst/>
              </a:prstGeom>
              <a:blipFill>
                <a:blip r:embed="Rbe15a14ef292412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58FF8CB-FC1D-7FED-1E23-1012AE26C35D}"/>
              </a:ext>
            </a:extLst>
          </p:cNvPr>
          <p:cNvCxnSpPr>
            <a:cxnSpLocks/>
          </p:cNvCxnSpPr>
          <p:nvPr/>
        </p:nvCxnSpPr>
        <p:spPr>
          <a:xfrm>
            <a:off x="3149830" y="4398079"/>
            <a:ext cx="3998" cy="114859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FE3E4C1-F0C3-81A1-6D04-B857AD538142}"/>
                  </a:ext>
                </a:extLst>
              </p:cNvPr>
              <p:cNvSpPr txBox="1"/>
              <p:nvPr/>
            </p:nvSpPr>
            <p:spPr>
              <a:xfrm>
                <a:off x="2909818" y="5598861"/>
                <a:ext cx="492955" cy="3765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FE3E4C1-F0C3-81A1-6D04-B857AD5381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9818" y="5598861"/>
                <a:ext cx="492955" cy="376578"/>
              </a:xfrm>
              <a:prstGeom prst="rect">
                <a:avLst/>
              </a:prstGeom>
              <a:blipFill>
                <a:blip r:embed="R5e705dcc5e1a4a1a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3B975CC9-FF4F-0E06-5790-DAFDDAD8C774}"/>
              </a:ext>
            </a:extLst>
          </p:cNvPr>
          <p:cNvGrpSpPr/>
          <p:nvPr/>
        </p:nvGrpSpPr>
        <p:grpSpPr>
          <a:xfrm>
            <a:off x="5664388" y="4313223"/>
            <a:ext cx="182880" cy="182880"/>
            <a:chOff x="5867354" y="2967593"/>
            <a:chExt cx="353418" cy="353418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EAD29AC-EA2B-9D8B-5D06-E3A4523867DA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F91237-AD35-07AD-B95A-B3A0CE8FDC96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C67CF8F-E84E-E045-77BC-4F1D1A32E268}"/>
              </a:ext>
            </a:extLst>
          </p:cNvPr>
          <p:cNvGrpSpPr/>
          <p:nvPr/>
        </p:nvGrpSpPr>
        <p:grpSpPr>
          <a:xfrm>
            <a:off x="3056416" y="4317744"/>
            <a:ext cx="182880" cy="182880"/>
            <a:chOff x="5867354" y="2967593"/>
            <a:chExt cx="353418" cy="353418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5AA69F5-49D2-0645-65B9-8589309277EF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8B91C6C-B02E-ED6B-F18C-4E5F4B171434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DC97570-1F65-2D04-16BF-144A99A706AC}"/>
              </a:ext>
            </a:extLst>
          </p:cNvPr>
          <p:cNvCxnSpPr>
            <a:cxnSpLocks/>
          </p:cNvCxnSpPr>
          <p:nvPr/>
        </p:nvCxnSpPr>
        <p:spPr>
          <a:xfrm>
            <a:off x="5193041" y="4007112"/>
            <a:ext cx="0" cy="153868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B7EB12C-D539-EB11-1D8D-443099DEF9AE}"/>
                  </a:ext>
                </a:extLst>
              </p:cNvPr>
              <p:cNvSpPr txBox="1"/>
              <p:nvPr/>
            </p:nvSpPr>
            <p:spPr>
              <a:xfrm>
                <a:off x="4944639" y="5600560"/>
                <a:ext cx="508023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B7EB12C-D539-EB11-1D8D-443099DEF9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4639" y="5600560"/>
                <a:ext cx="508023" cy="372603"/>
              </a:xfrm>
              <a:prstGeom prst="rect">
                <a:avLst/>
              </a:prstGeom>
              <a:blipFill>
                <a:blip r:embed="Rd58830b594764331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E389D26-5876-28B4-2EEC-2C6DE8197A81}"/>
              </a:ext>
            </a:extLst>
          </p:cNvPr>
          <p:cNvCxnSpPr>
            <a:cxnSpLocks/>
          </p:cNvCxnSpPr>
          <p:nvPr/>
        </p:nvCxnSpPr>
        <p:spPr>
          <a:xfrm>
            <a:off x="3633131" y="4007988"/>
            <a:ext cx="0" cy="153868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C20217F-F229-2915-57BD-F5B748ECC30B}"/>
                  </a:ext>
                </a:extLst>
              </p:cNvPr>
              <p:cNvSpPr txBox="1"/>
              <p:nvPr/>
            </p:nvSpPr>
            <p:spPr>
              <a:xfrm>
                <a:off x="3389121" y="5598861"/>
                <a:ext cx="488019" cy="376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C20217F-F229-2915-57BD-F5B748ECC3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9121" y="5598861"/>
                <a:ext cx="488019" cy="376000"/>
              </a:xfrm>
              <a:prstGeom prst="rect">
                <a:avLst/>
              </a:prstGeom>
              <a:blipFill>
                <a:blip r:embed="R29d41bea0c674fd7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41AF13C8-245E-4A18-06BF-681704C5E57D}"/>
              </a:ext>
            </a:extLst>
          </p:cNvPr>
          <p:cNvGrpSpPr/>
          <p:nvPr/>
        </p:nvGrpSpPr>
        <p:grpSpPr>
          <a:xfrm>
            <a:off x="5103048" y="3905269"/>
            <a:ext cx="182880" cy="182880"/>
            <a:chOff x="5867354" y="2967593"/>
            <a:chExt cx="353418" cy="353418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E115A07-E7C6-FEA3-8930-4DE71414300C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B0FC509-04EB-F38C-B6AE-4A507E466CFC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5668302-480B-AEC9-B04F-DC3B7355D09B}"/>
              </a:ext>
            </a:extLst>
          </p:cNvPr>
          <p:cNvGrpSpPr/>
          <p:nvPr/>
        </p:nvGrpSpPr>
        <p:grpSpPr>
          <a:xfrm>
            <a:off x="3537693" y="3908075"/>
            <a:ext cx="182880" cy="182880"/>
            <a:chOff x="5867354" y="2967593"/>
            <a:chExt cx="353418" cy="353418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12C6276-F53E-5B39-26F0-CB639B1DF450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3A3D6D0-B3E6-68E8-579F-FDEB5526D68A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36032021-908B-D24D-390D-71D6C6E618BF}"/>
              </a:ext>
            </a:extLst>
          </p:cNvPr>
          <p:cNvSpPr txBox="1"/>
          <p:nvPr/>
        </p:nvSpPr>
        <p:spPr>
          <a:xfrm>
            <a:off x="3616357" y="4042285"/>
            <a:ext cx="15950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6">
                    <a:lumMod val="50000"/>
                  </a:schemeClr>
                </a:solidFill>
              </a:rPr>
              <a:t>LOSS IN TARIFF</a:t>
            </a:r>
          </a:p>
          <a:p>
            <a:pPr algn="ctr"/>
            <a:br>
              <a:rPr lang="en-US" sz="14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1400" b="1" dirty="0">
                <a:solidFill>
                  <a:schemeClr val="accent6">
                    <a:lumMod val="50000"/>
                  </a:schemeClr>
                </a:solidFill>
              </a:rPr>
              <a:t>REVENUE</a:t>
            </a:r>
            <a:endParaRPr lang="en-GB" sz="1400" b="1" baseline="-25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86907B-0D0B-0203-C1F7-7AB8410F9D5E}"/>
              </a:ext>
            </a:extLst>
          </p:cNvPr>
          <p:cNvSpPr txBox="1"/>
          <p:nvPr/>
        </p:nvSpPr>
        <p:spPr>
          <a:xfrm>
            <a:off x="2241456" y="4042285"/>
            <a:ext cx="1069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LOSS IN PS</a:t>
            </a:r>
            <a:endParaRPr lang="en-GB" sz="1400" b="1" baseline="-25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676076"/>
      </p:ext>
    </p:extLst>
  </p:cSld>
  <p:clrMapOvr>
    <a:masterClrMapping/>
  </p:clrMapOvr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FCDCC9DC-E215-114B-8618-252422DF3203}"/>
              </a:ext>
            </a:extLst>
          </p:cNvPr>
          <p:cNvSpPr/>
          <p:nvPr/>
        </p:nvSpPr>
        <p:spPr>
          <a:xfrm>
            <a:off x="3627188" y="4404663"/>
            <a:ext cx="1565852" cy="40305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924ABC7-B312-4708-07BB-E9744B24E563}"/>
              </a:ext>
            </a:extLst>
          </p:cNvPr>
          <p:cNvSpPr/>
          <p:nvPr/>
        </p:nvSpPr>
        <p:spPr>
          <a:xfrm flipH="1">
            <a:off x="5200523" y="4016384"/>
            <a:ext cx="572869" cy="391306"/>
          </a:xfrm>
          <a:custGeom>
            <a:avLst/>
            <a:gdLst>
              <a:gd name="connsiteX0" fmla="*/ 0 w 480517"/>
              <a:gd name="connsiteY0" fmla="*/ 391306 h 391306"/>
              <a:gd name="connsiteX1" fmla="*/ 480517 w 480517"/>
              <a:gd name="connsiteY1" fmla="*/ 389278 h 391306"/>
              <a:gd name="connsiteX2" fmla="*/ 480517 w 480517"/>
              <a:gd name="connsiteY2" fmla="*/ 0 h 391306"/>
              <a:gd name="connsiteX3" fmla="*/ 0 w 480517"/>
              <a:gd name="connsiteY3" fmla="*/ 391306 h 391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0517" h="391306">
                <a:moveTo>
                  <a:pt x="0" y="391306"/>
                </a:moveTo>
                <a:lnTo>
                  <a:pt x="480517" y="389278"/>
                </a:lnTo>
                <a:lnTo>
                  <a:pt x="480517" y="0"/>
                </a:lnTo>
                <a:lnTo>
                  <a:pt x="0" y="3913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5742FCE-513A-0BA0-2A76-B47B91BA3DE6}"/>
              </a:ext>
            </a:extLst>
          </p:cNvPr>
          <p:cNvSpPr/>
          <p:nvPr/>
        </p:nvSpPr>
        <p:spPr>
          <a:xfrm>
            <a:off x="3146671" y="4004302"/>
            <a:ext cx="480517" cy="391306"/>
          </a:xfrm>
          <a:custGeom>
            <a:avLst/>
            <a:gdLst>
              <a:gd name="connsiteX0" fmla="*/ 0 w 480517"/>
              <a:gd name="connsiteY0" fmla="*/ 391306 h 391306"/>
              <a:gd name="connsiteX1" fmla="*/ 480517 w 480517"/>
              <a:gd name="connsiteY1" fmla="*/ 389278 h 391306"/>
              <a:gd name="connsiteX2" fmla="*/ 480517 w 480517"/>
              <a:gd name="connsiteY2" fmla="*/ 0 h 391306"/>
              <a:gd name="connsiteX3" fmla="*/ 0 w 480517"/>
              <a:gd name="connsiteY3" fmla="*/ 391306 h 391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0517" h="391306">
                <a:moveTo>
                  <a:pt x="0" y="391306"/>
                </a:moveTo>
                <a:lnTo>
                  <a:pt x="480517" y="389278"/>
                </a:lnTo>
                <a:lnTo>
                  <a:pt x="480517" y="0"/>
                </a:lnTo>
                <a:lnTo>
                  <a:pt x="0" y="3913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FE9C2D-716E-C75E-C1FA-8960BB828DC3}"/>
              </a:ext>
            </a:extLst>
          </p:cNvPr>
          <p:cNvSpPr txBox="1"/>
          <p:nvPr/>
        </p:nvSpPr>
        <p:spPr>
          <a:xfrm>
            <a:off x="10634216" y="1792371"/>
            <a:ext cx="989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DD9DA2A-8A3B-7152-2454-0724FC63537C}"/>
              </a:ext>
            </a:extLst>
          </p:cNvPr>
          <p:cNvCxnSpPr>
            <a:cxnSpLocks/>
          </p:cNvCxnSpPr>
          <p:nvPr/>
        </p:nvCxnSpPr>
        <p:spPr>
          <a:xfrm flipV="1">
            <a:off x="2243920" y="1936506"/>
            <a:ext cx="3835853" cy="324557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7C0336E-F7ED-CE0A-1F16-AA6248E9D0FD}"/>
              </a:ext>
            </a:extLst>
          </p:cNvPr>
          <p:cNvCxnSpPr>
            <a:cxnSpLocks/>
          </p:cNvCxnSpPr>
          <p:nvPr/>
        </p:nvCxnSpPr>
        <p:spPr>
          <a:xfrm>
            <a:off x="2243920" y="1792371"/>
            <a:ext cx="4184534" cy="312540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13C8CA0-A9CF-E2FC-F412-FCAA12C4860A}"/>
              </a:ext>
            </a:extLst>
          </p:cNvPr>
          <p:cNvSpPr txBox="1"/>
          <p:nvPr/>
        </p:nvSpPr>
        <p:spPr>
          <a:xfrm>
            <a:off x="7044364" y="5231884"/>
            <a:ext cx="18664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</a:t>
            </a:r>
            <a:br>
              <a:rPr lang="en-US" b="1" dirty="0"/>
            </a:br>
            <a:r>
              <a:rPr lang="en-US" b="1" dirty="0"/>
              <a:t>OF FERTILIZERS</a:t>
            </a:r>
            <a:endParaRPr lang="en-GB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85F445-5C79-EBC4-945A-02BFD70D3DF2}"/>
              </a:ext>
            </a:extLst>
          </p:cNvPr>
          <p:cNvSpPr txBox="1"/>
          <p:nvPr/>
        </p:nvSpPr>
        <p:spPr>
          <a:xfrm>
            <a:off x="677334" y="1276924"/>
            <a:ext cx="15009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PRICE OF</a:t>
            </a:r>
            <a:br>
              <a:rPr lang="en-US" b="1" dirty="0"/>
            </a:br>
            <a:r>
              <a:rPr lang="en-US" b="1" dirty="0"/>
              <a:t>FERTILIZERS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B4CD7EC-DAFD-0F46-9C50-4801B9004E36}"/>
              </a:ext>
            </a:extLst>
          </p:cNvPr>
          <p:cNvCxnSpPr/>
          <p:nvPr/>
        </p:nvCxnSpPr>
        <p:spPr>
          <a:xfrm>
            <a:off x="2232878" y="5551240"/>
            <a:ext cx="48114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E61F002-3D83-8B1C-8FE7-4D549006E5AC}"/>
              </a:ext>
            </a:extLst>
          </p:cNvPr>
          <p:cNvSpPr txBox="1"/>
          <p:nvPr/>
        </p:nvSpPr>
        <p:spPr>
          <a:xfrm>
            <a:off x="6079773" y="1589998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B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CF129B1-D7A4-7031-69FD-C4124E476DD2}"/>
              </a:ext>
            </a:extLst>
          </p:cNvPr>
          <p:cNvSpPr txBox="1"/>
          <p:nvPr/>
        </p:nvSpPr>
        <p:spPr>
          <a:xfrm>
            <a:off x="6428454" y="4904217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B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6FE809B-2AEF-D1CA-4F94-11B06B97D1F3}"/>
              </a:ext>
            </a:extLst>
          </p:cNvPr>
          <p:cNvCxnSpPr>
            <a:cxnSpLocks/>
          </p:cNvCxnSpPr>
          <p:nvPr/>
        </p:nvCxnSpPr>
        <p:spPr>
          <a:xfrm>
            <a:off x="2243920" y="4801359"/>
            <a:ext cx="4508908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14FA6525-5E4B-7F19-AF27-C8B400E48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988" y="344755"/>
            <a:ext cx="8596668" cy="803066"/>
          </a:xfrm>
        </p:spPr>
        <p:txBody>
          <a:bodyPr/>
          <a:lstStyle/>
          <a:p>
            <a:r>
              <a:rPr lang="en-US" dirty="0"/>
              <a:t>Trade Creation &amp; Diversion: An Example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01A2D8B-5DEE-2B1E-1BFF-3D807D6F4196}"/>
              </a:ext>
            </a:extLst>
          </p:cNvPr>
          <p:cNvCxnSpPr>
            <a:cxnSpLocks/>
          </p:cNvCxnSpPr>
          <p:nvPr/>
        </p:nvCxnSpPr>
        <p:spPr>
          <a:xfrm>
            <a:off x="2255373" y="4404663"/>
            <a:ext cx="4486001" cy="0"/>
          </a:xfrm>
          <a:prstGeom prst="line">
            <a:avLst/>
          </a:prstGeom>
          <a:ln w="571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14C7EC9-908D-0D74-F603-92C25EDCE4DA}"/>
              </a:ext>
            </a:extLst>
          </p:cNvPr>
          <p:cNvCxnSpPr>
            <a:cxnSpLocks/>
          </p:cNvCxnSpPr>
          <p:nvPr/>
        </p:nvCxnSpPr>
        <p:spPr>
          <a:xfrm>
            <a:off x="2266827" y="4001608"/>
            <a:ext cx="448600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3050EBC-D815-ADC2-C047-D8B021D9B737}"/>
              </a:ext>
            </a:extLst>
          </p:cNvPr>
          <p:cNvCxnSpPr>
            <a:cxnSpLocks/>
          </p:cNvCxnSpPr>
          <p:nvPr/>
        </p:nvCxnSpPr>
        <p:spPr>
          <a:xfrm flipV="1">
            <a:off x="2232878" y="1162525"/>
            <a:ext cx="0" cy="438327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07C0270-9BC2-2E8E-707C-230791A91080}"/>
                  </a:ext>
                </a:extLst>
              </p:cNvPr>
              <p:cNvSpPr txBox="1"/>
              <p:nvPr/>
            </p:nvSpPr>
            <p:spPr>
              <a:xfrm>
                <a:off x="1723326" y="4606978"/>
                <a:ext cx="467820" cy="3887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𝐽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07C0270-9BC2-2E8E-707C-230791A910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3326" y="4606978"/>
                <a:ext cx="467820" cy="388761"/>
              </a:xfrm>
              <a:prstGeom prst="rect">
                <a:avLst/>
              </a:prstGeom>
              <a:blipFill>
                <a:blip r:embed="R4658bafe5167414c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78699C4-724B-B103-85B2-19283F725115}"/>
                  </a:ext>
                </a:extLst>
              </p:cNvPr>
              <p:cNvSpPr txBox="1"/>
              <p:nvPr/>
            </p:nvSpPr>
            <p:spPr>
              <a:xfrm>
                <a:off x="1703498" y="4219997"/>
                <a:ext cx="4962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78699C4-724B-B103-85B2-19283F7251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3498" y="4219997"/>
                <a:ext cx="496226" cy="369332"/>
              </a:xfrm>
              <a:prstGeom prst="rect">
                <a:avLst/>
              </a:prstGeom>
              <a:blipFill>
                <a:blip r:embed="Rc379cbf424f74439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13AA987-CE62-960E-573D-109D807975DB}"/>
                  </a:ext>
                </a:extLst>
              </p:cNvPr>
              <p:cNvSpPr txBox="1"/>
              <p:nvPr/>
            </p:nvSpPr>
            <p:spPr>
              <a:xfrm>
                <a:off x="1315310" y="3807227"/>
                <a:ext cx="840550" cy="3887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𝐽</m:t>
                          </m:r>
                        </m:sub>
                      </m:sSub>
                      <m:r>
                        <a:rPr lang="en-US" b="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13AA987-CE62-960E-573D-109D807975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5310" y="3807227"/>
                <a:ext cx="840550" cy="388761"/>
              </a:xfrm>
              <a:prstGeom prst="rect">
                <a:avLst/>
              </a:prstGeom>
              <a:blipFill>
                <a:blip r:embed="R32ee6b73ad2a4532"/>
                <a:stretch>
                  <a:fillRect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26E2517-9127-457F-7EAF-F39A1DF23A3F}"/>
              </a:ext>
            </a:extLst>
          </p:cNvPr>
          <p:cNvCxnSpPr/>
          <p:nvPr/>
        </p:nvCxnSpPr>
        <p:spPr>
          <a:xfrm flipV="1">
            <a:off x="6853570" y="4023709"/>
            <a:ext cx="0" cy="727723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C7FF18E-5F87-64ED-A102-17DE2E75447D}"/>
              </a:ext>
            </a:extLst>
          </p:cNvPr>
          <p:cNvCxnSpPr>
            <a:cxnSpLocks/>
          </p:cNvCxnSpPr>
          <p:nvPr/>
        </p:nvCxnSpPr>
        <p:spPr>
          <a:xfrm>
            <a:off x="5755828" y="4404663"/>
            <a:ext cx="0" cy="114113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1315FC4-546F-021C-AC70-7FE62805D747}"/>
                  </a:ext>
                </a:extLst>
              </p:cNvPr>
              <p:cNvSpPr txBox="1"/>
              <p:nvPr/>
            </p:nvSpPr>
            <p:spPr>
              <a:xfrm>
                <a:off x="5507701" y="5600560"/>
                <a:ext cx="508023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1315FC4-546F-021C-AC70-7FE62805D7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7701" y="5600560"/>
                <a:ext cx="508023" cy="373179"/>
              </a:xfrm>
              <a:prstGeom prst="rect">
                <a:avLst/>
              </a:prstGeom>
              <a:blipFill>
                <a:blip r:embed="R6dc5523512f7492f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58FF8CB-FC1D-7FED-1E23-1012AE26C35D}"/>
              </a:ext>
            </a:extLst>
          </p:cNvPr>
          <p:cNvCxnSpPr>
            <a:cxnSpLocks/>
          </p:cNvCxnSpPr>
          <p:nvPr/>
        </p:nvCxnSpPr>
        <p:spPr>
          <a:xfrm>
            <a:off x="3149830" y="4398079"/>
            <a:ext cx="3998" cy="114859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FE3E4C1-F0C3-81A1-6D04-B857AD538142}"/>
                  </a:ext>
                </a:extLst>
              </p:cNvPr>
              <p:cNvSpPr txBox="1"/>
              <p:nvPr/>
            </p:nvSpPr>
            <p:spPr>
              <a:xfrm>
                <a:off x="2909818" y="5598861"/>
                <a:ext cx="492955" cy="3765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FE3E4C1-F0C3-81A1-6D04-B857AD5381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9818" y="5598861"/>
                <a:ext cx="492955" cy="376578"/>
              </a:xfrm>
              <a:prstGeom prst="rect">
                <a:avLst/>
              </a:prstGeom>
              <a:blipFill>
                <a:blip r:embed="R6f6231cb694e43b4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3B975CC9-FF4F-0E06-5790-DAFDDAD8C774}"/>
              </a:ext>
            </a:extLst>
          </p:cNvPr>
          <p:cNvGrpSpPr/>
          <p:nvPr/>
        </p:nvGrpSpPr>
        <p:grpSpPr>
          <a:xfrm>
            <a:off x="5664388" y="4313223"/>
            <a:ext cx="182880" cy="182880"/>
            <a:chOff x="5867354" y="2967593"/>
            <a:chExt cx="353418" cy="353418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EAD29AC-EA2B-9D8B-5D06-E3A4523867DA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F91237-AD35-07AD-B95A-B3A0CE8FDC96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C67CF8F-E84E-E045-77BC-4F1D1A32E268}"/>
              </a:ext>
            </a:extLst>
          </p:cNvPr>
          <p:cNvGrpSpPr/>
          <p:nvPr/>
        </p:nvGrpSpPr>
        <p:grpSpPr>
          <a:xfrm>
            <a:off x="3056416" y="4317744"/>
            <a:ext cx="182880" cy="182880"/>
            <a:chOff x="5867354" y="2967593"/>
            <a:chExt cx="353418" cy="353418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5AA69F5-49D2-0645-65B9-8589309277EF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8B91C6C-B02E-ED6B-F18C-4E5F4B171434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DC97570-1F65-2D04-16BF-144A99A706AC}"/>
              </a:ext>
            </a:extLst>
          </p:cNvPr>
          <p:cNvCxnSpPr>
            <a:cxnSpLocks/>
          </p:cNvCxnSpPr>
          <p:nvPr/>
        </p:nvCxnSpPr>
        <p:spPr>
          <a:xfrm>
            <a:off x="5193041" y="4007112"/>
            <a:ext cx="0" cy="153868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B7EB12C-D539-EB11-1D8D-443099DEF9AE}"/>
                  </a:ext>
                </a:extLst>
              </p:cNvPr>
              <p:cNvSpPr txBox="1"/>
              <p:nvPr/>
            </p:nvSpPr>
            <p:spPr>
              <a:xfrm>
                <a:off x="4944639" y="5600560"/>
                <a:ext cx="508023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B7EB12C-D539-EB11-1D8D-443099DEF9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4639" y="5600560"/>
                <a:ext cx="508023" cy="372603"/>
              </a:xfrm>
              <a:prstGeom prst="rect">
                <a:avLst/>
              </a:prstGeom>
              <a:blipFill>
                <a:blip r:embed="R23d76912615247ef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E389D26-5876-28B4-2EEC-2C6DE8197A81}"/>
              </a:ext>
            </a:extLst>
          </p:cNvPr>
          <p:cNvCxnSpPr>
            <a:cxnSpLocks/>
          </p:cNvCxnSpPr>
          <p:nvPr/>
        </p:nvCxnSpPr>
        <p:spPr>
          <a:xfrm>
            <a:off x="3633131" y="4007988"/>
            <a:ext cx="0" cy="153868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C20217F-F229-2915-57BD-F5B748ECC30B}"/>
                  </a:ext>
                </a:extLst>
              </p:cNvPr>
              <p:cNvSpPr txBox="1"/>
              <p:nvPr/>
            </p:nvSpPr>
            <p:spPr>
              <a:xfrm>
                <a:off x="3389121" y="5598861"/>
                <a:ext cx="488019" cy="376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C20217F-F229-2915-57BD-F5B748ECC3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9121" y="5598861"/>
                <a:ext cx="488019" cy="376000"/>
              </a:xfrm>
              <a:prstGeom prst="rect">
                <a:avLst/>
              </a:prstGeom>
              <a:blipFill>
                <a:blip r:embed="R17033b713ad740b0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41AF13C8-245E-4A18-06BF-681704C5E57D}"/>
              </a:ext>
            </a:extLst>
          </p:cNvPr>
          <p:cNvGrpSpPr/>
          <p:nvPr/>
        </p:nvGrpSpPr>
        <p:grpSpPr>
          <a:xfrm>
            <a:off x="5103048" y="3905269"/>
            <a:ext cx="182880" cy="182880"/>
            <a:chOff x="5867354" y="2967593"/>
            <a:chExt cx="353418" cy="353418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E115A07-E7C6-FEA3-8930-4DE71414300C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B0FC509-04EB-F38C-B6AE-4A507E466CFC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5668302-480B-AEC9-B04F-DC3B7355D09B}"/>
              </a:ext>
            </a:extLst>
          </p:cNvPr>
          <p:cNvGrpSpPr/>
          <p:nvPr/>
        </p:nvGrpSpPr>
        <p:grpSpPr>
          <a:xfrm>
            <a:off x="3537693" y="3908075"/>
            <a:ext cx="182880" cy="182880"/>
            <a:chOff x="5867354" y="2967593"/>
            <a:chExt cx="353418" cy="353418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12C6276-F53E-5B39-26F0-CB639B1DF450}"/>
                </a:ext>
              </a:extLst>
            </p:cNvPr>
            <p:cNvCxnSpPr/>
            <p:nvPr/>
          </p:nvCxnSpPr>
          <p:spPr>
            <a:xfrm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3A3D6D0-B3E6-68E8-579F-FDEB5526D68A}"/>
                </a:ext>
              </a:extLst>
            </p:cNvPr>
            <p:cNvCxnSpPr/>
            <p:nvPr/>
          </p:nvCxnSpPr>
          <p:spPr>
            <a:xfrm flipV="1">
              <a:off x="5867354" y="2967593"/>
              <a:ext cx="353418" cy="353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1F86907B-0D0B-0203-C1F7-7AB8410F9D5E}"/>
              </a:ext>
            </a:extLst>
          </p:cNvPr>
          <p:cNvSpPr txBox="1"/>
          <p:nvPr/>
        </p:nvSpPr>
        <p:spPr>
          <a:xfrm>
            <a:off x="3634670" y="4069822"/>
            <a:ext cx="1565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2">
                    <a:lumMod val="75000"/>
                  </a:schemeClr>
                </a:solidFill>
              </a:rPr>
              <a:t>TRADE CREATION</a:t>
            </a:r>
            <a:endParaRPr lang="en-GB" sz="1200" b="1" baseline="-250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727D69B-BD13-EEB7-00FF-DE94B0857D95}"/>
              </a:ext>
            </a:extLst>
          </p:cNvPr>
          <p:cNvCxnSpPr>
            <a:cxnSpLocks/>
          </p:cNvCxnSpPr>
          <p:nvPr/>
        </p:nvCxnSpPr>
        <p:spPr>
          <a:xfrm>
            <a:off x="5103048" y="4262575"/>
            <a:ext cx="251141" cy="0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F735CFD-11D2-7100-3C90-071ED26B1896}"/>
              </a:ext>
            </a:extLst>
          </p:cNvPr>
          <p:cNvCxnSpPr>
            <a:cxnSpLocks/>
          </p:cNvCxnSpPr>
          <p:nvPr/>
        </p:nvCxnSpPr>
        <p:spPr>
          <a:xfrm flipH="1">
            <a:off x="3489318" y="4262575"/>
            <a:ext cx="279118" cy="0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767A01A9-DE07-3C86-C218-7AF9E9BD36D7}"/>
              </a:ext>
            </a:extLst>
          </p:cNvPr>
          <p:cNvSpPr txBox="1"/>
          <p:nvPr/>
        </p:nvSpPr>
        <p:spPr>
          <a:xfrm>
            <a:off x="3631593" y="4461160"/>
            <a:ext cx="1565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</a:rPr>
              <a:t>TRADE DIVERSION</a:t>
            </a:r>
            <a:endParaRPr lang="en-GB" sz="1200" b="1" baseline="-25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976364"/>
      </p:ext>
    </p:extLst>
  </p:cSld>
  <p:clrMapOvr>
    <a:masterClrMapping/>
  </p:clrMapOvr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512" y="732064"/>
            <a:ext cx="8596668" cy="729343"/>
          </a:xfrm>
        </p:spPr>
        <p:txBody>
          <a:bodyPr/>
          <a:lstStyle/>
          <a:p>
            <a:r>
              <a:rPr lang="en-US" dirty="0"/>
              <a:t>The Foreign Exchange Market</a:t>
            </a:r>
            <a:endParaRPr lang="en-GB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201635" y="1943102"/>
            <a:ext cx="0" cy="396512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2201635" y="5908225"/>
            <a:ext cx="4631871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833506" y="5585058"/>
            <a:ext cx="13571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QUANTITY </a:t>
            </a:r>
          </a:p>
          <a:p>
            <a:pPr algn="ctr"/>
            <a:r>
              <a:rPr lang="en-US" b="1" dirty="0"/>
              <a:t>OF USD</a:t>
            </a:r>
            <a:endParaRPr lang="en-GB" b="1" dirty="0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2801338" y="2694215"/>
            <a:ext cx="2962636" cy="269315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772138" y="2333046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USD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1084C8-F301-4801-9ECA-E6E290858ACB}"/>
              </a:ext>
            </a:extLst>
          </p:cNvPr>
          <p:cNvSpPr txBox="1"/>
          <p:nvPr/>
        </p:nvSpPr>
        <p:spPr>
          <a:xfrm>
            <a:off x="457201" y="1939019"/>
            <a:ext cx="17117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EXCHANGE </a:t>
            </a:r>
          </a:p>
          <a:p>
            <a:pPr algn="ctr"/>
            <a:r>
              <a:rPr lang="en-US" b="1" dirty="0"/>
              <a:t>RATE </a:t>
            </a:r>
          </a:p>
          <a:p>
            <a:pPr algn="ctr"/>
            <a:r>
              <a:rPr lang="en-US" b="1" dirty="0"/>
              <a:t>(CNY per USD)</a:t>
            </a:r>
            <a:endParaRPr lang="en-GB" b="1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D9E0BC0-3AC0-4D6D-B02F-4D9FFA9D350B}"/>
              </a:ext>
            </a:extLst>
          </p:cNvPr>
          <p:cNvCxnSpPr/>
          <p:nvPr/>
        </p:nvCxnSpPr>
        <p:spPr>
          <a:xfrm>
            <a:off x="2784021" y="2694214"/>
            <a:ext cx="2975510" cy="269315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3B9873B-D906-4BCF-A249-ECAA49B998E8}"/>
              </a:ext>
            </a:extLst>
          </p:cNvPr>
          <p:cNvSpPr txBox="1"/>
          <p:nvPr/>
        </p:nvSpPr>
        <p:spPr>
          <a:xfrm>
            <a:off x="5776958" y="5395531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USD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7D1B327-DC88-30A9-2BC5-440282F430AE}"/>
              </a:ext>
            </a:extLst>
          </p:cNvPr>
          <p:cNvCxnSpPr>
            <a:cxnSpLocks/>
          </p:cNvCxnSpPr>
          <p:nvPr/>
        </p:nvCxnSpPr>
        <p:spPr>
          <a:xfrm flipH="1">
            <a:off x="2201635" y="4032918"/>
            <a:ext cx="207487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E45CECB-1E6F-958B-85AC-DCBB9C90D1D5}"/>
                  </a:ext>
                </a:extLst>
              </p:cNvPr>
              <p:cNvSpPr txBox="1"/>
              <p:nvPr/>
            </p:nvSpPr>
            <p:spPr>
              <a:xfrm>
                <a:off x="1658236" y="3848252"/>
                <a:ext cx="5001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𝑋</m:t>
                      </m:r>
                      <m:sSup>
                        <m:s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>
                              <a:latin typeface="Cambria Math"/>
                            </a:rPr>
                            <m:t>𝑅</m:t>
                          </m:r>
                        </m:e>
                        <m:sup>
                          <m:r>
                            <a:rPr lang="en-US" b="0" i="1">
                              <a:latin typeface="Cambria Math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E45CECB-1E6F-958B-85AC-DCBB9C90D1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8236" y="3848252"/>
                <a:ext cx="500182" cy="369332"/>
              </a:xfrm>
              <a:prstGeom prst="rect">
                <a:avLst/>
              </a:prstGeom>
              <a:blipFill>
                <a:blip r:embed="R68d57f3b6218473e"/>
                <a:stretch>
                  <a:fillRect l="-134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446B4AB2-1BAE-7127-12CF-7D4771EC5A65}"/>
              </a:ext>
            </a:extLst>
          </p:cNvPr>
          <p:cNvGrpSpPr/>
          <p:nvPr/>
        </p:nvGrpSpPr>
        <p:grpSpPr>
          <a:xfrm>
            <a:off x="4190071" y="3946407"/>
            <a:ext cx="182880" cy="182880"/>
            <a:chOff x="7168243" y="1918607"/>
            <a:chExt cx="816428" cy="816428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781D0BE-2679-CFF8-3C31-51DE87939264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F2ADE7E-1A0F-239F-1C15-F3B09C56B7C6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703E351-78E2-69F4-0F9B-F5AF8FE29D92}"/>
              </a:ext>
            </a:extLst>
          </p:cNvPr>
          <p:cNvCxnSpPr>
            <a:cxnSpLocks/>
          </p:cNvCxnSpPr>
          <p:nvPr/>
        </p:nvCxnSpPr>
        <p:spPr>
          <a:xfrm>
            <a:off x="4276505" y="4032918"/>
            <a:ext cx="0" cy="187530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50DAA6E-5CC0-E115-669F-40F53FD14B3E}"/>
                  </a:ext>
                </a:extLst>
              </p:cNvPr>
              <p:cNvSpPr txBox="1"/>
              <p:nvPr/>
            </p:nvSpPr>
            <p:spPr>
              <a:xfrm>
                <a:off x="4026770" y="5938839"/>
                <a:ext cx="5071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>
                              <a:latin typeface="Cambria Math"/>
                            </a:rPr>
                            <m:t>𝑄</m:t>
                          </m:r>
                        </m:e>
                        <m:sup>
                          <m:r>
                            <a:rPr lang="en-US" b="0" i="1">
                              <a:latin typeface="Cambria Math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50DAA6E-5CC0-E115-669F-40F53FD14B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6770" y="5938839"/>
                <a:ext cx="507127" cy="369332"/>
              </a:xfrm>
              <a:prstGeom prst="rect">
                <a:avLst/>
              </a:prstGeom>
              <a:blipFill>
                <a:blip r:embed="R00be594b2147454c"/>
                <a:stretch>
                  <a:fillRect l="-2410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3924067"/>
      </p:ext>
    </p:extLst>
  </p:cSld>
  <p:clrMapOvr>
    <a:masterClrMapping/>
  </p:clrMapOvr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8E3C9-6CE2-B1A2-9A91-61C863509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3066"/>
          </a:xfrm>
        </p:spPr>
        <p:txBody>
          <a:bodyPr/>
          <a:lstStyle/>
          <a:p>
            <a:r>
              <a:rPr lang="en-US" dirty="0"/>
              <a:t>Forex: Increase in Demand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C27D04C-44FB-3BCF-BD6A-0CBE2A540F58}"/>
              </a:ext>
            </a:extLst>
          </p:cNvPr>
          <p:cNvCxnSpPr>
            <a:cxnSpLocks/>
          </p:cNvCxnSpPr>
          <p:nvPr/>
        </p:nvCxnSpPr>
        <p:spPr>
          <a:xfrm flipV="1">
            <a:off x="2528206" y="1754417"/>
            <a:ext cx="0" cy="396512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65657ED-B1A8-888B-F938-2C3C3076777D}"/>
              </a:ext>
            </a:extLst>
          </p:cNvPr>
          <p:cNvCxnSpPr>
            <a:cxnSpLocks/>
          </p:cNvCxnSpPr>
          <p:nvPr/>
        </p:nvCxnSpPr>
        <p:spPr>
          <a:xfrm flipV="1">
            <a:off x="2528206" y="5719540"/>
            <a:ext cx="4631871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466D17E-1F86-7CF5-AE09-90CCCD015C5E}"/>
              </a:ext>
            </a:extLst>
          </p:cNvPr>
          <p:cNvSpPr txBox="1"/>
          <p:nvPr/>
        </p:nvSpPr>
        <p:spPr>
          <a:xfrm>
            <a:off x="7160077" y="5396373"/>
            <a:ext cx="1357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 </a:t>
            </a:r>
          </a:p>
          <a:p>
            <a:pPr algn="ctr"/>
            <a:r>
              <a:rPr lang="en-US" b="1" dirty="0"/>
              <a:t>OF USD</a:t>
            </a:r>
            <a:endParaRPr lang="en-GB" b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B847A2-5D2F-6C70-5547-2769268AE072}"/>
              </a:ext>
            </a:extLst>
          </p:cNvPr>
          <p:cNvCxnSpPr>
            <a:cxnSpLocks/>
          </p:cNvCxnSpPr>
          <p:nvPr/>
        </p:nvCxnSpPr>
        <p:spPr>
          <a:xfrm flipV="1">
            <a:off x="3127909" y="2505530"/>
            <a:ext cx="2962636" cy="269315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6F4C64D-3D6C-E1D2-10F8-1320D18E4BD4}"/>
              </a:ext>
            </a:extLst>
          </p:cNvPr>
          <p:cNvSpPr txBox="1"/>
          <p:nvPr/>
        </p:nvSpPr>
        <p:spPr>
          <a:xfrm>
            <a:off x="6098709" y="2144361"/>
            <a:ext cx="585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USD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E8F9D4-342F-2A16-BEF1-02F471D6919F}"/>
              </a:ext>
            </a:extLst>
          </p:cNvPr>
          <p:cNvSpPr txBox="1"/>
          <p:nvPr/>
        </p:nvSpPr>
        <p:spPr>
          <a:xfrm>
            <a:off x="783772" y="1750334"/>
            <a:ext cx="17117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EXCHANGE </a:t>
            </a:r>
          </a:p>
          <a:p>
            <a:pPr algn="ctr"/>
            <a:r>
              <a:rPr lang="en-US" b="1" dirty="0"/>
              <a:t>RATE </a:t>
            </a:r>
          </a:p>
          <a:p>
            <a:pPr algn="ctr"/>
            <a:r>
              <a:rPr lang="en-US" b="1" dirty="0"/>
              <a:t>(CNY per USD)</a:t>
            </a:r>
            <a:endParaRPr lang="en-GB" b="1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46A919A-39EF-B502-BB95-EF9A4C22EB5A}"/>
              </a:ext>
            </a:extLst>
          </p:cNvPr>
          <p:cNvCxnSpPr>
            <a:cxnSpLocks/>
          </p:cNvCxnSpPr>
          <p:nvPr/>
        </p:nvCxnSpPr>
        <p:spPr>
          <a:xfrm>
            <a:off x="3128295" y="2066308"/>
            <a:ext cx="1536709" cy="3128727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9813F32-B57F-9CC7-0668-9D111D7EB928}"/>
              </a:ext>
            </a:extLst>
          </p:cNvPr>
          <p:cNvSpPr txBox="1"/>
          <p:nvPr/>
        </p:nvSpPr>
        <p:spPr>
          <a:xfrm>
            <a:off x="4564511" y="5255727"/>
            <a:ext cx="615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USD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75E821-5280-6824-AC21-3696B76751B6}"/>
              </a:ext>
            </a:extLst>
          </p:cNvPr>
          <p:cNvCxnSpPr>
            <a:cxnSpLocks/>
          </p:cNvCxnSpPr>
          <p:nvPr/>
        </p:nvCxnSpPr>
        <p:spPr>
          <a:xfrm>
            <a:off x="4557918" y="2066307"/>
            <a:ext cx="1536709" cy="3128727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808A991-AE3A-851E-C8AC-401B95FB7FAC}"/>
              </a:ext>
            </a:extLst>
          </p:cNvPr>
          <p:cNvSpPr txBox="1"/>
          <p:nvPr/>
        </p:nvSpPr>
        <p:spPr>
          <a:xfrm>
            <a:off x="5973841" y="5255727"/>
            <a:ext cx="615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D</a:t>
            </a:r>
            <a:r>
              <a:rPr lang="en-US" b="1" baseline="-25000" dirty="0">
                <a:solidFill>
                  <a:schemeClr val="accent2">
                    <a:lumMod val="75000"/>
                  </a:schemeClr>
                </a:solidFill>
              </a:rPr>
              <a:t>USD</a:t>
            </a:r>
            <a:endParaRPr lang="en-GB" b="1" baseline="-25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93DB60-7AA0-28C8-D0F5-3BD08D688AD6}"/>
              </a:ext>
            </a:extLst>
          </p:cNvPr>
          <p:cNvSpPr txBox="1"/>
          <p:nvPr/>
        </p:nvSpPr>
        <p:spPr>
          <a:xfrm>
            <a:off x="4698254" y="5179737"/>
            <a:ext cx="274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2060"/>
                </a:solidFill>
              </a:rPr>
              <a:t>1</a:t>
            </a:r>
            <a:endParaRPr lang="en-GB" sz="1200" b="1" baseline="-25000" dirty="0">
              <a:solidFill>
                <a:srgbClr val="00206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14BA255-68FE-1F22-AA63-2F2FD7195A99}"/>
              </a:ext>
            </a:extLst>
          </p:cNvPr>
          <p:cNvSpPr txBox="1"/>
          <p:nvPr/>
        </p:nvSpPr>
        <p:spPr>
          <a:xfrm>
            <a:off x="6110889" y="5179353"/>
            <a:ext cx="274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GB" sz="1200" b="1" baseline="-25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F177B685-F157-0411-B7F5-698E4A077B79}"/>
              </a:ext>
            </a:extLst>
          </p:cNvPr>
          <p:cNvSpPr/>
          <p:nvPr/>
        </p:nvSpPr>
        <p:spPr>
          <a:xfrm>
            <a:off x="3711792" y="2182367"/>
            <a:ext cx="602299" cy="347991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97070BF-B122-12FD-91AF-FD40F1E88566}"/>
              </a:ext>
            </a:extLst>
          </p:cNvPr>
          <p:cNvGrpSpPr/>
          <p:nvPr/>
        </p:nvGrpSpPr>
        <p:grpSpPr>
          <a:xfrm>
            <a:off x="4093120" y="4142702"/>
            <a:ext cx="182880" cy="182880"/>
            <a:chOff x="7168243" y="1918607"/>
            <a:chExt cx="816428" cy="816428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B804423-38A8-7302-5FCC-10CCAE592172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B06C086-0B14-A2EB-034D-23DCE71E109C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58FF939-E4E8-2032-6C04-AB749B985EF7}"/>
              </a:ext>
            </a:extLst>
          </p:cNvPr>
          <p:cNvCxnSpPr>
            <a:cxnSpLocks/>
          </p:cNvCxnSpPr>
          <p:nvPr/>
        </p:nvCxnSpPr>
        <p:spPr>
          <a:xfrm flipH="1">
            <a:off x="2528206" y="3327874"/>
            <a:ext cx="264488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6DE7DF3-0F24-93DF-AC6F-87CE954AABB6}"/>
              </a:ext>
            </a:extLst>
          </p:cNvPr>
          <p:cNvCxnSpPr>
            <a:cxnSpLocks/>
          </p:cNvCxnSpPr>
          <p:nvPr/>
        </p:nvCxnSpPr>
        <p:spPr>
          <a:xfrm>
            <a:off x="4188912" y="4227751"/>
            <a:ext cx="0" cy="149178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3B1887A-1110-EBB8-00A9-DD216A582D4B}"/>
                  </a:ext>
                </a:extLst>
              </p:cNvPr>
              <p:cNvSpPr txBox="1"/>
              <p:nvPr/>
            </p:nvSpPr>
            <p:spPr>
              <a:xfrm>
                <a:off x="3929645" y="5759282"/>
                <a:ext cx="5071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b="0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b="0" i="1">
                              <a:latin typeface="Cambria Math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3B1887A-1110-EBB8-00A9-DD216A582D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645" y="5759282"/>
                <a:ext cx="507127" cy="369332"/>
              </a:xfrm>
              <a:prstGeom prst="rect">
                <a:avLst/>
              </a:prstGeom>
              <a:blipFill>
                <a:blip r:embed="R2687dc8fb3284b46"/>
                <a:stretch>
                  <a:fillRect l="-2410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5E7907C-04E9-469B-0AC4-2A10AA7B7702}"/>
                  </a:ext>
                </a:extLst>
              </p:cNvPr>
              <p:cNvSpPr txBox="1"/>
              <p:nvPr/>
            </p:nvSpPr>
            <p:spPr>
              <a:xfrm>
                <a:off x="1960367" y="3143208"/>
                <a:ext cx="5001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𝑋</m:t>
                      </m:r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en-US" b="0" i="1">
                              <a:latin typeface="Cambria Math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5E7907C-04E9-469B-0AC4-2A10AA7B77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0367" y="3143208"/>
                <a:ext cx="500182" cy="369332"/>
              </a:xfrm>
              <a:prstGeom prst="rect">
                <a:avLst/>
              </a:prstGeom>
              <a:blipFill>
                <a:blip r:embed="R3851d5fcc68c4e43"/>
                <a:stretch>
                  <a:fillRect l="-13415"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5EEC9DF8-97C1-DA44-1B4F-4C20BDB47BD2}"/>
              </a:ext>
            </a:extLst>
          </p:cNvPr>
          <p:cNvGrpSpPr/>
          <p:nvPr/>
        </p:nvGrpSpPr>
        <p:grpSpPr>
          <a:xfrm>
            <a:off x="5086659" y="3241363"/>
            <a:ext cx="182880" cy="182880"/>
            <a:chOff x="7168243" y="1918607"/>
            <a:chExt cx="816428" cy="816428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555B85C-EE3D-189A-EAC0-890F549F68E7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9D6C4CA-BA00-CE76-B77C-6FCE64DAA9E1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2DD030A-F09E-6BA1-1612-7D828D86E4E8}"/>
              </a:ext>
            </a:extLst>
          </p:cNvPr>
          <p:cNvCxnSpPr>
            <a:cxnSpLocks/>
          </p:cNvCxnSpPr>
          <p:nvPr/>
        </p:nvCxnSpPr>
        <p:spPr>
          <a:xfrm flipH="1">
            <a:off x="2528206" y="4235253"/>
            <a:ext cx="165500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748D635-EAEF-3DA7-4EC7-6F6A38D2D51C}"/>
                  </a:ext>
                </a:extLst>
              </p:cNvPr>
              <p:cNvSpPr txBox="1"/>
              <p:nvPr/>
            </p:nvSpPr>
            <p:spPr>
              <a:xfrm>
                <a:off x="1960367" y="4046430"/>
                <a:ext cx="500182" cy="375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𝑋</m:t>
                      </m:r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>
                              <a:latin typeface="Cambria Math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748D635-EAEF-3DA7-4EC7-6F6A38D2D5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0367" y="4046430"/>
                <a:ext cx="500182" cy="375424"/>
              </a:xfrm>
              <a:prstGeom prst="rect">
                <a:avLst/>
              </a:prstGeom>
              <a:blipFill>
                <a:blip r:embed="Rc23305e7390840bb"/>
                <a:stretch>
                  <a:fillRect l="-13415"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49D928E-A3A3-BDE1-BD0F-E24E624983CD}"/>
              </a:ext>
            </a:extLst>
          </p:cNvPr>
          <p:cNvCxnSpPr>
            <a:cxnSpLocks/>
          </p:cNvCxnSpPr>
          <p:nvPr/>
        </p:nvCxnSpPr>
        <p:spPr>
          <a:xfrm>
            <a:off x="5173093" y="3327874"/>
            <a:ext cx="0" cy="239166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02B8EC4-B1CD-EB9C-DC11-84A643BC315E}"/>
                  </a:ext>
                </a:extLst>
              </p:cNvPr>
              <p:cNvSpPr txBox="1"/>
              <p:nvPr/>
            </p:nvSpPr>
            <p:spPr>
              <a:xfrm>
                <a:off x="4923358" y="5760269"/>
                <a:ext cx="5071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b="0" i="1"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en-US" b="0" i="1">
                              <a:latin typeface="Cambria Math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02B8EC4-B1CD-EB9C-DC11-84A643BC31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3358" y="5760269"/>
                <a:ext cx="507127" cy="369332"/>
              </a:xfrm>
              <a:prstGeom prst="rect">
                <a:avLst/>
              </a:prstGeom>
              <a:blipFill>
                <a:blip r:embed="Rbb12984b8d094aab"/>
                <a:stretch>
                  <a:fillRect l="-24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Arrow: Right 39">
            <a:extLst>
              <a:ext uri="{FF2B5EF4-FFF2-40B4-BE49-F238E27FC236}">
                <a16:creationId xmlns:a16="http://schemas.microsoft.com/office/drawing/2014/main" id="{C8DF8760-A296-9A84-AF84-52425C52F520}"/>
              </a:ext>
            </a:extLst>
          </p:cNvPr>
          <p:cNvSpPr/>
          <p:nvPr/>
        </p:nvSpPr>
        <p:spPr>
          <a:xfrm>
            <a:off x="4189816" y="6161301"/>
            <a:ext cx="983276" cy="178065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80086E12-4FA7-4419-E40B-989F75FA10BA}"/>
              </a:ext>
            </a:extLst>
          </p:cNvPr>
          <p:cNvSpPr/>
          <p:nvPr/>
        </p:nvSpPr>
        <p:spPr>
          <a:xfrm rot="16200000">
            <a:off x="1354601" y="3691975"/>
            <a:ext cx="906268" cy="178065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B011B8A-259F-E46B-A56A-5D7D32BC7591}"/>
              </a:ext>
            </a:extLst>
          </p:cNvPr>
          <p:cNvSpPr txBox="1"/>
          <p:nvPr/>
        </p:nvSpPr>
        <p:spPr>
          <a:xfrm>
            <a:off x="2560864" y="3546155"/>
            <a:ext cx="1283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THE USD</a:t>
            </a:r>
          </a:p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APPRECIATES</a:t>
            </a:r>
          </a:p>
        </p:txBody>
      </p:sp>
    </p:spTree>
    <p:extLst>
      <p:ext uri="{BB962C8B-B14F-4D97-AF65-F5344CB8AC3E}">
        <p14:creationId xmlns:p14="http://schemas.microsoft.com/office/powerpoint/2010/main" val="1479575685"/>
      </p:ext>
    </p:extLst>
  </p:cSld>
  <p:clrMapOvr>
    <a:masterClrMapping/>
  </p:clrMapOvr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8E3C9-6CE2-B1A2-9A91-61C863509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3066"/>
          </a:xfrm>
        </p:spPr>
        <p:txBody>
          <a:bodyPr/>
          <a:lstStyle/>
          <a:p>
            <a:r>
              <a:rPr lang="en-US" dirty="0"/>
              <a:t>Forex: Decrease in Demand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C27D04C-44FB-3BCF-BD6A-0CBE2A540F58}"/>
              </a:ext>
            </a:extLst>
          </p:cNvPr>
          <p:cNvCxnSpPr>
            <a:cxnSpLocks/>
          </p:cNvCxnSpPr>
          <p:nvPr/>
        </p:nvCxnSpPr>
        <p:spPr>
          <a:xfrm flipV="1">
            <a:off x="2528206" y="1754417"/>
            <a:ext cx="0" cy="396512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65657ED-B1A8-888B-F938-2C3C3076777D}"/>
              </a:ext>
            </a:extLst>
          </p:cNvPr>
          <p:cNvCxnSpPr>
            <a:cxnSpLocks/>
          </p:cNvCxnSpPr>
          <p:nvPr/>
        </p:nvCxnSpPr>
        <p:spPr>
          <a:xfrm flipV="1">
            <a:off x="2528206" y="5719540"/>
            <a:ext cx="4631871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466D17E-1F86-7CF5-AE09-90CCCD015C5E}"/>
              </a:ext>
            </a:extLst>
          </p:cNvPr>
          <p:cNvSpPr txBox="1"/>
          <p:nvPr/>
        </p:nvSpPr>
        <p:spPr>
          <a:xfrm>
            <a:off x="7160077" y="5396373"/>
            <a:ext cx="1357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 </a:t>
            </a:r>
          </a:p>
          <a:p>
            <a:pPr algn="ctr"/>
            <a:r>
              <a:rPr lang="en-US" b="1" dirty="0"/>
              <a:t>OF USD</a:t>
            </a:r>
            <a:endParaRPr lang="en-GB" b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B847A2-5D2F-6C70-5547-2769268AE072}"/>
              </a:ext>
            </a:extLst>
          </p:cNvPr>
          <p:cNvCxnSpPr>
            <a:cxnSpLocks/>
          </p:cNvCxnSpPr>
          <p:nvPr/>
        </p:nvCxnSpPr>
        <p:spPr>
          <a:xfrm flipV="1">
            <a:off x="3127909" y="2505530"/>
            <a:ext cx="2962636" cy="269315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6F4C64D-3D6C-E1D2-10F8-1320D18E4BD4}"/>
              </a:ext>
            </a:extLst>
          </p:cNvPr>
          <p:cNvSpPr txBox="1"/>
          <p:nvPr/>
        </p:nvSpPr>
        <p:spPr>
          <a:xfrm>
            <a:off x="6098709" y="2144361"/>
            <a:ext cx="585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USD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E8F9D4-342F-2A16-BEF1-02F471D6919F}"/>
              </a:ext>
            </a:extLst>
          </p:cNvPr>
          <p:cNvSpPr txBox="1"/>
          <p:nvPr/>
        </p:nvSpPr>
        <p:spPr>
          <a:xfrm>
            <a:off x="783772" y="1750334"/>
            <a:ext cx="17117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EXCHANGE </a:t>
            </a:r>
          </a:p>
          <a:p>
            <a:pPr algn="ctr"/>
            <a:r>
              <a:rPr lang="en-US" b="1" dirty="0"/>
              <a:t>RATE </a:t>
            </a:r>
          </a:p>
          <a:p>
            <a:pPr algn="ctr"/>
            <a:r>
              <a:rPr lang="en-US" b="1" dirty="0"/>
              <a:t>(CNY per USD)</a:t>
            </a:r>
            <a:endParaRPr lang="en-GB" b="1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46A919A-39EF-B502-BB95-EF9A4C22EB5A}"/>
              </a:ext>
            </a:extLst>
          </p:cNvPr>
          <p:cNvCxnSpPr>
            <a:cxnSpLocks/>
          </p:cNvCxnSpPr>
          <p:nvPr/>
        </p:nvCxnSpPr>
        <p:spPr>
          <a:xfrm>
            <a:off x="3128295" y="2066308"/>
            <a:ext cx="1536709" cy="3128727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9813F32-B57F-9CC7-0668-9D111D7EB928}"/>
              </a:ext>
            </a:extLst>
          </p:cNvPr>
          <p:cNvSpPr txBox="1"/>
          <p:nvPr/>
        </p:nvSpPr>
        <p:spPr>
          <a:xfrm>
            <a:off x="4564511" y="5255727"/>
            <a:ext cx="615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D</a:t>
            </a:r>
            <a:r>
              <a:rPr lang="en-US" b="1" baseline="-25000" dirty="0">
                <a:solidFill>
                  <a:schemeClr val="accent2">
                    <a:lumMod val="75000"/>
                  </a:schemeClr>
                </a:solidFill>
              </a:rPr>
              <a:t>USD</a:t>
            </a:r>
            <a:endParaRPr lang="en-GB" b="1" baseline="-250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75E821-5280-6824-AC21-3696B76751B6}"/>
              </a:ext>
            </a:extLst>
          </p:cNvPr>
          <p:cNvCxnSpPr>
            <a:cxnSpLocks/>
          </p:cNvCxnSpPr>
          <p:nvPr/>
        </p:nvCxnSpPr>
        <p:spPr>
          <a:xfrm>
            <a:off x="4557918" y="2066307"/>
            <a:ext cx="1536709" cy="3128727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808A991-AE3A-851E-C8AC-401B95FB7FAC}"/>
              </a:ext>
            </a:extLst>
          </p:cNvPr>
          <p:cNvSpPr txBox="1"/>
          <p:nvPr/>
        </p:nvSpPr>
        <p:spPr>
          <a:xfrm>
            <a:off x="5973841" y="5255727"/>
            <a:ext cx="615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USD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93DB60-7AA0-28C8-D0F5-3BD08D688AD6}"/>
              </a:ext>
            </a:extLst>
          </p:cNvPr>
          <p:cNvSpPr txBox="1"/>
          <p:nvPr/>
        </p:nvSpPr>
        <p:spPr>
          <a:xfrm>
            <a:off x="4698254" y="5179737"/>
            <a:ext cx="274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GB" sz="1200" b="1" baseline="-25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14BA255-68FE-1F22-AA63-2F2FD7195A99}"/>
              </a:ext>
            </a:extLst>
          </p:cNvPr>
          <p:cNvSpPr txBox="1"/>
          <p:nvPr/>
        </p:nvSpPr>
        <p:spPr>
          <a:xfrm>
            <a:off x="6110889" y="5179353"/>
            <a:ext cx="274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2060"/>
                </a:solidFill>
              </a:rPr>
              <a:t>1</a:t>
            </a:r>
            <a:endParaRPr lang="en-GB" sz="1200" b="1" baseline="-25000" dirty="0">
              <a:solidFill>
                <a:srgbClr val="002060"/>
              </a:solidFill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F177B685-F157-0411-B7F5-698E4A077B79}"/>
              </a:ext>
            </a:extLst>
          </p:cNvPr>
          <p:cNvSpPr/>
          <p:nvPr/>
        </p:nvSpPr>
        <p:spPr>
          <a:xfrm rot="10800000">
            <a:off x="3711792" y="2182367"/>
            <a:ext cx="602299" cy="347991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97070BF-B122-12FD-91AF-FD40F1E88566}"/>
              </a:ext>
            </a:extLst>
          </p:cNvPr>
          <p:cNvGrpSpPr/>
          <p:nvPr/>
        </p:nvGrpSpPr>
        <p:grpSpPr>
          <a:xfrm>
            <a:off x="4093120" y="4142702"/>
            <a:ext cx="182880" cy="182880"/>
            <a:chOff x="7168243" y="1918607"/>
            <a:chExt cx="816428" cy="816428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B804423-38A8-7302-5FCC-10CCAE592172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B06C086-0B14-A2EB-034D-23DCE71E109C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58FF939-E4E8-2032-6C04-AB749B985EF7}"/>
              </a:ext>
            </a:extLst>
          </p:cNvPr>
          <p:cNvCxnSpPr>
            <a:cxnSpLocks/>
          </p:cNvCxnSpPr>
          <p:nvPr/>
        </p:nvCxnSpPr>
        <p:spPr>
          <a:xfrm flipH="1">
            <a:off x="2528206" y="3327874"/>
            <a:ext cx="264488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6DE7DF3-0F24-93DF-AC6F-87CE954AABB6}"/>
              </a:ext>
            </a:extLst>
          </p:cNvPr>
          <p:cNvCxnSpPr>
            <a:cxnSpLocks/>
          </p:cNvCxnSpPr>
          <p:nvPr/>
        </p:nvCxnSpPr>
        <p:spPr>
          <a:xfrm>
            <a:off x="4188912" y="4227751"/>
            <a:ext cx="0" cy="149178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3B1887A-1110-EBB8-00A9-DD216A582D4B}"/>
                  </a:ext>
                </a:extLst>
              </p:cNvPr>
              <p:cNvSpPr txBox="1"/>
              <p:nvPr/>
            </p:nvSpPr>
            <p:spPr>
              <a:xfrm>
                <a:off x="3929645" y="5759282"/>
                <a:ext cx="507127" cy="375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>
                              <a:latin typeface="Cambria Math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3B1887A-1110-EBB8-00A9-DD216A582D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645" y="5759282"/>
                <a:ext cx="507127" cy="375424"/>
              </a:xfrm>
              <a:prstGeom prst="rect">
                <a:avLst/>
              </a:prstGeom>
              <a:blipFill>
                <a:blip r:embed="R5d74b4a51b844436"/>
                <a:stretch>
                  <a:fillRect l="-24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5E7907C-04E9-469B-0AC4-2A10AA7B7702}"/>
                  </a:ext>
                </a:extLst>
              </p:cNvPr>
              <p:cNvSpPr txBox="1"/>
              <p:nvPr/>
            </p:nvSpPr>
            <p:spPr>
              <a:xfrm>
                <a:off x="1960367" y="3143208"/>
                <a:ext cx="500182" cy="375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𝑋</m:t>
                      </m:r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>
                              <a:latin typeface="Cambria Math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5E7907C-04E9-469B-0AC4-2A10AA7B77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0367" y="3143208"/>
                <a:ext cx="500182" cy="375424"/>
              </a:xfrm>
              <a:prstGeom prst="rect">
                <a:avLst/>
              </a:prstGeom>
              <a:blipFill>
                <a:blip r:embed="R82bfd7bab88040f1"/>
                <a:stretch>
                  <a:fillRect l="-13415"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5EEC9DF8-97C1-DA44-1B4F-4C20BDB47BD2}"/>
              </a:ext>
            </a:extLst>
          </p:cNvPr>
          <p:cNvGrpSpPr/>
          <p:nvPr/>
        </p:nvGrpSpPr>
        <p:grpSpPr>
          <a:xfrm>
            <a:off x="5086659" y="3241363"/>
            <a:ext cx="182880" cy="182880"/>
            <a:chOff x="7168243" y="1918607"/>
            <a:chExt cx="816428" cy="816428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555B85C-EE3D-189A-EAC0-890F549F68E7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9D6C4CA-BA00-CE76-B77C-6FCE64DAA9E1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2DD030A-F09E-6BA1-1612-7D828D86E4E8}"/>
              </a:ext>
            </a:extLst>
          </p:cNvPr>
          <p:cNvCxnSpPr>
            <a:cxnSpLocks/>
          </p:cNvCxnSpPr>
          <p:nvPr/>
        </p:nvCxnSpPr>
        <p:spPr>
          <a:xfrm flipH="1">
            <a:off x="2528206" y="4235253"/>
            <a:ext cx="165500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748D635-EAEF-3DA7-4EC7-6F6A38D2D51C}"/>
                  </a:ext>
                </a:extLst>
              </p:cNvPr>
              <p:cNvSpPr txBox="1"/>
              <p:nvPr/>
            </p:nvSpPr>
            <p:spPr>
              <a:xfrm>
                <a:off x="1960367" y="4046430"/>
                <a:ext cx="500182" cy="375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𝑋</m:t>
                      </m:r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>
                              <a:latin typeface="Cambria Math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748D635-EAEF-3DA7-4EC7-6F6A38D2D5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0367" y="4046430"/>
                <a:ext cx="500182" cy="375424"/>
              </a:xfrm>
              <a:prstGeom prst="rect">
                <a:avLst/>
              </a:prstGeom>
              <a:blipFill>
                <a:blip r:embed="R18f699393e6a4d7d"/>
                <a:stretch>
                  <a:fillRect l="-13415"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49D928E-A3A3-BDE1-BD0F-E24E624983CD}"/>
              </a:ext>
            </a:extLst>
          </p:cNvPr>
          <p:cNvCxnSpPr>
            <a:cxnSpLocks/>
          </p:cNvCxnSpPr>
          <p:nvPr/>
        </p:nvCxnSpPr>
        <p:spPr>
          <a:xfrm>
            <a:off x="5173093" y="3327874"/>
            <a:ext cx="0" cy="239166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02B8EC4-B1CD-EB9C-DC11-84A643BC315E}"/>
                  </a:ext>
                </a:extLst>
              </p:cNvPr>
              <p:cNvSpPr txBox="1"/>
              <p:nvPr/>
            </p:nvSpPr>
            <p:spPr>
              <a:xfrm>
                <a:off x="4923358" y="5760269"/>
                <a:ext cx="507127" cy="375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>
                              <a:latin typeface="Cambria Math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02B8EC4-B1CD-EB9C-DC11-84A643BC31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3358" y="5760269"/>
                <a:ext cx="507127" cy="375424"/>
              </a:xfrm>
              <a:prstGeom prst="rect">
                <a:avLst/>
              </a:prstGeom>
              <a:blipFill>
                <a:blip r:embed="R7bfbf9d7ac8c439c"/>
                <a:stretch>
                  <a:fillRect l="-2410"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Arrow: Right 39">
            <a:extLst>
              <a:ext uri="{FF2B5EF4-FFF2-40B4-BE49-F238E27FC236}">
                <a16:creationId xmlns:a16="http://schemas.microsoft.com/office/drawing/2014/main" id="{C8DF8760-A296-9A84-AF84-52425C52F520}"/>
              </a:ext>
            </a:extLst>
          </p:cNvPr>
          <p:cNvSpPr/>
          <p:nvPr/>
        </p:nvSpPr>
        <p:spPr>
          <a:xfrm rot="10800000">
            <a:off x="4189816" y="6161301"/>
            <a:ext cx="983276" cy="178065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80086E12-4FA7-4419-E40B-989F75FA10BA}"/>
              </a:ext>
            </a:extLst>
          </p:cNvPr>
          <p:cNvSpPr/>
          <p:nvPr/>
        </p:nvSpPr>
        <p:spPr>
          <a:xfrm rot="5400000">
            <a:off x="1354601" y="3691975"/>
            <a:ext cx="906268" cy="178065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B011B8A-259F-E46B-A56A-5D7D32BC7591}"/>
              </a:ext>
            </a:extLst>
          </p:cNvPr>
          <p:cNvSpPr txBox="1"/>
          <p:nvPr/>
        </p:nvSpPr>
        <p:spPr>
          <a:xfrm>
            <a:off x="2561667" y="3546155"/>
            <a:ext cx="12817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THE USD</a:t>
            </a:r>
          </a:p>
          <a:p>
            <a:pPr algn="ctr"/>
            <a:r>
              <a:rPr lang="en-US" sz="1400" b="1" dirty="0">
                <a:solidFill>
                  <a:srgbClr val="C00000"/>
                </a:solidFill>
              </a:rPr>
              <a:t>DEPRECIATES</a:t>
            </a:r>
          </a:p>
        </p:txBody>
      </p:sp>
    </p:spTree>
    <p:extLst>
      <p:ext uri="{BB962C8B-B14F-4D97-AF65-F5344CB8AC3E}">
        <p14:creationId xmlns:p14="http://schemas.microsoft.com/office/powerpoint/2010/main" val="2468298295"/>
      </p:ext>
    </p:extLst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8E3C9-6CE2-B1A2-9A91-61C863509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3066"/>
          </a:xfrm>
        </p:spPr>
        <p:txBody>
          <a:bodyPr/>
          <a:lstStyle/>
          <a:p>
            <a:r>
              <a:rPr lang="en-US" dirty="0"/>
              <a:t>Forex: Increase in Supply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C27D04C-44FB-3BCF-BD6A-0CBE2A540F58}"/>
              </a:ext>
            </a:extLst>
          </p:cNvPr>
          <p:cNvCxnSpPr>
            <a:cxnSpLocks/>
          </p:cNvCxnSpPr>
          <p:nvPr/>
        </p:nvCxnSpPr>
        <p:spPr>
          <a:xfrm flipV="1">
            <a:off x="2528206" y="1754417"/>
            <a:ext cx="0" cy="396512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65657ED-B1A8-888B-F938-2C3C3076777D}"/>
              </a:ext>
            </a:extLst>
          </p:cNvPr>
          <p:cNvCxnSpPr>
            <a:cxnSpLocks/>
          </p:cNvCxnSpPr>
          <p:nvPr/>
        </p:nvCxnSpPr>
        <p:spPr>
          <a:xfrm flipV="1">
            <a:off x="2528206" y="5719540"/>
            <a:ext cx="4631871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466D17E-1F86-7CF5-AE09-90CCCD015C5E}"/>
              </a:ext>
            </a:extLst>
          </p:cNvPr>
          <p:cNvSpPr txBox="1"/>
          <p:nvPr/>
        </p:nvSpPr>
        <p:spPr>
          <a:xfrm>
            <a:off x="7160077" y="5396373"/>
            <a:ext cx="1357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 </a:t>
            </a:r>
          </a:p>
          <a:p>
            <a:pPr algn="ctr"/>
            <a:r>
              <a:rPr lang="en-US" b="1" dirty="0"/>
              <a:t>OF USD</a:t>
            </a:r>
            <a:endParaRPr lang="en-GB" b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B847A2-5D2F-6C70-5547-2769268AE072}"/>
              </a:ext>
            </a:extLst>
          </p:cNvPr>
          <p:cNvCxnSpPr>
            <a:cxnSpLocks/>
          </p:cNvCxnSpPr>
          <p:nvPr/>
        </p:nvCxnSpPr>
        <p:spPr>
          <a:xfrm flipV="1">
            <a:off x="3517539" y="2315241"/>
            <a:ext cx="1541463" cy="256688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5E8F9D4-342F-2A16-BEF1-02F471D6919F}"/>
              </a:ext>
            </a:extLst>
          </p:cNvPr>
          <p:cNvSpPr txBox="1"/>
          <p:nvPr/>
        </p:nvSpPr>
        <p:spPr>
          <a:xfrm>
            <a:off x="783772" y="1750334"/>
            <a:ext cx="17117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EXCHANGE </a:t>
            </a:r>
          </a:p>
          <a:p>
            <a:pPr algn="ctr"/>
            <a:r>
              <a:rPr lang="en-US" b="1" dirty="0"/>
              <a:t>RATE </a:t>
            </a:r>
          </a:p>
          <a:p>
            <a:pPr algn="ctr"/>
            <a:r>
              <a:rPr lang="en-US" b="1" dirty="0"/>
              <a:t>(CNY per USD)</a:t>
            </a:r>
            <a:endParaRPr lang="en-GB" b="1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46A919A-39EF-B502-BB95-EF9A4C22EB5A}"/>
              </a:ext>
            </a:extLst>
          </p:cNvPr>
          <p:cNvCxnSpPr>
            <a:cxnSpLocks/>
          </p:cNvCxnSpPr>
          <p:nvPr/>
        </p:nvCxnSpPr>
        <p:spPr>
          <a:xfrm>
            <a:off x="3040474" y="2295407"/>
            <a:ext cx="3207632" cy="260574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9813F32-B57F-9CC7-0668-9D111D7EB928}"/>
              </a:ext>
            </a:extLst>
          </p:cNvPr>
          <p:cNvSpPr txBox="1"/>
          <p:nvPr/>
        </p:nvSpPr>
        <p:spPr>
          <a:xfrm>
            <a:off x="4985409" y="1878163"/>
            <a:ext cx="615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USD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08A991-AE3A-851E-C8AC-401B95FB7FAC}"/>
              </a:ext>
            </a:extLst>
          </p:cNvPr>
          <p:cNvSpPr txBox="1"/>
          <p:nvPr/>
        </p:nvSpPr>
        <p:spPr>
          <a:xfrm>
            <a:off x="6567424" y="1876479"/>
            <a:ext cx="615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4"/>
                </a:solidFill>
              </a:rPr>
              <a:t>S</a:t>
            </a:r>
            <a:r>
              <a:rPr lang="en-US" b="1" baseline="-25000" dirty="0">
                <a:solidFill>
                  <a:schemeClr val="accent4"/>
                </a:solidFill>
              </a:rPr>
              <a:t>USD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93DB60-7AA0-28C8-D0F5-3BD08D688AD6}"/>
              </a:ext>
            </a:extLst>
          </p:cNvPr>
          <p:cNvSpPr txBox="1"/>
          <p:nvPr/>
        </p:nvSpPr>
        <p:spPr>
          <a:xfrm>
            <a:off x="5119152" y="1802173"/>
            <a:ext cx="274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</a:rPr>
              <a:t>1</a:t>
            </a:r>
            <a:endParaRPr lang="en-GB" sz="1200" b="1" baseline="-25000" dirty="0">
              <a:solidFill>
                <a:srgbClr val="C0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14BA255-68FE-1F22-AA63-2F2FD7195A99}"/>
              </a:ext>
            </a:extLst>
          </p:cNvPr>
          <p:cNvSpPr txBox="1"/>
          <p:nvPr/>
        </p:nvSpPr>
        <p:spPr>
          <a:xfrm>
            <a:off x="6704472" y="1800105"/>
            <a:ext cx="274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4"/>
                </a:solidFill>
              </a:rPr>
              <a:t>2</a:t>
            </a:r>
            <a:endParaRPr lang="en-GB" sz="1200" b="1" baseline="-25000" dirty="0">
              <a:solidFill>
                <a:schemeClr val="accent4"/>
              </a:solidFill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F177B685-F157-0411-B7F5-698E4A077B79}"/>
              </a:ext>
            </a:extLst>
          </p:cNvPr>
          <p:cNvSpPr/>
          <p:nvPr/>
        </p:nvSpPr>
        <p:spPr>
          <a:xfrm>
            <a:off x="5393989" y="2363317"/>
            <a:ext cx="602299" cy="347991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97070BF-B122-12FD-91AF-FD40F1E88566}"/>
              </a:ext>
            </a:extLst>
          </p:cNvPr>
          <p:cNvGrpSpPr/>
          <p:nvPr/>
        </p:nvGrpSpPr>
        <p:grpSpPr>
          <a:xfrm>
            <a:off x="4303190" y="3321776"/>
            <a:ext cx="182880" cy="182880"/>
            <a:chOff x="7168243" y="1918607"/>
            <a:chExt cx="816428" cy="816428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B804423-38A8-7302-5FCC-10CCAE592172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B06C086-0B14-A2EB-034D-23DCE71E109C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6DE7DF3-0F24-93DF-AC6F-87CE954AABB6}"/>
              </a:ext>
            </a:extLst>
          </p:cNvPr>
          <p:cNvCxnSpPr>
            <a:cxnSpLocks/>
          </p:cNvCxnSpPr>
          <p:nvPr/>
        </p:nvCxnSpPr>
        <p:spPr>
          <a:xfrm>
            <a:off x="4403129" y="3411261"/>
            <a:ext cx="0" cy="230827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3B1887A-1110-EBB8-00A9-DD216A582D4B}"/>
                  </a:ext>
                </a:extLst>
              </p:cNvPr>
              <p:cNvSpPr txBox="1"/>
              <p:nvPr/>
            </p:nvSpPr>
            <p:spPr>
              <a:xfrm>
                <a:off x="4156601" y="5759282"/>
                <a:ext cx="5071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b="0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b="0" i="1">
                              <a:latin typeface="Cambria Math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3B1887A-1110-EBB8-00A9-DD216A582D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6601" y="5759282"/>
                <a:ext cx="507127" cy="369332"/>
              </a:xfrm>
              <a:prstGeom prst="rect">
                <a:avLst/>
              </a:prstGeom>
              <a:blipFill>
                <a:blip r:embed="R70b88e7569d04f41"/>
                <a:stretch>
                  <a:fillRect l="-2410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2DD030A-F09E-6BA1-1612-7D828D86E4E8}"/>
              </a:ext>
            </a:extLst>
          </p:cNvPr>
          <p:cNvCxnSpPr>
            <a:cxnSpLocks/>
          </p:cNvCxnSpPr>
          <p:nvPr/>
        </p:nvCxnSpPr>
        <p:spPr>
          <a:xfrm flipH="1">
            <a:off x="2528206" y="3411261"/>
            <a:ext cx="182920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02B8EC4-B1CD-EB9C-DC11-84A643BC315E}"/>
                  </a:ext>
                </a:extLst>
              </p:cNvPr>
              <p:cNvSpPr txBox="1"/>
              <p:nvPr/>
            </p:nvSpPr>
            <p:spPr>
              <a:xfrm>
                <a:off x="5189938" y="5760269"/>
                <a:ext cx="5071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b="0" i="1"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en-US" b="0" i="1">
                              <a:latin typeface="Cambria Math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02B8EC4-B1CD-EB9C-DC11-84A643BC31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9938" y="5760269"/>
                <a:ext cx="507127" cy="369332"/>
              </a:xfrm>
              <a:prstGeom prst="rect">
                <a:avLst/>
              </a:prstGeom>
              <a:blipFill>
                <a:blip r:embed="R52400d3a53c44191"/>
                <a:stretch>
                  <a:fillRect l="-1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Arrow: Right 39">
            <a:extLst>
              <a:ext uri="{FF2B5EF4-FFF2-40B4-BE49-F238E27FC236}">
                <a16:creationId xmlns:a16="http://schemas.microsoft.com/office/drawing/2014/main" id="{C8DF8760-A296-9A84-AF84-52425C52F520}"/>
              </a:ext>
            </a:extLst>
          </p:cNvPr>
          <p:cNvSpPr/>
          <p:nvPr/>
        </p:nvSpPr>
        <p:spPr>
          <a:xfrm>
            <a:off x="4416771" y="6161301"/>
            <a:ext cx="1025609" cy="178065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B011B8A-259F-E46B-A56A-5D7D32BC7591}"/>
              </a:ext>
            </a:extLst>
          </p:cNvPr>
          <p:cNvSpPr txBox="1"/>
          <p:nvPr/>
        </p:nvSpPr>
        <p:spPr>
          <a:xfrm>
            <a:off x="2561667" y="3546155"/>
            <a:ext cx="12817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THE USD</a:t>
            </a:r>
          </a:p>
          <a:p>
            <a:pPr algn="ctr"/>
            <a:r>
              <a:rPr lang="en-US" sz="1400" b="1" dirty="0">
                <a:solidFill>
                  <a:srgbClr val="C00000"/>
                </a:solidFill>
              </a:rPr>
              <a:t>DEPRECIATES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BEE4E0-BC34-1868-405C-55E51CAE8C79}"/>
              </a:ext>
            </a:extLst>
          </p:cNvPr>
          <p:cNvSpPr txBox="1"/>
          <p:nvPr/>
        </p:nvSpPr>
        <p:spPr>
          <a:xfrm>
            <a:off x="6268127" y="4886395"/>
            <a:ext cx="615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USD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6E009D4-6B13-E052-0868-7B9F6391D412}"/>
              </a:ext>
            </a:extLst>
          </p:cNvPr>
          <p:cNvCxnSpPr>
            <a:cxnSpLocks/>
          </p:cNvCxnSpPr>
          <p:nvPr/>
        </p:nvCxnSpPr>
        <p:spPr>
          <a:xfrm flipV="1">
            <a:off x="5059002" y="2323485"/>
            <a:ext cx="1541463" cy="2566889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49D928E-A3A3-BDE1-BD0F-E24E624983CD}"/>
              </a:ext>
            </a:extLst>
          </p:cNvPr>
          <p:cNvCxnSpPr>
            <a:cxnSpLocks/>
          </p:cNvCxnSpPr>
          <p:nvPr/>
        </p:nvCxnSpPr>
        <p:spPr>
          <a:xfrm>
            <a:off x="5444280" y="4247259"/>
            <a:ext cx="0" cy="147227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EEC9DF8-97C1-DA44-1B4F-4C20BDB47BD2}"/>
              </a:ext>
            </a:extLst>
          </p:cNvPr>
          <p:cNvGrpSpPr/>
          <p:nvPr/>
        </p:nvGrpSpPr>
        <p:grpSpPr>
          <a:xfrm>
            <a:off x="5355122" y="4145967"/>
            <a:ext cx="182880" cy="182880"/>
            <a:chOff x="7168243" y="1918607"/>
            <a:chExt cx="816428" cy="816428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555B85C-EE3D-189A-EAC0-890F549F68E7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9D6C4CA-BA00-CE76-B77C-6FCE64DAA9E1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58FF939-E4E8-2032-6C04-AB749B985EF7}"/>
              </a:ext>
            </a:extLst>
          </p:cNvPr>
          <p:cNvCxnSpPr>
            <a:cxnSpLocks/>
          </p:cNvCxnSpPr>
          <p:nvPr/>
        </p:nvCxnSpPr>
        <p:spPr>
          <a:xfrm flipH="1">
            <a:off x="2546604" y="4244475"/>
            <a:ext cx="289577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AA2DFF5-3B48-EC3C-2415-3FCD460E2077}"/>
                  </a:ext>
                </a:extLst>
              </p:cNvPr>
              <p:cNvSpPr txBox="1"/>
              <p:nvPr/>
            </p:nvSpPr>
            <p:spPr>
              <a:xfrm>
                <a:off x="1960367" y="3225504"/>
                <a:ext cx="500182" cy="375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𝑋</m:t>
                      </m:r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>
                              <a:latin typeface="Cambria Math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AA2DFF5-3B48-EC3C-2415-3FCD460E20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0367" y="3225504"/>
                <a:ext cx="500182" cy="375424"/>
              </a:xfrm>
              <a:prstGeom prst="rect">
                <a:avLst/>
              </a:prstGeom>
              <a:blipFill>
                <a:blip r:embed="R663ab696623042e9"/>
                <a:stretch>
                  <a:fillRect l="-134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8928845-23DE-696D-4262-9FDC5AB4FC00}"/>
                  </a:ext>
                </a:extLst>
              </p:cNvPr>
              <p:cNvSpPr txBox="1"/>
              <p:nvPr/>
            </p:nvSpPr>
            <p:spPr>
              <a:xfrm>
                <a:off x="1960367" y="4055574"/>
                <a:ext cx="500182" cy="375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𝑋</m:t>
                      </m:r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>
                              <a:latin typeface="Cambria Math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8928845-23DE-696D-4262-9FDC5AB4FC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0367" y="4055574"/>
                <a:ext cx="500182" cy="375424"/>
              </a:xfrm>
              <a:prstGeom prst="rect">
                <a:avLst/>
              </a:prstGeom>
              <a:blipFill>
                <a:blip r:embed="R918f1b86ae6741aa"/>
                <a:stretch>
                  <a:fillRect l="-134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row: Right 14">
            <a:extLst>
              <a:ext uri="{FF2B5EF4-FFF2-40B4-BE49-F238E27FC236}">
                <a16:creationId xmlns:a16="http://schemas.microsoft.com/office/drawing/2014/main" id="{835F2778-ACCB-EEF0-DDC6-6DB0BC189EE1}"/>
              </a:ext>
            </a:extLst>
          </p:cNvPr>
          <p:cNvSpPr/>
          <p:nvPr/>
        </p:nvSpPr>
        <p:spPr>
          <a:xfrm rot="5400000">
            <a:off x="1370797" y="3738836"/>
            <a:ext cx="833212" cy="178065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874981"/>
      </p:ext>
    </p:extLst>
  </p:cSld>
  <p:clrMapOvr>
    <a:masterClrMapping/>
  </p:clrMapOvr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8E3C9-6CE2-B1A2-9A91-61C863509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3066"/>
          </a:xfrm>
        </p:spPr>
        <p:txBody>
          <a:bodyPr/>
          <a:lstStyle/>
          <a:p>
            <a:r>
              <a:rPr lang="en-US" dirty="0"/>
              <a:t>Forex: Decrease in Supply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C27D04C-44FB-3BCF-BD6A-0CBE2A540F58}"/>
              </a:ext>
            </a:extLst>
          </p:cNvPr>
          <p:cNvCxnSpPr>
            <a:cxnSpLocks/>
          </p:cNvCxnSpPr>
          <p:nvPr/>
        </p:nvCxnSpPr>
        <p:spPr>
          <a:xfrm flipV="1">
            <a:off x="2528206" y="1754417"/>
            <a:ext cx="0" cy="396512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65657ED-B1A8-888B-F938-2C3C3076777D}"/>
              </a:ext>
            </a:extLst>
          </p:cNvPr>
          <p:cNvCxnSpPr>
            <a:cxnSpLocks/>
          </p:cNvCxnSpPr>
          <p:nvPr/>
        </p:nvCxnSpPr>
        <p:spPr>
          <a:xfrm flipV="1">
            <a:off x="2528206" y="5719540"/>
            <a:ext cx="4631871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466D17E-1F86-7CF5-AE09-90CCCD015C5E}"/>
              </a:ext>
            </a:extLst>
          </p:cNvPr>
          <p:cNvSpPr txBox="1"/>
          <p:nvPr/>
        </p:nvSpPr>
        <p:spPr>
          <a:xfrm>
            <a:off x="7160077" y="5396373"/>
            <a:ext cx="1357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 </a:t>
            </a:r>
          </a:p>
          <a:p>
            <a:pPr algn="ctr"/>
            <a:r>
              <a:rPr lang="en-US" b="1" dirty="0"/>
              <a:t>OF USD</a:t>
            </a:r>
            <a:endParaRPr lang="en-GB" b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B847A2-5D2F-6C70-5547-2769268AE072}"/>
              </a:ext>
            </a:extLst>
          </p:cNvPr>
          <p:cNvCxnSpPr>
            <a:cxnSpLocks/>
          </p:cNvCxnSpPr>
          <p:nvPr/>
        </p:nvCxnSpPr>
        <p:spPr>
          <a:xfrm flipV="1">
            <a:off x="3517539" y="2315241"/>
            <a:ext cx="1541463" cy="2566889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5E8F9D4-342F-2A16-BEF1-02F471D6919F}"/>
              </a:ext>
            </a:extLst>
          </p:cNvPr>
          <p:cNvSpPr txBox="1"/>
          <p:nvPr/>
        </p:nvSpPr>
        <p:spPr>
          <a:xfrm>
            <a:off x="783772" y="1750334"/>
            <a:ext cx="17117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EXCHANGE </a:t>
            </a:r>
          </a:p>
          <a:p>
            <a:pPr algn="ctr"/>
            <a:r>
              <a:rPr lang="en-US" b="1" dirty="0"/>
              <a:t>RATE </a:t>
            </a:r>
          </a:p>
          <a:p>
            <a:pPr algn="ctr"/>
            <a:r>
              <a:rPr lang="en-US" b="1" dirty="0"/>
              <a:t>(CNY per USD)</a:t>
            </a:r>
            <a:endParaRPr lang="en-GB" b="1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46A919A-39EF-B502-BB95-EF9A4C22EB5A}"/>
              </a:ext>
            </a:extLst>
          </p:cNvPr>
          <p:cNvCxnSpPr>
            <a:cxnSpLocks/>
          </p:cNvCxnSpPr>
          <p:nvPr/>
        </p:nvCxnSpPr>
        <p:spPr>
          <a:xfrm>
            <a:off x="3040474" y="2295407"/>
            <a:ext cx="3207632" cy="260574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9813F32-B57F-9CC7-0668-9D111D7EB928}"/>
              </a:ext>
            </a:extLst>
          </p:cNvPr>
          <p:cNvSpPr txBox="1"/>
          <p:nvPr/>
        </p:nvSpPr>
        <p:spPr>
          <a:xfrm>
            <a:off x="4985409" y="1878163"/>
            <a:ext cx="615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4"/>
                </a:solidFill>
              </a:rPr>
              <a:t>S</a:t>
            </a:r>
            <a:r>
              <a:rPr lang="en-US" b="1" baseline="-25000" dirty="0">
                <a:solidFill>
                  <a:schemeClr val="accent4"/>
                </a:solidFill>
              </a:rPr>
              <a:t>USD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08A991-AE3A-851E-C8AC-401B95FB7FAC}"/>
              </a:ext>
            </a:extLst>
          </p:cNvPr>
          <p:cNvSpPr txBox="1"/>
          <p:nvPr/>
        </p:nvSpPr>
        <p:spPr>
          <a:xfrm>
            <a:off x="6567424" y="1876479"/>
            <a:ext cx="615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USD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93DB60-7AA0-28C8-D0F5-3BD08D688AD6}"/>
              </a:ext>
            </a:extLst>
          </p:cNvPr>
          <p:cNvSpPr txBox="1"/>
          <p:nvPr/>
        </p:nvSpPr>
        <p:spPr>
          <a:xfrm>
            <a:off x="5119152" y="1802173"/>
            <a:ext cx="274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4"/>
                </a:solidFill>
              </a:rPr>
              <a:t>2</a:t>
            </a:r>
            <a:endParaRPr lang="en-GB" sz="1200" b="1" baseline="-25000" dirty="0">
              <a:solidFill>
                <a:schemeClr val="accent4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14BA255-68FE-1F22-AA63-2F2FD7195A99}"/>
              </a:ext>
            </a:extLst>
          </p:cNvPr>
          <p:cNvSpPr txBox="1"/>
          <p:nvPr/>
        </p:nvSpPr>
        <p:spPr>
          <a:xfrm>
            <a:off x="6704472" y="1800105"/>
            <a:ext cx="274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</a:rPr>
              <a:t>1</a:t>
            </a:r>
            <a:endParaRPr lang="en-GB" sz="1200" b="1" baseline="-25000" dirty="0">
              <a:solidFill>
                <a:srgbClr val="C00000"/>
              </a:solidFill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F177B685-F157-0411-B7F5-698E4A077B79}"/>
              </a:ext>
            </a:extLst>
          </p:cNvPr>
          <p:cNvSpPr/>
          <p:nvPr/>
        </p:nvSpPr>
        <p:spPr>
          <a:xfrm rot="10800000">
            <a:off x="5393989" y="2363317"/>
            <a:ext cx="602299" cy="347991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97070BF-B122-12FD-91AF-FD40F1E88566}"/>
              </a:ext>
            </a:extLst>
          </p:cNvPr>
          <p:cNvGrpSpPr/>
          <p:nvPr/>
        </p:nvGrpSpPr>
        <p:grpSpPr>
          <a:xfrm>
            <a:off x="4303190" y="3321776"/>
            <a:ext cx="182880" cy="182880"/>
            <a:chOff x="7168243" y="1918607"/>
            <a:chExt cx="816428" cy="816428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B804423-38A8-7302-5FCC-10CCAE592172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B06C086-0B14-A2EB-034D-23DCE71E109C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6DE7DF3-0F24-93DF-AC6F-87CE954AABB6}"/>
              </a:ext>
            </a:extLst>
          </p:cNvPr>
          <p:cNvCxnSpPr>
            <a:cxnSpLocks/>
          </p:cNvCxnSpPr>
          <p:nvPr/>
        </p:nvCxnSpPr>
        <p:spPr>
          <a:xfrm>
            <a:off x="4403129" y="3411261"/>
            <a:ext cx="0" cy="230827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3B1887A-1110-EBB8-00A9-DD216A582D4B}"/>
                  </a:ext>
                </a:extLst>
              </p:cNvPr>
              <p:cNvSpPr txBox="1"/>
              <p:nvPr/>
            </p:nvSpPr>
            <p:spPr>
              <a:xfrm>
                <a:off x="4156601" y="5759282"/>
                <a:ext cx="507127" cy="375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>
                              <a:latin typeface="Cambria Math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3B1887A-1110-EBB8-00A9-DD216A582D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6601" y="5759282"/>
                <a:ext cx="507127" cy="375424"/>
              </a:xfrm>
              <a:prstGeom prst="rect">
                <a:avLst/>
              </a:prstGeom>
              <a:blipFill>
                <a:blip r:embed="R856c8c7bd1ca4b9f"/>
                <a:stretch>
                  <a:fillRect l="-24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2DD030A-F09E-6BA1-1612-7D828D86E4E8}"/>
              </a:ext>
            </a:extLst>
          </p:cNvPr>
          <p:cNvCxnSpPr>
            <a:cxnSpLocks/>
          </p:cNvCxnSpPr>
          <p:nvPr/>
        </p:nvCxnSpPr>
        <p:spPr>
          <a:xfrm flipH="1">
            <a:off x="2528206" y="3411261"/>
            <a:ext cx="182920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02B8EC4-B1CD-EB9C-DC11-84A643BC315E}"/>
                  </a:ext>
                </a:extLst>
              </p:cNvPr>
              <p:cNvSpPr txBox="1"/>
              <p:nvPr/>
            </p:nvSpPr>
            <p:spPr>
              <a:xfrm>
                <a:off x="5189938" y="5760269"/>
                <a:ext cx="507127" cy="375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>
                              <a:latin typeface="Cambria Math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02B8EC4-B1CD-EB9C-DC11-84A643BC31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9938" y="5760269"/>
                <a:ext cx="507127" cy="375424"/>
              </a:xfrm>
              <a:prstGeom prst="rect">
                <a:avLst/>
              </a:prstGeom>
              <a:blipFill>
                <a:blip r:embed="R3f1dff109fc949ac"/>
                <a:stretch>
                  <a:fillRect l="-1190"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Arrow: Right 39">
            <a:extLst>
              <a:ext uri="{FF2B5EF4-FFF2-40B4-BE49-F238E27FC236}">
                <a16:creationId xmlns:a16="http://schemas.microsoft.com/office/drawing/2014/main" id="{C8DF8760-A296-9A84-AF84-52425C52F520}"/>
              </a:ext>
            </a:extLst>
          </p:cNvPr>
          <p:cNvSpPr/>
          <p:nvPr/>
        </p:nvSpPr>
        <p:spPr>
          <a:xfrm rot="10800000">
            <a:off x="4416771" y="6161301"/>
            <a:ext cx="1025609" cy="178065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B011B8A-259F-E46B-A56A-5D7D32BC7591}"/>
              </a:ext>
            </a:extLst>
          </p:cNvPr>
          <p:cNvSpPr txBox="1"/>
          <p:nvPr/>
        </p:nvSpPr>
        <p:spPr>
          <a:xfrm>
            <a:off x="2560866" y="3546155"/>
            <a:ext cx="1283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THE USD</a:t>
            </a:r>
          </a:p>
          <a:p>
            <a:pPr algn="ctr"/>
            <a:r>
              <a:rPr lang="en-US" sz="1400" b="1">
                <a:solidFill>
                  <a:schemeClr val="accent2">
                    <a:lumMod val="75000"/>
                  </a:schemeClr>
                </a:solidFill>
              </a:rPr>
              <a:t>APPRECIATES</a:t>
            </a:r>
            <a:endParaRPr lang="en-US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BEE4E0-BC34-1868-405C-55E51CAE8C79}"/>
              </a:ext>
            </a:extLst>
          </p:cNvPr>
          <p:cNvSpPr txBox="1"/>
          <p:nvPr/>
        </p:nvSpPr>
        <p:spPr>
          <a:xfrm>
            <a:off x="6268127" y="4886395"/>
            <a:ext cx="615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USD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6E009D4-6B13-E052-0868-7B9F6391D412}"/>
              </a:ext>
            </a:extLst>
          </p:cNvPr>
          <p:cNvCxnSpPr>
            <a:cxnSpLocks/>
          </p:cNvCxnSpPr>
          <p:nvPr/>
        </p:nvCxnSpPr>
        <p:spPr>
          <a:xfrm flipV="1">
            <a:off x="5059002" y="2323485"/>
            <a:ext cx="1541463" cy="256688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49D928E-A3A3-BDE1-BD0F-E24E624983CD}"/>
              </a:ext>
            </a:extLst>
          </p:cNvPr>
          <p:cNvCxnSpPr>
            <a:cxnSpLocks/>
          </p:cNvCxnSpPr>
          <p:nvPr/>
        </p:nvCxnSpPr>
        <p:spPr>
          <a:xfrm>
            <a:off x="5444280" y="4247259"/>
            <a:ext cx="0" cy="147227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EEC9DF8-97C1-DA44-1B4F-4C20BDB47BD2}"/>
              </a:ext>
            </a:extLst>
          </p:cNvPr>
          <p:cNvGrpSpPr/>
          <p:nvPr/>
        </p:nvGrpSpPr>
        <p:grpSpPr>
          <a:xfrm>
            <a:off x="5355122" y="4145967"/>
            <a:ext cx="182880" cy="182880"/>
            <a:chOff x="7168243" y="1918607"/>
            <a:chExt cx="816428" cy="816428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555B85C-EE3D-189A-EAC0-890F549F68E7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9D6C4CA-BA00-CE76-B77C-6FCE64DAA9E1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58FF939-E4E8-2032-6C04-AB749B985EF7}"/>
              </a:ext>
            </a:extLst>
          </p:cNvPr>
          <p:cNvCxnSpPr>
            <a:cxnSpLocks/>
          </p:cNvCxnSpPr>
          <p:nvPr/>
        </p:nvCxnSpPr>
        <p:spPr>
          <a:xfrm flipH="1">
            <a:off x="2546604" y="4244475"/>
            <a:ext cx="289577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AA2DFF5-3B48-EC3C-2415-3FCD460E2077}"/>
                  </a:ext>
                </a:extLst>
              </p:cNvPr>
              <p:cNvSpPr txBox="1"/>
              <p:nvPr/>
            </p:nvSpPr>
            <p:spPr>
              <a:xfrm>
                <a:off x="1960367" y="3225504"/>
                <a:ext cx="500182" cy="375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𝑋</m:t>
                      </m:r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>
                              <a:latin typeface="Cambria Math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AA2DFF5-3B48-EC3C-2415-3FCD460E20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0367" y="3225504"/>
                <a:ext cx="500182" cy="375424"/>
              </a:xfrm>
              <a:prstGeom prst="rect">
                <a:avLst/>
              </a:prstGeom>
              <a:blipFill>
                <a:blip r:embed="Rcc9231e3ffcf4c08"/>
                <a:stretch>
                  <a:fillRect l="-134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8928845-23DE-696D-4262-9FDC5AB4FC00}"/>
                  </a:ext>
                </a:extLst>
              </p:cNvPr>
              <p:cNvSpPr txBox="1"/>
              <p:nvPr/>
            </p:nvSpPr>
            <p:spPr>
              <a:xfrm>
                <a:off x="1960367" y="4055574"/>
                <a:ext cx="500182" cy="375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𝑋</m:t>
                      </m:r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>
                              <a:latin typeface="Cambria Math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8928845-23DE-696D-4262-9FDC5AB4FC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0367" y="4055574"/>
                <a:ext cx="500182" cy="375424"/>
              </a:xfrm>
              <a:prstGeom prst="rect">
                <a:avLst/>
              </a:prstGeom>
              <a:blipFill>
                <a:blip r:embed="R9813d7566b5b4fd6"/>
                <a:stretch>
                  <a:fillRect l="-134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row: Right 14">
            <a:extLst>
              <a:ext uri="{FF2B5EF4-FFF2-40B4-BE49-F238E27FC236}">
                <a16:creationId xmlns:a16="http://schemas.microsoft.com/office/drawing/2014/main" id="{835F2778-ACCB-EEF0-DDC6-6DB0BC189EE1}"/>
              </a:ext>
            </a:extLst>
          </p:cNvPr>
          <p:cNvSpPr/>
          <p:nvPr/>
        </p:nvSpPr>
        <p:spPr>
          <a:xfrm rot="16200000">
            <a:off x="1370797" y="3738836"/>
            <a:ext cx="833212" cy="178065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514249"/>
      </p:ext>
    </p:extLst>
  </p:cSld>
  <p:clrMapOvr>
    <a:masterClrMapping/>
  </p:clrMapOvr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512" y="732064"/>
            <a:ext cx="8596668" cy="729343"/>
          </a:xfrm>
        </p:spPr>
        <p:txBody>
          <a:bodyPr/>
          <a:lstStyle/>
          <a:p>
            <a:r>
              <a:rPr lang="en-GB" dirty="0"/>
              <a:t>Consequences of a Depreciation</a:t>
            </a:r>
          </a:p>
        </p:txBody>
      </p:sp>
      <p:cxnSp>
        <p:nvCxnSpPr>
          <p:cNvPr id="68" name="Straight Arrow Connector 67"/>
          <p:cNvCxnSpPr/>
          <p:nvPr/>
        </p:nvCxnSpPr>
        <p:spPr>
          <a:xfrm flipV="1">
            <a:off x="2201635" y="1943102"/>
            <a:ext cx="0" cy="396512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V="1">
            <a:off x="2201635" y="5908225"/>
            <a:ext cx="4631871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1183821" y="1989410"/>
            <a:ext cx="985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PRICE LEVEL</a:t>
            </a:r>
            <a:endParaRPr lang="en-GB" b="1" dirty="0"/>
          </a:p>
        </p:txBody>
      </p:sp>
      <p:cxnSp>
        <p:nvCxnSpPr>
          <p:cNvPr id="72" name="Straight Connector 71"/>
          <p:cNvCxnSpPr>
            <a:cxnSpLocks/>
          </p:cNvCxnSpPr>
          <p:nvPr/>
        </p:nvCxnSpPr>
        <p:spPr>
          <a:xfrm flipV="1">
            <a:off x="3809897" y="2413277"/>
            <a:ext cx="1520288" cy="292125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535136" y="2413278"/>
            <a:ext cx="2338695" cy="2925158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5332173" y="204301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SRAS</a:t>
            </a:r>
            <a:r>
              <a:rPr lang="en-US" b="1" baseline="-25000" dirty="0">
                <a:solidFill>
                  <a:srgbClr val="C00000"/>
                </a:solidFill>
              </a:rPr>
              <a:t>1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024593" y="534654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AD</a:t>
            </a:r>
            <a:r>
              <a:rPr lang="en-US" b="1" baseline="-25000" dirty="0">
                <a:solidFill>
                  <a:srgbClr val="002060"/>
                </a:solidFill>
              </a:rPr>
              <a:t>1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cxnSp>
        <p:nvCxnSpPr>
          <p:cNvPr id="79" name="Straight Connector 78"/>
          <p:cNvCxnSpPr>
            <a:cxnSpLocks/>
          </p:cNvCxnSpPr>
          <p:nvPr/>
        </p:nvCxnSpPr>
        <p:spPr>
          <a:xfrm flipH="1">
            <a:off x="2201635" y="2871031"/>
            <a:ext cx="170053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cxnSpLocks/>
          </p:cNvCxnSpPr>
          <p:nvPr/>
        </p:nvCxnSpPr>
        <p:spPr>
          <a:xfrm>
            <a:off x="4365269" y="4268493"/>
            <a:ext cx="0" cy="163105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4143990" y="5952150"/>
                <a:ext cx="457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3990" y="5952150"/>
                <a:ext cx="457176" cy="369332"/>
              </a:xfrm>
              <a:prstGeom prst="rect">
                <a:avLst/>
              </a:prstGeom>
              <a:blipFill>
                <a:blip r:embed="R28e055866f2147b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3" name="Straight Connector 82"/>
          <p:cNvCxnSpPr/>
          <p:nvPr/>
        </p:nvCxnSpPr>
        <p:spPr>
          <a:xfrm>
            <a:off x="2878967" y="2413278"/>
            <a:ext cx="2338695" cy="292515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5883762" y="5357361"/>
            <a:ext cx="569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AD</a:t>
            </a:r>
            <a:r>
              <a:rPr lang="en-US" b="1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GB" b="1" baseline="-250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89" name="Straight Connector 88"/>
          <p:cNvCxnSpPr>
            <a:cxnSpLocks/>
          </p:cNvCxnSpPr>
          <p:nvPr/>
        </p:nvCxnSpPr>
        <p:spPr>
          <a:xfrm flipH="1">
            <a:off x="2201635" y="4266111"/>
            <a:ext cx="216353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3673688" y="5952150"/>
                <a:ext cx="4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3688" y="5952150"/>
                <a:ext cx="462498" cy="369332"/>
              </a:xfrm>
              <a:prstGeom prst="rect">
                <a:avLst/>
              </a:prstGeom>
              <a:blipFill>
                <a:blip r:embed="Rbe3f89f053914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Arrow 10"/>
          <p:cNvSpPr/>
          <p:nvPr/>
        </p:nvSpPr>
        <p:spPr>
          <a:xfrm rot="10800000">
            <a:off x="3904936" y="6360545"/>
            <a:ext cx="460229" cy="177528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ight Arrow 92"/>
          <p:cNvSpPr/>
          <p:nvPr/>
        </p:nvSpPr>
        <p:spPr>
          <a:xfrm>
            <a:off x="3247212" y="2527852"/>
            <a:ext cx="286429" cy="241196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C1168D-683E-B2E8-D09A-BFD51BE80627}"/>
              </a:ext>
            </a:extLst>
          </p:cNvPr>
          <p:cNvSpPr txBox="1"/>
          <p:nvPr/>
        </p:nvSpPr>
        <p:spPr>
          <a:xfrm>
            <a:off x="6833506" y="5723558"/>
            <a:ext cx="1232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REAL GDP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956991-B215-8B3C-0990-A3CC59323F03}"/>
              </a:ext>
            </a:extLst>
          </p:cNvPr>
          <p:cNvSpPr/>
          <p:nvPr/>
        </p:nvSpPr>
        <p:spPr>
          <a:xfrm>
            <a:off x="5739290" y="3209298"/>
            <a:ext cx="2798079" cy="1102352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>
                <a:solidFill>
                  <a:schemeClr val="tx1"/>
                </a:solidFill>
              </a:rPr>
              <a:t>CASE 1</a:t>
            </a:r>
            <a:r>
              <a:rPr lang="en-US" dirty="0">
                <a:solidFill>
                  <a:schemeClr val="tx1"/>
                </a:solidFill>
              </a:rPr>
              <a:t>: THE </a:t>
            </a:r>
            <a:r>
              <a:rPr lang="en-US" b="1" dirty="0">
                <a:solidFill>
                  <a:schemeClr val="tx1"/>
                </a:solidFill>
              </a:rPr>
              <a:t>INCREASE</a:t>
            </a:r>
            <a:r>
              <a:rPr lang="en-US" dirty="0">
                <a:solidFill>
                  <a:schemeClr val="tx1"/>
                </a:solidFill>
              </a:rPr>
              <a:t> IN </a:t>
            </a:r>
            <a:r>
              <a:rPr lang="en-US" b="1" dirty="0">
                <a:solidFill>
                  <a:schemeClr val="tx1"/>
                </a:solidFill>
              </a:rPr>
              <a:t>AD</a:t>
            </a:r>
            <a:r>
              <a:rPr lang="en-US" dirty="0">
                <a:solidFill>
                  <a:schemeClr val="tx1"/>
                </a:solidFill>
              </a:rPr>
              <a:t> IS </a:t>
            </a:r>
            <a:r>
              <a:rPr lang="en-US" b="1" u="sng" dirty="0">
                <a:solidFill>
                  <a:schemeClr val="tx1"/>
                </a:solidFill>
              </a:rPr>
              <a:t>SMALLER</a:t>
            </a:r>
            <a:r>
              <a:rPr lang="en-US" dirty="0">
                <a:solidFill>
                  <a:schemeClr val="tx1"/>
                </a:solidFill>
              </a:rPr>
              <a:t> THAN THE </a:t>
            </a:r>
            <a:r>
              <a:rPr lang="en-US" b="1" dirty="0">
                <a:solidFill>
                  <a:schemeClr val="tx1"/>
                </a:solidFill>
              </a:rPr>
              <a:t>DECREASE</a:t>
            </a:r>
            <a:r>
              <a:rPr lang="en-US" dirty="0">
                <a:solidFill>
                  <a:schemeClr val="tx1"/>
                </a:solidFill>
              </a:rPr>
              <a:t> IN </a:t>
            </a:r>
            <a:r>
              <a:rPr lang="en-US" b="1" dirty="0">
                <a:solidFill>
                  <a:schemeClr val="tx1"/>
                </a:solidFill>
              </a:rPr>
              <a:t>SRAS</a:t>
            </a:r>
            <a:endParaRPr lang="en-GB" b="1" dirty="0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1F981C5-834C-64D4-EF3B-7DFFD8B944B1}"/>
              </a:ext>
            </a:extLst>
          </p:cNvPr>
          <p:cNvGrpSpPr/>
          <p:nvPr/>
        </p:nvGrpSpPr>
        <p:grpSpPr>
          <a:xfrm>
            <a:off x="4274596" y="4170508"/>
            <a:ext cx="182880" cy="182880"/>
            <a:chOff x="7168243" y="1918607"/>
            <a:chExt cx="816428" cy="816428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94F3C81-D25A-339D-2B46-7D7EC4CCAFD8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64CC20D-2C72-B21D-4C9A-F389C72DCE2F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3B55705-A877-1192-CB22-8AC70079735F}"/>
              </a:ext>
            </a:extLst>
          </p:cNvPr>
          <p:cNvCxnSpPr>
            <a:cxnSpLocks/>
          </p:cNvCxnSpPr>
          <p:nvPr/>
        </p:nvCxnSpPr>
        <p:spPr>
          <a:xfrm flipV="1">
            <a:off x="2621106" y="2412347"/>
            <a:ext cx="1520288" cy="2921256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034264F-992D-EC48-00BF-FDC2E450A086}"/>
              </a:ext>
            </a:extLst>
          </p:cNvPr>
          <p:cNvSpPr txBox="1"/>
          <p:nvPr/>
        </p:nvSpPr>
        <p:spPr>
          <a:xfrm>
            <a:off x="4439074" y="2048337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4"/>
                </a:solidFill>
              </a:rPr>
              <a:t>SRAS</a:t>
            </a:r>
            <a:r>
              <a:rPr lang="en-US" b="1" baseline="-25000" dirty="0">
                <a:solidFill>
                  <a:schemeClr val="accent4"/>
                </a:solidFill>
              </a:rPr>
              <a:t>2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sp>
        <p:nvSpPr>
          <p:cNvPr id="19" name="Right Arrow 92">
            <a:extLst>
              <a:ext uri="{FF2B5EF4-FFF2-40B4-BE49-F238E27FC236}">
                <a16:creationId xmlns:a16="http://schemas.microsoft.com/office/drawing/2014/main" id="{C02296B2-38FC-FF81-E759-39202B7C59D9}"/>
              </a:ext>
            </a:extLst>
          </p:cNvPr>
          <p:cNvSpPr/>
          <p:nvPr/>
        </p:nvSpPr>
        <p:spPr>
          <a:xfrm rot="10800000">
            <a:off x="4210971" y="2527851"/>
            <a:ext cx="762077" cy="241196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5304E46-4C2B-C84B-5A88-DCEAB4B8F79A}"/>
              </a:ext>
            </a:extLst>
          </p:cNvPr>
          <p:cNvGrpSpPr/>
          <p:nvPr/>
        </p:nvGrpSpPr>
        <p:grpSpPr>
          <a:xfrm>
            <a:off x="3816398" y="2784445"/>
            <a:ext cx="182880" cy="182880"/>
            <a:chOff x="7168243" y="1918607"/>
            <a:chExt cx="816428" cy="81642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FE88317-A775-FB97-8A29-758FC3107E80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32E9F9E-3064-F433-41BA-3031F7133700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8" name="Straight Connector 87"/>
          <p:cNvCxnSpPr>
            <a:cxnSpLocks/>
          </p:cNvCxnSpPr>
          <p:nvPr/>
        </p:nvCxnSpPr>
        <p:spPr>
          <a:xfrm>
            <a:off x="3904937" y="2875885"/>
            <a:ext cx="0" cy="302366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4B8C897-0CCB-7C65-487B-EA35D24C2A6A}"/>
                  </a:ext>
                </a:extLst>
              </p:cNvPr>
              <p:cNvSpPr txBox="1"/>
              <p:nvPr/>
            </p:nvSpPr>
            <p:spPr>
              <a:xfrm>
                <a:off x="1676399" y="2681141"/>
                <a:ext cx="4925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4B8C897-0CCB-7C65-487B-EA35D24C2A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399" y="2681141"/>
                <a:ext cx="492579" cy="369332"/>
              </a:xfrm>
              <a:prstGeom prst="rect">
                <a:avLst/>
              </a:prstGeom>
              <a:blipFill>
                <a:blip r:embed="R2403e68288e14a97"/>
                <a:stretch>
                  <a:fillRect l="-11111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2D1C9D6-7FEA-43FB-1C09-DEE72A179513}"/>
                  </a:ext>
                </a:extLst>
              </p:cNvPr>
              <p:cNvSpPr txBox="1"/>
              <p:nvPr/>
            </p:nvSpPr>
            <p:spPr>
              <a:xfrm>
                <a:off x="1676400" y="4074961"/>
                <a:ext cx="4925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2D1C9D6-7FEA-43FB-1C09-DEE72A1795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4074961"/>
                <a:ext cx="492579" cy="369332"/>
              </a:xfrm>
              <a:prstGeom prst="rect">
                <a:avLst/>
              </a:prstGeom>
              <a:blipFill>
                <a:blip r:embed="R12b027046a744d92"/>
                <a:stretch>
                  <a:fillRect l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ight Arrow 91">
            <a:extLst>
              <a:ext uri="{FF2B5EF4-FFF2-40B4-BE49-F238E27FC236}">
                <a16:creationId xmlns:a16="http://schemas.microsoft.com/office/drawing/2014/main" id="{1E4EC8A7-5D63-0BA7-762E-E8AD4047834E}"/>
              </a:ext>
            </a:extLst>
          </p:cNvPr>
          <p:cNvSpPr/>
          <p:nvPr/>
        </p:nvSpPr>
        <p:spPr>
          <a:xfrm rot="16200000">
            <a:off x="839526" y="3475434"/>
            <a:ext cx="1395080" cy="186274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2562279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512" y="732064"/>
            <a:ext cx="8596668" cy="729343"/>
          </a:xfrm>
        </p:spPr>
        <p:txBody>
          <a:bodyPr/>
          <a:lstStyle/>
          <a:p>
            <a:r>
              <a:rPr lang="en-GB" dirty="0"/>
              <a:t>Consequences of a Depreciation</a:t>
            </a:r>
          </a:p>
        </p:txBody>
      </p:sp>
      <p:cxnSp>
        <p:nvCxnSpPr>
          <p:cNvPr id="68" name="Straight Arrow Connector 67"/>
          <p:cNvCxnSpPr/>
          <p:nvPr/>
        </p:nvCxnSpPr>
        <p:spPr>
          <a:xfrm flipV="1">
            <a:off x="2201635" y="1943102"/>
            <a:ext cx="0" cy="396512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V="1">
            <a:off x="2201635" y="5908225"/>
            <a:ext cx="4631871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1183821" y="1989410"/>
            <a:ext cx="985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PRICE LEVEL</a:t>
            </a:r>
            <a:endParaRPr lang="en-GB" b="1" dirty="0"/>
          </a:p>
        </p:txBody>
      </p:sp>
      <p:cxnSp>
        <p:nvCxnSpPr>
          <p:cNvPr id="72" name="Straight Connector 71"/>
          <p:cNvCxnSpPr>
            <a:cxnSpLocks/>
          </p:cNvCxnSpPr>
          <p:nvPr/>
        </p:nvCxnSpPr>
        <p:spPr>
          <a:xfrm flipV="1">
            <a:off x="3629591" y="2413277"/>
            <a:ext cx="1520288" cy="292125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900041" y="2413278"/>
            <a:ext cx="2338695" cy="2925158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5039671" y="204301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SRAS</a:t>
            </a:r>
            <a:r>
              <a:rPr lang="en-US" b="1" baseline="-25000" dirty="0">
                <a:solidFill>
                  <a:srgbClr val="C00000"/>
                </a:solidFill>
              </a:rPr>
              <a:t>1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885750" y="5343211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AD</a:t>
            </a:r>
            <a:r>
              <a:rPr lang="en-US" b="1" baseline="-25000" dirty="0">
                <a:solidFill>
                  <a:srgbClr val="002060"/>
                </a:solidFill>
              </a:rPr>
              <a:t>1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cxnSp>
        <p:nvCxnSpPr>
          <p:cNvPr id="79" name="Straight Connector 78"/>
          <p:cNvCxnSpPr>
            <a:cxnSpLocks/>
          </p:cNvCxnSpPr>
          <p:nvPr/>
        </p:nvCxnSpPr>
        <p:spPr>
          <a:xfrm flipH="1">
            <a:off x="2201635" y="2936727"/>
            <a:ext cx="211937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cxnSpLocks/>
          </p:cNvCxnSpPr>
          <p:nvPr/>
        </p:nvCxnSpPr>
        <p:spPr>
          <a:xfrm>
            <a:off x="4121006" y="4395858"/>
            <a:ext cx="0" cy="151236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871869" y="5937303"/>
                <a:ext cx="457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1869" y="5937303"/>
                <a:ext cx="457176" cy="369332"/>
              </a:xfrm>
              <a:prstGeom prst="rect">
                <a:avLst/>
              </a:prstGeom>
              <a:blipFill>
                <a:blip r:embed="R4050fc594a0441ef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3" name="Straight Connector 82"/>
          <p:cNvCxnSpPr/>
          <p:nvPr/>
        </p:nvCxnSpPr>
        <p:spPr>
          <a:xfrm>
            <a:off x="2539820" y="2413278"/>
            <a:ext cx="2338695" cy="292515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6242668" y="5344838"/>
            <a:ext cx="569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AD</a:t>
            </a:r>
            <a:r>
              <a:rPr lang="en-US" b="1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GB" b="1" baseline="-250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89" name="Straight Connector 88"/>
          <p:cNvCxnSpPr>
            <a:cxnSpLocks/>
          </p:cNvCxnSpPr>
          <p:nvPr/>
        </p:nvCxnSpPr>
        <p:spPr>
          <a:xfrm flipH="1">
            <a:off x="2201635" y="4395858"/>
            <a:ext cx="192079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4193769" y="5937303"/>
                <a:ext cx="4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3769" y="5937303"/>
                <a:ext cx="462498" cy="369332"/>
              </a:xfrm>
              <a:prstGeom prst="rect">
                <a:avLst/>
              </a:prstGeom>
              <a:blipFill>
                <a:blip r:embed="R13f926cde234427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Arrow 10"/>
          <p:cNvSpPr/>
          <p:nvPr/>
        </p:nvSpPr>
        <p:spPr>
          <a:xfrm>
            <a:off x="4119586" y="6308820"/>
            <a:ext cx="201421" cy="177528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ight Arrow 92"/>
          <p:cNvSpPr/>
          <p:nvPr/>
        </p:nvSpPr>
        <p:spPr>
          <a:xfrm>
            <a:off x="2977338" y="2527852"/>
            <a:ext cx="834890" cy="241196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C1168D-683E-B2E8-D09A-BFD51BE80627}"/>
              </a:ext>
            </a:extLst>
          </p:cNvPr>
          <p:cNvSpPr txBox="1"/>
          <p:nvPr/>
        </p:nvSpPr>
        <p:spPr>
          <a:xfrm>
            <a:off x="6833506" y="5723558"/>
            <a:ext cx="1232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REAL GDP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956991-B215-8B3C-0990-A3CC59323F03}"/>
              </a:ext>
            </a:extLst>
          </p:cNvPr>
          <p:cNvSpPr/>
          <p:nvPr/>
        </p:nvSpPr>
        <p:spPr>
          <a:xfrm>
            <a:off x="5798561" y="3153436"/>
            <a:ext cx="2798079" cy="1102352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>
                <a:solidFill>
                  <a:schemeClr val="tx1"/>
                </a:solidFill>
              </a:rPr>
              <a:t>CASE 2</a:t>
            </a:r>
            <a:r>
              <a:rPr lang="en-US" dirty="0">
                <a:solidFill>
                  <a:schemeClr val="tx1"/>
                </a:solidFill>
              </a:rPr>
              <a:t>: THE </a:t>
            </a:r>
            <a:r>
              <a:rPr lang="en-US" b="1" dirty="0">
                <a:solidFill>
                  <a:schemeClr val="tx1"/>
                </a:solidFill>
              </a:rPr>
              <a:t>INCREASE</a:t>
            </a:r>
            <a:r>
              <a:rPr lang="en-US" dirty="0">
                <a:solidFill>
                  <a:schemeClr val="tx1"/>
                </a:solidFill>
              </a:rPr>
              <a:t> IN </a:t>
            </a:r>
            <a:r>
              <a:rPr lang="en-US" b="1" dirty="0">
                <a:solidFill>
                  <a:schemeClr val="tx1"/>
                </a:solidFill>
              </a:rPr>
              <a:t>AD</a:t>
            </a:r>
            <a:r>
              <a:rPr lang="en-US" dirty="0">
                <a:solidFill>
                  <a:schemeClr val="tx1"/>
                </a:solidFill>
              </a:rPr>
              <a:t> IS </a:t>
            </a:r>
            <a:r>
              <a:rPr lang="en-US" b="1" u="sng" dirty="0">
                <a:solidFill>
                  <a:schemeClr val="tx1"/>
                </a:solidFill>
              </a:rPr>
              <a:t>LARGER</a:t>
            </a:r>
            <a:r>
              <a:rPr lang="en-US" dirty="0">
                <a:solidFill>
                  <a:schemeClr val="tx1"/>
                </a:solidFill>
              </a:rPr>
              <a:t> THAN THE </a:t>
            </a:r>
            <a:r>
              <a:rPr lang="en-US" b="1" dirty="0">
                <a:solidFill>
                  <a:schemeClr val="tx1"/>
                </a:solidFill>
              </a:rPr>
              <a:t>DECREASE</a:t>
            </a:r>
            <a:r>
              <a:rPr lang="en-US" dirty="0">
                <a:solidFill>
                  <a:schemeClr val="tx1"/>
                </a:solidFill>
              </a:rPr>
              <a:t> IN </a:t>
            </a:r>
            <a:r>
              <a:rPr lang="en-US" b="1" dirty="0">
                <a:solidFill>
                  <a:schemeClr val="tx1"/>
                </a:solidFill>
              </a:rPr>
              <a:t>SRAS</a:t>
            </a:r>
            <a:endParaRPr lang="en-GB" b="1" dirty="0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1F981C5-834C-64D4-EF3B-7DFFD8B944B1}"/>
              </a:ext>
            </a:extLst>
          </p:cNvPr>
          <p:cNvGrpSpPr/>
          <p:nvPr/>
        </p:nvGrpSpPr>
        <p:grpSpPr>
          <a:xfrm>
            <a:off x="4029566" y="4304627"/>
            <a:ext cx="182880" cy="182880"/>
            <a:chOff x="7168243" y="1918607"/>
            <a:chExt cx="816428" cy="816428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94F3C81-D25A-339D-2B46-7D7EC4CCAFD8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64CC20D-2C72-B21D-4C9A-F389C72DCE2F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3B55705-A877-1192-CB22-8AC70079735F}"/>
              </a:ext>
            </a:extLst>
          </p:cNvPr>
          <p:cNvCxnSpPr>
            <a:cxnSpLocks/>
          </p:cNvCxnSpPr>
          <p:nvPr/>
        </p:nvCxnSpPr>
        <p:spPr>
          <a:xfrm flipV="1">
            <a:off x="3071871" y="2412347"/>
            <a:ext cx="1520288" cy="2921256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034264F-992D-EC48-00BF-FDC2E450A086}"/>
              </a:ext>
            </a:extLst>
          </p:cNvPr>
          <p:cNvSpPr txBox="1"/>
          <p:nvPr/>
        </p:nvSpPr>
        <p:spPr>
          <a:xfrm>
            <a:off x="4347744" y="204301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4"/>
                </a:solidFill>
              </a:rPr>
              <a:t>SRAS</a:t>
            </a:r>
            <a:r>
              <a:rPr lang="en-US" b="1" baseline="-25000" dirty="0">
                <a:solidFill>
                  <a:schemeClr val="accent4"/>
                </a:solidFill>
              </a:rPr>
              <a:t>2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sp>
        <p:nvSpPr>
          <p:cNvPr id="19" name="Right Arrow 92">
            <a:extLst>
              <a:ext uri="{FF2B5EF4-FFF2-40B4-BE49-F238E27FC236}">
                <a16:creationId xmlns:a16="http://schemas.microsoft.com/office/drawing/2014/main" id="{C02296B2-38FC-FF81-E759-39202B7C59D9}"/>
              </a:ext>
            </a:extLst>
          </p:cNvPr>
          <p:cNvSpPr/>
          <p:nvPr/>
        </p:nvSpPr>
        <p:spPr>
          <a:xfrm rot="10800000">
            <a:off x="4598374" y="2527851"/>
            <a:ext cx="297246" cy="241196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5304E46-4C2B-C84B-5A88-DCEAB4B8F79A}"/>
              </a:ext>
            </a:extLst>
          </p:cNvPr>
          <p:cNvGrpSpPr/>
          <p:nvPr/>
        </p:nvGrpSpPr>
        <p:grpSpPr>
          <a:xfrm>
            <a:off x="4229567" y="2840091"/>
            <a:ext cx="182880" cy="182880"/>
            <a:chOff x="7168243" y="1918607"/>
            <a:chExt cx="816428" cy="81642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FE88317-A775-FB97-8A29-758FC3107E80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32E9F9E-3064-F433-41BA-3031F7133700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8" name="Straight Connector 87"/>
          <p:cNvCxnSpPr>
            <a:cxnSpLocks/>
          </p:cNvCxnSpPr>
          <p:nvPr/>
        </p:nvCxnSpPr>
        <p:spPr>
          <a:xfrm>
            <a:off x="4321007" y="2932462"/>
            <a:ext cx="0" cy="297576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4B8C897-0CCB-7C65-487B-EA35D24C2A6A}"/>
                  </a:ext>
                </a:extLst>
              </p:cNvPr>
              <p:cNvSpPr txBox="1"/>
              <p:nvPr/>
            </p:nvSpPr>
            <p:spPr>
              <a:xfrm>
                <a:off x="1676399" y="2757344"/>
                <a:ext cx="4925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4B8C897-0CCB-7C65-487B-EA35D24C2A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399" y="2757344"/>
                <a:ext cx="492579" cy="369332"/>
              </a:xfrm>
              <a:prstGeom prst="rect">
                <a:avLst/>
              </a:prstGeom>
              <a:blipFill>
                <a:blip r:embed="R7b5faecb62644ebf"/>
                <a:stretch>
                  <a:fillRect l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2D1C9D6-7FEA-43FB-1C09-DEE72A179513}"/>
                  </a:ext>
                </a:extLst>
              </p:cNvPr>
              <p:cNvSpPr txBox="1"/>
              <p:nvPr/>
            </p:nvSpPr>
            <p:spPr>
              <a:xfrm>
                <a:off x="1676400" y="4210694"/>
                <a:ext cx="4925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2D1C9D6-7FEA-43FB-1C09-DEE72A1795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4210694"/>
                <a:ext cx="492579" cy="369332"/>
              </a:xfrm>
              <a:prstGeom prst="rect">
                <a:avLst/>
              </a:prstGeom>
              <a:blipFill>
                <a:blip r:embed="R4c3a2997f3384d81"/>
                <a:stretch>
                  <a:fillRect l="-11111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ight Arrow 91">
            <a:extLst>
              <a:ext uri="{FF2B5EF4-FFF2-40B4-BE49-F238E27FC236}">
                <a16:creationId xmlns:a16="http://schemas.microsoft.com/office/drawing/2014/main" id="{1E4EC8A7-5D63-0BA7-762E-E8AD4047834E}"/>
              </a:ext>
            </a:extLst>
          </p:cNvPr>
          <p:cNvSpPr/>
          <p:nvPr/>
        </p:nvSpPr>
        <p:spPr>
          <a:xfrm rot="16200000">
            <a:off x="810809" y="3572486"/>
            <a:ext cx="1460455" cy="186274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459724"/>
      </p:ext>
    </p:extLst>
  </p:cSld>
  <p:clrMapOvr>
    <a:masterClrMapping/>
  </p:clrMapOvr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512" y="732064"/>
            <a:ext cx="8596668" cy="729343"/>
          </a:xfrm>
        </p:spPr>
        <p:txBody>
          <a:bodyPr/>
          <a:lstStyle/>
          <a:p>
            <a:r>
              <a:rPr lang="en-GB" dirty="0"/>
              <a:t>Consequences of an Appreciation</a:t>
            </a:r>
          </a:p>
        </p:txBody>
      </p:sp>
      <p:cxnSp>
        <p:nvCxnSpPr>
          <p:cNvPr id="68" name="Straight Arrow Connector 67"/>
          <p:cNvCxnSpPr/>
          <p:nvPr/>
        </p:nvCxnSpPr>
        <p:spPr>
          <a:xfrm flipV="1">
            <a:off x="2201635" y="1943102"/>
            <a:ext cx="0" cy="396512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V="1">
            <a:off x="2201635" y="5908225"/>
            <a:ext cx="4631871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1183821" y="1989410"/>
            <a:ext cx="985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PRICE LEVEL</a:t>
            </a:r>
            <a:endParaRPr lang="en-GB" b="1" dirty="0"/>
          </a:p>
        </p:txBody>
      </p:sp>
      <p:cxnSp>
        <p:nvCxnSpPr>
          <p:cNvPr id="72" name="Straight Connector 71"/>
          <p:cNvCxnSpPr>
            <a:cxnSpLocks/>
          </p:cNvCxnSpPr>
          <p:nvPr/>
        </p:nvCxnSpPr>
        <p:spPr>
          <a:xfrm flipV="1">
            <a:off x="3809897" y="2413277"/>
            <a:ext cx="1520288" cy="2921256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535136" y="2413278"/>
            <a:ext cx="2338695" cy="292515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5332173" y="204301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4"/>
                </a:solidFill>
              </a:rPr>
              <a:t>SRAS</a:t>
            </a:r>
            <a:r>
              <a:rPr lang="en-US" b="1" baseline="-25000" dirty="0">
                <a:solidFill>
                  <a:schemeClr val="accent4"/>
                </a:solidFill>
              </a:rPr>
              <a:t>2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024592" y="5346548"/>
            <a:ext cx="569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AD</a:t>
            </a:r>
            <a:r>
              <a:rPr lang="en-US" b="1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GB" b="1" baseline="-250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79" name="Straight Connector 78"/>
          <p:cNvCxnSpPr>
            <a:cxnSpLocks/>
          </p:cNvCxnSpPr>
          <p:nvPr/>
        </p:nvCxnSpPr>
        <p:spPr>
          <a:xfrm flipH="1">
            <a:off x="2201635" y="2871031"/>
            <a:ext cx="170053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cxnSpLocks/>
          </p:cNvCxnSpPr>
          <p:nvPr/>
        </p:nvCxnSpPr>
        <p:spPr>
          <a:xfrm>
            <a:off x="4365269" y="4268493"/>
            <a:ext cx="0" cy="163105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4141329" y="5952150"/>
                <a:ext cx="4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1329" y="5952150"/>
                <a:ext cx="462498" cy="369332"/>
              </a:xfrm>
              <a:prstGeom prst="rect">
                <a:avLst/>
              </a:prstGeom>
              <a:blipFill>
                <a:blip r:embed="R9934e08102e942b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3" name="Straight Connector 82"/>
          <p:cNvCxnSpPr/>
          <p:nvPr/>
        </p:nvCxnSpPr>
        <p:spPr>
          <a:xfrm>
            <a:off x="2878967" y="2413278"/>
            <a:ext cx="2338695" cy="2925158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5883762" y="5357361"/>
            <a:ext cx="569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AD</a:t>
            </a:r>
            <a:r>
              <a:rPr lang="en-US" b="1" baseline="-25000" dirty="0">
                <a:solidFill>
                  <a:srgbClr val="002060"/>
                </a:solidFill>
              </a:rPr>
              <a:t>1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cxnSp>
        <p:nvCxnSpPr>
          <p:cNvPr id="89" name="Straight Connector 88"/>
          <p:cNvCxnSpPr>
            <a:cxnSpLocks/>
          </p:cNvCxnSpPr>
          <p:nvPr/>
        </p:nvCxnSpPr>
        <p:spPr>
          <a:xfrm flipH="1">
            <a:off x="2201635" y="4266111"/>
            <a:ext cx="216353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3676349" y="5952150"/>
                <a:ext cx="457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6349" y="5952150"/>
                <a:ext cx="457176" cy="369332"/>
              </a:xfrm>
              <a:prstGeom prst="rect">
                <a:avLst/>
              </a:prstGeom>
              <a:blipFill>
                <a:blip r:embed="R34bf7fe3611d43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Arrow 10"/>
          <p:cNvSpPr/>
          <p:nvPr/>
        </p:nvSpPr>
        <p:spPr>
          <a:xfrm>
            <a:off x="3904936" y="6360545"/>
            <a:ext cx="460229" cy="177528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ight Arrow 92"/>
          <p:cNvSpPr/>
          <p:nvPr/>
        </p:nvSpPr>
        <p:spPr>
          <a:xfrm rot="10800000">
            <a:off x="3247212" y="2527852"/>
            <a:ext cx="286429" cy="241196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C1168D-683E-B2E8-D09A-BFD51BE80627}"/>
              </a:ext>
            </a:extLst>
          </p:cNvPr>
          <p:cNvSpPr txBox="1"/>
          <p:nvPr/>
        </p:nvSpPr>
        <p:spPr>
          <a:xfrm>
            <a:off x="6833506" y="5723558"/>
            <a:ext cx="1232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REAL GDP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956991-B215-8B3C-0990-A3CC59323F03}"/>
              </a:ext>
            </a:extLst>
          </p:cNvPr>
          <p:cNvSpPr/>
          <p:nvPr/>
        </p:nvSpPr>
        <p:spPr>
          <a:xfrm>
            <a:off x="5739290" y="3209298"/>
            <a:ext cx="2798079" cy="1102352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>
                <a:solidFill>
                  <a:schemeClr val="tx1"/>
                </a:solidFill>
              </a:rPr>
              <a:t>CASE 1</a:t>
            </a:r>
            <a:r>
              <a:rPr lang="en-US" dirty="0">
                <a:solidFill>
                  <a:schemeClr val="tx1"/>
                </a:solidFill>
              </a:rPr>
              <a:t>: THE </a:t>
            </a:r>
            <a:r>
              <a:rPr lang="en-US" b="1" dirty="0">
                <a:solidFill>
                  <a:schemeClr val="tx1"/>
                </a:solidFill>
              </a:rPr>
              <a:t>DECREASE</a:t>
            </a:r>
            <a:r>
              <a:rPr lang="en-US" dirty="0">
                <a:solidFill>
                  <a:schemeClr val="tx1"/>
                </a:solidFill>
              </a:rPr>
              <a:t> IN </a:t>
            </a:r>
            <a:r>
              <a:rPr lang="en-US" b="1" dirty="0">
                <a:solidFill>
                  <a:schemeClr val="tx1"/>
                </a:solidFill>
              </a:rPr>
              <a:t>AD</a:t>
            </a:r>
            <a:r>
              <a:rPr lang="en-US" dirty="0">
                <a:solidFill>
                  <a:schemeClr val="tx1"/>
                </a:solidFill>
              </a:rPr>
              <a:t> IS </a:t>
            </a:r>
            <a:r>
              <a:rPr lang="en-US" b="1" u="sng" dirty="0">
                <a:solidFill>
                  <a:schemeClr val="tx1"/>
                </a:solidFill>
              </a:rPr>
              <a:t>SMALLER</a:t>
            </a:r>
            <a:r>
              <a:rPr lang="en-US" dirty="0">
                <a:solidFill>
                  <a:schemeClr val="tx1"/>
                </a:solidFill>
              </a:rPr>
              <a:t> THAN THE </a:t>
            </a:r>
            <a:r>
              <a:rPr lang="en-US" b="1" dirty="0">
                <a:solidFill>
                  <a:schemeClr val="tx1"/>
                </a:solidFill>
              </a:rPr>
              <a:t>INCREASE</a:t>
            </a:r>
            <a:r>
              <a:rPr lang="en-US" dirty="0">
                <a:solidFill>
                  <a:schemeClr val="tx1"/>
                </a:solidFill>
              </a:rPr>
              <a:t> IN </a:t>
            </a:r>
            <a:r>
              <a:rPr lang="en-US" b="1" dirty="0">
                <a:solidFill>
                  <a:schemeClr val="tx1"/>
                </a:solidFill>
              </a:rPr>
              <a:t>SRAS</a:t>
            </a:r>
            <a:endParaRPr lang="en-GB" b="1" dirty="0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1F981C5-834C-64D4-EF3B-7DFFD8B944B1}"/>
              </a:ext>
            </a:extLst>
          </p:cNvPr>
          <p:cNvGrpSpPr/>
          <p:nvPr/>
        </p:nvGrpSpPr>
        <p:grpSpPr>
          <a:xfrm>
            <a:off x="4274596" y="4170508"/>
            <a:ext cx="182880" cy="182880"/>
            <a:chOff x="7168243" y="1918607"/>
            <a:chExt cx="816428" cy="816428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94F3C81-D25A-339D-2B46-7D7EC4CCAFD8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64CC20D-2C72-B21D-4C9A-F389C72DCE2F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3B55705-A877-1192-CB22-8AC70079735F}"/>
              </a:ext>
            </a:extLst>
          </p:cNvPr>
          <p:cNvCxnSpPr>
            <a:cxnSpLocks/>
          </p:cNvCxnSpPr>
          <p:nvPr/>
        </p:nvCxnSpPr>
        <p:spPr>
          <a:xfrm flipV="1">
            <a:off x="2621106" y="2412347"/>
            <a:ext cx="1520288" cy="292125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ight Arrow 92">
            <a:extLst>
              <a:ext uri="{FF2B5EF4-FFF2-40B4-BE49-F238E27FC236}">
                <a16:creationId xmlns:a16="http://schemas.microsoft.com/office/drawing/2014/main" id="{C02296B2-38FC-FF81-E759-39202B7C59D9}"/>
              </a:ext>
            </a:extLst>
          </p:cNvPr>
          <p:cNvSpPr/>
          <p:nvPr/>
        </p:nvSpPr>
        <p:spPr>
          <a:xfrm>
            <a:off x="4210971" y="2527851"/>
            <a:ext cx="762077" cy="241196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5304E46-4C2B-C84B-5A88-DCEAB4B8F79A}"/>
              </a:ext>
            </a:extLst>
          </p:cNvPr>
          <p:cNvGrpSpPr/>
          <p:nvPr/>
        </p:nvGrpSpPr>
        <p:grpSpPr>
          <a:xfrm>
            <a:off x="3816398" y="2784445"/>
            <a:ext cx="182880" cy="182880"/>
            <a:chOff x="7168243" y="1918607"/>
            <a:chExt cx="816428" cy="81642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FE88317-A775-FB97-8A29-758FC3107E80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32E9F9E-3064-F433-41BA-3031F7133700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8" name="Straight Connector 87"/>
          <p:cNvCxnSpPr>
            <a:cxnSpLocks/>
          </p:cNvCxnSpPr>
          <p:nvPr/>
        </p:nvCxnSpPr>
        <p:spPr>
          <a:xfrm>
            <a:off x="3904937" y="2875885"/>
            <a:ext cx="0" cy="302366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4B8C897-0CCB-7C65-487B-EA35D24C2A6A}"/>
                  </a:ext>
                </a:extLst>
              </p:cNvPr>
              <p:cNvSpPr txBox="1"/>
              <p:nvPr/>
            </p:nvSpPr>
            <p:spPr>
              <a:xfrm>
                <a:off x="1676399" y="2681141"/>
                <a:ext cx="4925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4B8C897-0CCB-7C65-487B-EA35D24C2A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399" y="2681141"/>
                <a:ext cx="492579" cy="369332"/>
              </a:xfrm>
              <a:prstGeom prst="rect">
                <a:avLst/>
              </a:prstGeom>
              <a:blipFill>
                <a:blip r:embed="R88a7b643ea64418e"/>
                <a:stretch>
                  <a:fillRect l="-11111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2D1C9D6-7FEA-43FB-1C09-DEE72A179513}"/>
                  </a:ext>
                </a:extLst>
              </p:cNvPr>
              <p:cNvSpPr txBox="1"/>
              <p:nvPr/>
            </p:nvSpPr>
            <p:spPr>
              <a:xfrm>
                <a:off x="1676400" y="4074961"/>
                <a:ext cx="4925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2D1C9D6-7FEA-43FB-1C09-DEE72A1795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4074961"/>
                <a:ext cx="492579" cy="369332"/>
              </a:xfrm>
              <a:prstGeom prst="rect">
                <a:avLst/>
              </a:prstGeom>
              <a:blipFill>
                <a:blip r:embed="R32fa6ccba4dc4934"/>
                <a:stretch>
                  <a:fillRect l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ight Arrow 91">
            <a:extLst>
              <a:ext uri="{FF2B5EF4-FFF2-40B4-BE49-F238E27FC236}">
                <a16:creationId xmlns:a16="http://schemas.microsoft.com/office/drawing/2014/main" id="{1E4EC8A7-5D63-0BA7-762E-E8AD4047834E}"/>
              </a:ext>
            </a:extLst>
          </p:cNvPr>
          <p:cNvSpPr/>
          <p:nvPr/>
        </p:nvSpPr>
        <p:spPr>
          <a:xfrm rot="5400000">
            <a:off x="839526" y="3475434"/>
            <a:ext cx="1395080" cy="186274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1B0736-C133-B7FF-4D67-3CD62F7ADF0F}"/>
              </a:ext>
            </a:extLst>
          </p:cNvPr>
          <p:cNvSpPr txBox="1"/>
          <p:nvPr/>
        </p:nvSpPr>
        <p:spPr>
          <a:xfrm>
            <a:off x="4132378" y="2048337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SRAS</a:t>
            </a:r>
            <a:r>
              <a:rPr lang="en-US" b="1" baseline="-25000" dirty="0">
                <a:solidFill>
                  <a:srgbClr val="C00000"/>
                </a:solidFill>
              </a:rPr>
              <a:t>1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29695"/>
      </p:ext>
    </p:extLst>
  </p:cSld>
  <p:clrMapOvr>
    <a:masterClrMapping/>
  </p:clrMapOvr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512" y="732064"/>
            <a:ext cx="8596668" cy="729343"/>
          </a:xfrm>
        </p:spPr>
        <p:txBody>
          <a:bodyPr/>
          <a:lstStyle/>
          <a:p>
            <a:r>
              <a:rPr lang="en-GB" dirty="0"/>
              <a:t>Consequences of an Appreciation</a:t>
            </a:r>
          </a:p>
        </p:txBody>
      </p:sp>
      <p:cxnSp>
        <p:nvCxnSpPr>
          <p:cNvPr id="68" name="Straight Arrow Connector 67"/>
          <p:cNvCxnSpPr/>
          <p:nvPr/>
        </p:nvCxnSpPr>
        <p:spPr>
          <a:xfrm flipV="1">
            <a:off x="2201635" y="1943102"/>
            <a:ext cx="0" cy="396512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V="1">
            <a:off x="2201635" y="5908225"/>
            <a:ext cx="4631871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1183821" y="1989410"/>
            <a:ext cx="985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PRICE LEVEL</a:t>
            </a:r>
            <a:endParaRPr lang="en-GB" b="1" dirty="0"/>
          </a:p>
        </p:txBody>
      </p:sp>
      <p:cxnSp>
        <p:nvCxnSpPr>
          <p:cNvPr id="72" name="Straight Connector 71"/>
          <p:cNvCxnSpPr>
            <a:cxnSpLocks/>
          </p:cNvCxnSpPr>
          <p:nvPr/>
        </p:nvCxnSpPr>
        <p:spPr>
          <a:xfrm flipV="1">
            <a:off x="3629591" y="2413277"/>
            <a:ext cx="1520288" cy="2921256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900041" y="2413278"/>
            <a:ext cx="2338695" cy="292515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5039671" y="204301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4"/>
                </a:solidFill>
              </a:rPr>
              <a:t>SRAS</a:t>
            </a:r>
            <a:r>
              <a:rPr lang="en-US" b="1" baseline="-25000" dirty="0">
                <a:solidFill>
                  <a:schemeClr val="accent4"/>
                </a:solidFill>
              </a:rPr>
              <a:t>2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885749" y="5343211"/>
            <a:ext cx="569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AD</a:t>
            </a:r>
            <a:r>
              <a:rPr lang="en-US" b="1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GB" b="1" baseline="-250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79" name="Straight Connector 78"/>
          <p:cNvCxnSpPr>
            <a:cxnSpLocks/>
          </p:cNvCxnSpPr>
          <p:nvPr/>
        </p:nvCxnSpPr>
        <p:spPr>
          <a:xfrm flipH="1">
            <a:off x="2201635" y="2936727"/>
            <a:ext cx="211937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cxnSpLocks/>
          </p:cNvCxnSpPr>
          <p:nvPr/>
        </p:nvCxnSpPr>
        <p:spPr>
          <a:xfrm>
            <a:off x="4121006" y="4395858"/>
            <a:ext cx="0" cy="151236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869208" y="5937303"/>
                <a:ext cx="4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9208" y="5937303"/>
                <a:ext cx="462498" cy="369332"/>
              </a:xfrm>
              <a:prstGeom prst="rect">
                <a:avLst/>
              </a:prstGeom>
              <a:blipFill>
                <a:blip r:embed="R0e90709e39e3451f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3" name="Straight Connector 82"/>
          <p:cNvCxnSpPr/>
          <p:nvPr/>
        </p:nvCxnSpPr>
        <p:spPr>
          <a:xfrm>
            <a:off x="2539820" y="2413278"/>
            <a:ext cx="2338695" cy="2925158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6242668" y="5344838"/>
            <a:ext cx="569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AD</a:t>
            </a:r>
            <a:r>
              <a:rPr lang="en-US" b="1" baseline="-25000" dirty="0">
                <a:solidFill>
                  <a:srgbClr val="002060"/>
                </a:solidFill>
              </a:rPr>
              <a:t>1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cxnSp>
        <p:nvCxnSpPr>
          <p:cNvPr id="89" name="Straight Connector 88"/>
          <p:cNvCxnSpPr>
            <a:cxnSpLocks/>
          </p:cNvCxnSpPr>
          <p:nvPr/>
        </p:nvCxnSpPr>
        <p:spPr>
          <a:xfrm flipH="1">
            <a:off x="2201635" y="4395858"/>
            <a:ext cx="192079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4196430" y="5937303"/>
                <a:ext cx="457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6430" y="5937303"/>
                <a:ext cx="457176" cy="369332"/>
              </a:xfrm>
              <a:prstGeom prst="rect">
                <a:avLst/>
              </a:prstGeom>
              <a:blipFill>
                <a:blip r:embed="R37934eb8376c4f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Arrow 10"/>
          <p:cNvSpPr/>
          <p:nvPr/>
        </p:nvSpPr>
        <p:spPr>
          <a:xfrm rot="10800000">
            <a:off x="4119586" y="6308820"/>
            <a:ext cx="201421" cy="177528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ight Arrow 92"/>
          <p:cNvSpPr/>
          <p:nvPr/>
        </p:nvSpPr>
        <p:spPr>
          <a:xfrm rot="10800000">
            <a:off x="2977338" y="2527852"/>
            <a:ext cx="834890" cy="241196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C1168D-683E-B2E8-D09A-BFD51BE80627}"/>
              </a:ext>
            </a:extLst>
          </p:cNvPr>
          <p:cNvSpPr txBox="1"/>
          <p:nvPr/>
        </p:nvSpPr>
        <p:spPr>
          <a:xfrm>
            <a:off x="6833506" y="5723558"/>
            <a:ext cx="1232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REAL GDP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956991-B215-8B3C-0990-A3CC59323F03}"/>
              </a:ext>
            </a:extLst>
          </p:cNvPr>
          <p:cNvSpPr/>
          <p:nvPr/>
        </p:nvSpPr>
        <p:spPr>
          <a:xfrm>
            <a:off x="5798561" y="3153436"/>
            <a:ext cx="2798079" cy="1102352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>
                <a:solidFill>
                  <a:schemeClr val="tx1"/>
                </a:solidFill>
              </a:rPr>
              <a:t>CASE 2</a:t>
            </a:r>
            <a:r>
              <a:rPr lang="en-US" dirty="0">
                <a:solidFill>
                  <a:schemeClr val="tx1"/>
                </a:solidFill>
              </a:rPr>
              <a:t>: THE </a:t>
            </a:r>
            <a:r>
              <a:rPr lang="en-US" b="1" dirty="0">
                <a:solidFill>
                  <a:schemeClr val="tx1"/>
                </a:solidFill>
              </a:rPr>
              <a:t>DECREASE</a:t>
            </a:r>
            <a:r>
              <a:rPr lang="en-US" dirty="0">
                <a:solidFill>
                  <a:schemeClr val="tx1"/>
                </a:solidFill>
              </a:rPr>
              <a:t> IN </a:t>
            </a:r>
            <a:r>
              <a:rPr lang="en-US" b="1" dirty="0">
                <a:solidFill>
                  <a:schemeClr val="tx1"/>
                </a:solidFill>
              </a:rPr>
              <a:t>AD</a:t>
            </a:r>
            <a:r>
              <a:rPr lang="en-US" dirty="0">
                <a:solidFill>
                  <a:schemeClr val="tx1"/>
                </a:solidFill>
              </a:rPr>
              <a:t> IS </a:t>
            </a:r>
            <a:r>
              <a:rPr lang="en-US" b="1" u="sng" dirty="0">
                <a:solidFill>
                  <a:schemeClr val="tx1"/>
                </a:solidFill>
              </a:rPr>
              <a:t>LARGER</a:t>
            </a:r>
            <a:r>
              <a:rPr lang="en-US" dirty="0">
                <a:solidFill>
                  <a:schemeClr val="tx1"/>
                </a:solidFill>
              </a:rPr>
              <a:t> THAN THE </a:t>
            </a:r>
            <a:r>
              <a:rPr lang="en-US" b="1" dirty="0">
                <a:solidFill>
                  <a:schemeClr val="tx1"/>
                </a:solidFill>
              </a:rPr>
              <a:t>INCREASE</a:t>
            </a:r>
            <a:r>
              <a:rPr lang="en-US" dirty="0">
                <a:solidFill>
                  <a:schemeClr val="tx1"/>
                </a:solidFill>
              </a:rPr>
              <a:t> IN </a:t>
            </a:r>
            <a:r>
              <a:rPr lang="en-US" b="1" dirty="0">
                <a:solidFill>
                  <a:schemeClr val="tx1"/>
                </a:solidFill>
              </a:rPr>
              <a:t>SRAS</a:t>
            </a:r>
            <a:endParaRPr lang="en-GB" b="1" dirty="0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1F981C5-834C-64D4-EF3B-7DFFD8B944B1}"/>
              </a:ext>
            </a:extLst>
          </p:cNvPr>
          <p:cNvGrpSpPr/>
          <p:nvPr/>
        </p:nvGrpSpPr>
        <p:grpSpPr>
          <a:xfrm>
            <a:off x="4029566" y="4304627"/>
            <a:ext cx="182880" cy="182880"/>
            <a:chOff x="7168243" y="1918607"/>
            <a:chExt cx="816428" cy="816428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94F3C81-D25A-339D-2B46-7D7EC4CCAFD8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64CC20D-2C72-B21D-4C9A-F389C72DCE2F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3B55705-A877-1192-CB22-8AC70079735F}"/>
              </a:ext>
            </a:extLst>
          </p:cNvPr>
          <p:cNvCxnSpPr>
            <a:cxnSpLocks/>
          </p:cNvCxnSpPr>
          <p:nvPr/>
        </p:nvCxnSpPr>
        <p:spPr>
          <a:xfrm flipV="1">
            <a:off x="3071871" y="2412347"/>
            <a:ext cx="1520288" cy="292125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034264F-992D-EC48-00BF-FDC2E450A086}"/>
              </a:ext>
            </a:extLst>
          </p:cNvPr>
          <p:cNvSpPr txBox="1"/>
          <p:nvPr/>
        </p:nvSpPr>
        <p:spPr>
          <a:xfrm>
            <a:off x="4347744" y="2043015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SRAS</a:t>
            </a:r>
            <a:r>
              <a:rPr lang="en-US" b="1" baseline="-25000" dirty="0">
                <a:solidFill>
                  <a:srgbClr val="C00000"/>
                </a:solidFill>
              </a:rPr>
              <a:t>1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19" name="Right Arrow 92">
            <a:extLst>
              <a:ext uri="{FF2B5EF4-FFF2-40B4-BE49-F238E27FC236}">
                <a16:creationId xmlns:a16="http://schemas.microsoft.com/office/drawing/2014/main" id="{C02296B2-38FC-FF81-E759-39202B7C59D9}"/>
              </a:ext>
            </a:extLst>
          </p:cNvPr>
          <p:cNvSpPr/>
          <p:nvPr/>
        </p:nvSpPr>
        <p:spPr>
          <a:xfrm>
            <a:off x="4598374" y="2527851"/>
            <a:ext cx="297246" cy="241196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5304E46-4C2B-C84B-5A88-DCEAB4B8F79A}"/>
              </a:ext>
            </a:extLst>
          </p:cNvPr>
          <p:cNvGrpSpPr/>
          <p:nvPr/>
        </p:nvGrpSpPr>
        <p:grpSpPr>
          <a:xfrm>
            <a:off x="4229567" y="2840091"/>
            <a:ext cx="182880" cy="182880"/>
            <a:chOff x="7168243" y="1918607"/>
            <a:chExt cx="816428" cy="81642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FE88317-A775-FB97-8A29-758FC3107E80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32E9F9E-3064-F433-41BA-3031F7133700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8" name="Straight Connector 87"/>
          <p:cNvCxnSpPr>
            <a:cxnSpLocks/>
          </p:cNvCxnSpPr>
          <p:nvPr/>
        </p:nvCxnSpPr>
        <p:spPr>
          <a:xfrm>
            <a:off x="4321007" y="2932462"/>
            <a:ext cx="0" cy="297576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4B8C897-0CCB-7C65-487B-EA35D24C2A6A}"/>
                  </a:ext>
                </a:extLst>
              </p:cNvPr>
              <p:cNvSpPr txBox="1"/>
              <p:nvPr/>
            </p:nvSpPr>
            <p:spPr>
              <a:xfrm>
                <a:off x="1676399" y="2757344"/>
                <a:ext cx="4925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4B8C897-0CCB-7C65-487B-EA35D24C2A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399" y="2757344"/>
                <a:ext cx="492579" cy="369332"/>
              </a:xfrm>
              <a:prstGeom prst="rect">
                <a:avLst/>
              </a:prstGeom>
              <a:blipFill>
                <a:blip r:embed="R4d51926e18e6475c"/>
                <a:stretch>
                  <a:fillRect l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2D1C9D6-7FEA-43FB-1C09-DEE72A179513}"/>
                  </a:ext>
                </a:extLst>
              </p:cNvPr>
              <p:cNvSpPr txBox="1"/>
              <p:nvPr/>
            </p:nvSpPr>
            <p:spPr>
              <a:xfrm>
                <a:off x="1676400" y="4210694"/>
                <a:ext cx="4925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2D1C9D6-7FEA-43FB-1C09-DEE72A1795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4210694"/>
                <a:ext cx="492579" cy="369332"/>
              </a:xfrm>
              <a:prstGeom prst="rect">
                <a:avLst/>
              </a:prstGeom>
              <a:blipFill>
                <a:blip r:embed="R3371cba6a1144e84"/>
                <a:stretch>
                  <a:fillRect l="-11111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ight Arrow 91">
            <a:extLst>
              <a:ext uri="{FF2B5EF4-FFF2-40B4-BE49-F238E27FC236}">
                <a16:creationId xmlns:a16="http://schemas.microsoft.com/office/drawing/2014/main" id="{1E4EC8A7-5D63-0BA7-762E-E8AD4047834E}"/>
              </a:ext>
            </a:extLst>
          </p:cNvPr>
          <p:cNvSpPr/>
          <p:nvPr/>
        </p:nvSpPr>
        <p:spPr>
          <a:xfrm rot="5400000">
            <a:off x="767850" y="3572486"/>
            <a:ext cx="1460455" cy="186274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645203"/>
      </p:ext>
    </p:extLst>
  </p:cSld>
  <p:clrMapOvr>
    <a:masterClrMapping/>
  </p:clrMapOvr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2821"/>
          </a:xfrm>
        </p:spPr>
        <p:txBody>
          <a:bodyPr/>
          <a:lstStyle/>
          <a:p>
            <a:r>
              <a:rPr lang="en-US" dirty="0"/>
              <a:t>Central Bank Intervention in the Forex</a:t>
            </a:r>
            <a:endParaRPr lang="en-GB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2145809" y="1604421"/>
            <a:ext cx="0" cy="404479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145809" y="5655158"/>
            <a:ext cx="506080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3622680" y="2122255"/>
            <a:ext cx="2563426" cy="2775857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190173" y="1777415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cxnSp>
        <p:nvCxnSpPr>
          <p:cNvPr id="21" name="Straight Connector 20"/>
          <p:cNvCxnSpPr>
            <a:cxnSpLocks/>
          </p:cNvCxnSpPr>
          <p:nvPr/>
        </p:nvCxnSpPr>
        <p:spPr>
          <a:xfrm flipH="1">
            <a:off x="4511731" y="3933267"/>
            <a:ext cx="993" cy="175017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159583" y="3925541"/>
            <a:ext cx="234754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3882087" y="3258522"/>
            <a:ext cx="1" cy="239069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060194" y="2122255"/>
            <a:ext cx="2540809" cy="2751365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591429" y="4879043"/>
            <a:ext cx="1435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D</a:t>
            </a:r>
            <a:r>
              <a:rPr lang="en-US" b="1" baseline="-25000" dirty="0">
                <a:solidFill>
                  <a:schemeClr val="accent2">
                    <a:lumMod val="50000"/>
                  </a:schemeClr>
                </a:solidFill>
              </a:rPr>
              <a:t>T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= D</a:t>
            </a:r>
            <a:r>
              <a:rPr lang="en-US" b="1" baseline="-25000" dirty="0">
                <a:solidFill>
                  <a:schemeClr val="accent2">
                    <a:lumMod val="50000"/>
                  </a:schemeClr>
                </a:solidFill>
              </a:rPr>
              <a:t>P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 + D</a:t>
            </a:r>
            <a:r>
              <a:rPr lang="en-US" b="1" baseline="-25000" dirty="0">
                <a:solidFill>
                  <a:schemeClr val="accent2">
                    <a:lumMod val="50000"/>
                  </a:schemeClr>
                </a:solidFill>
              </a:rPr>
              <a:t>G</a:t>
            </a:r>
            <a:endParaRPr lang="en-GB" b="1" baseline="-25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3494823" y="2271852"/>
            <a:ext cx="465219" cy="310243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8" name="Straight Connector 27"/>
          <p:cNvCxnSpPr/>
          <p:nvPr/>
        </p:nvCxnSpPr>
        <p:spPr>
          <a:xfrm flipH="1">
            <a:off x="5122725" y="3262496"/>
            <a:ext cx="1" cy="238672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2439126" y="3338381"/>
            <a:ext cx="0" cy="523220"/>
          </a:xfrm>
          <a:prstGeom prst="straightConnector1">
            <a:avLst/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214777" y="5338510"/>
            <a:ext cx="1422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 </a:t>
            </a:r>
          </a:p>
          <a:p>
            <a:pPr algn="ctr"/>
            <a:r>
              <a:rPr lang="en-US" b="1" dirty="0"/>
              <a:t>OF CNY</a:t>
            </a:r>
            <a:endParaRPr lang="en-GB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6081495" y="2889078"/>
            <a:ext cx="1125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TARGET</a:t>
            </a:r>
          </a:p>
          <a:p>
            <a:pPr algn="ctr"/>
            <a:r>
              <a:rPr lang="en-US" sz="1400" b="1" dirty="0"/>
              <a:t>EXCHANGE </a:t>
            </a:r>
          </a:p>
          <a:p>
            <a:pPr algn="ctr"/>
            <a:r>
              <a:rPr lang="en-US" sz="1400" b="1" dirty="0"/>
              <a:t>RATE</a:t>
            </a:r>
            <a:endParaRPr lang="en-GB" sz="1400" b="1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A650DB5-EF80-4395-8DF1-0D1E0102A104}"/>
              </a:ext>
            </a:extLst>
          </p:cNvPr>
          <p:cNvCxnSpPr/>
          <p:nvPr/>
        </p:nvCxnSpPr>
        <p:spPr>
          <a:xfrm>
            <a:off x="2846834" y="2122255"/>
            <a:ext cx="2540809" cy="275136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750E0B9B-44F0-4053-B899-6ECE4376C750}"/>
              </a:ext>
            </a:extLst>
          </p:cNvPr>
          <p:cNvSpPr txBox="1"/>
          <p:nvPr/>
        </p:nvSpPr>
        <p:spPr>
          <a:xfrm>
            <a:off x="5390432" y="4868522"/>
            <a:ext cx="423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P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83901C2-7B27-459A-8F5F-B12BFF006645}"/>
              </a:ext>
            </a:extLst>
          </p:cNvPr>
          <p:cNvSpPr txBox="1"/>
          <p:nvPr/>
        </p:nvSpPr>
        <p:spPr>
          <a:xfrm>
            <a:off x="4073391" y="6290951"/>
            <a:ext cx="925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SURPLUS</a:t>
            </a:r>
            <a:endParaRPr lang="en-GB" sz="1400" b="1" dirty="0"/>
          </a:p>
        </p:txBody>
      </p:sp>
      <p:sp>
        <p:nvSpPr>
          <p:cNvPr id="45" name="Right Brace 44">
            <a:extLst>
              <a:ext uri="{FF2B5EF4-FFF2-40B4-BE49-F238E27FC236}">
                <a16:creationId xmlns:a16="http://schemas.microsoft.com/office/drawing/2014/main" id="{483AF26F-C0D3-46B8-BBA3-D7A5FD9E0020}"/>
              </a:ext>
            </a:extLst>
          </p:cNvPr>
          <p:cNvSpPr/>
          <p:nvPr/>
        </p:nvSpPr>
        <p:spPr>
          <a:xfrm rot="5400000">
            <a:off x="4434761" y="5573580"/>
            <a:ext cx="202515" cy="1209591"/>
          </a:xfrm>
          <a:prstGeom prst="rightBrace">
            <a:avLst>
              <a:gd name="adj1" fmla="val 149321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BB409FD-6828-48E9-AFDF-1BF5273EB9E6}"/>
                  </a:ext>
                </a:extLst>
              </p:cNvPr>
              <p:cNvSpPr txBox="1"/>
              <p:nvPr/>
            </p:nvSpPr>
            <p:spPr>
              <a:xfrm>
                <a:off x="3628299" y="5684170"/>
                <a:ext cx="5356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fr-FR" b="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BB409FD-6828-48E9-AFDF-1BF5273EB9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8299" y="5684170"/>
                <a:ext cx="535659" cy="369332"/>
              </a:xfrm>
              <a:prstGeom prst="rect">
                <a:avLst/>
              </a:prstGeom>
              <a:blipFill>
                <a:blip r:embed="R2a38628ec63b4a9f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DE85981-C853-46E9-B9D8-7B3C80CA0DF8}"/>
              </a:ext>
            </a:extLst>
          </p:cNvPr>
          <p:cNvCxnSpPr/>
          <p:nvPr/>
        </p:nvCxnSpPr>
        <p:spPr>
          <a:xfrm>
            <a:off x="2958798" y="2117492"/>
            <a:ext cx="1023938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CAD17C23-198A-4A84-9F92-B99BBE272278}"/>
              </a:ext>
            </a:extLst>
          </p:cNvPr>
          <p:cNvSpPr txBox="1"/>
          <p:nvPr/>
        </p:nvSpPr>
        <p:spPr>
          <a:xfrm>
            <a:off x="2958798" y="1701460"/>
            <a:ext cx="99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</a:t>
            </a:r>
            <a:r>
              <a:rPr lang="en-US" b="1" baseline="-25000" dirty="0"/>
              <a:t>G</a:t>
            </a:r>
            <a:endParaRPr lang="en-GB" b="1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5293ECD4-6222-45E9-8573-056483194A7F}"/>
                  </a:ext>
                </a:extLst>
              </p:cNvPr>
              <p:cNvSpPr txBox="1"/>
              <p:nvPr/>
            </p:nvSpPr>
            <p:spPr>
              <a:xfrm>
                <a:off x="722039" y="3073803"/>
                <a:ext cx="13857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𝑋</m:t>
                      </m:r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𝑋</m:t>
                      </m:r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5293ECD4-6222-45E9-8573-056483194A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039" y="3073803"/>
                <a:ext cx="1385764" cy="369332"/>
              </a:xfrm>
              <a:prstGeom prst="rect">
                <a:avLst/>
              </a:prstGeom>
              <a:blipFill>
                <a:blip r:embed="R6199bad6091749af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AD560FF-1A30-4C27-B65D-D0FA928D3F6F}"/>
                  </a:ext>
                </a:extLst>
              </p:cNvPr>
              <p:cNvSpPr txBox="1"/>
              <p:nvPr/>
            </p:nvSpPr>
            <p:spPr>
              <a:xfrm>
                <a:off x="4854895" y="5686242"/>
                <a:ext cx="10644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fr-FR" b="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en-US" b="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AD560FF-1A30-4C27-B65D-D0FA928D3F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4895" y="5686242"/>
                <a:ext cx="1064459" cy="369332"/>
              </a:xfrm>
              <a:prstGeom prst="rect">
                <a:avLst/>
              </a:prstGeom>
              <a:blipFill>
                <a:blip r:embed="R6fa2b025f5764ef8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ight Arrow 41">
            <a:extLst>
              <a:ext uri="{FF2B5EF4-FFF2-40B4-BE49-F238E27FC236}">
                <a16:creationId xmlns:a16="http://schemas.microsoft.com/office/drawing/2014/main" id="{1B7098FE-3A7C-44B9-A91C-BFD074731D3E}"/>
              </a:ext>
            </a:extLst>
          </p:cNvPr>
          <p:cNvSpPr/>
          <p:nvPr/>
        </p:nvSpPr>
        <p:spPr>
          <a:xfrm>
            <a:off x="4582956" y="5473153"/>
            <a:ext cx="465219" cy="109728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C00000"/>
              </a:solidFill>
            </a:endParaRPr>
          </a:p>
        </p:txBody>
      </p:sp>
      <p:sp>
        <p:nvSpPr>
          <p:cNvPr id="47" name="Right Arrow 42">
            <a:extLst>
              <a:ext uri="{FF2B5EF4-FFF2-40B4-BE49-F238E27FC236}">
                <a16:creationId xmlns:a16="http://schemas.microsoft.com/office/drawing/2014/main" id="{C69D7F36-54DF-46F8-B629-896DFEE74AB3}"/>
              </a:ext>
            </a:extLst>
          </p:cNvPr>
          <p:cNvSpPr/>
          <p:nvPr/>
        </p:nvSpPr>
        <p:spPr>
          <a:xfrm rot="16200000">
            <a:off x="2047785" y="3538999"/>
            <a:ext cx="465219" cy="109728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C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981AFF-5E21-5F70-93B5-27394A5F3E92}"/>
              </a:ext>
            </a:extLst>
          </p:cNvPr>
          <p:cNvSpPr txBox="1"/>
          <p:nvPr/>
        </p:nvSpPr>
        <p:spPr>
          <a:xfrm>
            <a:off x="164965" y="1785579"/>
            <a:ext cx="19453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EXCHANGE RATE</a:t>
            </a:r>
          </a:p>
          <a:p>
            <a:pPr algn="ctr"/>
            <a:r>
              <a:rPr lang="en-US" b="1" dirty="0"/>
              <a:t>(USD per CNY)</a:t>
            </a:r>
            <a:endParaRPr lang="en-GB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D730F98-7718-7870-E1E5-C604BB634592}"/>
              </a:ext>
            </a:extLst>
          </p:cNvPr>
          <p:cNvCxnSpPr/>
          <p:nvPr/>
        </p:nvCxnSpPr>
        <p:spPr>
          <a:xfrm>
            <a:off x="2159583" y="3257108"/>
            <a:ext cx="3910692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7967B69-D337-88CA-61DD-F1EF4AC4E467}"/>
                  </a:ext>
                </a:extLst>
              </p:cNvPr>
              <p:cNvSpPr txBox="1"/>
              <p:nvPr/>
            </p:nvSpPr>
            <p:spPr>
              <a:xfrm>
                <a:off x="1461620" y="3740437"/>
                <a:ext cx="6538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𝑋</m:t>
                      </m:r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7967B69-D337-88CA-61DD-F1EF4AC4E4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1620" y="3740437"/>
                <a:ext cx="653832" cy="369332"/>
              </a:xfrm>
              <a:prstGeom prst="rect">
                <a:avLst/>
              </a:prstGeom>
              <a:blipFill>
                <a:blip r:embed="R7312645a7dfc4251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EDBBF8B7-E012-74AA-AEF6-DEA3EE2D2C6B}"/>
              </a:ext>
            </a:extLst>
          </p:cNvPr>
          <p:cNvSpPr txBox="1"/>
          <p:nvPr/>
        </p:nvSpPr>
        <p:spPr>
          <a:xfrm>
            <a:off x="2503576" y="3358103"/>
            <a:ext cx="1125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THE CNY IS TOO WEAK</a:t>
            </a:r>
            <a:endParaRPr lang="en-GB" sz="1400" b="1" dirty="0">
              <a:solidFill>
                <a:srgbClr val="C00000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7B3EF36-7764-A0EC-999C-BBA3B9F8EE58}"/>
              </a:ext>
            </a:extLst>
          </p:cNvPr>
          <p:cNvGrpSpPr/>
          <p:nvPr/>
        </p:nvGrpSpPr>
        <p:grpSpPr>
          <a:xfrm>
            <a:off x="4421981" y="3832844"/>
            <a:ext cx="182880" cy="182880"/>
            <a:chOff x="7168243" y="1918607"/>
            <a:chExt cx="816428" cy="816428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8018ADD-3005-5B4C-79D6-E94AFAAEF670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B211422-3AD8-B69E-65F9-A665DC3AD733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CC3ED8F-A02E-DFC2-61B2-BB4EC0D1989D}"/>
              </a:ext>
            </a:extLst>
          </p:cNvPr>
          <p:cNvGrpSpPr/>
          <p:nvPr/>
        </p:nvGrpSpPr>
        <p:grpSpPr>
          <a:xfrm>
            <a:off x="5032863" y="3165337"/>
            <a:ext cx="182880" cy="182880"/>
            <a:chOff x="7168243" y="1918607"/>
            <a:chExt cx="816428" cy="816428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EF13D3E-1C28-0C11-45C2-A94474601EEF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6ED135C-1E3B-3060-0308-EDB41CBAEF2A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6BF4FC6-E29E-F9B1-DA70-949CF4D53AB4}"/>
                  </a:ext>
                </a:extLst>
              </p:cNvPr>
              <p:cNvSpPr txBox="1"/>
              <p:nvPr/>
            </p:nvSpPr>
            <p:spPr>
              <a:xfrm>
                <a:off x="4258167" y="5683442"/>
                <a:ext cx="5037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6BF4FC6-E29E-F9B1-DA70-949CF4D53A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8167" y="5683442"/>
                <a:ext cx="503791" cy="369332"/>
              </a:xfrm>
              <a:prstGeom prst="rect">
                <a:avLst/>
              </a:prstGeom>
              <a:blipFill>
                <a:blip r:embed="R08d244d1f7f54cc2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9335771"/>
      </p:ext>
    </p:extLst>
  </p:cSld>
  <p:clrMapOvr>
    <a:masterClrMapping/>
  </p:clrMapOvr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Connector 41"/>
          <p:cNvCxnSpPr/>
          <p:nvPr/>
        </p:nvCxnSpPr>
        <p:spPr>
          <a:xfrm flipV="1">
            <a:off x="3771741" y="2122255"/>
            <a:ext cx="2563426" cy="2775857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2821"/>
          </a:xfrm>
        </p:spPr>
        <p:txBody>
          <a:bodyPr/>
          <a:lstStyle/>
          <a:p>
            <a:r>
              <a:rPr lang="en-US" dirty="0"/>
              <a:t>Central Bank Intervention in the Forex</a:t>
            </a:r>
            <a:endParaRPr lang="en-GB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2145809" y="1604421"/>
            <a:ext cx="0" cy="404479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145809" y="5655158"/>
            <a:ext cx="506080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2643000" y="2122255"/>
            <a:ext cx="2563426" cy="2775857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230542" y="2122255"/>
            <a:ext cx="2540809" cy="275136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783579" y="4865456"/>
            <a:ext cx="333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A922700-DB40-47E9-B458-94ED5D68E869}"/>
              </a:ext>
            </a:extLst>
          </p:cNvPr>
          <p:cNvGrpSpPr/>
          <p:nvPr/>
        </p:nvGrpSpPr>
        <p:grpSpPr>
          <a:xfrm>
            <a:off x="4113912" y="3090404"/>
            <a:ext cx="182880" cy="182880"/>
            <a:chOff x="7168243" y="1918607"/>
            <a:chExt cx="816428" cy="816428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55AB1C5-5ECF-430A-B7A1-466FA99DFEBB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346D801-A5D8-4F95-B200-A9AACCC24757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Straight Connector 20"/>
          <p:cNvCxnSpPr/>
          <p:nvPr/>
        </p:nvCxnSpPr>
        <p:spPr>
          <a:xfrm flipH="1">
            <a:off x="4218119" y="3204577"/>
            <a:ext cx="1" cy="245058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145809" y="3181635"/>
            <a:ext cx="205080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969319" y="5683442"/>
                <a:ext cx="5037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9319" y="5683442"/>
                <a:ext cx="503791" cy="369332"/>
              </a:xfrm>
              <a:prstGeom prst="rect">
                <a:avLst/>
              </a:prstGeom>
              <a:blipFill>
                <a:blip r:embed="Rebdf68239518448f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3695533" y="6270525"/>
            <a:ext cx="1058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SHORTAGE</a:t>
            </a:r>
            <a:endParaRPr lang="en-GB" sz="1400" b="1" dirty="0"/>
          </a:p>
        </p:txBody>
      </p:sp>
      <p:cxnSp>
        <p:nvCxnSpPr>
          <p:cNvPr id="31" name="Straight Connector 30"/>
          <p:cNvCxnSpPr/>
          <p:nvPr/>
        </p:nvCxnSpPr>
        <p:spPr>
          <a:xfrm flipH="1">
            <a:off x="3660956" y="3803245"/>
            <a:ext cx="1" cy="184597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ight Brace 24"/>
          <p:cNvSpPr/>
          <p:nvPr/>
        </p:nvSpPr>
        <p:spPr>
          <a:xfrm rot="5400000">
            <a:off x="4123331" y="5600872"/>
            <a:ext cx="202515" cy="1127265"/>
          </a:xfrm>
          <a:prstGeom prst="rightBrace">
            <a:avLst>
              <a:gd name="adj1" fmla="val 139158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406620" y="5682770"/>
                <a:ext cx="5075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fr-FR" b="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6620" y="5682770"/>
                <a:ext cx="507575" cy="369332"/>
              </a:xfrm>
              <a:prstGeom prst="rect">
                <a:avLst/>
              </a:prstGeom>
              <a:blipFill>
                <a:blip r:embed="Rcd7701d91af44c8f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532377" y="5682770"/>
                <a:ext cx="10925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fr-FR" b="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2377" y="5682770"/>
                <a:ext cx="1092543" cy="369332"/>
              </a:xfrm>
              <a:prstGeom prst="rect">
                <a:avLst/>
              </a:prstGeom>
              <a:blipFill>
                <a:blip r:embed="R291e4b49a66a42fd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22039" y="3620791"/>
                <a:ext cx="13857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𝑋</m:t>
                      </m:r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>
                          <a:latin typeface="Cambria Math"/>
                        </a:rPr>
                        <m:t>=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𝑋</m:t>
                      </m:r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039" y="3620791"/>
                <a:ext cx="1385764" cy="369332"/>
              </a:xfrm>
              <a:prstGeom prst="rect">
                <a:avLst/>
              </a:prstGeom>
              <a:blipFill>
                <a:blip r:embed="R6cb15a9ba960450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ight Arrow 18"/>
          <p:cNvSpPr/>
          <p:nvPr/>
        </p:nvSpPr>
        <p:spPr>
          <a:xfrm>
            <a:off x="5303127" y="2244568"/>
            <a:ext cx="465219" cy="310243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Connector 12"/>
          <p:cNvCxnSpPr/>
          <p:nvPr/>
        </p:nvCxnSpPr>
        <p:spPr>
          <a:xfrm>
            <a:off x="2159583" y="3804096"/>
            <a:ext cx="3910692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788221" y="3809341"/>
            <a:ext cx="1" cy="183987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A922700-DB40-47E9-B458-94ED5D68E869}"/>
              </a:ext>
            </a:extLst>
          </p:cNvPr>
          <p:cNvGrpSpPr/>
          <p:nvPr/>
        </p:nvGrpSpPr>
        <p:grpSpPr>
          <a:xfrm>
            <a:off x="4693799" y="3708104"/>
            <a:ext cx="182880" cy="182880"/>
            <a:chOff x="7168243" y="1918607"/>
            <a:chExt cx="816428" cy="816428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55AB1C5-5ECF-430A-B7A1-466FA99DFEBB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346D801-A5D8-4F95-B200-A9AACCC24757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Straight Arrow Connector 29"/>
          <p:cNvCxnSpPr/>
          <p:nvPr/>
        </p:nvCxnSpPr>
        <p:spPr>
          <a:xfrm>
            <a:off x="5288784" y="2128412"/>
            <a:ext cx="961012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315003" y="1733862"/>
            <a:ext cx="93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</a:t>
            </a:r>
            <a:r>
              <a:rPr lang="en-US" b="1" baseline="-25000" dirty="0"/>
              <a:t>CB</a:t>
            </a:r>
            <a:endParaRPr lang="en-GB" b="1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461696" y="2990544"/>
                <a:ext cx="6538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𝑋</m:t>
                      </m:r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1696" y="2990544"/>
                <a:ext cx="653832" cy="369332"/>
              </a:xfrm>
              <a:prstGeom prst="rect">
                <a:avLst/>
              </a:prstGeom>
              <a:blipFill>
                <a:blip r:embed="R2bfd5ece738247ee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ight Arrow 44"/>
          <p:cNvSpPr/>
          <p:nvPr/>
        </p:nvSpPr>
        <p:spPr>
          <a:xfrm>
            <a:off x="4273946" y="5487511"/>
            <a:ext cx="465219" cy="109728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C00000"/>
              </a:solidFill>
            </a:endParaRPr>
          </a:p>
        </p:txBody>
      </p:sp>
      <p:sp>
        <p:nvSpPr>
          <p:cNvPr id="46" name="Right Arrow 45"/>
          <p:cNvSpPr/>
          <p:nvPr/>
        </p:nvSpPr>
        <p:spPr>
          <a:xfrm rot="5400000">
            <a:off x="2047785" y="3426799"/>
            <a:ext cx="465219" cy="109728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C0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477365" y="3221322"/>
            <a:ext cx="12793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THE CNY IS TOO STRONG</a:t>
            </a:r>
            <a:endParaRPr lang="en-GB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 flipV="1">
            <a:off x="2427906" y="3224085"/>
            <a:ext cx="0" cy="523220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214777" y="5338510"/>
            <a:ext cx="1422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 </a:t>
            </a:r>
          </a:p>
          <a:p>
            <a:pPr algn="ctr"/>
            <a:r>
              <a:rPr lang="en-US" b="1" dirty="0"/>
              <a:t>OF CNY</a:t>
            </a:r>
            <a:endParaRPr lang="en-GB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6081495" y="3427902"/>
            <a:ext cx="1125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TARGET</a:t>
            </a:r>
          </a:p>
          <a:p>
            <a:pPr algn="ctr"/>
            <a:r>
              <a:rPr lang="en-US" sz="1400" b="1" dirty="0"/>
              <a:t>EXCHANGE </a:t>
            </a:r>
          </a:p>
          <a:p>
            <a:pPr algn="ctr"/>
            <a:r>
              <a:rPr lang="en-US" sz="1400" b="1" dirty="0"/>
              <a:t>RATE</a:t>
            </a:r>
            <a:endParaRPr lang="en-GB" sz="1400" b="1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53BF20A-2EE5-4155-9C36-518BE2E63D55}"/>
              </a:ext>
            </a:extLst>
          </p:cNvPr>
          <p:cNvSpPr txBox="1"/>
          <p:nvPr/>
        </p:nvSpPr>
        <p:spPr>
          <a:xfrm>
            <a:off x="164965" y="1785579"/>
            <a:ext cx="19453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EXCHANGE RATE</a:t>
            </a:r>
          </a:p>
          <a:p>
            <a:pPr algn="ctr"/>
            <a:r>
              <a:rPr lang="en-US" b="1" dirty="0"/>
              <a:t>(USD per CNY)</a:t>
            </a:r>
            <a:endParaRPr lang="en-GB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BB0F24-47FE-4123-4C93-E2CDDABE2457}"/>
              </a:ext>
            </a:extLst>
          </p:cNvPr>
          <p:cNvSpPr txBox="1"/>
          <p:nvPr/>
        </p:nvSpPr>
        <p:spPr>
          <a:xfrm>
            <a:off x="6208527" y="1733862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4"/>
                </a:solidFill>
              </a:rPr>
              <a:t>S</a:t>
            </a:r>
            <a:r>
              <a:rPr lang="en-US" b="1" baseline="-25000" dirty="0">
                <a:solidFill>
                  <a:schemeClr val="accent4"/>
                </a:solidFill>
              </a:rPr>
              <a:t>2 </a:t>
            </a:r>
            <a:r>
              <a:rPr lang="en-US" b="1" dirty="0">
                <a:solidFill>
                  <a:schemeClr val="accent4"/>
                </a:solidFill>
              </a:rPr>
              <a:t>= S</a:t>
            </a:r>
            <a:r>
              <a:rPr lang="en-US" b="1" baseline="-25000" dirty="0">
                <a:solidFill>
                  <a:schemeClr val="accent4"/>
                </a:solidFill>
              </a:rPr>
              <a:t>1</a:t>
            </a:r>
            <a:r>
              <a:rPr lang="en-US" b="1" dirty="0">
                <a:solidFill>
                  <a:schemeClr val="accent4"/>
                </a:solidFill>
              </a:rPr>
              <a:t> + S</a:t>
            </a:r>
            <a:r>
              <a:rPr lang="en-US" b="1" baseline="-25000" dirty="0">
                <a:solidFill>
                  <a:schemeClr val="accent4"/>
                </a:solidFill>
              </a:rPr>
              <a:t>CB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D4CC6B-58E5-1EB6-161B-1CCCE00D0D51}"/>
              </a:ext>
            </a:extLst>
          </p:cNvPr>
          <p:cNvSpPr txBox="1"/>
          <p:nvPr/>
        </p:nvSpPr>
        <p:spPr>
          <a:xfrm>
            <a:off x="5063927" y="1730121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1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028640"/>
      </p:ext>
    </p:extLst>
  </p:cSld>
  <p:clrMapOvr>
    <a:masterClrMapping/>
  </p:clrMapOvr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2967518" y="2138685"/>
            <a:ext cx="2540809" cy="275136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3675606" y="2100869"/>
            <a:ext cx="2563426" cy="2775857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2821"/>
          </a:xfrm>
        </p:spPr>
        <p:txBody>
          <a:bodyPr/>
          <a:lstStyle/>
          <a:p>
            <a:r>
              <a:rPr lang="en-US" dirty="0"/>
              <a:t>Contractionary Monetary Policy</a:t>
            </a:r>
            <a:endParaRPr lang="en-GB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2316194" y="1583035"/>
            <a:ext cx="0" cy="404479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316194" y="5633772"/>
            <a:ext cx="506080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384653" y="5304668"/>
            <a:ext cx="1422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 </a:t>
            </a:r>
          </a:p>
          <a:p>
            <a:pPr algn="ctr"/>
            <a:r>
              <a:rPr lang="en-US" b="1" dirty="0"/>
              <a:t>OF CNY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35349" y="1764193"/>
            <a:ext cx="19453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EXCHANGE RATE</a:t>
            </a:r>
          </a:p>
          <a:p>
            <a:pPr algn="ctr"/>
            <a:r>
              <a:rPr lang="en-US" b="1" dirty="0"/>
              <a:t>(USD per CNY)</a:t>
            </a:r>
            <a:endParaRPr lang="en-GB" b="1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592957" y="2100869"/>
            <a:ext cx="2563426" cy="2775857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400927" y="2100869"/>
            <a:ext cx="2540809" cy="2751365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084497" y="1720190"/>
            <a:ext cx="393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4"/>
                </a:solidFill>
              </a:rPr>
              <a:t>S</a:t>
            </a:r>
            <a:r>
              <a:rPr lang="en-US" b="1" baseline="-25000" dirty="0">
                <a:solidFill>
                  <a:schemeClr val="accent4"/>
                </a:solidFill>
              </a:rPr>
              <a:t>2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09080" y="4853596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D</a:t>
            </a:r>
            <a:r>
              <a:rPr lang="en-US" b="1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GB" b="1" baseline="-250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A922700-DB40-47E9-B458-94ED5D68E869}"/>
              </a:ext>
            </a:extLst>
          </p:cNvPr>
          <p:cNvGrpSpPr/>
          <p:nvPr/>
        </p:nvGrpSpPr>
        <p:grpSpPr>
          <a:xfrm>
            <a:off x="4188142" y="2956100"/>
            <a:ext cx="182880" cy="182880"/>
            <a:chOff x="7168243" y="1918607"/>
            <a:chExt cx="816428" cy="816428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55AB1C5-5ECF-430A-B7A1-466FA99DFEBB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346D801-A5D8-4F95-B200-A9AACCC24757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Straight Connector 20"/>
          <p:cNvCxnSpPr/>
          <p:nvPr/>
        </p:nvCxnSpPr>
        <p:spPr>
          <a:xfrm>
            <a:off x="4282372" y="3051385"/>
            <a:ext cx="1" cy="259508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316194" y="3891097"/>
            <a:ext cx="226504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999823" y="5673219"/>
                <a:ext cx="5091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9823" y="5673219"/>
                <a:ext cx="509114" cy="369332"/>
              </a:xfrm>
              <a:prstGeom prst="rect">
                <a:avLst/>
              </a:prstGeom>
              <a:blipFill>
                <a:blip r:embed="R3f8ea1c75d0e47fc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365641" y="5673809"/>
                <a:ext cx="5037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5641" y="5673809"/>
                <a:ext cx="503791" cy="369332"/>
              </a:xfrm>
              <a:prstGeom prst="rect">
                <a:avLst/>
              </a:prstGeom>
              <a:blipFill>
                <a:blip r:embed="R90b3391cf27041bf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892424" y="2865326"/>
                <a:ext cx="13857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𝑋</m:t>
                      </m:r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>
                          <a:latin typeface="Cambria Math"/>
                        </a:rPr>
                        <m:t>=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𝑋</m:t>
                      </m:r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424" y="2865326"/>
                <a:ext cx="1385764" cy="369332"/>
              </a:xfrm>
              <a:prstGeom prst="rect">
                <a:avLst/>
              </a:prstGeom>
              <a:blipFill>
                <a:blip r:embed="R71ee8368354d46dc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2511513" y="3229271"/>
            <a:ext cx="1125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THE CNY IS TOO WEAK</a:t>
            </a:r>
            <a:endParaRPr lang="en-GB" sz="1400" b="1" dirty="0">
              <a:solidFill>
                <a:srgbClr val="C000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2430836" y="3120704"/>
            <a:ext cx="0" cy="703866"/>
          </a:xfrm>
          <a:prstGeom prst="straightConnector1">
            <a:avLst/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329968" y="3048631"/>
            <a:ext cx="3910692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591213" y="3889299"/>
            <a:ext cx="1" cy="174447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A922700-DB40-47E9-B458-94ED5D68E869}"/>
              </a:ext>
            </a:extLst>
          </p:cNvPr>
          <p:cNvGrpSpPr/>
          <p:nvPr/>
        </p:nvGrpSpPr>
        <p:grpSpPr>
          <a:xfrm>
            <a:off x="4492086" y="3798684"/>
            <a:ext cx="182880" cy="182880"/>
            <a:chOff x="7168243" y="1918607"/>
            <a:chExt cx="816428" cy="816428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55AB1C5-5ECF-430A-B7A1-466FA99DFEBB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346D801-A5D8-4F95-B200-A9AACCC24757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634808" y="3708821"/>
                <a:ext cx="6538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𝑋</m:t>
                      </m:r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4808" y="3708821"/>
                <a:ext cx="653832" cy="369332"/>
              </a:xfrm>
              <a:prstGeom prst="rect">
                <a:avLst/>
              </a:prstGeom>
              <a:blipFill>
                <a:blip r:embed="R5706dbfb4d9d404b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/>
          <p:cNvSpPr txBox="1"/>
          <p:nvPr/>
        </p:nvSpPr>
        <p:spPr>
          <a:xfrm>
            <a:off x="6138188" y="1717248"/>
            <a:ext cx="393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1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443237" y="4851946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1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48" name="Right Arrow 47"/>
          <p:cNvSpPr/>
          <p:nvPr/>
        </p:nvSpPr>
        <p:spPr>
          <a:xfrm flipH="1">
            <a:off x="5277753" y="2165988"/>
            <a:ext cx="398962" cy="235201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ight Arrow 49"/>
          <p:cNvSpPr/>
          <p:nvPr/>
        </p:nvSpPr>
        <p:spPr>
          <a:xfrm flipH="1">
            <a:off x="4272125" y="6078758"/>
            <a:ext cx="319951" cy="169642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ight Arrow 50"/>
          <p:cNvSpPr/>
          <p:nvPr/>
        </p:nvSpPr>
        <p:spPr>
          <a:xfrm rot="5400000" flipH="1">
            <a:off x="1690207" y="3401093"/>
            <a:ext cx="479587" cy="154702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/>
          <p:cNvSpPr txBox="1"/>
          <p:nvPr/>
        </p:nvSpPr>
        <p:spPr>
          <a:xfrm>
            <a:off x="6283488" y="2679299"/>
            <a:ext cx="1125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TARGET</a:t>
            </a:r>
          </a:p>
          <a:p>
            <a:pPr algn="ctr"/>
            <a:r>
              <a:rPr lang="en-US" sz="1400" b="1" dirty="0"/>
              <a:t>EXCHANGE </a:t>
            </a:r>
          </a:p>
          <a:p>
            <a:pPr algn="ctr"/>
            <a:r>
              <a:rPr lang="en-US" sz="1400" b="1" dirty="0"/>
              <a:t>RATE</a:t>
            </a:r>
            <a:endParaRPr lang="en-GB" sz="1400" b="1" dirty="0"/>
          </a:p>
        </p:txBody>
      </p:sp>
      <p:sp>
        <p:nvSpPr>
          <p:cNvPr id="3" name="Right Arrow 46">
            <a:extLst>
              <a:ext uri="{FF2B5EF4-FFF2-40B4-BE49-F238E27FC236}">
                <a16:creationId xmlns:a16="http://schemas.microsoft.com/office/drawing/2014/main" id="{08F0F855-EB36-8EFD-880C-812A77076CC0}"/>
              </a:ext>
            </a:extLst>
          </p:cNvPr>
          <p:cNvSpPr/>
          <p:nvPr/>
        </p:nvSpPr>
        <p:spPr>
          <a:xfrm>
            <a:off x="3229348" y="2173663"/>
            <a:ext cx="218127" cy="219849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8894515"/>
      </p:ext>
    </p:extLst>
  </p:cSld>
  <p:clrMapOvr>
    <a:masterClrMapping/>
  </p:clrMapOvr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2797133" y="2160071"/>
            <a:ext cx="2540809" cy="2751365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3505221" y="2122255"/>
            <a:ext cx="2563426" cy="2775857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2821"/>
          </a:xfrm>
        </p:spPr>
        <p:txBody>
          <a:bodyPr/>
          <a:lstStyle/>
          <a:p>
            <a:r>
              <a:rPr lang="en-US" dirty="0"/>
              <a:t>Expansionary Monetary Policy</a:t>
            </a:r>
            <a:endParaRPr lang="en-GB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2145809" y="1604421"/>
            <a:ext cx="0" cy="404479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145809" y="5655158"/>
            <a:ext cx="506080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214777" y="5338510"/>
            <a:ext cx="1422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 </a:t>
            </a:r>
          </a:p>
          <a:p>
            <a:pPr algn="ctr"/>
            <a:r>
              <a:rPr lang="en-US" b="1" dirty="0"/>
              <a:t>OF CNY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64964" y="1785579"/>
            <a:ext cx="19453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EXCHANGE RATE</a:t>
            </a:r>
          </a:p>
          <a:p>
            <a:pPr algn="ctr"/>
            <a:r>
              <a:rPr lang="en-US" b="1" dirty="0"/>
              <a:t>(USD per CNY)</a:t>
            </a:r>
            <a:endParaRPr lang="en-GB" b="1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422572" y="2122255"/>
            <a:ext cx="2563426" cy="2775857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230542" y="2122255"/>
            <a:ext cx="2540809" cy="275136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914112" y="1741576"/>
            <a:ext cx="393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1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38695" y="4874982"/>
            <a:ext cx="423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1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81495" y="3533837"/>
            <a:ext cx="1125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TARGET</a:t>
            </a:r>
          </a:p>
          <a:p>
            <a:pPr algn="ctr"/>
            <a:r>
              <a:rPr lang="en-US" sz="1400" b="1" dirty="0"/>
              <a:t>EXCHANGE RATE</a:t>
            </a:r>
            <a:endParaRPr lang="en-GB" sz="1400" b="1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A922700-DB40-47E9-B458-94ED5D68E869}"/>
              </a:ext>
            </a:extLst>
          </p:cNvPr>
          <p:cNvGrpSpPr/>
          <p:nvPr/>
        </p:nvGrpSpPr>
        <p:grpSpPr>
          <a:xfrm>
            <a:off x="4020984" y="2968185"/>
            <a:ext cx="182880" cy="182880"/>
            <a:chOff x="7168243" y="1918607"/>
            <a:chExt cx="816428" cy="816428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55AB1C5-5ECF-430A-B7A1-466FA99DFEBB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346D801-A5D8-4F95-B200-A9AACCC24757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Straight Connector 20"/>
          <p:cNvCxnSpPr/>
          <p:nvPr/>
        </p:nvCxnSpPr>
        <p:spPr>
          <a:xfrm>
            <a:off x="4111987" y="3060071"/>
            <a:ext cx="1" cy="259508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145809" y="3059406"/>
            <a:ext cx="196479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22039" y="3718562"/>
                <a:ext cx="13857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𝑋</m:t>
                      </m:r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𝑋</m:t>
                      </m:r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039" y="3718562"/>
                <a:ext cx="1385764" cy="369332"/>
              </a:xfrm>
              <a:prstGeom prst="rect">
                <a:avLst/>
              </a:prstGeom>
              <a:blipFill>
                <a:blip r:embed="R9581fd5b76aa4fc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2281666" y="3220263"/>
            <a:ext cx="1293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THE CNY IS TOO STRONG</a:t>
            </a:r>
            <a:endParaRPr lang="en-GB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2276967" y="3124545"/>
            <a:ext cx="0" cy="710216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159583" y="3901867"/>
            <a:ext cx="3910692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420828" y="3910685"/>
            <a:ext cx="1" cy="174447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A922700-DB40-47E9-B458-94ED5D68E869}"/>
              </a:ext>
            </a:extLst>
          </p:cNvPr>
          <p:cNvGrpSpPr/>
          <p:nvPr/>
        </p:nvGrpSpPr>
        <p:grpSpPr>
          <a:xfrm>
            <a:off x="4327784" y="3809079"/>
            <a:ext cx="182880" cy="182880"/>
            <a:chOff x="7168243" y="1918607"/>
            <a:chExt cx="816428" cy="816428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55AB1C5-5ECF-430A-B7A1-466FA99DFEBB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346D801-A5D8-4F95-B200-A9AACCC24757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466223" y="2875405"/>
                <a:ext cx="6538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𝑋</m:t>
                      </m:r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223" y="2875405"/>
                <a:ext cx="653832" cy="369332"/>
              </a:xfrm>
              <a:prstGeom prst="rect">
                <a:avLst/>
              </a:prstGeom>
              <a:blipFill>
                <a:blip r:embed="R93f520bab0764eac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/>
          <p:cNvSpPr txBox="1"/>
          <p:nvPr/>
        </p:nvSpPr>
        <p:spPr>
          <a:xfrm>
            <a:off x="5967803" y="1738634"/>
            <a:ext cx="393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4"/>
                </a:solidFill>
              </a:rPr>
              <a:t>S</a:t>
            </a:r>
            <a:r>
              <a:rPr lang="en-US" b="1" baseline="-25000" dirty="0">
                <a:solidFill>
                  <a:schemeClr val="accent4"/>
                </a:solidFill>
              </a:rPr>
              <a:t>2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272852" y="4873332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D</a:t>
            </a:r>
            <a:r>
              <a:rPr lang="en-US" b="1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GB" b="1" baseline="-25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7" name="Right Arrow 46"/>
          <p:cNvSpPr/>
          <p:nvPr/>
        </p:nvSpPr>
        <p:spPr>
          <a:xfrm rot="10800000">
            <a:off x="3037733" y="2189291"/>
            <a:ext cx="218127" cy="226138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ight Arrow 47"/>
          <p:cNvSpPr/>
          <p:nvPr/>
        </p:nvSpPr>
        <p:spPr>
          <a:xfrm rot="10800000" flipH="1">
            <a:off x="5174862" y="2186394"/>
            <a:ext cx="398962" cy="235201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ight Arrow 42"/>
          <p:cNvSpPr/>
          <p:nvPr/>
        </p:nvSpPr>
        <p:spPr>
          <a:xfrm rot="16200000" flipH="1">
            <a:off x="1534147" y="3397449"/>
            <a:ext cx="470452" cy="181699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7B4617F-F35C-E290-E412-40FFDDDF7CF4}"/>
                  </a:ext>
                </a:extLst>
              </p:cNvPr>
              <p:cNvSpPr txBox="1"/>
              <p:nvPr/>
            </p:nvSpPr>
            <p:spPr>
              <a:xfrm>
                <a:off x="3882309" y="5673219"/>
                <a:ext cx="5037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7B4617F-F35C-E290-E412-40FFDDDF7C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2309" y="5673219"/>
                <a:ext cx="503792" cy="369332"/>
              </a:xfrm>
              <a:prstGeom prst="rect">
                <a:avLst/>
              </a:prstGeom>
              <a:blipFill>
                <a:blip r:embed="Rcc6ff0eae2754f40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6F9D16B-20D5-0405-E95A-B7D879EA2C2B}"/>
                  </a:ext>
                </a:extLst>
              </p:cNvPr>
              <p:cNvSpPr txBox="1"/>
              <p:nvPr/>
            </p:nvSpPr>
            <p:spPr>
              <a:xfrm>
                <a:off x="4248127" y="5673809"/>
                <a:ext cx="5091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6F9D16B-20D5-0405-E95A-B7D879EA2C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8127" y="5673809"/>
                <a:ext cx="509114" cy="369332"/>
              </a:xfrm>
              <a:prstGeom prst="rect">
                <a:avLst/>
              </a:prstGeom>
              <a:blipFill>
                <a:blip r:embed="Rcb66b4b1fa4445b7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ight Arrow 49">
            <a:extLst>
              <a:ext uri="{FF2B5EF4-FFF2-40B4-BE49-F238E27FC236}">
                <a16:creationId xmlns:a16="http://schemas.microsoft.com/office/drawing/2014/main" id="{87E9ACE6-706D-E3AC-96BA-C5B7C925D71B}"/>
              </a:ext>
            </a:extLst>
          </p:cNvPr>
          <p:cNvSpPr/>
          <p:nvPr/>
        </p:nvSpPr>
        <p:spPr>
          <a:xfrm rot="10800000" flipH="1">
            <a:off x="4154611" y="6078758"/>
            <a:ext cx="319951" cy="169642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4792639"/>
      </p:ext>
    </p:extLst>
  </p:cSld>
  <p:clrMapOvr>
    <a:masterClrMapping/>
  </p:clrMapOvr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2821"/>
          </a:xfrm>
        </p:spPr>
        <p:txBody>
          <a:bodyPr/>
          <a:lstStyle/>
          <a:p>
            <a:r>
              <a:rPr lang="en-US" dirty="0"/>
              <a:t>Devaluation</a:t>
            </a:r>
            <a:endParaRPr lang="en-GB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2145809" y="1604421"/>
            <a:ext cx="0" cy="404479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145809" y="5655158"/>
            <a:ext cx="506080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214777" y="5338510"/>
            <a:ext cx="1422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 </a:t>
            </a:r>
          </a:p>
          <a:p>
            <a:pPr algn="ctr"/>
            <a:r>
              <a:rPr lang="en-US" b="1" dirty="0"/>
              <a:t>OF CNY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64964" y="1785579"/>
            <a:ext cx="19453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EXCHANGE RATE</a:t>
            </a:r>
          </a:p>
          <a:p>
            <a:pPr algn="ctr"/>
            <a:r>
              <a:rPr lang="en-US" b="1" dirty="0"/>
              <a:t>(USD per CNY)</a:t>
            </a:r>
            <a:endParaRPr lang="en-GB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054929" y="3163665"/>
            <a:ext cx="1849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INITIAL EXCHANGE </a:t>
            </a:r>
          </a:p>
          <a:p>
            <a:pPr algn="ctr"/>
            <a:r>
              <a:rPr lang="en-US" sz="1400" b="1" dirty="0"/>
              <a:t>RATE TARGET</a:t>
            </a:r>
            <a:endParaRPr lang="en-GB" sz="1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435294" y="3237472"/>
                <a:ext cx="678840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𝑋</m:t>
                      </m:r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5294" y="3237472"/>
                <a:ext cx="678840" cy="372603"/>
              </a:xfrm>
              <a:prstGeom prst="rect">
                <a:avLst/>
              </a:prstGeom>
              <a:blipFill>
                <a:blip r:embed="Rab9c9dcf899a4a00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/>
          <p:cNvCxnSpPr/>
          <p:nvPr/>
        </p:nvCxnSpPr>
        <p:spPr>
          <a:xfrm>
            <a:off x="2171661" y="3429000"/>
            <a:ext cx="3910692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40B645F-5411-42EC-A0D4-39DA3D2B8EA6}"/>
              </a:ext>
            </a:extLst>
          </p:cNvPr>
          <p:cNvSpPr txBox="1"/>
          <p:nvPr/>
        </p:nvSpPr>
        <p:spPr>
          <a:xfrm>
            <a:off x="6094428" y="3950340"/>
            <a:ext cx="1849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NEW EXCHANGE </a:t>
            </a:r>
          </a:p>
          <a:p>
            <a:pPr algn="ctr"/>
            <a:r>
              <a:rPr lang="en-US" sz="1400" b="1" dirty="0"/>
              <a:t>RATE TARGET</a:t>
            </a:r>
            <a:endParaRPr lang="en-GB" sz="1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93B8E6-66C7-4029-AC1D-19A45EAF9E21}"/>
                  </a:ext>
                </a:extLst>
              </p:cNvPr>
              <p:cNvSpPr txBox="1"/>
              <p:nvPr/>
            </p:nvSpPr>
            <p:spPr>
              <a:xfrm>
                <a:off x="1440929" y="4024147"/>
                <a:ext cx="678840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𝑋</m:t>
                      </m:r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93B8E6-66C7-4029-AC1D-19A45EAF9E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0929" y="4024147"/>
                <a:ext cx="678840" cy="373179"/>
              </a:xfrm>
              <a:prstGeom prst="rect">
                <a:avLst/>
              </a:prstGeom>
              <a:blipFill>
                <a:blip r:embed="Rda70e1c0a8c54ea6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D8D9B2-E4AB-49D4-B62B-02CD112D79AF}"/>
              </a:ext>
            </a:extLst>
          </p:cNvPr>
          <p:cNvCxnSpPr/>
          <p:nvPr/>
        </p:nvCxnSpPr>
        <p:spPr>
          <a:xfrm>
            <a:off x="2167112" y="4215675"/>
            <a:ext cx="3910692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rrow: Down 2">
            <a:extLst>
              <a:ext uri="{FF2B5EF4-FFF2-40B4-BE49-F238E27FC236}">
                <a16:creationId xmlns:a16="http://schemas.microsoft.com/office/drawing/2014/main" id="{38AA568A-8C56-4A22-A74E-BAD09BD5A3E7}"/>
              </a:ext>
            </a:extLst>
          </p:cNvPr>
          <p:cNvSpPr/>
          <p:nvPr/>
        </p:nvSpPr>
        <p:spPr>
          <a:xfrm>
            <a:off x="5675415" y="3634029"/>
            <a:ext cx="247647" cy="41397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995436"/>
      </p:ext>
    </p:extLst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2821"/>
          </a:xfrm>
        </p:spPr>
        <p:txBody>
          <a:bodyPr/>
          <a:lstStyle/>
          <a:p>
            <a:r>
              <a:rPr lang="en-US" dirty="0"/>
              <a:t>Revaluation</a:t>
            </a:r>
            <a:endParaRPr lang="en-GB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2145809" y="1604421"/>
            <a:ext cx="0" cy="404479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145809" y="5655158"/>
            <a:ext cx="506080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214777" y="5338510"/>
            <a:ext cx="1422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 </a:t>
            </a:r>
          </a:p>
          <a:p>
            <a:pPr algn="ctr"/>
            <a:r>
              <a:rPr lang="en-US" b="1" dirty="0"/>
              <a:t>OF CNY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64964" y="1785579"/>
            <a:ext cx="19453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EXCHANGE RATE</a:t>
            </a:r>
          </a:p>
          <a:p>
            <a:pPr algn="ctr"/>
            <a:r>
              <a:rPr lang="en-US" b="1" dirty="0"/>
              <a:t>(USD per CNY)</a:t>
            </a:r>
            <a:endParaRPr lang="en-GB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054929" y="3163665"/>
            <a:ext cx="1849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NEW EXCHANGE </a:t>
            </a:r>
          </a:p>
          <a:p>
            <a:pPr algn="ctr"/>
            <a:r>
              <a:rPr lang="en-US" sz="1400" b="1" dirty="0"/>
              <a:t>RATE TARGET</a:t>
            </a:r>
            <a:endParaRPr lang="en-GB" sz="1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437587" y="3237472"/>
                <a:ext cx="678840" cy="373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𝑋</m:t>
                      </m:r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7587" y="3237472"/>
                <a:ext cx="678840" cy="373179"/>
              </a:xfrm>
              <a:prstGeom prst="rect">
                <a:avLst/>
              </a:prstGeom>
              <a:blipFill>
                <a:blip r:embed="R8305ec3d9e9649e7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/>
          <p:cNvCxnSpPr/>
          <p:nvPr/>
        </p:nvCxnSpPr>
        <p:spPr>
          <a:xfrm>
            <a:off x="2154907" y="3429000"/>
            <a:ext cx="3910692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40B645F-5411-42EC-A0D4-39DA3D2B8EA6}"/>
              </a:ext>
            </a:extLst>
          </p:cNvPr>
          <p:cNvSpPr txBox="1"/>
          <p:nvPr/>
        </p:nvSpPr>
        <p:spPr>
          <a:xfrm>
            <a:off x="6094428" y="3950340"/>
            <a:ext cx="1849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INITIAL EXCHANGE </a:t>
            </a:r>
          </a:p>
          <a:p>
            <a:pPr algn="ctr"/>
            <a:r>
              <a:rPr lang="en-US" sz="1400" b="1" dirty="0"/>
              <a:t>RATE TARGET</a:t>
            </a:r>
            <a:endParaRPr lang="en-GB" sz="1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93B8E6-66C7-4029-AC1D-19A45EAF9E21}"/>
                  </a:ext>
                </a:extLst>
              </p:cNvPr>
              <p:cNvSpPr txBox="1"/>
              <p:nvPr/>
            </p:nvSpPr>
            <p:spPr>
              <a:xfrm>
                <a:off x="1435858" y="4024147"/>
                <a:ext cx="678840" cy="3726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𝑋</m:t>
                      </m:r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93B8E6-66C7-4029-AC1D-19A45EAF9E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5858" y="4024147"/>
                <a:ext cx="678840" cy="372603"/>
              </a:xfrm>
              <a:prstGeom prst="rect">
                <a:avLst/>
              </a:prstGeom>
              <a:blipFill>
                <a:blip r:embed="R8a90e19929dd4eae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D8D9B2-E4AB-49D4-B62B-02CD112D79AF}"/>
              </a:ext>
            </a:extLst>
          </p:cNvPr>
          <p:cNvCxnSpPr/>
          <p:nvPr/>
        </p:nvCxnSpPr>
        <p:spPr>
          <a:xfrm>
            <a:off x="2167112" y="4215675"/>
            <a:ext cx="3910692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rrow: Down 2">
            <a:extLst>
              <a:ext uri="{FF2B5EF4-FFF2-40B4-BE49-F238E27FC236}">
                <a16:creationId xmlns:a16="http://schemas.microsoft.com/office/drawing/2014/main" id="{38AA568A-8C56-4A22-A74E-BAD09BD5A3E7}"/>
              </a:ext>
            </a:extLst>
          </p:cNvPr>
          <p:cNvSpPr/>
          <p:nvPr/>
        </p:nvSpPr>
        <p:spPr>
          <a:xfrm rot="10800000">
            <a:off x="5675415" y="3634029"/>
            <a:ext cx="247647" cy="41397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127677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D1E6A95-206D-B367-003C-197757C18C1F}"/>
              </a:ext>
            </a:extLst>
          </p:cNvPr>
          <p:cNvSpPr/>
          <p:nvPr/>
        </p:nvSpPr>
        <p:spPr>
          <a:xfrm>
            <a:off x="2157572" y="1904247"/>
            <a:ext cx="4754367" cy="120434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3AB455-9C52-DEC6-2A94-D8803DAB29C7}"/>
              </a:ext>
            </a:extLst>
          </p:cNvPr>
          <p:cNvSpPr/>
          <p:nvPr/>
        </p:nvSpPr>
        <p:spPr>
          <a:xfrm>
            <a:off x="2154907" y="4219489"/>
            <a:ext cx="4754367" cy="142676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0BC68F-DD54-9FDA-40EA-5ADD69E05B7D}"/>
              </a:ext>
            </a:extLst>
          </p:cNvPr>
          <p:cNvSpPr/>
          <p:nvPr/>
        </p:nvSpPr>
        <p:spPr>
          <a:xfrm>
            <a:off x="2154907" y="3099584"/>
            <a:ext cx="4754367" cy="111606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2821"/>
          </a:xfrm>
        </p:spPr>
        <p:txBody>
          <a:bodyPr/>
          <a:lstStyle/>
          <a:p>
            <a:r>
              <a:rPr lang="en-US" dirty="0"/>
              <a:t>Managed Float </a:t>
            </a:r>
            <a:endParaRPr lang="en-GB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2145809" y="1604421"/>
            <a:ext cx="0" cy="404479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145809" y="5655158"/>
            <a:ext cx="506080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214777" y="5338510"/>
            <a:ext cx="1422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 </a:t>
            </a:r>
          </a:p>
          <a:p>
            <a:pPr algn="ctr"/>
            <a:r>
              <a:rPr lang="en-US" b="1" dirty="0"/>
              <a:t>OF CNY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64964" y="1785579"/>
            <a:ext cx="19453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EXCHANGE RATE</a:t>
            </a:r>
          </a:p>
          <a:p>
            <a:pPr algn="ctr"/>
            <a:r>
              <a:rPr lang="en-US" b="1" dirty="0"/>
              <a:t>(USD per CNY)</a:t>
            </a:r>
            <a:endParaRPr lang="en-GB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553421" y="2899529"/>
                <a:ext cx="55688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𝑋𝑅</m:t>
                          </m:r>
                        </m:e>
                      </m:ba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421" y="2899529"/>
                <a:ext cx="556884" cy="400110"/>
              </a:xfrm>
              <a:prstGeom prst="rect">
                <a:avLst/>
              </a:prstGeom>
              <a:blipFill>
                <a:blip r:embed="Rb2cb80ae412d496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/>
          <p:cNvCxnSpPr>
            <a:cxnSpLocks/>
          </p:cNvCxnSpPr>
          <p:nvPr/>
        </p:nvCxnSpPr>
        <p:spPr>
          <a:xfrm>
            <a:off x="2167112" y="3099584"/>
            <a:ext cx="4742162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93B8E6-66C7-4029-AC1D-19A45EAF9E21}"/>
                  </a:ext>
                </a:extLst>
              </p:cNvPr>
              <p:cNvSpPr txBox="1"/>
              <p:nvPr/>
            </p:nvSpPr>
            <p:spPr>
              <a:xfrm>
                <a:off x="1553421" y="4021673"/>
                <a:ext cx="556883" cy="3805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𝑋𝑅</m:t>
                          </m:r>
                        </m:e>
                      </m:ba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93B8E6-66C7-4029-AC1D-19A45EAF9E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421" y="4021673"/>
                <a:ext cx="556883" cy="380553"/>
              </a:xfrm>
              <a:prstGeom prst="rect">
                <a:avLst/>
              </a:prstGeom>
              <a:blipFill>
                <a:blip r:embed="R307e0d8ba93b48e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D8D9B2-E4AB-49D4-B62B-02CD112D79AF}"/>
              </a:ext>
            </a:extLst>
          </p:cNvPr>
          <p:cNvCxnSpPr>
            <a:cxnSpLocks/>
          </p:cNvCxnSpPr>
          <p:nvPr/>
        </p:nvCxnSpPr>
        <p:spPr>
          <a:xfrm>
            <a:off x="2167112" y="4215675"/>
            <a:ext cx="4742162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5F0D1D6-506A-D0A8-5FA6-161BB07E7015}"/>
              </a:ext>
            </a:extLst>
          </p:cNvPr>
          <p:cNvSpPr txBox="1"/>
          <p:nvPr/>
        </p:nvSpPr>
        <p:spPr>
          <a:xfrm>
            <a:off x="2145810" y="3402431"/>
            <a:ext cx="477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PERMITTED BAND</a:t>
            </a: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OF FLUCTUATION</a:t>
            </a:r>
            <a:endParaRPr lang="en-GB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DBDB957-0726-03FB-B996-D6FDA54939B6}"/>
              </a:ext>
            </a:extLst>
          </p:cNvPr>
          <p:cNvSpPr txBox="1"/>
          <p:nvPr/>
        </p:nvSpPr>
        <p:spPr>
          <a:xfrm>
            <a:off x="2145810" y="4668304"/>
            <a:ext cx="477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AUTHORITIES INTERVENE TO</a:t>
            </a:r>
            <a:br>
              <a:rPr lang="en-US" sz="1400" b="1" dirty="0">
                <a:solidFill>
                  <a:srgbClr val="C00000"/>
                </a:solidFill>
              </a:rPr>
            </a:br>
            <a:r>
              <a:rPr lang="en-US" sz="1400" b="1" dirty="0">
                <a:solidFill>
                  <a:srgbClr val="C00000"/>
                </a:solidFill>
              </a:rPr>
              <a:t>INCREASE THE EXCHANGE RATE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D642BC1-2434-5FAC-B73A-51E22DF30222}"/>
              </a:ext>
            </a:extLst>
          </p:cNvPr>
          <p:cNvSpPr txBox="1"/>
          <p:nvPr/>
        </p:nvSpPr>
        <p:spPr>
          <a:xfrm>
            <a:off x="2148475" y="2242299"/>
            <a:ext cx="477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AUTHORITIES INTERVENE TO</a:t>
            </a:r>
            <a:br>
              <a:rPr lang="en-US" sz="1400" b="1" dirty="0">
                <a:solidFill>
                  <a:srgbClr val="C00000"/>
                </a:solidFill>
              </a:rPr>
            </a:br>
            <a:r>
              <a:rPr lang="en-US" sz="1400" b="1" dirty="0">
                <a:solidFill>
                  <a:srgbClr val="C00000"/>
                </a:solidFill>
              </a:rPr>
              <a:t>DECREASE THE EXCHANGE RATE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AA90AF8-4586-ECEB-25D8-4C4F70EB272B}"/>
              </a:ext>
            </a:extLst>
          </p:cNvPr>
          <p:cNvSpPr txBox="1"/>
          <p:nvPr/>
        </p:nvSpPr>
        <p:spPr>
          <a:xfrm>
            <a:off x="6859734" y="2848563"/>
            <a:ext cx="8911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UPPER</a:t>
            </a:r>
            <a:br>
              <a:rPr lang="en-US" sz="1400" b="1" dirty="0"/>
            </a:br>
            <a:r>
              <a:rPr lang="en-US" sz="1400" b="1" dirty="0"/>
              <a:t>LIMIT</a:t>
            </a:r>
            <a:endParaRPr lang="en-GB" sz="14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57F447F-40B1-F1C8-38D3-EEE5BB754A6D}"/>
              </a:ext>
            </a:extLst>
          </p:cNvPr>
          <p:cNvSpPr txBox="1"/>
          <p:nvPr/>
        </p:nvSpPr>
        <p:spPr>
          <a:xfrm>
            <a:off x="6916258" y="3950462"/>
            <a:ext cx="778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LOWER</a:t>
            </a:r>
            <a:br>
              <a:rPr lang="en-US" sz="1400" b="1" dirty="0"/>
            </a:br>
            <a:r>
              <a:rPr lang="en-US" sz="1400" b="1" dirty="0"/>
              <a:t>LIMIT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2148534636"/>
      </p:ext>
    </p:extLst>
  </p:cSld>
  <p:clrMapOvr>
    <a:masterClrMapping/>
  </p:clrMapOvr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2821"/>
          </a:xfrm>
        </p:spPr>
        <p:txBody>
          <a:bodyPr/>
          <a:lstStyle/>
          <a:p>
            <a:r>
              <a:rPr lang="en-US" dirty="0"/>
              <a:t>Managed Float </a:t>
            </a:r>
            <a:endParaRPr lang="en-GB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2145809" y="1604421"/>
            <a:ext cx="0" cy="404479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145809" y="5655158"/>
            <a:ext cx="506080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214777" y="5338510"/>
            <a:ext cx="1422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 </a:t>
            </a:r>
          </a:p>
          <a:p>
            <a:pPr algn="ctr"/>
            <a:r>
              <a:rPr lang="en-US" b="1" dirty="0"/>
              <a:t>OF CNY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64964" y="1785579"/>
            <a:ext cx="19453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EXCHANGE RATE</a:t>
            </a:r>
          </a:p>
          <a:p>
            <a:pPr algn="ctr"/>
            <a:r>
              <a:rPr lang="en-US" b="1" dirty="0"/>
              <a:t>(USD per CNY)</a:t>
            </a:r>
            <a:endParaRPr lang="en-GB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553421" y="2899529"/>
                <a:ext cx="55688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𝑋𝑅</m:t>
                          </m:r>
                        </m:e>
                      </m:ba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421" y="2899529"/>
                <a:ext cx="556884" cy="400110"/>
              </a:xfrm>
              <a:prstGeom prst="rect">
                <a:avLst/>
              </a:prstGeom>
              <a:blipFill>
                <a:blip r:embed="R8e9def1ed8fa4fec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93B8E6-66C7-4029-AC1D-19A45EAF9E21}"/>
                  </a:ext>
                </a:extLst>
              </p:cNvPr>
              <p:cNvSpPr txBox="1"/>
              <p:nvPr/>
            </p:nvSpPr>
            <p:spPr>
              <a:xfrm>
                <a:off x="1553421" y="4021673"/>
                <a:ext cx="556883" cy="3805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𝑋𝑅</m:t>
                          </m:r>
                        </m:e>
                      </m:ba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93B8E6-66C7-4029-AC1D-19A45EAF9E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421" y="4021673"/>
                <a:ext cx="556883" cy="380553"/>
              </a:xfrm>
              <a:prstGeom prst="rect">
                <a:avLst/>
              </a:prstGeom>
              <a:blipFill>
                <a:blip r:embed="Raa3fa4388fbc45ca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104CAE4-FF19-4599-83E1-4D30A6E5541E}"/>
              </a:ext>
            </a:extLst>
          </p:cNvPr>
          <p:cNvCxnSpPr/>
          <p:nvPr/>
        </p:nvCxnSpPr>
        <p:spPr>
          <a:xfrm>
            <a:off x="3274214" y="2292037"/>
            <a:ext cx="2540809" cy="275136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2BACA39-0CB0-0D1C-FE79-14604A085405}"/>
              </a:ext>
            </a:extLst>
          </p:cNvPr>
          <p:cNvCxnSpPr/>
          <p:nvPr/>
        </p:nvCxnSpPr>
        <p:spPr>
          <a:xfrm flipV="1">
            <a:off x="3260998" y="2254221"/>
            <a:ext cx="2563426" cy="2775857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AE8A0B8-4B03-BB4E-35C5-4365C6477B0A}"/>
              </a:ext>
            </a:extLst>
          </p:cNvPr>
          <p:cNvCxnSpPr>
            <a:cxnSpLocks/>
          </p:cNvCxnSpPr>
          <p:nvPr/>
        </p:nvCxnSpPr>
        <p:spPr>
          <a:xfrm>
            <a:off x="2145809" y="3648564"/>
            <a:ext cx="238374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CB26E32-572E-DB57-D382-C8276BE4EDAC}"/>
                  </a:ext>
                </a:extLst>
              </p:cNvPr>
              <p:cNvSpPr txBox="1"/>
              <p:nvPr/>
            </p:nvSpPr>
            <p:spPr>
              <a:xfrm>
                <a:off x="4290815" y="5687212"/>
                <a:ext cx="5037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CB26E32-572E-DB57-D382-C8276BE4ED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0815" y="5687212"/>
                <a:ext cx="503791" cy="369332"/>
              </a:xfrm>
              <a:prstGeom prst="rect">
                <a:avLst/>
              </a:prstGeom>
              <a:blipFill>
                <a:blip r:embed="Ra3d4cd0f6f604229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7528C61-A326-5023-C015-8BA5C4FA3E19}"/>
              </a:ext>
            </a:extLst>
          </p:cNvPr>
          <p:cNvCxnSpPr>
            <a:cxnSpLocks/>
          </p:cNvCxnSpPr>
          <p:nvPr/>
        </p:nvCxnSpPr>
        <p:spPr>
          <a:xfrm>
            <a:off x="4535566" y="3644858"/>
            <a:ext cx="0" cy="199697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6E45EDB-B659-C0E7-8C33-52043EC2A1DE}"/>
              </a:ext>
            </a:extLst>
          </p:cNvPr>
          <p:cNvGrpSpPr/>
          <p:nvPr/>
        </p:nvGrpSpPr>
        <p:grpSpPr>
          <a:xfrm>
            <a:off x="4440554" y="3561427"/>
            <a:ext cx="182880" cy="182880"/>
            <a:chOff x="7168243" y="1918607"/>
            <a:chExt cx="816428" cy="816428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6662726-AC4D-2BA0-C061-5793A87F6071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1600B6B-F771-7CC0-2891-4CDCD1CCD4E0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E1E572A-6D3A-7E4E-DF78-A12D29025D65}"/>
                  </a:ext>
                </a:extLst>
              </p:cNvPr>
              <p:cNvSpPr txBox="1"/>
              <p:nvPr/>
            </p:nvSpPr>
            <p:spPr>
              <a:xfrm>
                <a:off x="1459696" y="3463898"/>
                <a:ext cx="6538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𝑋</m:t>
                      </m:r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E1E572A-6D3A-7E4E-DF78-A12D29025D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9696" y="3463898"/>
                <a:ext cx="653832" cy="369332"/>
              </a:xfrm>
              <a:prstGeom prst="rect">
                <a:avLst/>
              </a:prstGeom>
              <a:blipFill>
                <a:blip r:embed="R41f16ce36dc745f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9CE4F815-F24B-85FD-F008-0242107FAE38}"/>
              </a:ext>
            </a:extLst>
          </p:cNvPr>
          <p:cNvSpPr txBox="1"/>
          <p:nvPr/>
        </p:nvSpPr>
        <p:spPr>
          <a:xfrm>
            <a:off x="5825274" y="1881920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A867E4-5EDB-2E0A-16A8-33307F3CD5BA}"/>
              </a:ext>
            </a:extLst>
          </p:cNvPr>
          <p:cNvSpPr txBox="1"/>
          <p:nvPr/>
        </p:nvSpPr>
        <p:spPr>
          <a:xfrm>
            <a:off x="5794817" y="5005298"/>
            <a:ext cx="333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pic>
        <p:nvPicPr>
          <p:cNvPr id="54" name="Picture 53" descr="A green and pink pie chart&#10;&#10;Description automatically generated">
            <a:extLst>
              <a:ext uri="{FF2B5EF4-FFF2-40B4-BE49-F238E27FC236}">
                <a16:creationId xmlns:a16="http://schemas.microsoft.com/office/drawing/2014/main" id="{C72BF801-B702-FB76-4B2A-34CA818A9D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231" y="311814"/>
            <a:ext cx="2796560" cy="1395061"/>
          </a:xfrm>
          <a:prstGeom prst="rect">
            <a:avLst/>
          </a:prstGeom>
        </p:spPr>
      </p:pic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803E5C95-2D55-0CCA-ECD7-2A047A4CD855}"/>
              </a:ext>
            </a:extLst>
          </p:cNvPr>
          <p:cNvCxnSpPr>
            <a:cxnSpLocks/>
          </p:cNvCxnSpPr>
          <p:nvPr/>
        </p:nvCxnSpPr>
        <p:spPr>
          <a:xfrm flipV="1">
            <a:off x="7789762" y="933691"/>
            <a:ext cx="0" cy="65397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29DF0C13-ED24-4850-ED59-A36C24CAD97A}"/>
              </a:ext>
            </a:extLst>
          </p:cNvPr>
          <p:cNvSpPr txBox="1"/>
          <p:nvPr/>
        </p:nvSpPr>
        <p:spPr>
          <a:xfrm>
            <a:off x="6792246" y="2848563"/>
            <a:ext cx="8911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UPPER</a:t>
            </a:r>
            <a:br>
              <a:rPr lang="en-US" sz="1400" b="1" dirty="0"/>
            </a:br>
            <a:r>
              <a:rPr lang="en-US" sz="1400" b="1" dirty="0"/>
              <a:t>LIMIT</a:t>
            </a:r>
            <a:endParaRPr lang="en-GB" sz="1400" b="1" dirty="0"/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00E1E97A-CFF0-80F5-3892-55E6BF7F12D9}"/>
              </a:ext>
            </a:extLst>
          </p:cNvPr>
          <p:cNvCxnSpPr>
            <a:cxnSpLocks/>
          </p:cNvCxnSpPr>
          <p:nvPr/>
        </p:nvCxnSpPr>
        <p:spPr>
          <a:xfrm>
            <a:off x="2154907" y="3099584"/>
            <a:ext cx="4595143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0A2CFF8D-B417-F670-9F47-1E65CC0D6EA9}"/>
              </a:ext>
            </a:extLst>
          </p:cNvPr>
          <p:cNvSpPr txBox="1"/>
          <p:nvPr/>
        </p:nvSpPr>
        <p:spPr>
          <a:xfrm>
            <a:off x="6848770" y="3950462"/>
            <a:ext cx="778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LOWER</a:t>
            </a:r>
            <a:br>
              <a:rPr lang="en-US" sz="1400" b="1" dirty="0"/>
            </a:br>
            <a:r>
              <a:rPr lang="en-US" sz="1400" b="1" dirty="0"/>
              <a:t>LIMIT</a:t>
            </a:r>
            <a:endParaRPr lang="en-GB" sz="1400" b="1" dirty="0"/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FB414859-89AD-21CD-6231-4F95E72CC0D5}"/>
              </a:ext>
            </a:extLst>
          </p:cNvPr>
          <p:cNvCxnSpPr>
            <a:cxnSpLocks/>
          </p:cNvCxnSpPr>
          <p:nvPr/>
        </p:nvCxnSpPr>
        <p:spPr>
          <a:xfrm>
            <a:off x="2167112" y="4215675"/>
            <a:ext cx="4582938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344460"/>
      </p:ext>
    </p:extLst>
  </p:cSld>
  <p:clrMapOvr>
    <a:masterClrMapping/>
  </p:clrMapOvr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2821"/>
          </a:xfrm>
        </p:spPr>
        <p:txBody>
          <a:bodyPr/>
          <a:lstStyle/>
          <a:p>
            <a:r>
              <a:rPr lang="en-US" dirty="0"/>
              <a:t>Managed Float </a:t>
            </a:r>
            <a:endParaRPr lang="en-GB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2145809" y="1604421"/>
            <a:ext cx="0" cy="404479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145809" y="5655158"/>
            <a:ext cx="506080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214777" y="5338510"/>
            <a:ext cx="1422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 </a:t>
            </a:r>
          </a:p>
          <a:p>
            <a:pPr algn="ctr"/>
            <a:r>
              <a:rPr lang="en-US" b="1" dirty="0"/>
              <a:t>OF CNY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64964" y="1785579"/>
            <a:ext cx="19453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EXCHANGE RATE</a:t>
            </a:r>
          </a:p>
          <a:p>
            <a:pPr algn="ctr"/>
            <a:r>
              <a:rPr lang="en-US" b="1" dirty="0"/>
              <a:t>(USD per CNY)</a:t>
            </a:r>
            <a:endParaRPr lang="en-GB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553421" y="2899529"/>
                <a:ext cx="55688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𝑋𝑅</m:t>
                          </m:r>
                        </m:e>
                      </m:ba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421" y="2899529"/>
                <a:ext cx="556884" cy="400110"/>
              </a:xfrm>
              <a:prstGeom prst="rect">
                <a:avLst/>
              </a:prstGeom>
              <a:blipFill>
                <a:blip r:embed="R78f0cb4f73e146c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93B8E6-66C7-4029-AC1D-19A45EAF9E21}"/>
                  </a:ext>
                </a:extLst>
              </p:cNvPr>
              <p:cNvSpPr txBox="1"/>
              <p:nvPr/>
            </p:nvSpPr>
            <p:spPr>
              <a:xfrm>
                <a:off x="1553421" y="4024525"/>
                <a:ext cx="556883" cy="3805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𝑋𝑅</m:t>
                          </m:r>
                        </m:e>
                      </m:ba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93B8E6-66C7-4029-AC1D-19A45EAF9E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421" y="4024525"/>
                <a:ext cx="556883" cy="380553"/>
              </a:xfrm>
              <a:prstGeom prst="rect">
                <a:avLst/>
              </a:prstGeom>
              <a:blipFill>
                <a:blip r:embed="R623e9732f8aa4fc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104CAE4-FF19-4599-83E1-4D30A6E5541E}"/>
              </a:ext>
            </a:extLst>
          </p:cNvPr>
          <p:cNvCxnSpPr>
            <a:cxnSpLocks/>
          </p:cNvCxnSpPr>
          <p:nvPr/>
        </p:nvCxnSpPr>
        <p:spPr>
          <a:xfrm>
            <a:off x="2715951" y="2828840"/>
            <a:ext cx="2045086" cy="221456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2BACA39-0CB0-0D1C-FE79-14604A085405}"/>
              </a:ext>
            </a:extLst>
          </p:cNvPr>
          <p:cNvCxnSpPr>
            <a:cxnSpLocks/>
          </p:cNvCxnSpPr>
          <p:nvPr/>
        </p:nvCxnSpPr>
        <p:spPr>
          <a:xfrm flipV="1">
            <a:off x="4056900" y="2817066"/>
            <a:ext cx="2043654" cy="221301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AE8A0B8-4B03-BB4E-35C5-4365C6477B0A}"/>
              </a:ext>
            </a:extLst>
          </p:cNvPr>
          <p:cNvCxnSpPr>
            <a:cxnSpLocks/>
          </p:cNvCxnSpPr>
          <p:nvPr/>
        </p:nvCxnSpPr>
        <p:spPr>
          <a:xfrm>
            <a:off x="2145809" y="4649895"/>
            <a:ext cx="224247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CB26E32-572E-DB57-D382-C8276BE4EDAC}"/>
                  </a:ext>
                </a:extLst>
              </p:cNvPr>
              <p:cNvSpPr txBox="1"/>
              <p:nvPr/>
            </p:nvSpPr>
            <p:spPr>
              <a:xfrm>
                <a:off x="4136384" y="5689304"/>
                <a:ext cx="5037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CB26E32-572E-DB57-D382-C8276BE4ED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384" y="5689304"/>
                <a:ext cx="503791" cy="369332"/>
              </a:xfrm>
              <a:prstGeom prst="rect">
                <a:avLst/>
              </a:prstGeom>
              <a:blipFill>
                <a:blip r:embed="R9208748c7898473a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7528C61-A326-5023-C015-8BA5C4FA3E19}"/>
              </a:ext>
            </a:extLst>
          </p:cNvPr>
          <p:cNvCxnSpPr>
            <a:cxnSpLocks/>
          </p:cNvCxnSpPr>
          <p:nvPr/>
        </p:nvCxnSpPr>
        <p:spPr>
          <a:xfrm>
            <a:off x="4388280" y="4649895"/>
            <a:ext cx="0" cy="99932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6E45EDB-B659-C0E7-8C33-52043EC2A1DE}"/>
              </a:ext>
            </a:extLst>
          </p:cNvPr>
          <p:cNvGrpSpPr/>
          <p:nvPr/>
        </p:nvGrpSpPr>
        <p:grpSpPr>
          <a:xfrm>
            <a:off x="4296839" y="4569399"/>
            <a:ext cx="182880" cy="182880"/>
            <a:chOff x="7168243" y="1918607"/>
            <a:chExt cx="816428" cy="816428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6662726-AC4D-2BA0-C061-5793A87F6071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1600B6B-F771-7CC0-2891-4CDCD1CCD4E0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E1E572A-6D3A-7E4E-DF78-A12D29025D65}"/>
                  </a:ext>
                </a:extLst>
              </p:cNvPr>
              <p:cNvSpPr txBox="1"/>
              <p:nvPr/>
            </p:nvSpPr>
            <p:spPr>
              <a:xfrm>
                <a:off x="1459696" y="4469467"/>
                <a:ext cx="6538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𝑋</m:t>
                      </m:r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E1E572A-6D3A-7E4E-DF78-A12D29025D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9696" y="4469467"/>
                <a:ext cx="653832" cy="369332"/>
              </a:xfrm>
              <a:prstGeom prst="rect">
                <a:avLst/>
              </a:prstGeom>
              <a:blipFill>
                <a:blip r:embed="R1c2b6e78faa04b6e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9CE4F815-F24B-85FD-F008-0242107FAE38}"/>
              </a:ext>
            </a:extLst>
          </p:cNvPr>
          <p:cNvSpPr txBox="1"/>
          <p:nvPr/>
        </p:nvSpPr>
        <p:spPr>
          <a:xfrm>
            <a:off x="6115872" y="2437552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A867E4-5EDB-2E0A-16A8-33307F3CD5BA}"/>
              </a:ext>
            </a:extLst>
          </p:cNvPr>
          <p:cNvSpPr txBox="1"/>
          <p:nvPr/>
        </p:nvSpPr>
        <p:spPr>
          <a:xfrm>
            <a:off x="4767329" y="5042862"/>
            <a:ext cx="333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pic>
        <p:nvPicPr>
          <p:cNvPr id="35" name="Picture 34" descr="A green and pink pie chart&#10;&#10;Description automatically generated">
            <a:extLst>
              <a:ext uri="{FF2B5EF4-FFF2-40B4-BE49-F238E27FC236}">
                <a16:creationId xmlns:a16="http://schemas.microsoft.com/office/drawing/2014/main" id="{702646F1-9212-487D-74DD-CC592FE3C3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231" y="311814"/>
            <a:ext cx="2796560" cy="1395061"/>
          </a:xfrm>
          <a:prstGeom prst="rect">
            <a:avLst/>
          </a:prstGeom>
        </p:spPr>
      </p:pic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8731DB8-F021-BA9A-ACC4-B0EC21F52A58}"/>
              </a:ext>
            </a:extLst>
          </p:cNvPr>
          <p:cNvCxnSpPr>
            <a:cxnSpLocks/>
          </p:cNvCxnSpPr>
          <p:nvPr/>
        </p:nvCxnSpPr>
        <p:spPr>
          <a:xfrm flipH="1" flipV="1">
            <a:off x="7048500" y="1372791"/>
            <a:ext cx="741262" cy="23273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E1A4460E-9AF2-85F0-4C3E-B48321386C41}"/>
              </a:ext>
            </a:extLst>
          </p:cNvPr>
          <p:cNvSpPr txBox="1"/>
          <p:nvPr/>
        </p:nvSpPr>
        <p:spPr>
          <a:xfrm>
            <a:off x="6792246" y="2848563"/>
            <a:ext cx="8911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UPPER</a:t>
            </a:r>
            <a:br>
              <a:rPr lang="en-US" sz="1400" b="1" dirty="0"/>
            </a:br>
            <a:r>
              <a:rPr lang="en-US" sz="1400" b="1" dirty="0"/>
              <a:t>LIMIT</a:t>
            </a:r>
            <a:endParaRPr lang="en-GB" sz="1400" b="1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12731C9-1427-D27A-B7DA-005FCD03FD08}"/>
              </a:ext>
            </a:extLst>
          </p:cNvPr>
          <p:cNvCxnSpPr>
            <a:cxnSpLocks/>
          </p:cNvCxnSpPr>
          <p:nvPr/>
        </p:nvCxnSpPr>
        <p:spPr>
          <a:xfrm>
            <a:off x="2154907" y="3099584"/>
            <a:ext cx="4595143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FEA74D15-9D65-621A-18CB-65A82E2D30F1}"/>
              </a:ext>
            </a:extLst>
          </p:cNvPr>
          <p:cNvSpPr txBox="1"/>
          <p:nvPr/>
        </p:nvSpPr>
        <p:spPr>
          <a:xfrm>
            <a:off x="6848770" y="3950462"/>
            <a:ext cx="778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LOWER</a:t>
            </a:r>
            <a:br>
              <a:rPr lang="en-US" sz="1400" b="1" dirty="0"/>
            </a:br>
            <a:r>
              <a:rPr lang="en-US" sz="1400" b="1" dirty="0"/>
              <a:t>LIMIT</a:t>
            </a:r>
            <a:endParaRPr lang="en-GB" sz="1400" b="1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C5B940E-227B-293D-D244-41528608CA3E}"/>
              </a:ext>
            </a:extLst>
          </p:cNvPr>
          <p:cNvCxnSpPr>
            <a:cxnSpLocks/>
          </p:cNvCxnSpPr>
          <p:nvPr/>
        </p:nvCxnSpPr>
        <p:spPr>
          <a:xfrm>
            <a:off x="2167112" y="4215675"/>
            <a:ext cx="4582938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196073"/>
      </p:ext>
    </p:extLst>
  </p:cSld>
  <p:clrMapOvr>
    <a:masterClrMapping/>
  </p:clrMapOvr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2821"/>
          </a:xfrm>
        </p:spPr>
        <p:txBody>
          <a:bodyPr/>
          <a:lstStyle/>
          <a:p>
            <a:r>
              <a:rPr lang="en-US" dirty="0"/>
              <a:t>Managed Float </a:t>
            </a:r>
            <a:endParaRPr lang="en-GB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2145809" y="1604421"/>
            <a:ext cx="0" cy="404479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145809" y="5655158"/>
            <a:ext cx="506080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214777" y="5338510"/>
            <a:ext cx="1422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 </a:t>
            </a:r>
          </a:p>
          <a:p>
            <a:pPr algn="ctr"/>
            <a:r>
              <a:rPr lang="en-US" b="1" dirty="0"/>
              <a:t>OF CNY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64964" y="1785579"/>
            <a:ext cx="19453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EXCHANGE RATE</a:t>
            </a:r>
          </a:p>
          <a:p>
            <a:pPr algn="ctr"/>
            <a:r>
              <a:rPr lang="en-US" b="1" dirty="0"/>
              <a:t>(USD per CNY)</a:t>
            </a:r>
            <a:endParaRPr lang="en-GB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792246" y="2848563"/>
            <a:ext cx="8911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UPPER</a:t>
            </a:r>
            <a:br>
              <a:rPr lang="en-US" sz="1400" b="1" dirty="0"/>
            </a:br>
            <a:r>
              <a:rPr lang="en-US" sz="1400" b="1" dirty="0"/>
              <a:t>LIMIT</a:t>
            </a:r>
            <a:endParaRPr lang="en-GB" sz="1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553421" y="2899529"/>
                <a:ext cx="55688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𝑋𝑅</m:t>
                          </m:r>
                        </m:e>
                      </m:ba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421" y="2899529"/>
                <a:ext cx="556884" cy="400110"/>
              </a:xfrm>
              <a:prstGeom prst="rect">
                <a:avLst/>
              </a:prstGeom>
              <a:blipFill>
                <a:blip r:embed="Rdc7c4bab3aa947f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/>
          <p:cNvCxnSpPr>
            <a:cxnSpLocks/>
          </p:cNvCxnSpPr>
          <p:nvPr/>
        </p:nvCxnSpPr>
        <p:spPr>
          <a:xfrm>
            <a:off x="2154907" y="3099584"/>
            <a:ext cx="4595143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40B645F-5411-42EC-A0D4-39DA3D2B8EA6}"/>
              </a:ext>
            </a:extLst>
          </p:cNvPr>
          <p:cNvSpPr txBox="1"/>
          <p:nvPr/>
        </p:nvSpPr>
        <p:spPr>
          <a:xfrm>
            <a:off x="6848770" y="3950462"/>
            <a:ext cx="778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LOWER</a:t>
            </a:r>
            <a:br>
              <a:rPr lang="en-US" sz="1400" b="1" dirty="0"/>
            </a:br>
            <a:r>
              <a:rPr lang="en-US" sz="1400" b="1" dirty="0"/>
              <a:t>LIMIT</a:t>
            </a:r>
            <a:endParaRPr lang="en-GB" sz="1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93B8E6-66C7-4029-AC1D-19A45EAF9E21}"/>
                  </a:ext>
                </a:extLst>
              </p:cNvPr>
              <p:cNvSpPr txBox="1"/>
              <p:nvPr/>
            </p:nvSpPr>
            <p:spPr>
              <a:xfrm>
                <a:off x="1553421" y="4024525"/>
                <a:ext cx="556883" cy="3805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𝑋𝑅</m:t>
                          </m:r>
                        </m:e>
                      </m:ba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93B8E6-66C7-4029-AC1D-19A45EAF9E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421" y="4024525"/>
                <a:ext cx="556883" cy="380553"/>
              </a:xfrm>
              <a:prstGeom prst="rect">
                <a:avLst/>
              </a:prstGeom>
              <a:blipFill>
                <a:blip r:embed="Rdf0ef498d6174aaf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D8D9B2-E4AB-49D4-B62B-02CD112D79AF}"/>
              </a:ext>
            </a:extLst>
          </p:cNvPr>
          <p:cNvCxnSpPr>
            <a:cxnSpLocks/>
          </p:cNvCxnSpPr>
          <p:nvPr/>
        </p:nvCxnSpPr>
        <p:spPr>
          <a:xfrm>
            <a:off x="2167112" y="4215675"/>
            <a:ext cx="4582938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104CAE4-FF19-4599-83E1-4D30A6E5541E}"/>
              </a:ext>
            </a:extLst>
          </p:cNvPr>
          <p:cNvCxnSpPr>
            <a:cxnSpLocks/>
          </p:cNvCxnSpPr>
          <p:nvPr/>
        </p:nvCxnSpPr>
        <p:spPr>
          <a:xfrm>
            <a:off x="3849790" y="1935557"/>
            <a:ext cx="2601164" cy="281672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2BACA39-0CB0-0D1C-FE79-14604A085405}"/>
              </a:ext>
            </a:extLst>
          </p:cNvPr>
          <p:cNvCxnSpPr>
            <a:cxnSpLocks/>
          </p:cNvCxnSpPr>
          <p:nvPr/>
        </p:nvCxnSpPr>
        <p:spPr>
          <a:xfrm flipV="1">
            <a:off x="2594667" y="1935557"/>
            <a:ext cx="2611822" cy="282826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AE8A0B8-4B03-BB4E-35C5-4365C6477B0A}"/>
              </a:ext>
            </a:extLst>
          </p:cNvPr>
          <p:cNvCxnSpPr>
            <a:cxnSpLocks/>
          </p:cNvCxnSpPr>
          <p:nvPr/>
        </p:nvCxnSpPr>
        <p:spPr>
          <a:xfrm>
            <a:off x="2145809" y="2666809"/>
            <a:ext cx="238650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CB26E32-572E-DB57-D382-C8276BE4EDAC}"/>
                  </a:ext>
                </a:extLst>
              </p:cNvPr>
              <p:cNvSpPr txBox="1"/>
              <p:nvPr/>
            </p:nvSpPr>
            <p:spPr>
              <a:xfrm>
                <a:off x="4278759" y="5689486"/>
                <a:ext cx="5037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CB26E32-572E-DB57-D382-C8276BE4ED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8759" y="5689486"/>
                <a:ext cx="503791" cy="369332"/>
              </a:xfrm>
              <a:prstGeom prst="rect">
                <a:avLst/>
              </a:prstGeom>
              <a:blipFill>
                <a:blip r:embed="R31251f921bb54d98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7528C61-A326-5023-C015-8BA5C4FA3E19}"/>
              </a:ext>
            </a:extLst>
          </p:cNvPr>
          <p:cNvCxnSpPr>
            <a:cxnSpLocks/>
          </p:cNvCxnSpPr>
          <p:nvPr/>
        </p:nvCxnSpPr>
        <p:spPr>
          <a:xfrm>
            <a:off x="4531505" y="2684669"/>
            <a:ext cx="0" cy="294993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6E45EDB-B659-C0E7-8C33-52043EC2A1DE}"/>
              </a:ext>
            </a:extLst>
          </p:cNvPr>
          <p:cNvGrpSpPr/>
          <p:nvPr/>
        </p:nvGrpSpPr>
        <p:grpSpPr>
          <a:xfrm>
            <a:off x="4439215" y="2572050"/>
            <a:ext cx="182880" cy="182880"/>
            <a:chOff x="7168243" y="1918607"/>
            <a:chExt cx="816428" cy="816428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6662726-AC4D-2BA0-C061-5793A87F6071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1600B6B-F771-7CC0-2891-4CDCD1CCD4E0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E1E572A-6D3A-7E4E-DF78-A12D29025D65}"/>
                  </a:ext>
                </a:extLst>
              </p:cNvPr>
              <p:cNvSpPr txBox="1"/>
              <p:nvPr/>
            </p:nvSpPr>
            <p:spPr>
              <a:xfrm>
                <a:off x="1456472" y="2481053"/>
                <a:ext cx="6538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𝑋</m:t>
                      </m:r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E1E572A-6D3A-7E4E-DF78-A12D29025D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6472" y="2481053"/>
                <a:ext cx="653832" cy="369332"/>
              </a:xfrm>
              <a:prstGeom prst="rect">
                <a:avLst/>
              </a:prstGeom>
              <a:blipFill>
                <a:blip r:embed="Rcffcb1ea67174a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9CE4F815-F24B-85FD-F008-0242107FAE38}"/>
              </a:ext>
            </a:extLst>
          </p:cNvPr>
          <p:cNvSpPr txBox="1"/>
          <p:nvPr/>
        </p:nvSpPr>
        <p:spPr>
          <a:xfrm>
            <a:off x="5206489" y="1558994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A867E4-5EDB-2E0A-16A8-33307F3CD5BA}"/>
              </a:ext>
            </a:extLst>
          </p:cNvPr>
          <p:cNvSpPr txBox="1"/>
          <p:nvPr/>
        </p:nvSpPr>
        <p:spPr>
          <a:xfrm>
            <a:off x="6468344" y="4763822"/>
            <a:ext cx="333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pic>
        <p:nvPicPr>
          <p:cNvPr id="17" name="Picture 16" descr="A green and pink pie chart&#10;&#10;Description automatically generated">
            <a:extLst>
              <a:ext uri="{FF2B5EF4-FFF2-40B4-BE49-F238E27FC236}">
                <a16:creationId xmlns:a16="http://schemas.microsoft.com/office/drawing/2014/main" id="{53E91B03-13B7-E52D-1EE5-4BCC229852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231" y="311814"/>
            <a:ext cx="2796560" cy="1395061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D43F7BC-4A66-53FB-135E-AA785162C5E5}"/>
              </a:ext>
            </a:extLst>
          </p:cNvPr>
          <p:cNvCxnSpPr>
            <a:cxnSpLocks/>
          </p:cNvCxnSpPr>
          <p:nvPr/>
        </p:nvCxnSpPr>
        <p:spPr>
          <a:xfrm flipV="1">
            <a:off x="7789762" y="1384701"/>
            <a:ext cx="736304" cy="22201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50215"/>
      </p:ext>
    </p:extLst>
  </p:cSld>
  <p:clrMapOvr>
    <a:masterClrMapping/>
  </p:clrMapOvr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8E3C9-6CE2-B1A2-9A91-61C863509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677" y="434979"/>
            <a:ext cx="8596668" cy="803066"/>
          </a:xfrm>
        </p:spPr>
        <p:txBody>
          <a:bodyPr/>
          <a:lstStyle/>
          <a:p>
            <a:r>
              <a:rPr lang="en-US" dirty="0"/>
              <a:t>Improvement in the Swiss CAB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C27D04C-44FB-3BCF-BD6A-0CBE2A540F58}"/>
              </a:ext>
            </a:extLst>
          </p:cNvPr>
          <p:cNvCxnSpPr>
            <a:cxnSpLocks/>
          </p:cNvCxnSpPr>
          <p:nvPr/>
        </p:nvCxnSpPr>
        <p:spPr>
          <a:xfrm flipV="1">
            <a:off x="2540647" y="1423474"/>
            <a:ext cx="0" cy="439559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65657ED-B1A8-888B-F938-2C3C3076777D}"/>
              </a:ext>
            </a:extLst>
          </p:cNvPr>
          <p:cNvCxnSpPr>
            <a:cxnSpLocks/>
          </p:cNvCxnSpPr>
          <p:nvPr/>
        </p:nvCxnSpPr>
        <p:spPr>
          <a:xfrm flipV="1">
            <a:off x="2540647" y="5819066"/>
            <a:ext cx="4631871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466D17E-1F86-7CF5-AE09-90CCCD015C5E}"/>
              </a:ext>
            </a:extLst>
          </p:cNvPr>
          <p:cNvSpPr txBox="1"/>
          <p:nvPr/>
        </p:nvSpPr>
        <p:spPr>
          <a:xfrm>
            <a:off x="7172518" y="5495899"/>
            <a:ext cx="1357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 </a:t>
            </a:r>
          </a:p>
          <a:p>
            <a:pPr algn="ctr"/>
            <a:r>
              <a:rPr lang="en-US" b="1" dirty="0"/>
              <a:t>OF CHF</a:t>
            </a:r>
            <a:endParaRPr lang="en-GB" b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B847A2-5D2F-6C70-5547-2769268AE072}"/>
              </a:ext>
            </a:extLst>
          </p:cNvPr>
          <p:cNvCxnSpPr>
            <a:cxnSpLocks/>
          </p:cNvCxnSpPr>
          <p:nvPr/>
        </p:nvCxnSpPr>
        <p:spPr>
          <a:xfrm flipV="1">
            <a:off x="4118478" y="2125105"/>
            <a:ext cx="1925475" cy="316945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6F4C64D-3D6C-E1D2-10F8-1320D18E4BD4}"/>
              </a:ext>
            </a:extLst>
          </p:cNvPr>
          <p:cNvSpPr txBox="1"/>
          <p:nvPr/>
        </p:nvSpPr>
        <p:spPr>
          <a:xfrm>
            <a:off x="6066316" y="1738691"/>
            <a:ext cx="705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CHF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E8F9D4-342F-2A16-BEF1-02F471D6919F}"/>
              </a:ext>
            </a:extLst>
          </p:cNvPr>
          <p:cNvSpPr txBox="1"/>
          <p:nvPr/>
        </p:nvSpPr>
        <p:spPr>
          <a:xfrm>
            <a:off x="280968" y="1650882"/>
            <a:ext cx="2217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EXCHANGE RATE </a:t>
            </a:r>
          </a:p>
          <a:p>
            <a:pPr algn="ctr"/>
            <a:r>
              <a:rPr lang="en-US" b="1" dirty="0"/>
              <a:t>(USD per CHF)</a:t>
            </a:r>
            <a:endParaRPr lang="en-GB" b="1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46A919A-39EF-B502-BB95-EF9A4C22EB5A}"/>
              </a:ext>
            </a:extLst>
          </p:cNvPr>
          <p:cNvCxnSpPr>
            <a:cxnSpLocks/>
          </p:cNvCxnSpPr>
          <p:nvPr/>
        </p:nvCxnSpPr>
        <p:spPr>
          <a:xfrm>
            <a:off x="3473359" y="2125104"/>
            <a:ext cx="1556714" cy="3169456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9813F32-B57F-9CC7-0668-9D111D7EB928}"/>
              </a:ext>
            </a:extLst>
          </p:cNvPr>
          <p:cNvSpPr txBox="1"/>
          <p:nvPr/>
        </p:nvSpPr>
        <p:spPr>
          <a:xfrm>
            <a:off x="4939433" y="5330423"/>
            <a:ext cx="685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CHF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75E821-5280-6824-AC21-3696B76751B6}"/>
              </a:ext>
            </a:extLst>
          </p:cNvPr>
          <p:cNvCxnSpPr>
            <a:cxnSpLocks/>
          </p:cNvCxnSpPr>
          <p:nvPr/>
        </p:nvCxnSpPr>
        <p:spPr>
          <a:xfrm>
            <a:off x="4544762" y="2113717"/>
            <a:ext cx="1562306" cy="3180843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808A991-AE3A-851E-C8AC-401B95FB7FAC}"/>
              </a:ext>
            </a:extLst>
          </p:cNvPr>
          <p:cNvSpPr txBox="1"/>
          <p:nvPr/>
        </p:nvSpPr>
        <p:spPr>
          <a:xfrm>
            <a:off x="6020696" y="5330423"/>
            <a:ext cx="665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D</a:t>
            </a:r>
            <a:r>
              <a:rPr lang="en-US" b="1" baseline="-25000" dirty="0">
                <a:solidFill>
                  <a:schemeClr val="accent2">
                    <a:lumMod val="75000"/>
                  </a:schemeClr>
                </a:solidFill>
              </a:rPr>
              <a:t>CHF</a:t>
            </a:r>
            <a:endParaRPr lang="en-GB" b="1" baseline="-25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93DB60-7AA0-28C8-D0F5-3BD08D688AD6}"/>
              </a:ext>
            </a:extLst>
          </p:cNvPr>
          <p:cNvSpPr txBox="1"/>
          <p:nvPr/>
        </p:nvSpPr>
        <p:spPr>
          <a:xfrm>
            <a:off x="5107528" y="5244019"/>
            <a:ext cx="274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2060"/>
                </a:solidFill>
              </a:rPr>
              <a:t>1</a:t>
            </a:r>
            <a:endParaRPr lang="en-GB" sz="1200" b="1" baseline="-25000" dirty="0">
              <a:solidFill>
                <a:srgbClr val="00206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14BA255-68FE-1F22-AA63-2F2FD7195A99}"/>
              </a:ext>
            </a:extLst>
          </p:cNvPr>
          <p:cNvSpPr txBox="1"/>
          <p:nvPr/>
        </p:nvSpPr>
        <p:spPr>
          <a:xfrm>
            <a:off x="6186788" y="5249780"/>
            <a:ext cx="274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GB" sz="1200" b="1" baseline="-25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F177B685-F157-0411-B7F5-698E4A077B79}"/>
              </a:ext>
            </a:extLst>
          </p:cNvPr>
          <p:cNvSpPr/>
          <p:nvPr/>
        </p:nvSpPr>
        <p:spPr>
          <a:xfrm>
            <a:off x="3795453" y="2194419"/>
            <a:ext cx="511860" cy="27948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97070BF-B122-12FD-91AF-FD40F1E88566}"/>
              </a:ext>
            </a:extLst>
          </p:cNvPr>
          <p:cNvGrpSpPr/>
          <p:nvPr/>
        </p:nvGrpSpPr>
        <p:grpSpPr>
          <a:xfrm>
            <a:off x="4517042" y="4372955"/>
            <a:ext cx="182880" cy="182880"/>
            <a:chOff x="7168243" y="1918607"/>
            <a:chExt cx="816428" cy="816428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B804423-38A8-7302-5FCC-10CCAE592172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B06C086-0B14-A2EB-034D-23DCE71E109C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58FF939-E4E8-2032-6C04-AB749B985EF7}"/>
              </a:ext>
            </a:extLst>
          </p:cNvPr>
          <p:cNvCxnSpPr>
            <a:cxnSpLocks/>
          </p:cNvCxnSpPr>
          <p:nvPr/>
        </p:nvCxnSpPr>
        <p:spPr>
          <a:xfrm flipH="1">
            <a:off x="2573305" y="2625670"/>
            <a:ext cx="222605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6DE7DF3-0F24-93DF-AC6F-87CE954AABB6}"/>
              </a:ext>
            </a:extLst>
          </p:cNvPr>
          <p:cNvCxnSpPr>
            <a:cxnSpLocks/>
          </p:cNvCxnSpPr>
          <p:nvPr/>
        </p:nvCxnSpPr>
        <p:spPr>
          <a:xfrm>
            <a:off x="4614863" y="4435074"/>
            <a:ext cx="0" cy="138399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5E7907C-04E9-469B-0AC4-2A10AA7B7702}"/>
                  </a:ext>
                </a:extLst>
              </p:cNvPr>
              <p:cNvSpPr txBox="1"/>
              <p:nvPr/>
            </p:nvSpPr>
            <p:spPr>
              <a:xfrm>
                <a:off x="1972808" y="2439089"/>
                <a:ext cx="5001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𝑋</m:t>
                      </m:r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en-US" b="0" i="1">
                              <a:latin typeface="Cambria Math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5E7907C-04E9-469B-0AC4-2A10AA7B77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808" y="2439089"/>
                <a:ext cx="500182" cy="369332"/>
              </a:xfrm>
              <a:prstGeom prst="rect">
                <a:avLst/>
              </a:prstGeom>
              <a:blipFill>
                <a:blip r:embed="R96edb6b00ccc4527"/>
                <a:stretch>
                  <a:fillRect l="-13415"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2DD030A-F09E-6BA1-1612-7D828D86E4E8}"/>
              </a:ext>
            </a:extLst>
          </p:cNvPr>
          <p:cNvCxnSpPr>
            <a:cxnSpLocks/>
          </p:cNvCxnSpPr>
          <p:nvPr/>
        </p:nvCxnSpPr>
        <p:spPr>
          <a:xfrm flipH="1">
            <a:off x="2540647" y="4466714"/>
            <a:ext cx="207298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748D635-EAEF-3DA7-4EC7-6F6A38D2D51C}"/>
                  </a:ext>
                </a:extLst>
              </p:cNvPr>
              <p:cNvSpPr txBox="1"/>
              <p:nvPr/>
            </p:nvSpPr>
            <p:spPr>
              <a:xfrm>
                <a:off x="1972808" y="4275168"/>
                <a:ext cx="500182" cy="375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𝑋</m:t>
                      </m:r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>
                              <a:latin typeface="Cambria Math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748D635-EAEF-3DA7-4EC7-6F6A38D2D5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808" y="4275168"/>
                <a:ext cx="500182" cy="375424"/>
              </a:xfrm>
              <a:prstGeom prst="rect">
                <a:avLst/>
              </a:prstGeom>
              <a:blipFill>
                <a:blip r:embed="R333971ff67fb47f0"/>
                <a:stretch>
                  <a:fillRect l="-134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Arrow: Right 40">
            <a:extLst>
              <a:ext uri="{FF2B5EF4-FFF2-40B4-BE49-F238E27FC236}">
                <a16:creationId xmlns:a16="http://schemas.microsoft.com/office/drawing/2014/main" id="{80086E12-4FA7-4419-E40B-989F75FA10BA}"/>
              </a:ext>
            </a:extLst>
          </p:cNvPr>
          <p:cNvSpPr/>
          <p:nvPr/>
        </p:nvSpPr>
        <p:spPr>
          <a:xfrm rot="16200000">
            <a:off x="886542" y="3455243"/>
            <a:ext cx="1837208" cy="178065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B011B8A-259F-E46B-A56A-5D7D32BC7591}"/>
              </a:ext>
            </a:extLst>
          </p:cNvPr>
          <p:cNvSpPr txBox="1"/>
          <p:nvPr/>
        </p:nvSpPr>
        <p:spPr>
          <a:xfrm>
            <a:off x="404327" y="3282665"/>
            <a:ext cx="1283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THE CHF</a:t>
            </a:r>
          </a:p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APPRECIATES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B4F76DF-F5C1-0E00-B74F-79A66C96448A}"/>
              </a:ext>
            </a:extLst>
          </p:cNvPr>
          <p:cNvCxnSpPr>
            <a:cxnSpLocks/>
          </p:cNvCxnSpPr>
          <p:nvPr/>
        </p:nvCxnSpPr>
        <p:spPr>
          <a:xfrm flipV="1">
            <a:off x="3180531" y="2129498"/>
            <a:ext cx="1922806" cy="3165062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299E37C9-F197-6122-028B-6652EBA0B40C}"/>
              </a:ext>
            </a:extLst>
          </p:cNvPr>
          <p:cNvSpPr txBox="1"/>
          <p:nvPr/>
        </p:nvSpPr>
        <p:spPr>
          <a:xfrm>
            <a:off x="5126828" y="1744384"/>
            <a:ext cx="705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4"/>
                </a:solidFill>
              </a:rPr>
              <a:t>S</a:t>
            </a:r>
            <a:r>
              <a:rPr lang="en-US" b="1" baseline="-25000" dirty="0">
                <a:solidFill>
                  <a:schemeClr val="accent4"/>
                </a:solidFill>
              </a:rPr>
              <a:t>CHF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D55A5ACD-F50C-99ED-508E-4BDF06734255}"/>
              </a:ext>
            </a:extLst>
          </p:cNvPr>
          <p:cNvSpPr/>
          <p:nvPr/>
        </p:nvSpPr>
        <p:spPr>
          <a:xfrm rot="10800000">
            <a:off x="5236961" y="2190316"/>
            <a:ext cx="446516" cy="279480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EEC9DF8-97C1-DA44-1B4F-4C20BDB47BD2}"/>
              </a:ext>
            </a:extLst>
          </p:cNvPr>
          <p:cNvGrpSpPr/>
          <p:nvPr/>
        </p:nvGrpSpPr>
        <p:grpSpPr>
          <a:xfrm>
            <a:off x="4704131" y="2534230"/>
            <a:ext cx="182880" cy="182880"/>
            <a:chOff x="7168243" y="1918607"/>
            <a:chExt cx="816428" cy="816428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555B85C-EE3D-189A-EAC0-890F549F68E7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9D6C4CA-BA00-CE76-B77C-6FCE64DAA9E1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E9512E8-C0EF-3F2A-D91D-6E616FBDFD37}"/>
              </a:ext>
            </a:extLst>
          </p:cNvPr>
          <p:cNvCxnSpPr>
            <a:cxnSpLocks/>
          </p:cNvCxnSpPr>
          <p:nvPr/>
        </p:nvCxnSpPr>
        <p:spPr>
          <a:xfrm>
            <a:off x="4791924" y="2625670"/>
            <a:ext cx="0" cy="319134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637CF7C7-DB2C-BE5D-FAA9-21E0D5A949CD}"/>
              </a:ext>
            </a:extLst>
          </p:cNvPr>
          <p:cNvSpPr txBox="1"/>
          <p:nvPr/>
        </p:nvSpPr>
        <p:spPr>
          <a:xfrm>
            <a:off x="6224387" y="1650882"/>
            <a:ext cx="274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</a:rPr>
              <a:t>1</a:t>
            </a:r>
            <a:endParaRPr lang="en-GB" sz="1200" b="1" baseline="-25000" dirty="0">
              <a:solidFill>
                <a:srgbClr val="C00000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1FCCB20-3219-719B-DC93-8319F496C17D}"/>
              </a:ext>
            </a:extLst>
          </p:cNvPr>
          <p:cNvSpPr txBox="1"/>
          <p:nvPr/>
        </p:nvSpPr>
        <p:spPr>
          <a:xfrm>
            <a:off x="5295278" y="1654359"/>
            <a:ext cx="274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4"/>
                </a:solidFill>
              </a:rPr>
              <a:t>2</a:t>
            </a:r>
            <a:endParaRPr lang="en-GB" sz="1200" b="1" baseline="-25000" dirty="0">
              <a:solidFill>
                <a:schemeClr val="accent4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3B1887A-1110-EBB8-00A9-DD216A582D4B}"/>
                  </a:ext>
                </a:extLst>
              </p:cNvPr>
              <p:cNvSpPr txBox="1"/>
              <p:nvPr/>
            </p:nvSpPr>
            <p:spPr>
              <a:xfrm>
                <a:off x="4272959" y="5848629"/>
                <a:ext cx="507127" cy="375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fr-FR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>
                              <a:latin typeface="Cambria Math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3B1887A-1110-EBB8-00A9-DD216A582D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2959" y="5848629"/>
                <a:ext cx="507127" cy="375424"/>
              </a:xfrm>
              <a:prstGeom prst="rect">
                <a:avLst/>
              </a:prstGeom>
              <a:blipFill>
                <a:blip r:embed="R9207924dfe994bf1"/>
                <a:stretch>
                  <a:fillRect l="-2410"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02B8EC4-B1CD-EB9C-DC11-84A643BC315E}"/>
                  </a:ext>
                </a:extLst>
              </p:cNvPr>
              <p:cNvSpPr txBox="1"/>
              <p:nvPr/>
            </p:nvSpPr>
            <p:spPr>
              <a:xfrm>
                <a:off x="4620951" y="5848629"/>
                <a:ext cx="507127" cy="375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fr-FR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>
                              <a:latin typeface="Cambria Math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02B8EC4-B1CD-EB9C-DC11-84A643BC31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0951" y="5848629"/>
                <a:ext cx="507127" cy="375424"/>
              </a:xfrm>
              <a:prstGeom prst="rect">
                <a:avLst/>
              </a:prstGeom>
              <a:blipFill>
                <a:blip r:embed="R325794843df14e75"/>
                <a:stretch>
                  <a:fillRect l="-2410"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Arrow: Right 56">
            <a:extLst>
              <a:ext uri="{FF2B5EF4-FFF2-40B4-BE49-F238E27FC236}">
                <a16:creationId xmlns:a16="http://schemas.microsoft.com/office/drawing/2014/main" id="{C8DF8760-A296-9A84-AF84-52425C52F520}"/>
              </a:ext>
            </a:extLst>
          </p:cNvPr>
          <p:cNvSpPr/>
          <p:nvPr/>
        </p:nvSpPr>
        <p:spPr>
          <a:xfrm>
            <a:off x="4607614" y="6249509"/>
            <a:ext cx="175317" cy="178065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865779"/>
      </p:ext>
    </p:extLst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8E3C9-6CE2-B1A2-9A91-61C863509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677" y="434979"/>
            <a:ext cx="8596668" cy="803066"/>
          </a:xfrm>
        </p:spPr>
        <p:txBody>
          <a:bodyPr/>
          <a:lstStyle/>
          <a:p>
            <a:r>
              <a:rPr lang="en-US" dirty="0"/>
              <a:t>Deterioration of the Swiss CAB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C27D04C-44FB-3BCF-BD6A-0CBE2A540F58}"/>
              </a:ext>
            </a:extLst>
          </p:cNvPr>
          <p:cNvCxnSpPr>
            <a:cxnSpLocks/>
          </p:cNvCxnSpPr>
          <p:nvPr/>
        </p:nvCxnSpPr>
        <p:spPr>
          <a:xfrm flipV="1">
            <a:off x="2540647" y="1423474"/>
            <a:ext cx="0" cy="439559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65657ED-B1A8-888B-F938-2C3C3076777D}"/>
              </a:ext>
            </a:extLst>
          </p:cNvPr>
          <p:cNvCxnSpPr>
            <a:cxnSpLocks/>
          </p:cNvCxnSpPr>
          <p:nvPr/>
        </p:nvCxnSpPr>
        <p:spPr>
          <a:xfrm flipV="1">
            <a:off x="2540647" y="5819066"/>
            <a:ext cx="4631871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466D17E-1F86-7CF5-AE09-90CCCD015C5E}"/>
              </a:ext>
            </a:extLst>
          </p:cNvPr>
          <p:cNvSpPr txBox="1"/>
          <p:nvPr/>
        </p:nvSpPr>
        <p:spPr>
          <a:xfrm>
            <a:off x="7172518" y="5495899"/>
            <a:ext cx="1357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QUANTITY </a:t>
            </a:r>
          </a:p>
          <a:p>
            <a:pPr algn="ctr"/>
            <a:r>
              <a:rPr lang="en-US" b="1" dirty="0"/>
              <a:t>OF CHF</a:t>
            </a:r>
            <a:endParaRPr lang="en-GB" b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B847A2-5D2F-6C70-5547-2769268AE072}"/>
              </a:ext>
            </a:extLst>
          </p:cNvPr>
          <p:cNvCxnSpPr>
            <a:cxnSpLocks/>
          </p:cNvCxnSpPr>
          <p:nvPr/>
        </p:nvCxnSpPr>
        <p:spPr>
          <a:xfrm flipV="1">
            <a:off x="4118478" y="2125105"/>
            <a:ext cx="1925475" cy="3169455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6F4C64D-3D6C-E1D2-10F8-1320D18E4BD4}"/>
              </a:ext>
            </a:extLst>
          </p:cNvPr>
          <p:cNvSpPr txBox="1"/>
          <p:nvPr/>
        </p:nvSpPr>
        <p:spPr>
          <a:xfrm>
            <a:off x="6066316" y="1738691"/>
            <a:ext cx="705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4"/>
                </a:solidFill>
              </a:rPr>
              <a:t>S</a:t>
            </a:r>
            <a:r>
              <a:rPr lang="en-US" b="1" baseline="-25000" dirty="0">
                <a:solidFill>
                  <a:schemeClr val="accent4"/>
                </a:solidFill>
              </a:rPr>
              <a:t>CHF</a:t>
            </a:r>
            <a:endParaRPr lang="en-GB" b="1" baseline="-25000" dirty="0">
              <a:solidFill>
                <a:schemeClr val="accent4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E8F9D4-342F-2A16-BEF1-02F471D6919F}"/>
              </a:ext>
            </a:extLst>
          </p:cNvPr>
          <p:cNvSpPr txBox="1"/>
          <p:nvPr/>
        </p:nvSpPr>
        <p:spPr>
          <a:xfrm>
            <a:off x="280968" y="1650882"/>
            <a:ext cx="2217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EXCHANGE RATE </a:t>
            </a:r>
          </a:p>
          <a:p>
            <a:pPr algn="ctr"/>
            <a:r>
              <a:rPr lang="en-US" b="1" dirty="0"/>
              <a:t>(USD per CHF)</a:t>
            </a:r>
            <a:endParaRPr lang="en-GB" b="1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46A919A-39EF-B502-BB95-EF9A4C22EB5A}"/>
              </a:ext>
            </a:extLst>
          </p:cNvPr>
          <p:cNvCxnSpPr>
            <a:cxnSpLocks/>
          </p:cNvCxnSpPr>
          <p:nvPr/>
        </p:nvCxnSpPr>
        <p:spPr>
          <a:xfrm>
            <a:off x="3473359" y="2125104"/>
            <a:ext cx="1556714" cy="3169456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9813F32-B57F-9CC7-0668-9D111D7EB928}"/>
              </a:ext>
            </a:extLst>
          </p:cNvPr>
          <p:cNvSpPr txBox="1"/>
          <p:nvPr/>
        </p:nvSpPr>
        <p:spPr>
          <a:xfrm>
            <a:off x="4939433" y="5330423"/>
            <a:ext cx="685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D</a:t>
            </a:r>
            <a:r>
              <a:rPr lang="en-US" b="1" baseline="-25000" dirty="0">
                <a:solidFill>
                  <a:schemeClr val="accent2">
                    <a:lumMod val="75000"/>
                  </a:schemeClr>
                </a:solidFill>
              </a:rPr>
              <a:t>CHF</a:t>
            </a:r>
            <a:endParaRPr lang="en-GB" b="1" baseline="-250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75E821-5280-6824-AC21-3696B76751B6}"/>
              </a:ext>
            </a:extLst>
          </p:cNvPr>
          <p:cNvCxnSpPr>
            <a:cxnSpLocks/>
          </p:cNvCxnSpPr>
          <p:nvPr/>
        </p:nvCxnSpPr>
        <p:spPr>
          <a:xfrm>
            <a:off x="4544762" y="2113717"/>
            <a:ext cx="1562306" cy="318084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808A991-AE3A-851E-C8AC-401B95FB7FAC}"/>
              </a:ext>
            </a:extLst>
          </p:cNvPr>
          <p:cNvSpPr txBox="1"/>
          <p:nvPr/>
        </p:nvSpPr>
        <p:spPr>
          <a:xfrm>
            <a:off x="6020696" y="5330423"/>
            <a:ext cx="665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</a:t>
            </a:r>
            <a:r>
              <a:rPr lang="en-US" b="1" baseline="-25000" dirty="0">
                <a:solidFill>
                  <a:srgbClr val="002060"/>
                </a:solidFill>
              </a:rPr>
              <a:t>CHF</a:t>
            </a:r>
            <a:endParaRPr lang="en-GB" b="1" baseline="-25000" dirty="0">
              <a:solidFill>
                <a:srgbClr val="00206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93DB60-7AA0-28C8-D0F5-3BD08D688AD6}"/>
              </a:ext>
            </a:extLst>
          </p:cNvPr>
          <p:cNvSpPr txBox="1"/>
          <p:nvPr/>
        </p:nvSpPr>
        <p:spPr>
          <a:xfrm>
            <a:off x="5107528" y="5244019"/>
            <a:ext cx="274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GB" sz="1200" b="1" baseline="-25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14BA255-68FE-1F22-AA63-2F2FD7195A99}"/>
              </a:ext>
            </a:extLst>
          </p:cNvPr>
          <p:cNvSpPr txBox="1"/>
          <p:nvPr/>
        </p:nvSpPr>
        <p:spPr>
          <a:xfrm>
            <a:off x="6186788" y="5249780"/>
            <a:ext cx="274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2060"/>
                </a:solidFill>
              </a:rPr>
              <a:t>1</a:t>
            </a:r>
            <a:endParaRPr lang="en-GB" sz="1200" b="1" baseline="-25000" dirty="0">
              <a:solidFill>
                <a:srgbClr val="002060"/>
              </a:solidFill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F177B685-F157-0411-B7F5-698E4A077B79}"/>
              </a:ext>
            </a:extLst>
          </p:cNvPr>
          <p:cNvSpPr/>
          <p:nvPr/>
        </p:nvSpPr>
        <p:spPr>
          <a:xfrm rot="10800000">
            <a:off x="3828705" y="2194419"/>
            <a:ext cx="511860" cy="27948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97070BF-B122-12FD-91AF-FD40F1E88566}"/>
              </a:ext>
            </a:extLst>
          </p:cNvPr>
          <p:cNvGrpSpPr/>
          <p:nvPr/>
        </p:nvGrpSpPr>
        <p:grpSpPr>
          <a:xfrm>
            <a:off x="4517042" y="4372955"/>
            <a:ext cx="182880" cy="182880"/>
            <a:chOff x="7168243" y="1918607"/>
            <a:chExt cx="816428" cy="816428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B804423-38A8-7302-5FCC-10CCAE592172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B06C086-0B14-A2EB-034D-23DCE71E109C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58FF939-E4E8-2032-6C04-AB749B985EF7}"/>
              </a:ext>
            </a:extLst>
          </p:cNvPr>
          <p:cNvCxnSpPr>
            <a:cxnSpLocks/>
          </p:cNvCxnSpPr>
          <p:nvPr/>
        </p:nvCxnSpPr>
        <p:spPr>
          <a:xfrm flipH="1">
            <a:off x="2573305" y="2625670"/>
            <a:ext cx="222605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6DE7DF3-0F24-93DF-AC6F-87CE954AABB6}"/>
              </a:ext>
            </a:extLst>
          </p:cNvPr>
          <p:cNvCxnSpPr>
            <a:cxnSpLocks/>
          </p:cNvCxnSpPr>
          <p:nvPr/>
        </p:nvCxnSpPr>
        <p:spPr>
          <a:xfrm>
            <a:off x="4614863" y="4435074"/>
            <a:ext cx="0" cy="138399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5E7907C-04E9-469B-0AC4-2A10AA7B7702}"/>
                  </a:ext>
                </a:extLst>
              </p:cNvPr>
              <p:cNvSpPr txBox="1"/>
              <p:nvPr/>
            </p:nvSpPr>
            <p:spPr>
              <a:xfrm>
                <a:off x="1972808" y="2439089"/>
                <a:ext cx="500182" cy="375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𝑋</m:t>
                      </m:r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fr-FR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>
                              <a:latin typeface="Cambria Math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5E7907C-04E9-469B-0AC4-2A10AA7B77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808" y="2439089"/>
                <a:ext cx="500182" cy="375424"/>
              </a:xfrm>
              <a:prstGeom prst="rect">
                <a:avLst/>
              </a:prstGeom>
              <a:blipFill>
                <a:blip r:embed="Rc69a3ca9fbed4ab5"/>
                <a:stretch>
                  <a:fillRect l="-134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2DD030A-F09E-6BA1-1612-7D828D86E4E8}"/>
              </a:ext>
            </a:extLst>
          </p:cNvPr>
          <p:cNvCxnSpPr>
            <a:cxnSpLocks/>
          </p:cNvCxnSpPr>
          <p:nvPr/>
        </p:nvCxnSpPr>
        <p:spPr>
          <a:xfrm flipH="1">
            <a:off x="2540647" y="4466714"/>
            <a:ext cx="207298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748D635-EAEF-3DA7-4EC7-6F6A38D2D51C}"/>
                  </a:ext>
                </a:extLst>
              </p:cNvPr>
              <p:cNvSpPr txBox="1"/>
              <p:nvPr/>
            </p:nvSpPr>
            <p:spPr>
              <a:xfrm>
                <a:off x="1972808" y="4275168"/>
                <a:ext cx="500182" cy="375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𝑋</m:t>
                      </m:r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fr-FR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>
                              <a:latin typeface="Cambria Math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748D635-EAEF-3DA7-4EC7-6F6A38D2D5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808" y="4275168"/>
                <a:ext cx="500182" cy="375424"/>
              </a:xfrm>
              <a:prstGeom prst="rect">
                <a:avLst/>
              </a:prstGeom>
              <a:blipFill>
                <a:blip r:embed="R68daddcdd0534e8e"/>
                <a:stretch>
                  <a:fillRect l="-134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Arrow: Right 40">
            <a:extLst>
              <a:ext uri="{FF2B5EF4-FFF2-40B4-BE49-F238E27FC236}">
                <a16:creationId xmlns:a16="http://schemas.microsoft.com/office/drawing/2014/main" id="{80086E12-4FA7-4419-E40B-989F75FA10BA}"/>
              </a:ext>
            </a:extLst>
          </p:cNvPr>
          <p:cNvSpPr/>
          <p:nvPr/>
        </p:nvSpPr>
        <p:spPr>
          <a:xfrm rot="5400000">
            <a:off x="886542" y="3455243"/>
            <a:ext cx="1837208" cy="178065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B011B8A-259F-E46B-A56A-5D7D32BC7591}"/>
              </a:ext>
            </a:extLst>
          </p:cNvPr>
          <p:cNvSpPr txBox="1"/>
          <p:nvPr/>
        </p:nvSpPr>
        <p:spPr>
          <a:xfrm>
            <a:off x="405130" y="3282665"/>
            <a:ext cx="12817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THE CHF</a:t>
            </a:r>
          </a:p>
          <a:p>
            <a:pPr algn="ctr"/>
            <a:r>
              <a:rPr lang="en-US" sz="1400" b="1" dirty="0">
                <a:solidFill>
                  <a:srgbClr val="C00000"/>
                </a:solidFill>
              </a:rPr>
              <a:t>DEPRECIATES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B4F76DF-F5C1-0E00-B74F-79A66C96448A}"/>
              </a:ext>
            </a:extLst>
          </p:cNvPr>
          <p:cNvCxnSpPr>
            <a:cxnSpLocks/>
          </p:cNvCxnSpPr>
          <p:nvPr/>
        </p:nvCxnSpPr>
        <p:spPr>
          <a:xfrm flipV="1">
            <a:off x="3180531" y="2129498"/>
            <a:ext cx="1922806" cy="316506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299E37C9-F197-6122-028B-6652EBA0B40C}"/>
              </a:ext>
            </a:extLst>
          </p:cNvPr>
          <p:cNvSpPr txBox="1"/>
          <p:nvPr/>
        </p:nvSpPr>
        <p:spPr>
          <a:xfrm>
            <a:off x="5126828" y="1744384"/>
            <a:ext cx="705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baseline="-25000" dirty="0">
                <a:solidFill>
                  <a:srgbClr val="C00000"/>
                </a:solidFill>
              </a:rPr>
              <a:t>CHF</a:t>
            </a:r>
            <a:endParaRPr lang="en-GB" b="1" baseline="-25000" dirty="0">
              <a:solidFill>
                <a:srgbClr val="C00000"/>
              </a:solidFill>
            </a:endParaRPr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D55A5ACD-F50C-99ED-508E-4BDF06734255}"/>
              </a:ext>
            </a:extLst>
          </p:cNvPr>
          <p:cNvSpPr/>
          <p:nvPr/>
        </p:nvSpPr>
        <p:spPr>
          <a:xfrm>
            <a:off x="5236961" y="2190316"/>
            <a:ext cx="446516" cy="279480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EEC9DF8-97C1-DA44-1B4F-4C20BDB47BD2}"/>
              </a:ext>
            </a:extLst>
          </p:cNvPr>
          <p:cNvGrpSpPr/>
          <p:nvPr/>
        </p:nvGrpSpPr>
        <p:grpSpPr>
          <a:xfrm>
            <a:off x="4704131" y="2534230"/>
            <a:ext cx="182880" cy="182880"/>
            <a:chOff x="7168243" y="1918607"/>
            <a:chExt cx="816428" cy="816428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555B85C-EE3D-189A-EAC0-890F549F68E7}"/>
                </a:ext>
              </a:extLst>
            </p:cNvPr>
            <p:cNvCxnSpPr/>
            <p:nvPr/>
          </p:nvCxnSpPr>
          <p:spPr>
            <a:xfrm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9D6C4CA-BA00-CE76-B77C-6FCE64DAA9E1}"/>
                </a:ext>
              </a:extLst>
            </p:cNvPr>
            <p:cNvCxnSpPr/>
            <p:nvPr/>
          </p:nvCxnSpPr>
          <p:spPr>
            <a:xfrm flipV="1">
              <a:off x="7168243" y="1918607"/>
              <a:ext cx="816428" cy="8164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E9512E8-C0EF-3F2A-D91D-6E616FBDFD37}"/>
              </a:ext>
            </a:extLst>
          </p:cNvPr>
          <p:cNvCxnSpPr>
            <a:cxnSpLocks/>
          </p:cNvCxnSpPr>
          <p:nvPr/>
        </p:nvCxnSpPr>
        <p:spPr>
          <a:xfrm>
            <a:off x="4791924" y="2625670"/>
            <a:ext cx="0" cy="319134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637CF7C7-DB2C-BE5D-FAA9-21E0D5A949CD}"/>
              </a:ext>
            </a:extLst>
          </p:cNvPr>
          <p:cNvSpPr txBox="1"/>
          <p:nvPr/>
        </p:nvSpPr>
        <p:spPr>
          <a:xfrm>
            <a:off x="6224387" y="1650882"/>
            <a:ext cx="274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4"/>
                </a:solidFill>
              </a:rPr>
              <a:t>2</a:t>
            </a:r>
            <a:endParaRPr lang="en-GB" sz="1200" b="1" baseline="-25000" dirty="0">
              <a:solidFill>
                <a:schemeClr val="accent4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1FCCB20-3219-719B-DC93-8319F496C17D}"/>
              </a:ext>
            </a:extLst>
          </p:cNvPr>
          <p:cNvSpPr txBox="1"/>
          <p:nvPr/>
        </p:nvSpPr>
        <p:spPr>
          <a:xfrm>
            <a:off x="5295278" y="1654359"/>
            <a:ext cx="274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</a:rPr>
              <a:t>1</a:t>
            </a:r>
            <a:endParaRPr lang="en-GB" sz="1200" b="1" baseline="-250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D0D962E-9C51-C5C6-AA3D-4F0A424E09EC}"/>
                  </a:ext>
                </a:extLst>
              </p:cNvPr>
              <p:cNvSpPr txBox="1"/>
              <p:nvPr/>
            </p:nvSpPr>
            <p:spPr>
              <a:xfrm>
                <a:off x="4284797" y="5848629"/>
                <a:ext cx="507127" cy="375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fr-FR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>
                              <a:latin typeface="Cambria Math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D0D962E-9C51-C5C6-AA3D-4F0A424E09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797" y="5848629"/>
                <a:ext cx="507127" cy="375424"/>
              </a:xfrm>
              <a:prstGeom prst="rect">
                <a:avLst/>
              </a:prstGeom>
              <a:blipFill>
                <a:blip r:embed="R5745b97e80ab4b70"/>
                <a:stretch>
                  <a:fillRect l="-2410"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28AB632-A4BD-4384-81DC-3C886A1F11C1}"/>
                  </a:ext>
                </a:extLst>
              </p:cNvPr>
              <p:cNvSpPr txBox="1"/>
              <p:nvPr/>
            </p:nvSpPr>
            <p:spPr>
              <a:xfrm>
                <a:off x="4632789" y="5848629"/>
                <a:ext cx="507127" cy="375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fr-FR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>
                              <a:latin typeface="Cambria Math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28AB632-A4BD-4384-81DC-3C886A1F11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2789" y="5848629"/>
                <a:ext cx="507127" cy="375424"/>
              </a:xfrm>
              <a:prstGeom prst="rect">
                <a:avLst/>
              </a:prstGeom>
              <a:blipFill>
                <a:blip r:embed="R7e37c2fadd5c4a40"/>
                <a:stretch>
                  <a:fillRect l="-2410"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row: Right 13">
            <a:extLst>
              <a:ext uri="{FF2B5EF4-FFF2-40B4-BE49-F238E27FC236}">
                <a16:creationId xmlns:a16="http://schemas.microsoft.com/office/drawing/2014/main" id="{761C47A5-4472-7851-2058-DD8997EFEB10}"/>
              </a:ext>
            </a:extLst>
          </p:cNvPr>
          <p:cNvSpPr/>
          <p:nvPr/>
        </p:nvSpPr>
        <p:spPr>
          <a:xfrm rot="10800000">
            <a:off x="4619452" y="6249509"/>
            <a:ext cx="175317" cy="178065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58033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1E1634B0-2E74-48B6-BEDA-E7409102736C}"/>
              </a:ext>
            </a:extLst>
          </p:cNvPr>
          <p:cNvSpPr/>
          <p:nvPr/>
        </p:nvSpPr>
        <p:spPr>
          <a:xfrm>
            <a:off x="4996999" y="2342426"/>
            <a:ext cx="2131730" cy="1015377"/>
          </a:xfrm>
          <a:custGeom>
            <a:avLst/>
            <a:gdLst>
              <a:gd name="connsiteX0" fmla="*/ 0 w 2131730"/>
              <a:gd name="connsiteY0" fmla="*/ 1015377 h 1015377"/>
              <a:gd name="connsiteX1" fmla="*/ 2131730 w 2131730"/>
              <a:gd name="connsiteY1" fmla="*/ 1015377 h 1015377"/>
              <a:gd name="connsiteX2" fmla="*/ 2126120 w 2131730"/>
              <a:gd name="connsiteY2" fmla="*/ 0 h 1015377"/>
              <a:gd name="connsiteX3" fmla="*/ 1722213 w 2131730"/>
              <a:gd name="connsiteY3" fmla="*/ 33659 h 1015377"/>
              <a:gd name="connsiteX4" fmla="*/ 1351965 w 2131730"/>
              <a:gd name="connsiteY4" fmla="*/ 78538 h 1015377"/>
              <a:gd name="connsiteX5" fmla="*/ 1037816 w 2131730"/>
              <a:gd name="connsiteY5" fmla="*/ 145856 h 1015377"/>
              <a:gd name="connsiteX6" fmla="*/ 706836 w 2131730"/>
              <a:gd name="connsiteY6" fmla="*/ 269272 h 1015377"/>
              <a:gd name="connsiteX7" fmla="*/ 510493 w 2131730"/>
              <a:gd name="connsiteY7" fmla="*/ 387078 h 1015377"/>
              <a:gd name="connsiteX8" fmla="*/ 297320 w 2131730"/>
              <a:gd name="connsiteY8" fmla="*/ 566592 h 1015377"/>
              <a:gd name="connsiteX9" fmla="*/ 162684 w 2131730"/>
              <a:gd name="connsiteY9" fmla="*/ 734886 h 1015377"/>
              <a:gd name="connsiteX10" fmla="*/ 72927 w 2131730"/>
              <a:gd name="connsiteY10" fmla="*/ 886351 h 1015377"/>
              <a:gd name="connsiteX11" fmla="*/ 0 w 2131730"/>
              <a:gd name="connsiteY11" fmla="*/ 1015377 h 1015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31730" h="1015377">
                <a:moveTo>
                  <a:pt x="0" y="1015377"/>
                </a:moveTo>
                <a:lnTo>
                  <a:pt x="2131730" y="1015377"/>
                </a:lnTo>
                <a:lnTo>
                  <a:pt x="2126120" y="0"/>
                </a:lnTo>
                <a:lnTo>
                  <a:pt x="1722213" y="33659"/>
                </a:lnTo>
                <a:lnTo>
                  <a:pt x="1351965" y="78538"/>
                </a:lnTo>
                <a:lnTo>
                  <a:pt x="1037816" y="145856"/>
                </a:lnTo>
                <a:lnTo>
                  <a:pt x="706836" y="269272"/>
                </a:lnTo>
                <a:lnTo>
                  <a:pt x="510493" y="387078"/>
                </a:lnTo>
                <a:lnTo>
                  <a:pt x="297320" y="566592"/>
                </a:lnTo>
                <a:lnTo>
                  <a:pt x="162684" y="734886"/>
                </a:lnTo>
                <a:lnTo>
                  <a:pt x="72927" y="886351"/>
                </a:lnTo>
                <a:lnTo>
                  <a:pt x="0" y="1015377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73D279BA-34CC-4582-AE74-50AD7520587C}"/>
              </a:ext>
            </a:extLst>
          </p:cNvPr>
          <p:cNvSpPr/>
          <p:nvPr/>
        </p:nvSpPr>
        <p:spPr>
          <a:xfrm>
            <a:off x="1910188" y="3349639"/>
            <a:ext cx="3100668" cy="1357953"/>
          </a:xfrm>
          <a:custGeom>
            <a:avLst/>
            <a:gdLst>
              <a:gd name="connsiteX0" fmla="*/ 2626 w 3100668"/>
              <a:gd name="connsiteY0" fmla="*/ 0 h 1357953"/>
              <a:gd name="connsiteX1" fmla="*/ 3100668 w 3100668"/>
              <a:gd name="connsiteY1" fmla="*/ 0 h 1357953"/>
              <a:gd name="connsiteX2" fmla="*/ 2759474 w 3100668"/>
              <a:gd name="connsiteY2" fmla="*/ 668741 h 1357953"/>
              <a:gd name="connsiteX3" fmla="*/ 2520638 w 3100668"/>
              <a:gd name="connsiteY3" fmla="*/ 1091821 h 1357953"/>
              <a:gd name="connsiteX4" fmla="*/ 2370512 w 3100668"/>
              <a:gd name="connsiteY4" fmla="*/ 1269242 h 1357953"/>
              <a:gd name="connsiteX5" fmla="*/ 2186268 w 3100668"/>
              <a:gd name="connsiteY5" fmla="*/ 1357953 h 1357953"/>
              <a:gd name="connsiteX6" fmla="*/ 1995199 w 3100668"/>
              <a:gd name="connsiteY6" fmla="*/ 1351129 h 1357953"/>
              <a:gd name="connsiteX7" fmla="*/ 1824602 w 3100668"/>
              <a:gd name="connsiteY7" fmla="*/ 1255595 h 1357953"/>
              <a:gd name="connsiteX8" fmla="*/ 1619886 w 3100668"/>
              <a:gd name="connsiteY8" fmla="*/ 1091821 h 1357953"/>
              <a:gd name="connsiteX9" fmla="*/ 1374226 w 3100668"/>
              <a:gd name="connsiteY9" fmla="*/ 839338 h 1357953"/>
              <a:gd name="connsiteX10" fmla="*/ 1230924 w 3100668"/>
              <a:gd name="connsiteY10" fmla="*/ 634621 h 1357953"/>
              <a:gd name="connsiteX11" fmla="*/ 2626 w 3100668"/>
              <a:gd name="connsiteY11" fmla="*/ 634621 h 1357953"/>
              <a:gd name="connsiteX12" fmla="*/ 2626 w 3100668"/>
              <a:gd name="connsiteY12" fmla="*/ 0 h 1357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00668" h="1357953">
                <a:moveTo>
                  <a:pt x="2626" y="0"/>
                </a:moveTo>
                <a:lnTo>
                  <a:pt x="3100668" y="0"/>
                </a:lnTo>
                <a:lnTo>
                  <a:pt x="2759474" y="668741"/>
                </a:lnTo>
                <a:lnTo>
                  <a:pt x="2520638" y="1091821"/>
                </a:lnTo>
                <a:lnTo>
                  <a:pt x="2370512" y="1269242"/>
                </a:lnTo>
                <a:lnTo>
                  <a:pt x="2186268" y="1357953"/>
                </a:lnTo>
                <a:lnTo>
                  <a:pt x="1995199" y="1351129"/>
                </a:lnTo>
                <a:lnTo>
                  <a:pt x="1824602" y="1255595"/>
                </a:lnTo>
                <a:lnTo>
                  <a:pt x="1619886" y="1091821"/>
                </a:lnTo>
                <a:lnTo>
                  <a:pt x="1374226" y="839338"/>
                </a:lnTo>
                <a:lnTo>
                  <a:pt x="1230924" y="634621"/>
                </a:lnTo>
                <a:lnTo>
                  <a:pt x="2626" y="634621"/>
                </a:lnTo>
                <a:cubicBezTo>
                  <a:pt x="351" y="425355"/>
                  <a:pt x="-1923" y="216090"/>
                  <a:pt x="2626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67787998-932B-4FAA-B24E-CE2CC295B46B}"/>
              </a:ext>
            </a:extLst>
          </p:cNvPr>
          <p:cNvSpPr/>
          <p:nvPr/>
        </p:nvSpPr>
        <p:spPr>
          <a:xfrm>
            <a:off x="3151695" y="2337213"/>
            <a:ext cx="3976573" cy="2368985"/>
          </a:xfrm>
          <a:custGeom>
            <a:avLst/>
            <a:gdLst>
              <a:gd name="connsiteX0" fmla="*/ 0 w 4837813"/>
              <a:gd name="connsiteY0" fmla="*/ 1669312 h 2368985"/>
              <a:gd name="connsiteX1" fmla="*/ 1297172 w 4837813"/>
              <a:gd name="connsiteY1" fmla="*/ 2317898 h 2368985"/>
              <a:gd name="connsiteX2" fmla="*/ 2753832 w 4837813"/>
              <a:gd name="connsiteY2" fmla="*/ 467833 h 2368985"/>
              <a:gd name="connsiteX3" fmla="*/ 4837813 w 4837813"/>
              <a:gd name="connsiteY3" fmla="*/ 0 h 2368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37813" h="2368985">
                <a:moveTo>
                  <a:pt x="0" y="1669312"/>
                </a:moveTo>
                <a:cubicBezTo>
                  <a:pt x="419100" y="2093728"/>
                  <a:pt x="838200" y="2518145"/>
                  <a:pt x="1297172" y="2317898"/>
                </a:cubicBezTo>
                <a:cubicBezTo>
                  <a:pt x="1756144" y="2117651"/>
                  <a:pt x="2163725" y="854149"/>
                  <a:pt x="2753832" y="467833"/>
                </a:cubicBezTo>
                <a:cubicBezTo>
                  <a:pt x="3343939" y="81517"/>
                  <a:pt x="4090876" y="40758"/>
                  <a:pt x="4837813" y="0"/>
                </a:cubicBezTo>
              </a:path>
            </a:pathLst>
          </a:cu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AE8EAD4-71D0-481B-AF43-F70349BECA89}"/>
              </a:ext>
            </a:extLst>
          </p:cNvPr>
          <p:cNvCxnSpPr/>
          <p:nvPr/>
        </p:nvCxnSpPr>
        <p:spPr>
          <a:xfrm>
            <a:off x="1919243" y="3988215"/>
            <a:ext cx="121920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61139E5-94B0-4A19-BE77-ACFA77D31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96784"/>
            <a:ext cx="8596668" cy="808383"/>
          </a:xfrm>
        </p:spPr>
        <p:txBody>
          <a:bodyPr/>
          <a:lstStyle/>
          <a:p>
            <a:r>
              <a:rPr lang="en-US" dirty="0"/>
              <a:t>The J-Curve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41C5F73-CB2F-4FD3-A7B0-FAD864371A72}"/>
              </a:ext>
            </a:extLst>
          </p:cNvPr>
          <p:cNvCxnSpPr>
            <a:cxnSpLocks/>
          </p:cNvCxnSpPr>
          <p:nvPr/>
        </p:nvCxnSpPr>
        <p:spPr>
          <a:xfrm flipV="1">
            <a:off x="1905990" y="1390791"/>
            <a:ext cx="0" cy="449248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D35F069-B0A4-4910-A780-768D15A83038}"/>
              </a:ext>
            </a:extLst>
          </p:cNvPr>
          <p:cNvCxnSpPr>
            <a:cxnSpLocks/>
          </p:cNvCxnSpPr>
          <p:nvPr/>
        </p:nvCxnSpPr>
        <p:spPr>
          <a:xfrm>
            <a:off x="1905990" y="3352112"/>
            <a:ext cx="566530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7433597-34F6-4F38-A8C3-48D490D93DC0}"/>
              </a:ext>
            </a:extLst>
          </p:cNvPr>
          <p:cNvSpPr txBox="1"/>
          <p:nvPr/>
        </p:nvSpPr>
        <p:spPr>
          <a:xfrm>
            <a:off x="7571294" y="3167446"/>
            <a:ext cx="69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TIME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99192C-9832-45B0-BBC6-DE3DF2A54863}"/>
              </a:ext>
            </a:extLst>
          </p:cNvPr>
          <p:cNvSpPr txBox="1"/>
          <p:nvPr/>
        </p:nvSpPr>
        <p:spPr>
          <a:xfrm>
            <a:off x="635254" y="1636821"/>
            <a:ext cx="11689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TRADE</a:t>
            </a:r>
          </a:p>
          <a:p>
            <a:pPr algn="ctr"/>
            <a:r>
              <a:rPr lang="en-US" b="1" dirty="0"/>
              <a:t>BALANCE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309624-23FD-4794-AAEB-8B99B97EAE5B}"/>
              </a:ext>
            </a:extLst>
          </p:cNvPr>
          <p:cNvSpPr txBox="1"/>
          <p:nvPr/>
        </p:nvSpPr>
        <p:spPr>
          <a:xfrm>
            <a:off x="7184857" y="2101823"/>
            <a:ext cx="237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J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601107F-9C7C-4F25-A53F-2938D87443D6}"/>
              </a:ext>
            </a:extLst>
          </p:cNvPr>
          <p:cNvCxnSpPr>
            <a:cxnSpLocks/>
          </p:cNvCxnSpPr>
          <p:nvPr/>
        </p:nvCxnSpPr>
        <p:spPr>
          <a:xfrm>
            <a:off x="3126514" y="3352112"/>
            <a:ext cx="0" cy="198596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DBFA272-6794-49E3-A04B-DE7E97644C20}"/>
                  </a:ext>
                </a:extLst>
              </p:cNvPr>
              <p:cNvSpPr txBox="1"/>
              <p:nvPr/>
            </p:nvSpPr>
            <p:spPr>
              <a:xfrm>
                <a:off x="2909907" y="2945039"/>
                <a:ext cx="4435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DBFA272-6794-49E3-A04B-DE7E97644C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9907" y="2945039"/>
                <a:ext cx="443583" cy="369332"/>
              </a:xfrm>
              <a:prstGeom prst="rect">
                <a:avLst/>
              </a:prstGeom>
              <a:blipFill>
                <a:blip r:embed="Rd214665b8a9b450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B29603C-A555-4B2B-A503-67D75F6F8E17}"/>
                  </a:ext>
                </a:extLst>
              </p:cNvPr>
              <p:cNvSpPr txBox="1"/>
              <p:nvPr/>
            </p:nvSpPr>
            <p:spPr>
              <a:xfrm>
                <a:off x="3796794" y="2944026"/>
                <a:ext cx="4489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B29603C-A555-4B2B-A503-67D75F6F8E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6794" y="2944026"/>
                <a:ext cx="448905" cy="369332"/>
              </a:xfrm>
              <a:prstGeom prst="rect">
                <a:avLst/>
              </a:prstGeom>
              <a:blipFill>
                <a:blip r:embed="Rcce8cba215b8495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E22EC03-916A-4A23-AD5C-261D5B5D1550}"/>
              </a:ext>
            </a:extLst>
          </p:cNvPr>
          <p:cNvCxnSpPr>
            <a:cxnSpLocks/>
          </p:cNvCxnSpPr>
          <p:nvPr/>
        </p:nvCxnSpPr>
        <p:spPr>
          <a:xfrm>
            <a:off x="3113405" y="2399334"/>
            <a:ext cx="0" cy="53698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5528C9D-76B5-416D-9976-232FA6AB25AE}"/>
              </a:ext>
            </a:extLst>
          </p:cNvPr>
          <p:cNvSpPr txBox="1"/>
          <p:nvPr/>
        </p:nvSpPr>
        <p:spPr>
          <a:xfrm>
            <a:off x="2428052" y="2055075"/>
            <a:ext cx="13843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DEPRECIATION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D44932A3-67A4-4963-9A84-49CA7DA7EC33}"/>
              </a:ext>
            </a:extLst>
          </p:cNvPr>
          <p:cNvCxnSpPr>
            <a:cxnSpLocks/>
          </p:cNvCxnSpPr>
          <p:nvPr/>
        </p:nvCxnSpPr>
        <p:spPr>
          <a:xfrm>
            <a:off x="3184728" y="5342084"/>
            <a:ext cx="811321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2FB0156A-A46D-45BC-BB7D-B08C1D38F55B}"/>
              </a:ext>
            </a:extLst>
          </p:cNvPr>
          <p:cNvSpPr txBox="1"/>
          <p:nvPr/>
        </p:nvSpPr>
        <p:spPr>
          <a:xfrm>
            <a:off x="2864021" y="5370447"/>
            <a:ext cx="1304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SR</a:t>
            </a:r>
          </a:p>
          <a:p>
            <a:pPr algn="ctr"/>
            <a:r>
              <a:rPr lang="en-US" sz="1400" b="1" dirty="0">
                <a:solidFill>
                  <a:srgbClr val="C00000"/>
                </a:solidFill>
              </a:rPr>
              <a:t>(MLC FALSE)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66C49EC8-E8AF-4529-A609-3F101E339960}"/>
              </a:ext>
            </a:extLst>
          </p:cNvPr>
          <p:cNvCxnSpPr>
            <a:cxnSpLocks/>
          </p:cNvCxnSpPr>
          <p:nvPr/>
        </p:nvCxnSpPr>
        <p:spPr>
          <a:xfrm>
            <a:off x="4025242" y="5338080"/>
            <a:ext cx="3159615" cy="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2966528E-4E90-454E-97FE-38DC55E75E1A}"/>
              </a:ext>
            </a:extLst>
          </p:cNvPr>
          <p:cNvSpPr txBox="1"/>
          <p:nvPr/>
        </p:nvSpPr>
        <p:spPr>
          <a:xfrm>
            <a:off x="4025242" y="5374132"/>
            <a:ext cx="3159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LR</a:t>
            </a:r>
          </a:p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(MLC TRUE)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4527DD4-F72A-4106-AB3A-B7A910E866F5}"/>
              </a:ext>
            </a:extLst>
          </p:cNvPr>
          <p:cNvCxnSpPr>
            <a:cxnSpLocks/>
          </p:cNvCxnSpPr>
          <p:nvPr/>
        </p:nvCxnSpPr>
        <p:spPr>
          <a:xfrm>
            <a:off x="4025242" y="3352112"/>
            <a:ext cx="0" cy="198596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300CFA2-E96A-9E76-FD4B-1719CB1A9419}"/>
              </a:ext>
            </a:extLst>
          </p:cNvPr>
          <p:cNvSpPr txBox="1"/>
          <p:nvPr/>
        </p:nvSpPr>
        <p:spPr>
          <a:xfrm>
            <a:off x="2723533" y="5901785"/>
            <a:ext cx="17337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THE TRADE BALANCE DETERIORATES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0AA6D2-E1A1-25A0-DBE8-24CBF2031CA7}"/>
              </a:ext>
            </a:extLst>
          </p:cNvPr>
          <p:cNvSpPr txBox="1"/>
          <p:nvPr/>
        </p:nvSpPr>
        <p:spPr>
          <a:xfrm>
            <a:off x="4738194" y="5902594"/>
            <a:ext cx="17337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THE TRADE BALANCE IMPROVES</a:t>
            </a:r>
          </a:p>
        </p:txBody>
      </p:sp>
    </p:spTree>
    <p:extLst>
      <p:ext uri="{BB962C8B-B14F-4D97-AF65-F5344CB8AC3E}">
        <p14:creationId xmlns:p14="http://schemas.microsoft.com/office/powerpoint/2010/main" val="163664595"/>
      </p:ext>
    </p:extLst>
  </p:cSld>
  <p:clrMapOvr>
    <a:masterClrMapping/>
  </p:clrMapOvr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1E1634B0-2E74-48B6-BEDA-E7409102736C}"/>
              </a:ext>
            </a:extLst>
          </p:cNvPr>
          <p:cNvSpPr/>
          <p:nvPr/>
        </p:nvSpPr>
        <p:spPr>
          <a:xfrm>
            <a:off x="4919809" y="2793688"/>
            <a:ext cx="2131730" cy="1015377"/>
          </a:xfrm>
          <a:custGeom>
            <a:avLst/>
            <a:gdLst>
              <a:gd name="connsiteX0" fmla="*/ 0 w 2131730"/>
              <a:gd name="connsiteY0" fmla="*/ 1015377 h 1015377"/>
              <a:gd name="connsiteX1" fmla="*/ 2131730 w 2131730"/>
              <a:gd name="connsiteY1" fmla="*/ 1015377 h 1015377"/>
              <a:gd name="connsiteX2" fmla="*/ 2126120 w 2131730"/>
              <a:gd name="connsiteY2" fmla="*/ 0 h 1015377"/>
              <a:gd name="connsiteX3" fmla="*/ 1722213 w 2131730"/>
              <a:gd name="connsiteY3" fmla="*/ 33659 h 1015377"/>
              <a:gd name="connsiteX4" fmla="*/ 1351965 w 2131730"/>
              <a:gd name="connsiteY4" fmla="*/ 78538 h 1015377"/>
              <a:gd name="connsiteX5" fmla="*/ 1037816 w 2131730"/>
              <a:gd name="connsiteY5" fmla="*/ 145856 h 1015377"/>
              <a:gd name="connsiteX6" fmla="*/ 706836 w 2131730"/>
              <a:gd name="connsiteY6" fmla="*/ 269272 h 1015377"/>
              <a:gd name="connsiteX7" fmla="*/ 510493 w 2131730"/>
              <a:gd name="connsiteY7" fmla="*/ 387078 h 1015377"/>
              <a:gd name="connsiteX8" fmla="*/ 297320 w 2131730"/>
              <a:gd name="connsiteY8" fmla="*/ 566592 h 1015377"/>
              <a:gd name="connsiteX9" fmla="*/ 162684 w 2131730"/>
              <a:gd name="connsiteY9" fmla="*/ 734886 h 1015377"/>
              <a:gd name="connsiteX10" fmla="*/ 72927 w 2131730"/>
              <a:gd name="connsiteY10" fmla="*/ 886351 h 1015377"/>
              <a:gd name="connsiteX11" fmla="*/ 0 w 2131730"/>
              <a:gd name="connsiteY11" fmla="*/ 1015377 h 1015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31730" h="1015377">
                <a:moveTo>
                  <a:pt x="0" y="1015377"/>
                </a:moveTo>
                <a:lnTo>
                  <a:pt x="2131730" y="1015377"/>
                </a:lnTo>
                <a:lnTo>
                  <a:pt x="2126120" y="0"/>
                </a:lnTo>
                <a:lnTo>
                  <a:pt x="1722213" y="33659"/>
                </a:lnTo>
                <a:lnTo>
                  <a:pt x="1351965" y="78538"/>
                </a:lnTo>
                <a:lnTo>
                  <a:pt x="1037816" y="145856"/>
                </a:lnTo>
                <a:lnTo>
                  <a:pt x="706836" y="269272"/>
                </a:lnTo>
                <a:lnTo>
                  <a:pt x="510493" y="387078"/>
                </a:lnTo>
                <a:lnTo>
                  <a:pt x="297320" y="566592"/>
                </a:lnTo>
                <a:lnTo>
                  <a:pt x="162684" y="734886"/>
                </a:lnTo>
                <a:lnTo>
                  <a:pt x="72927" y="886351"/>
                </a:lnTo>
                <a:lnTo>
                  <a:pt x="0" y="1015377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73D279BA-34CC-4582-AE74-50AD7520587C}"/>
              </a:ext>
            </a:extLst>
          </p:cNvPr>
          <p:cNvSpPr/>
          <p:nvPr/>
        </p:nvSpPr>
        <p:spPr>
          <a:xfrm>
            <a:off x="1832998" y="3800901"/>
            <a:ext cx="3100668" cy="1357953"/>
          </a:xfrm>
          <a:custGeom>
            <a:avLst/>
            <a:gdLst>
              <a:gd name="connsiteX0" fmla="*/ 2626 w 3100668"/>
              <a:gd name="connsiteY0" fmla="*/ 0 h 1357953"/>
              <a:gd name="connsiteX1" fmla="*/ 3100668 w 3100668"/>
              <a:gd name="connsiteY1" fmla="*/ 0 h 1357953"/>
              <a:gd name="connsiteX2" fmla="*/ 2759474 w 3100668"/>
              <a:gd name="connsiteY2" fmla="*/ 668741 h 1357953"/>
              <a:gd name="connsiteX3" fmla="*/ 2520638 w 3100668"/>
              <a:gd name="connsiteY3" fmla="*/ 1091821 h 1357953"/>
              <a:gd name="connsiteX4" fmla="*/ 2370512 w 3100668"/>
              <a:gd name="connsiteY4" fmla="*/ 1269242 h 1357953"/>
              <a:gd name="connsiteX5" fmla="*/ 2186268 w 3100668"/>
              <a:gd name="connsiteY5" fmla="*/ 1357953 h 1357953"/>
              <a:gd name="connsiteX6" fmla="*/ 1995199 w 3100668"/>
              <a:gd name="connsiteY6" fmla="*/ 1351129 h 1357953"/>
              <a:gd name="connsiteX7" fmla="*/ 1824602 w 3100668"/>
              <a:gd name="connsiteY7" fmla="*/ 1255595 h 1357953"/>
              <a:gd name="connsiteX8" fmla="*/ 1619886 w 3100668"/>
              <a:gd name="connsiteY8" fmla="*/ 1091821 h 1357953"/>
              <a:gd name="connsiteX9" fmla="*/ 1374226 w 3100668"/>
              <a:gd name="connsiteY9" fmla="*/ 839338 h 1357953"/>
              <a:gd name="connsiteX10" fmla="*/ 1230924 w 3100668"/>
              <a:gd name="connsiteY10" fmla="*/ 634621 h 1357953"/>
              <a:gd name="connsiteX11" fmla="*/ 2626 w 3100668"/>
              <a:gd name="connsiteY11" fmla="*/ 634621 h 1357953"/>
              <a:gd name="connsiteX12" fmla="*/ 2626 w 3100668"/>
              <a:gd name="connsiteY12" fmla="*/ 0 h 1357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00668" h="1357953">
                <a:moveTo>
                  <a:pt x="2626" y="0"/>
                </a:moveTo>
                <a:lnTo>
                  <a:pt x="3100668" y="0"/>
                </a:lnTo>
                <a:lnTo>
                  <a:pt x="2759474" y="668741"/>
                </a:lnTo>
                <a:lnTo>
                  <a:pt x="2520638" y="1091821"/>
                </a:lnTo>
                <a:lnTo>
                  <a:pt x="2370512" y="1269242"/>
                </a:lnTo>
                <a:lnTo>
                  <a:pt x="2186268" y="1357953"/>
                </a:lnTo>
                <a:lnTo>
                  <a:pt x="1995199" y="1351129"/>
                </a:lnTo>
                <a:lnTo>
                  <a:pt x="1824602" y="1255595"/>
                </a:lnTo>
                <a:lnTo>
                  <a:pt x="1619886" y="1091821"/>
                </a:lnTo>
                <a:lnTo>
                  <a:pt x="1374226" y="839338"/>
                </a:lnTo>
                <a:lnTo>
                  <a:pt x="1230924" y="634621"/>
                </a:lnTo>
                <a:lnTo>
                  <a:pt x="2626" y="634621"/>
                </a:lnTo>
                <a:cubicBezTo>
                  <a:pt x="351" y="425355"/>
                  <a:pt x="-1923" y="216090"/>
                  <a:pt x="2626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67787998-932B-4FAA-B24E-CE2CC295B46B}"/>
              </a:ext>
            </a:extLst>
          </p:cNvPr>
          <p:cNvSpPr/>
          <p:nvPr/>
        </p:nvSpPr>
        <p:spPr>
          <a:xfrm>
            <a:off x="3074505" y="2788475"/>
            <a:ext cx="3976573" cy="2368985"/>
          </a:xfrm>
          <a:custGeom>
            <a:avLst/>
            <a:gdLst>
              <a:gd name="connsiteX0" fmla="*/ 0 w 4837813"/>
              <a:gd name="connsiteY0" fmla="*/ 1669312 h 2368985"/>
              <a:gd name="connsiteX1" fmla="*/ 1297172 w 4837813"/>
              <a:gd name="connsiteY1" fmla="*/ 2317898 h 2368985"/>
              <a:gd name="connsiteX2" fmla="*/ 2753832 w 4837813"/>
              <a:gd name="connsiteY2" fmla="*/ 467833 h 2368985"/>
              <a:gd name="connsiteX3" fmla="*/ 4837813 w 4837813"/>
              <a:gd name="connsiteY3" fmla="*/ 0 h 2368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37813" h="2368985">
                <a:moveTo>
                  <a:pt x="0" y="1669312"/>
                </a:moveTo>
                <a:cubicBezTo>
                  <a:pt x="419100" y="2093728"/>
                  <a:pt x="838200" y="2518145"/>
                  <a:pt x="1297172" y="2317898"/>
                </a:cubicBezTo>
                <a:cubicBezTo>
                  <a:pt x="1756144" y="2117651"/>
                  <a:pt x="2163725" y="854149"/>
                  <a:pt x="2753832" y="467833"/>
                </a:cubicBezTo>
                <a:cubicBezTo>
                  <a:pt x="3343939" y="81517"/>
                  <a:pt x="4090876" y="40758"/>
                  <a:pt x="4837813" y="0"/>
                </a:cubicBezTo>
              </a:path>
            </a:pathLst>
          </a:cu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AE8EAD4-71D0-481B-AF43-F70349BECA89}"/>
              </a:ext>
            </a:extLst>
          </p:cNvPr>
          <p:cNvCxnSpPr/>
          <p:nvPr/>
        </p:nvCxnSpPr>
        <p:spPr>
          <a:xfrm>
            <a:off x="1842053" y="4439477"/>
            <a:ext cx="121920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61139E5-94B0-4A19-BE77-ACFA77D31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8383"/>
          </a:xfrm>
        </p:spPr>
        <p:txBody>
          <a:bodyPr/>
          <a:lstStyle/>
          <a:p>
            <a:r>
              <a:rPr lang="en-US" dirty="0"/>
              <a:t>The J-Curve: an Alternative View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41C5F73-CB2F-4FD3-A7B0-FAD864371A72}"/>
              </a:ext>
            </a:extLst>
          </p:cNvPr>
          <p:cNvCxnSpPr>
            <a:cxnSpLocks/>
          </p:cNvCxnSpPr>
          <p:nvPr/>
        </p:nvCxnSpPr>
        <p:spPr>
          <a:xfrm flipV="1">
            <a:off x="1828800" y="1842053"/>
            <a:ext cx="0" cy="449248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D35F069-B0A4-4910-A780-768D15A83038}"/>
              </a:ext>
            </a:extLst>
          </p:cNvPr>
          <p:cNvCxnSpPr>
            <a:cxnSpLocks/>
          </p:cNvCxnSpPr>
          <p:nvPr/>
        </p:nvCxnSpPr>
        <p:spPr>
          <a:xfrm>
            <a:off x="1828800" y="3803374"/>
            <a:ext cx="566530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7433597-34F6-4F38-A8C3-48D490D93DC0}"/>
              </a:ext>
            </a:extLst>
          </p:cNvPr>
          <p:cNvSpPr txBox="1"/>
          <p:nvPr/>
        </p:nvSpPr>
        <p:spPr>
          <a:xfrm>
            <a:off x="7494104" y="3618708"/>
            <a:ext cx="69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TIME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99192C-9832-45B0-BBC6-DE3DF2A54863}"/>
              </a:ext>
            </a:extLst>
          </p:cNvPr>
          <p:cNvSpPr txBox="1"/>
          <p:nvPr/>
        </p:nvSpPr>
        <p:spPr>
          <a:xfrm>
            <a:off x="558064" y="2088083"/>
            <a:ext cx="11689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TRADE</a:t>
            </a:r>
          </a:p>
          <a:p>
            <a:pPr algn="ctr"/>
            <a:r>
              <a:rPr lang="en-US" b="1" dirty="0"/>
              <a:t>BALANCE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309624-23FD-4794-AAEB-8B99B97EAE5B}"/>
              </a:ext>
            </a:extLst>
          </p:cNvPr>
          <p:cNvSpPr txBox="1"/>
          <p:nvPr/>
        </p:nvSpPr>
        <p:spPr>
          <a:xfrm>
            <a:off x="7107667" y="2553085"/>
            <a:ext cx="237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J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601107F-9C7C-4F25-A53F-2938D87443D6}"/>
              </a:ext>
            </a:extLst>
          </p:cNvPr>
          <p:cNvCxnSpPr>
            <a:cxnSpLocks/>
          </p:cNvCxnSpPr>
          <p:nvPr/>
        </p:nvCxnSpPr>
        <p:spPr>
          <a:xfrm>
            <a:off x="3049324" y="3803374"/>
            <a:ext cx="0" cy="198596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B02522-4569-4130-B995-669561A5BBDA}"/>
              </a:ext>
            </a:extLst>
          </p:cNvPr>
          <p:cNvCxnSpPr>
            <a:cxnSpLocks/>
          </p:cNvCxnSpPr>
          <p:nvPr/>
        </p:nvCxnSpPr>
        <p:spPr>
          <a:xfrm>
            <a:off x="3049324" y="4439477"/>
            <a:ext cx="156789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DBFA272-6794-49E3-A04B-DE7E97644C20}"/>
                  </a:ext>
                </a:extLst>
              </p:cNvPr>
              <p:cNvSpPr txBox="1"/>
              <p:nvPr/>
            </p:nvSpPr>
            <p:spPr>
              <a:xfrm>
                <a:off x="2832717" y="3396301"/>
                <a:ext cx="4435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DBFA272-6794-49E3-A04B-DE7E97644C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2717" y="3396301"/>
                <a:ext cx="443583" cy="369332"/>
              </a:xfrm>
              <a:prstGeom prst="rect">
                <a:avLst/>
              </a:prstGeom>
              <a:blipFill>
                <a:blip r:embed="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2C2EFC3-23E3-47B7-8065-A63D531097F2}"/>
              </a:ext>
            </a:extLst>
          </p:cNvPr>
          <p:cNvCxnSpPr>
            <a:cxnSpLocks/>
          </p:cNvCxnSpPr>
          <p:nvPr/>
        </p:nvCxnSpPr>
        <p:spPr>
          <a:xfrm>
            <a:off x="4601146" y="3803374"/>
            <a:ext cx="0" cy="198596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FFD0B73-CD5A-48AC-B473-B2BF1BAD29CE}"/>
                  </a:ext>
                </a:extLst>
              </p:cNvPr>
              <p:cNvSpPr txBox="1"/>
              <p:nvPr/>
            </p:nvSpPr>
            <p:spPr>
              <a:xfrm>
                <a:off x="4376693" y="3393432"/>
                <a:ext cx="4489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FFD0B73-CD5A-48AC-B473-B2BF1BAD29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6693" y="3393432"/>
                <a:ext cx="448905" cy="369332"/>
              </a:xfrm>
              <a:prstGeom prst="rect">
                <a:avLst/>
              </a:prstGeom>
              <a:blipFill>
                <a:blip r:embed="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B29603C-A555-4B2B-A503-67D75F6F8E17}"/>
                  </a:ext>
                </a:extLst>
              </p:cNvPr>
              <p:cNvSpPr txBox="1"/>
              <p:nvPr/>
            </p:nvSpPr>
            <p:spPr>
              <a:xfrm>
                <a:off x="3719604" y="3395288"/>
                <a:ext cx="4489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B29603C-A555-4B2B-A503-67D75F6F8E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9604" y="3395288"/>
                <a:ext cx="448905" cy="369332"/>
              </a:xfrm>
              <a:prstGeom prst="rect">
                <a:avLst/>
              </a:prstGeom>
              <a:blipFill>
                <a:blip r:embed="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E22EC03-916A-4A23-AD5C-261D5B5D1550}"/>
              </a:ext>
            </a:extLst>
          </p:cNvPr>
          <p:cNvCxnSpPr>
            <a:cxnSpLocks/>
          </p:cNvCxnSpPr>
          <p:nvPr/>
        </p:nvCxnSpPr>
        <p:spPr>
          <a:xfrm>
            <a:off x="3036215" y="2850596"/>
            <a:ext cx="0" cy="53698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5528C9D-76B5-416D-9976-232FA6AB25AE}"/>
              </a:ext>
            </a:extLst>
          </p:cNvPr>
          <p:cNvSpPr txBox="1"/>
          <p:nvPr/>
        </p:nvSpPr>
        <p:spPr>
          <a:xfrm>
            <a:off x="2350862" y="2506337"/>
            <a:ext cx="13843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DEPRECIATION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D44932A3-67A4-4963-9A84-49CA7DA7EC33}"/>
              </a:ext>
            </a:extLst>
          </p:cNvPr>
          <p:cNvCxnSpPr>
            <a:cxnSpLocks/>
          </p:cNvCxnSpPr>
          <p:nvPr/>
        </p:nvCxnSpPr>
        <p:spPr>
          <a:xfrm>
            <a:off x="3071910" y="5793346"/>
            <a:ext cx="1511308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2FB0156A-A46D-45BC-BB7D-B08C1D38F55B}"/>
              </a:ext>
            </a:extLst>
          </p:cNvPr>
          <p:cNvSpPr txBox="1"/>
          <p:nvPr/>
        </p:nvSpPr>
        <p:spPr>
          <a:xfrm>
            <a:off x="3071906" y="5222002"/>
            <a:ext cx="15113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SR</a:t>
            </a:r>
          </a:p>
          <a:p>
            <a:pPr algn="ctr"/>
            <a:r>
              <a:rPr lang="en-US" sz="1400" b="1" dirty="0">
                <a:solidFill>
                  <a:srgbClr val="C00000"/>
                </a:solidFill>
              </a:rPr>
              <a:t>(MLC FALSE)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66C49EC8-E8AF-4529-A609-3F101E339960}"/>
              </a:ext>
            </a:extLst>
          </p:cNvPr>
          <p:cNvCxnSpPr>
            <a:cxnSpLocks/>
          </p:cNvCxnSpPr>
          <p:nvPr/>
        </p:nvCxnSpPr>
        <p:spPr>
          <a:xfrm>
            <a:off x="4668211" y="5789342"/>
            <a:ext cx="2439456" cy="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2966528E-4E90-454E-97FE-38DC55E75E1A}"/>
              </a:ext>
            </a:extLst>
          </p:cNvPr>
          <p:cNvSpPr txBox="1"/>
          <p:nvPr/>
        </p:nvSpPr>
        <p:spPr>
          <a:xfrm>
            <a:off x="4668211" y="5225687"/>
            <a:ext cx="243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LR</a:t>
            </a:r>
          </a:p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(MLC TRUE)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4527DD4-F72A-4106-AB3A-B7A910E866F5}"/>
              </a:ext>
            </a:extLst>
          </p:cNvPr>
          <p:cNvCxnSpPr>
            <a:cxnSpLocks/>
          </p:cNvCxnSpPr>
          <p:nvPr/>
        </p:nvCxnSpPr>
        <p:spPr>
          <a:xfrm>
            <a:off x="3948052" y="3803374"/>
            <a:ext cx="0" cy="135298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3B622E0C-3422-2CD1-BE34-F6416BB2F3ED}"/>
              </a:ext>
            </a:extLst>
          </p:cNvPr>
          <p:cNvSpPr txBox="1"/>
          <p:nvPr/>
        </p:nvSpPr>
        <p:spPr>
          <a:xfrm>
            <a:off x="2969493" y="5862521"/>
            <a:ext cx="17337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THE TRADE BALANCE HAS DETERIORATED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042F45-2A7D-07DA-30B8-1EBF7E49F401}"/>
              </a:ext>
            </a:extLst>
          </p:cNvPr>
          <p:cNvSpPr txBox="1"/>
          <p:nvPr/>
        </p:nvSpPr>
        <p:spPr>
          <a:xfrm>
            <a:off x="5118819" y="5866963"/>
            <a:ext cx="17337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THE TRADE BALANCE HAS IMPROVED</a:t>
            </a:r>
          </a:p>
        </p:txBody>
      </p:sp>
    </p:spTree>
    <p:extLst>
      <p:ext uri="{BB962C8B-B14F-4D97-AF65-F5344CB8AC3E}">
        <p14:creationId xmlns:p14="http://schemas.microsoft.com/office/powerpoint/2010/main" val="3106688885"/>
      </p:ext>
    </p:extLst>
  </p:cSld>
  <p:clrMapOvr>
    <a:masterClrMapping/>
  </p:clrMapOvr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39002-512F-E7E6-0E2F-1FB31E9CE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2DD97-9AC5-5415-9959-2E76A1A45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50224"/>
            <a:ext cx="8596668" cy="779813"/>
          </a:xfrm>
        </p:spPr>
        <p:txBody>
          <a:bodyPr/>
          <a:lstStyle/>
          <a:p>
            <a:r>
              <a:rPr lang="en-US" dirty="0"/>
              <a:t>Poverty Cycles: an Example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090CB4B-E69D-B38B-27EF-0D4327575B19}"/>
              </a:ext>
            </a:extLst>
          </p:cNvPr>
          <p:cNvSpPr/>
          <p:nvPr/>
        </p:nvSpPr>
        <p:spPr>
          <a:xfrm>
            <a:off x="1525977" y="5335995"/>
            <a:ext cx="2299855" cy="110440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LOW</a:t>
            </a:r>
            <a:br>
              <a:rPr lang="en-US" b="1" dirty="0">
                <a:solidFill>
                  <a:srgbClr val="002060"/>
                </a:solidFill>
              </a:rPr>
            </a:br>
            <a:r>
              <a:rPr lang="en-US" b="1" dirty="0">
                <a:solidFill>
                  <a:srgbClr val="002060"/>
                </a:solidFill>
              </a:rPr>
              <a:t>ECONOMIC GROWTH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E324016-9197-46A2-F503-8FBBDB65328A}"/>
              </a:ext>
            </a:extLst>
          </p:cNvPr>
          <p:cNvSpPr/>
          <p:nvPr/>
        </p:nvSpPr>
        <p:spPr>
          <a:xfrm>
            <a:off x="6375067" y="5335002"/>
            <a:ext cx="2299855" cy="110440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LOW PRODUCTIVITY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666BD5E-0459-15E8-AC50-CBBB32720E13}"/>
              </a:ext>
            </a:extLst>
          </p:cNvPr>
          <p:cNvSpPr/>
          <p:nvPr/>
        </p:nvSpPr>
        <p:spPr>
          <a:xfrm>
            <a:off x="6375067" y="3462650"/>
            <a:ext cx="2299855" cy="110440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LOW HUMAN &amp; PHYSICAL CAPITAL FORMATION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00D7596-FD26-5763-64AA-1EDC26B2764E}"/>
              </a:ext>
            </a:extLst>
          </p:cNvPr>
          <p:cNvSpPr/>
          <p:nvPr/>
        </p:nvSpPr>
        <p:spPr>
          <a:xfrm>
            <a:off x="6375068" y="1590299"/>
            <a:ext cx="2299855" cy="110440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LOW</a:t>
            </a:r>
            <a:br>
              <a:rPr lang="en-US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SAVINGS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30619FA-437B-50BB-4ECA-0F06F56BEFF9}"/>
              </a:ext>
            </a:extLst>
          </p:cNvPr>
          <p:cNvSpPr/>
          <p:nvPr/>
        </p:nvSpPr>
        <p:spPr>
          <a:xfrm>
            <a:off x="1525977" y="1590299"/>
            <a:ext cx="2299855" cy="110440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LOW</a:t>
            </a:r>
            <a:br>
              <a:rPr lang="en-US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INCOMES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9D04B9B0-5259-DB18-58D8-366D1FBF7361}"/>
              </a:ext>
            </a:extLst>
          </p:cNvPr>
          <p:cNvSpPr/>
          <p:nvPr/>
        </p:nvSpPr>
        <p:spPr>
          <a:xfrm>
            <a:off x="4293916" y="1922559"/>
            <a:ext cx="1613068" cy="43988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1DF28905-C13A-99A7-148B-5E573B994E5C}"/>
              </a:ext>
            </a:extLst>
          </p:cNvPr>
          <p:cNvSpPr/>
          <p:nvPr/>
        </p:nvSpPr>
        <p:spPr>
          <a:xfrm rot="16200000">
            <a:off x="1869370" y="3795407"/>
            <a:ext cx="1613068" cy="43988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07BF4078-C436-DBC8-D877-574AC3101483}"/>
              </a:ext>
            </a:extLst>
          </p:cNvPr>
          <p:cNvSpPr/>
          <p:nvPr/>
        </p:nvSpPr>
        <p:spPr>
          <a:xfrm rot="10800000">
            <a:off x="4293916" y="5667262"/>
            <a:ext cx="1613068" cy="43988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FB683300-4D5F-820C-2900-0C7539B7E799}"/>
              </a:ext>
            </a:extLst>
          </p:cNvPr>
          <p:cNvSpPr/>
          <p:nvPr/>
        </p:nvSpPr>
        <p:spPr>
          <a:xfrm rot="5400000">
            <a:off x="7290448" y="4731087"/>
            <a:ext cx="469091" cy="43988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5AC480AE-E239-3A0A-7383-9501DDA858DF}"/>
              </a:ext>
            </a:extLst>
          </p:cNvPr>
          <p:cNvSpPr/>
          <p:nvPr/>
        </p:nvSpPr>
        <p:spPr>
          <a:xfrm rot="5400000">
            <a:off x="7290447" y="2858735"/>
            <a:ext cx="469091" cy="43988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1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11119</TotalTime>
  <Words>11046</Words>
  <Application>Microsoft Macintosh PowerPoint</Application>
  <PresentationFormat>Widescreen</PresentationFormat>
  <Paragraphs>5683</Paragraphs>
  <Slides>400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400</vt:i4>
      </vt:variant>
    </vt:vector>
  </HeadingPairs>
  <TitlesOfParts>
    <vt:vector size="408" baseType="lpstr">
      <vt:lpstr>Arial</vt:lpstr>
      <vt:lpstr>Calibri</vt:lpstr>
      <vt:lpstr>Cambria Math</vt:lpstr>
      <vt:lpstr>Magneto</vt:lpstr>
      <vt:lpstr>MV Boli</vt:lpstr>
      <vt:lpstr>Trebuchet MS</vt:lpstr>
      <vt:lpstr>Wingdings 3</vt:lpstr>
      <vt:lpstr>Facette</vt:lpstr>
      <vt:lpstr>The Production Possibilities Curve Model</vt:lpstr>
      <vt:lpstr>Productive Efficiency</vt:lpstr>
      <vt:lpstr>Economic Contraction</vt:lpstr>
      <vt:lpstr>Economic Expansion</vt:lpstr>
      <vt:lpstr>Constant Opportunity Cost</vt:lpstr>
      <vt:lpstr>Increasing Opportunity Cost</vt:lpstr>
      <vt:lpstr>Economic Growth</vt:lpstr>
      <vt:lpstr>Economic Decline</vt:lpstr>
      <vt:lpstr>The Simplified Circular-Flow Diagram</vt:lpstr>
      <vt:lpstr>Leakages &amp; Injections</vt:lpstr>
      <vt:lpstr>The Law of Demand</vt:lpstr>
      <vt:lpstr>Individual vs Market Demand</vt:lpstr>
      <vt:lpstr>Extension of Demand</vt:lpstr>
      <vt:lpstr>Contraction of Demand</vt:lpstr>
      <vt:lpstr>Demand &amp; Income</vt:lpstr>
      <vt:lpstr>Demand &amp; Income</vt:lpstr>
      <vt:lpstr>Demand &amp; The Price of Related Goods</vt:lpstr>
      <vt:lpstr>Demand &amp; The Price of Related Goods</vt:lpstr>
      <vt:lpstr>The Law of Supply</vt:lpstr>
      <vt:lpstr>Marginal Product vs Marginal Cost</vt:lpstr>
      <vt:lpstr>Individual vs Market Supply</vt:lpstr>
      <vt:lpstr>Contraction of Supply</vt:lpstr>
      <vt:lpstr>Extension of Supply</vt:lpstr>
      <vt:lpstr>Supply &amp; Input Prices</vt:lpstr>
      <vt:lpstr>Supply &amp; Input Productivity</vt:lpstr>
      <vt:lpstr>Supply &amp; the Price of Related Goods</vt:lpstr>
      <vt:lpstr>Supply &amp; the Price of Related Goods</vt:lpstr>
      <vt:lpstr>Supply &amp; Expectations</vt:lpstr>
      <vt:lpstr>Supply &amp; Number of Sellers</vt:lpstr>
      <vt:lpstr>Supply &amp; Specific Tax</vt:lpstr>
      <vt:lpstr>Supply Curve &amp; Specific Subsidy</vt:lpstr>
      <vt:lpstr>Market Equilibrium</vt:lpstr>
      <vt:lpstr>Surplus</vt:lpstr>
      <vt:lpstr>Shortage</vt:lpstr>
      <vt:lpstr>Decrease in Supply</vt:lpstr>
      <vt:lpstr>PowerPoint Presentation</vt:lpstr>
      <vt:lpstr>Decrease in Demand</vt:lpstr>
      <vt:lpstr>Increase in Demand</vt:lpstr>
      <vt:lpstr>The Functions of Price</vt:lpstr>
      <vt:lpstr>The Functions of Price</vt:lpstr>
      <vt:lpstr>Consumer Surplus</vt:lpstr>
      <vt:lpstr>Producer Surplus</vt:lpstr>
      <vt:lpstr>Consumer &amp; Producer Surplus</vt:lpstr>
      <vt:lpstr>Welfare</vt:lpstr>
      <vt:lpstr>Allocative Efficiency</vt:lpstr>
      <vt:lpstr>Allocative Efficiency</vt:lpstr>
      <vt:lpstr>Allocative Efficiency</vt:lpstr>
      <vt:lpstr>PED &amp; Slope of the Demand Curve</vt:lpstr>
      <vt:lpstr>Perfectly Price-Inelastic Demand</vt:lpstr>
      <vt:lpstr>Perfectly Price-Elastic Demand</vt:lpstr>
      <vt:lpstr>PED &amp; Linear Demand</vt:lpstr>
      <vt:lpstr>PED &amp; TR</vt:lpstr>
      <vt:lpstr>PED &amp; TR</vt:lpstr>
      <vt:lpstr>PED &amp; TR</vt:lpstr>
      <vt:lpstr>PED &amp; TR</vt:lpstr>
      <vt:lpstr>PED &amp; TR</vt:lpstr>
      <vt:lpstr>Iso Price-Elastic Demand</vt:lpstr>
      <vt:lpstr>Income Elasticity of Demand</vt:lpstr>
      <vt:lpstr>Income Elasticity of Demand</vt:lpstr>
      <vt:lpstr>Income Elasticity of Demand</vt:lpstr>
      <vt:lpstr>The Engel Curve</vt:lpstr>
      <vt:lpstr>The Engel Curve</vt:lpstr>
      <vt:lpstr>The Engel Curve</vt:lpstr>
      <vt:lpstr>The Engel Curve</vt:lpstr>
      <vt:lpstr>PES &amp; Linear Supply Curve</vt:lpstr>
      <vt:lpstr>PES &amp; Slope of the Supply Curve</vt:lpstr>
      <vt:lpstr>PES &amp; Linear Supply Curve</vt:lpstr>
      <vt:lpstr>Perfectly Price-Inelastic Supply</vt:lpstr>
      <vt:lpstr>Perfectly Price-Elastic Supply</vt:lpstr>
      <vt:lpstr>Price Ceiling</vt:lpstr>
      <vt:lpstr>Price Floor</vt:lpstr>
      <vt:lpstr>Welfare Consequences of a Price Ceiling</vt:lpstr>
      <vt:lpstr>Welfare Consequences of a Price Ceiling</vt:lpstr>
      <vt:lpstr>Welfare Consequences of a Price Ceiling</vt:lpstr>
      <vt:lpstr>Welfare Consequences of a Price Ceiling</vt:lpstr>
      <vt:lpstr>Welfare Consequences of a Price Floor</vt:lpstr>
      <vt:lpstr>Welfare Consequences of a Price Floor</vt:lpstr>
      <vt:lpstr>Welfare Consequences of a Price Floor</vt:lpstr>
      <vt:lpstr>Welfare Consequences of a Price Floor</vt:lpstr>
      <vt:lpstr>Welfare Consequences of a Price Floor</vt:lpstr>
      <vt:lpstr>Welfare Consequences of a Price Floor</vt:lpstr>
      <vt:lpstr>Welfare Consequences of a Price Floor</vt:lpstr>
      <vt:lpstr>Welfare Consequences of a Price Floor</vt:lpstr>
      <vt:lpstr>Welfare Consequences of a Price Floor</vt:lpstr>
      <vt:lpstr>Welfare Consequences of a Price Floor</vt:lpstr>
      <vt:lpstr>Specific Taxes</vt:lpstr>
      <vt:lpstr>Specific Taxes</vt:lpstr>
      <vt:lpstr>Specific Taxes</vt:lpstr>
      <vt:lpstr>Specific Taxes</vt:lpstr>
      <vt:lpstr>Specific Taxes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Incidence of a Specific Tax</vt:lpstr>
      <vt:lpstr>Price Elasticity &amp; Tax Incidence</vt:lpstr>
      <vt:lpstr>Price Elasticity &amp; Tax Incidence</vt:lpstr>
      <vt:lpstr>Price Elasticity &amp; Tax Incidence</vt:lpstr>
      <vt:lpstr>Price Elasticity &amp; Tax Incidence</vt:lpstr>
      <vt:lpstr>Specific Subsidies</vt:lpstr>
      <vt:lpstr>Specific Subsidies</vt:lpstr>
      <vt:lpstr>Specific Subsidies</vt:lpstr>
      <vt:lpstr>Specific Subsidies</vt:lpstr>
      <vt:lpstr>Specific Subsidies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Allocative Efficiency</vt:lpstr>
      <vt:lpstr>Allocative Efficiency</vt:lpstr>
      <vt:lpstr>Allocative Efficiency</vt:lpstr>
      <vt:lpstr>Competitive Market &amp; Efficiency</vt:lpstr>
      <vt:lpstr>Negative Externality in Production</vt:lpstr>
      <vt:lpstr>Positive Externality in Production</vt:lpstr>
      <vt:lpstr>Positive Externality in Consumption</vt:lpstr>
      <vt:lpstr>Negative Externality in Consumption</vt:lpstr>
      <vt:lpstr>NEP &amp; Indirect Tax</vt:lpstr>
      <vt:lpstr>NEC &amp; Indirect Tax</vt:lpstr>
      <vt:lpstr>PEP &amp; Subsidy</vt:lpstr>
      <vt:lpstr>PEC &amp; Subsidy</vt:lpstr>
      <vt:lpstr>NEP &amp; Price Control</vt:lpstr>
      <vt:lpstr>NEC &amp; Price Control</vt:lpstr>
      <vt:lpstr>PEP &amp; Price Control</vt:lpstr>
      <vt:lpstr>PEC &amp; Price Control</vt:lpstr>
      <vt:lpstr>Negative Externalities &amp; Carbon Taxes</vt:lpstr>
      <vt:lpstr>Negative Externalities &amp; Carbon Taxes</vt:lpstr>
      <vt:lpstr>Negative Externalities &amp; Carbon Taxes</vt:lpstr>
      <vt:lpstr>Negative Externalities &amp; Carbon Taxes</vt:lpstr>
      <vt:lpstr>Tradable Emissions Permits</vt:lpstr>
      <vt:lpstr>Direct Government Provision</vt:lpstr>
      <vt:lpstr>Direct Government Provision</vt:lpstr>
      <vt:lpstr>Average Revenue &amp; Demand Curve</vt:lpstr>
      <vt:lpstr>Average, Marginal &amp; Total Revenue</vt:lpstr>
      <vt:lpstr>Average, Marginal &amp; Total Revenue</vt:lpstr>
      <vt:lpstr>Average, Marginal &amp; Total Revenue</vt:lpstr>
      <vt:lpstr>Average, Marginal &amp; Total Revenue</vt:lpstr>
      <vt:lpstr>Average, Marginal &amp; Total Revenue</vt:lpstr>
      <vt:lpstr>AR &amp; MR: Linear Demand</vt:lpstr>
      <vt:lpstr>Average, Marginal &amp; Total Revenue</vt:lpstr>
      <vt:lpstr>Perfectly Price-Elastic Demand</vt:lpstr>
      <vt:lpstr>Perfectly Price-Elastic Demand</vt:lpstr>
      <vt:lpstr>Marginal Product vs Marginal Cost</vt:lpstr>
      <vt:lpstr>SRATC vs LRATC</vt:lpstr>
      <vt:lpstr>IEoS &amp; IDoS</vt:lpstr>
      <vt:lpstr>Profit Maximisation</vt:lpstr>
      <vt:lpstr>Profit Maximisation</vt:lpstr>
      <vt:lpstr>Profit Maximisation</vt:lpstr>
      <vt:lpstr>Profit Maximisation</vt:lpstr>
      <vt:lpstr>Profit Maximisation</vt:lpstr>
      <vt:lpstr>Profit Maximisation</vt:lpstr>
      <vt:lpstr>Profit Maximisation</vt:lpstr>
      <vt:lpstr>Profit Maximisation</vt:lpstr>
      <vt:lpstr>Profit Maximisation</vt:lpstr>
      <vt:lpstr>Profit Maximisation</vt:lpstr>
      <vt:lpstr>Equilibrium in Perfect Competition</vt:lpstr>
      <vt:lpstr>Equilibrium in Perfect Competition</vt:lpstr>
      <vt:lpstr>Equilibrium in Perfect Competition</vt:lpstr>
      <vt:lpstr>Equilibrium in Perfect Competition</vt:lpstr>
      <vt:lpstr>Equilibrium in Perfect Competition</vt:lpstr>
      <vt:lpstr>Equilibrium in Perfect Competition</vt:lpstr>
      <vt:lpstr>A Monopolist Making Abnormal Profit</vt:lpstr>
      <vt:lpstr>A Monopolist Making Normal Profit</vt:lpstr>
      <vt:lpstr>A Monopolist Making Subnormal Profit</vt:lpstr>
      <vt:lpstr>Monopoly &amp; Efficiency</vt:lpstr>
      <vt:lpstr>Monopoly vs Perfect Competition</vt:lpstr>
      <vt:lpstr>Monopoly vs Perfect Competition</vt:lpstr>
      <vt:lpstr>Monopoly vs Perfect Competition</vt:lpstr>
      <vt:lpstr>Monopoly vs Perfect Competition</vt:lpstr>
      <vt:lpstr>Monopoly vs Perfect Competition</vt:lpstr>
      <vt:lpstr>Monopoly vs Perfect Competition</vt:lpstr>
      <vt:lpstr>Monopoly vs Perfect Competition</vt:lpstr>
      <vt:lpstr>Monopoly &amp; X-Inefficiency</vt:lpstr>
      <vt:lpstr>Monopoly &amp; Economies of Scale</vt:lpstr>
      <vt:lpstr>Natural Monopoly</vt:lpstr>
      <vt:lpstr>Natural Monopoly</vt:lpstr>
      <vt:lpstr>SR Equilibrium in Monopolistic Competition</vt:lpstr>
      <vt:lpstr>LR Equilibrium in Monopolistic Competition</vt:lpstr>
      <vt:lpstr>SR Equilibrium in Monopolistic Competition</vt:lpstr>
      <vt:lpstr>SR Equilibrium in Monopolistic Competition</vt:lpstr>
      <vt:lpstr>LR Equilibrium in Monopolistic Competition</vt:lpstr>
      <vt:lpstr>LR Equilibrium in Monopolistic Competition</vt:lpstr>
      <vt:lpstr>Collusive Oligopoly</vt:lpstr>
      <vt:lpstr>The Simplified Circular-Flow Diagram</vt:lpstr>
      <vt:lpstr>Leakages &amp; Injections</vt:lpstr>
      <vt:lpstr>The Business Cycle</vt:lpstr>
      <vt:lpstr>The Business Cycle</vt:lpstr>
      <vt:lpstr>The Business Cycle</vt:lpstr>
      <vt:lpstr>Recessionary Gap</vt:lpstr>
      <vt:lpstr>Recessionary Gap</vt:lpstr>
      <vt:lpstr>The Aggregate Demand Curve</vt:lpstr>
      <vt:lpstr>Increase in  AD</vt:lpstr>
      <vt:lpstr>Decrease in  AD</vt:lpstr>
      <vt:lpstr>The Short-Run Aggregate Supply Curve</vt:lpstr>
      <vt:lpstr>Increase in SRAS</vt:lpstr>
      <vt:lpstr>Decrease in SRAS</vt:lpstr>
      <vt:lpstr>SR Macroeconomic Equilibrium</vt:lpstr>
      <vt:lpstr>Increase in AD</vt:lpstr>
      <vt:lpstr>Decrease in AD</vt:lpstr>
      <vt:lpstr>Increase in SRAS</vt:lpstr>
      <vt:lpstr>Decrease in SRAS</vt:lpstr>
      <vt:lpstr>The LRAS Curve</vt:lpstr>
      <vt:lpstr>Increase in LRAS</vt:lpstr>
      <vt:lpstr>Decrease in LRAS</vt:lpstr>
      <vt:lpstr>LR Macroeconomic Equilibrium</vt:lpstr>
      <vt:lpstr>Decrease in AD</vt:lpstr>
      <vt:lpstr>Increase in AD</vt:lpstr>
      <vt:lpstr>Decrease in LRAS</vt:lpstr>
      <vt:lpstr>Increase in LRAS</vt:lpstr>
      <vt:lpstr>Recessionary Gap</vt:lpstr>
      <vt:lpstr>Inflationary Gap</vt:lpstr>
      <vt:lpstr>Self-Correcting Mechanism</vt:lpstr>
      <vt:lpstr>Self-Correcting Mechanism</vt:lpstr>
      <vt:lpstr>Self-Correcting Mechanism</vt:lpstr>
      <vt:lpstr>Self-Correcting Mechanism</vt:lpstr>
      <vt:lpstr>The Keynesian Aggregate Supply Curve</vt:lpstr>
      <vt:lpstr>The Keynesian Aggregate Supply Curve</vt:lpstr>
      <vt:lpstr>The Keynesian Aggregate Supply Curve</vt:lpstr>
      <vt:lpstr>Increase in Keynesian AS</vt:lpstr>
      <vt:lpstr>Decrease in Keynesian AS</vt:lpstr>
      <vt:lpstr>Recessionary Gap</vt:lpstr>
      <vt:lpstr>Full-Employment Equilibrium</vt:lpstr>
      <vt:lpstr>Inflationary Gap</vt:lpstr>
      <vt:lpstr>Increase in AD (Significant Spare Capacity)</vt:lpstr>
      <vt:lpstr>Decrease in AD (Significant Spare Capacity)</vt:lpstr>
      <vt:lpstr>Increase in AD (Limited Spare Capacity)</vt:lpstr>
      <vt:lpstr>Decrease in AD (Limited Spare Capacity)</vt:lpstr>
      <vt:lpstr>Increase in AD (Zero Spare Capacity)</vt:lpstr>
      <vt:lpstr>Decrease in AD (Zero Spare Capacity)</vt:lpstr>
      <vt:lpstr>Increase in AS (Significant Spare Capacity)</vt:lpstr>
      <vt:lpstr>Decrease in AS (Significant Spare Capacity)</vt:lpstr>
      <vt:lpstr>Increase in AS (Limited Spare Capacity)</vt:lpstr>
      <vt:lpstr>Decrease in AS (Limited Spare Capacity)</vt:lpstr>
      <vt:lpstr>Increase in AS (Zero Spare Capacity)</vt:lpstr>
      <vt:lpstr>Decrease in AS (Zero Spare Capacity)</vt:lpstr>
      <vt:lpstr>Cyclical Unemployment</vt:lpstr>
      <vt:lpstr>Unemployment &amp; The Business Cycle</vt:lpstr>
      <vt:lpstr>Positive Cyclical Unemployment</vt:lpstr>
      <vt:lpstr>Negative Cyclical Unemployment</vt:lpstr>
      <vt:lpstr>Zero Cyclical Unemployment</vt:lpstr>
      <vt:lpstr>Inflation, Deflation &amp; Disinflation</vt:lpstr>
      <vt:lpstr>Inflation, Deflation &amp; Disinflation</vt:lpstr>
      <vt:lpstr>Demand-Pull Inflation</vt:lpstr>
      <vt:lpstr>Demand-Pull Inflation</vt:lpstr>
      <vt:lpstr>Cost-Push Inflation</vt:lpstr>
      <vt:lpstr>Bad Deflation</vt:lpstr>
      <vt:lpstr>Bad Deflation</vt:lpstr>
      <vt:lpstr>Good Deflation</vt:lpstr>
      <vt:lpstr>SR Equilibrium in the Monetarist Model</vt:lpstr>
      <vt:lpstr>Equilibrium in the Keynesian Model</vt:lpstr>
      <vt:lpstr>LR Equilibrium in the Monetarist Model</vt:lpstr>
      <vt:lpstr>Equilibrium in the Keynesian Model</vt:lpstr>
      <vt:lpstr>Equilibrium in the Keynesian Model</vt:lpstr>
      <vt:lpstr>The Short-Run Phillips Curve</vt:lpstr>
      <vt:lpstr>SRPC vs AS-AD Model</vt:lpstr>
      <vt:lpstr>SRPC vs AS-AD Model</vt:lpstr>
      <vt:lpstr>SRPC vs AS-AD Model</vt:lpstr>
      <vt:lpstr>SRPC vs AS-AD Model</vt:lpstr>
      <vt:lpstr>The Long-Run Phillips Curve</vt:lpstr>
      <vt:lpstr>LRPC vs AS-AD Model</vt:lpstr>
      <vt:lpstr>LRPC vs AS-AD Model</vt:lpstr>
      <vt:lpstr>Short-Term Economic Growth</vt:lpstr>
      <vt:lpstr>Short-Term Economic Growth</vt:lpstr>
      <vt:lpstr>Short-Run Economic Growth</vt:lpstr>
      <vt:lpstr>Short-Term Economic Growth</vt:lpstr>
      <vt:lpstr>Long-Term Economic Growth</vt:lpstr>
      <vt:lpstr>Long-Term Economic Growth</vt:lpstr>
      <vt:lpstr>Long-Term Economic Growth</vt:lpstr>
      <vt:lpstr>Economic Growth &amp; the Business Cycle</vt:lpstr>
      <vt:lpstr>Economic Growth &amp; the Business Cycle</vt:lpstr>
      <vt:lpstr>The Lorenz Curve</vt:lpstr>
      <vt:lpstr>The Lorenz Curve</vt:lpstr>
      <vt:lpstr>The Lorenz Curve</vt:lpstr>
      <vt:lpstr>The Lorenz Curve</vt:lpstr>
      <vt:lpstr>The Lorenz Curve</vt:lpstr>
      <vt:lpstr>The Lorenz Curve</vt:lpstr>
      <vt:lpstr>The Lorenz Curve</vt:lpstr>
      <vt:lpstr>Lorenz Curves</vt:lpstr>
      <vt:lpstr>Lorenz Curves &amp; Income Redistribution</vt:lpstr>
      <vt:lpstr>The Gini Coefficient</vt:lpstr>
      <vt:lpstr>Expansionary Monetary Policy</vt:lpstr>
      <vt:lpstr>Expansionary Monetary Policy</vt:lpstr>
      <vt:lpstr>Expansionary Monetary Policy</vt:lpstr>
      <vt:lpstr>Expansionary Monetary Policy</vt:lpstr>
      <vt:lpstr>Contractionary Monetary Policy</vt:lpstr>
      <vt:lpstr>Contractionary Monetary Policy</vt:lpstr>
      <vt:lpstr>Contractionary Monetary Policy</vt:lpstr>
      <vt:lpstr>Contractionary Monetary Policy</vt:lpstr>
      <vt:lpstr>The Demand for Money</vt:lpstr>
      <vt:lpstr>The Money Supply</vt:lpstr>
      <vt:lpstr>The Money Market</vt:lpstr>
      <vt:lpstr>Increase in the Money Supply</vt:lpstr>
      <vt:lpstr>Decrease in the Money Supply</vt:lpstr>
      <vt:lpstr>Expansionary Fiscal Policy</vt:lpstr>
      <vt:lpstr>Expansionary Fiscal Policy</vt:lpstr>
      <vt:lpstr>Expansionary Fiscal Policy</vt:lpstr>
      <vt:lpstr>Expansionary Fiscal Policy</vt:lpstr>
      <vt:lpstr>Contractionary Fiscal Policy</vt:lpstr>
      <vt:lpstr>Contractionary Fiscal Policy</vt:lpstr>
      <vt:lpstr>Contractionary Fiscal Policy</vt:lpstr>
      <vt:lpstr>Contractionary Fiscal Policy</vt:lpstr>
      <vt:lpstr>The Crowding Out Effect</vt:lpstr>
      <vt:lpstr>The Crowding Out Effect</vt:lpstr>
      <vt:lpstr>The Crowding Out Effect</vt:lpstr>
      <vt:lpstr>The Crowding Out Effect</vt:lpstr>
      <vt:lpstr>Supply-Side Policy</vt:lpstr>
      <vt:lpstr>Supply-Side Policy</vt:lpstr>
      <vt:lpstr>Closed Economy</vt:lpstr>
      <vt:lpstr>Free Trade</vt:lpstr>
      <vt:lpstr>Free Trade</vt:lpstr>
      <vt:lpstr>Closed vs Open Economy</vt:lpstr>
      <vt:lpstr>Closed vs Open Economy</vt:lpstr>
      <vt:lpstr>Closed vs Open Economy</vt:lpstr>
      <vt:lpstr>Closed vs Open Economy</vt:lpstr>
      <vt:lpstr>Closed vs Open Economy</vt:lpstr>
      <vt:lpstr>Closed vs Open Economy</vt:lpstr>
      <vt:lpstr>The Theory of Absolute Advantage</vt:lpstr>
      <vt:lpstr>The Theory of Comparative Advantage</vt:lpstr>
      <vt:lpstr>Robinson &amp; Friday: Absolute Advantage</vt:lpstr>
      <vt:lpstr>CA &amp; Specialisation</vt:lpstr>
      <vt:lpstr>Trading Possibility Curves (TPC)</vt:lpstr>
      <vt:lpstr>Trading Possibility Curves (TPC)</vt:lpstr>
      <vt:lpstr>Tariffs</vt:lpstr>
      <vt:lpstr>Tariffs</vt:lpstr>
      <vt:lpstr>Tariffs</vt:lpstr>
      <vt:lpstr>Tariffs</vt:lpstr>
      <vt:lpstr>Tariffs</vt:lpstr>
      <vt:lpstr>Tariffs</vt:lpstr>
      <vt:lpstr>Tariffs</vt:lpstr>
      <vt:lpstr>Tariffs</vt:lpstr>
      <vt:lpstr>Tariffs</vt:lpstr>
      <vt:lpstr>Tariffs</vt:lpstr>
      <vt:lpstr>Quotas</vt:lpstr>
      <vt:lpstr>Quotas</vt:lpstr>
      <vt:lpstr>Quotas</vt:lpstr>
      <vt:lpstr>Quotas</vt:lpstr>
      <vt:lpstr>Quotas</vt:lpstr>
      <vt:lpstr>Quotas</vt:lpstr>
      <vt:lpstr>Quotas</vt:lpstr>
      <vt:lpstr>Quotas</vt:lpstr>
      <vt:lpstr>Quotas</vt:lpstr>
      <vt:lpstr>Quotas</vt:lpstr>
      <vt:lpstr>Quotas</vt:lpstr>
      <vt:lpstr>Quotas</vt:lpstr>
      <vt:lpstr>Quotas</vt:lpstr>
      <vt:lpstr>Quotas</vt:lpstr>
      <vt:lpstr>Production Subsidies</vt:lpstr>
      <vt:lpstr>Production Subsidies</vt:lpstr>
      <vt:lpstr>Production Subsidies</vt:lpstr>
      <vt:lpstr>Production Subsidies</vt:lpstr>
      <vt:lpstr>Production Subsidies</vt:lpstr>
      <vt:lpstr>Production Subsidies</vt:lpstr>
      <vt:lpstr>Production Subsidies</vt:lpstr>
      <vt:lpstr>Production Subsidies</vt:lpstr>
      <vt:lpstr>Production Subsidies</vt:lpstr>
      <vt:lpstr>Production Subsidies</vt:lpstr>
      <vt:lpstr>Export Subsidies</vt:lpstr>
      <vt:lpstr>Export Subsidies</vt:lpstr>
      <vt:lpstr>Export Subsidies</vt:lpstr>
      <vt:lpstr>Export Subsidies</vt:lpstr>
      <vt:lpstr>Export Subsidies</vt:lpstr>
      <vt:lpstr>Export Subsidies</vt:lpstr>
      <vt:lpstr>Export Subsidies</vt:lpstr>
      <vt:lpstr>Export Subsidies</vt:lpstr>
      <vt:lpstr>Export Subsidies</vt:lpstr>
      <vt:lpstr>Export Subsidies</vt:lpstr>
      <vt:lpstr>Trade Creation &amp; Diversion: An Example</vt:lpstr>
      <vt:lpstr>Trade Creation &amp; Diversion: An Example</vt:lpstr>
      <vt:lpstr>Trade Creation &amp; Diversion: An Example</vt:lpstr>
      <vt:lpstr>Trade Creation &amp; Diversion: An Example</vt:lpstr>
      <vt:lpstr>Trade Creation &amp; Diversion: An Example</vt:lpstr>
      <vt:lpstr>The Foreign Exchange Market</vt:lpstr>
      <vt:lpstr>Forex: Increase in Demand</vt:lpstr>
      <vt:lpstr>Forex: Decrease in Demand</vt:lpstr>
      <vt:lpstr>Forex: Increase in Supply</vt:lpstr>
      <vt:lpstr>Forex: Decrease in Supply</vt:lpstr>
      <vt:lpstr>Consequences of a Depreciation</vt:lpstr>
      <vt:lpstr>Consequences of a Depreciation</vt:lpstr>
      <vt:lpstr>Consequences of an Appreciation</vt:lpstr>
      <vt:lpstr>Consequences of an Appreciation</vt:lpstr>
      <vt:lpstr>Central Bank Intervention in the Forex</vt:lpstr>
      <vt:lpstr>Central Bank Intervention in the Forex</vt:lpstr>
      <vt:lpstr>Contractionary Monetary Policy</vt:lpstr>
      <vt:lpstr>Expansionary Monetary Policy</vt:lpstr>
      <vt:lpstr>Devaluation</vt:lpstr>
      <vt:lpstr>Revaluation</vt:lpstr>
      <vt:lpstr>Managed Float </vt:lpstr>
      <vt:lpstr>Managed Float </vt:lpstr>
      <vt:lpstr>Managed Float </vt:lpstr>
      <vt:lpstr>Managed Float </vt:lpstr>
      <vt:lpstr>Improvement in the Swiss CAB</vt:lpstr>
      <vt:lpstr>Deterioration of the Swiss CAB</vt:lpstr>
      <vt:lpstr>The J-Curve</vt:lpstr>
      <vt:lpstr>The J-Curve: an Alternative View</vt:lpstr>
      <vt:lpstr>Poverty Cycles: an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IFY Economics</dc:title>
  <dc:creator>Sylvain HOURS</dc:creator>
  <cp:lastModifiedBy>HOURS Sylvain</cp:lastModifiedBy>
  <cp:revision>1237</cp:revision>
  <dcterms:created xsi:type="dcterms:W3CDTF">2017-08-25T00:38:19Z</dcterms:created>
  <dcterms:modified xsi:type="dcterms:W3CDTF">2026-04-23T13:08:19Z</dcterms:modified>
</cp:coreProperties>
</file>